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290" r:id="rId3"/>
    <p:sldId id="291" r:id="rId4"/>
    <p:sldId id="278" r:id="rId5"/>
    <p:sldId id="277" r:id="rId6"/>
    <p:sldId id="280" r:id="rId7"/>
    <p:sldId id="282" r:id="rId8"/>
    <p:sldId id="286" r:id="rId9"/>
    <p:sldId id="283" r:id="rId10"/>
    <p:sldId id="284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285" r:id="rId19"/>
    <p:sldId id="306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6ECFF6"/>
    <a:srgbClr val="0FB7BD"/>
    <a:srgbClr val="C4E9FC"/>
    <a:srgbClr val="92DBF8"/>
    <a:srgbClr val="FAC5BE"/>
    <a:srgbClr val="F8ACA2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>
        <p:scale>
          <a:sx n="77" d="100"/>
          <a:sy n="77" d="100"/>
        </p:scale>
        <p:origin x="-10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jpe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49323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174811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994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77" y="782693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iron clothes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9994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77" y="1271462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make meals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471356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9539" y="782693"/>
            <a:ext cx="254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move heavy things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1356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9539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do the dishes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9430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8786" y="782693"/>
            <a:ext cx="326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repair a broken machine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9430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9177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put toys away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0"/>
          <a:stretch/>
        </p:blipFill>
        <p:spPr>
          <a:xfrm>
            <a:off x="919446" y="2115073"/>
            <a:ext cx="1872525" cy="198965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20" y="2215001"/>
            <a:ext cx="2587576" cy="205063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/>
          <a:stretch/>
        </p:blipFill>
        <p:spPr>
          <a:xfrm>
            <a:off x="5117677" y="2296643"/>
            <a:ext cx="2776146" cy="2202432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/>
          <a:stretch/>
        </p:blipFill>
        <p:spPr>
          <a:xfrm flipH="1">
            <a:off x="518177" y="4063320"/>
            <a:ext cx="2369904" cy="21657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309634"/>
            <a:ext cx="2879173" cy="191944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18590"/>
          <a:stretch/>
        </p:blipFill>
        <p:spPr>
          <a:xfrm>
            <a:off x="2773188" y="4228747"/>
            <a:ext cx="1926569" cy="2081221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4" name="Oval 23"/>
          <p:cNvSpPr/>
          <p:nvPr/>
        </p:nvSpPr>
        <p:spPr>
          <a:xfrm>
            <a:off x="1940544" y="161459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4178867" y="2164346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7000403" y="2251092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972820" y="4187704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4178028" y="4484381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6771888" y="4630310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C13DEC-1637-4A83-88FF-11CF4286A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922" y="347587"/>
            <a:ext cx="2224793" cy="60904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FEBFDF6-DE0C-485A-BB42-C548131F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4" y="1176811"/>
            <a:ext cx="5538257" cy="50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25">
            <a:extLst>
              <a:ext uri="{FF2B5EF4-FFF2-40B4-BE49-F238E27FC236}">
                <a16:creationId xmlns="" xmlns:a16="http://schemas.microsoft.com/office/drawing/2014/main" id="{5CB37110-6ABC-48C7-8B82-78E6F1E160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11443" y="1575234"/>
            <a:ext cx="488610" cy="6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50543" y="2601929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4F054E6F-FD2E-4E5D-97E0-CF0AE47C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8" y="1214116"/>
            <a:ext cx="5711491" cy="5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00666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97008" y="4564417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7AFCC15-9D4A-4A0C-A152-028E8CAD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8" y="848580"/>
            <a:ext cx="5422733" cy="49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39350" y="3692791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5300733-D576-4A70-950C-A0644792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1" y="914460"/>
            <a:ext cx="5254291" cy="47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78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19042" y="5605123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E8FA565B-4996-48E5-B767-AFB4E2885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/>
          <a:stretch/>
        </p:blipFill>
        <p:spPr bwMode="auto">
          <a:xfrm>
            <a:off x="1412969" y="717769"/>
            <a:ext cx="3429000" cy="48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976" y="445016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7F2E93F-E732-45B7-9A7D-97C24396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3" y="828376"/>
            <a:ext cx="5218978" cy="46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sp>
        <p:nvSpPr>
          <p:cNvPr id="7" name="Rectangle: Rounded Corners 34">
            <a:extLst>
              <a:ext uri="{FF2B5EF4-FFF2-40B4-BE49-F238E27FC236}">
                <a16:creationId xmlns="" xmlns:a16="http://schemas.microsoft.com/office/drawing/2014/main" id="{C5EF62D5-33B9-412B-ACD6-9ED72487B609}"/>
              </a:ext>
            </a:extLst>
          </p:cNvPr>
          <p:cNvSpPr/>
          <p:nvPr/>
        </p:nvSpPr>
        <p:spPr>
          <a:xfrm>
            <a:off x="0" y="24676"/>
            <a:ext cx="9144000" cy="1057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0F519CF-AC16-4268-81B2-D1F257DFEE79}"/>
              </a:ext>
            </a:extLst>
          </p:cNvPr>
          <p:cNvGrpSpPr/>
          <p:nvPr/>
        </p:nvGrpSpPr>
        <p:grpSpPr>
          <a:xfrm>
            <a:off x="219995" y="205965"/>
            <a:ext cx="2102050" cy="463898"/>
            <a:chOff x="219994" y="1172338"/>
            <a:chExt cx="2102050" cy="463898"/>
          </a:xfrm>
        </p:grpSpPr>
        <p:sp>
          <p:nvSpPr>
            <p:cNvPr id="9" name="TextBox 8"/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iron clothes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37B4218-002A-4E4F-8C0B-2AB340ACA3DF}"/>
              </a:ext>
            </a:extLst>
          </p:cNvPr>
          <p:cNvGrpSpPr/>
          <p:nvPr/>
        </p:nvGrpSpPr>
        <p:grpSpPr>
          <a:xfrm>
            <a:off x="219995" y="694734"/>
            <a:ext cx="2102050" cy="463898"/>
            <a:chOff x="219994" y="1661107"/>
            <a:chExt cx="2102050" cy="463898"/>
          </a:xfrm>
        </p:grpSpPr>
        <p:sp>
          <p:nvSpPr>
            <p:cNvPr id="12" name="TextBox 11"/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meals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432FB39-8E37-4F3C-B315-7421468A315E}"/>
              </a:ext>
            </a:extLst>
          </p:cNvPr>
          <p:cNvGrpSpPr/>
          <p:nvPr/>
        </p:nvGrpSpPr>
        <p:grpSpPr>
          <a:xfrm>
            <a:off x="2471357" y="205965"/>
            <a:ext cx="2838396" cy="463898"/>
            <a:chOff x="2471356" y="1172338"/>
            <a:chExt cx="2838396" cy="463898"/>
          </a:xfrm>
        </p:grpSpPr>
        <p:sp>
          <p:nvSpPr>
            <p:cNvPr id="15" name="TextBox 14"/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 heavy things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96143F4-973C-43AB-99DD-B566DBECEF18}"/>
              </a:ext>
            </a:extLst>
          </p:cNvPr>
          <p:cNvGrpSpPr/>
          <p:nvPr/>
        </p:nvGrpSpPr>
        <p:grpSpPr>
          <a:xfrm>
            <a:off x="2471357" y="694734"/>
            <a:ext cx="2412368" cy="463898"/>
            <a:chOff x="2471356" y="1661107"/>
            <a:chExt cx="2412368" cy="463898"/>
          </a:xfrm>
        </p:grpSpPr>
        <p:sp>
          <p:nvSpPr>
            <p:cNvPr id="18" name="TextBox 17"/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do the dishes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F3E9E4B-F033-4081-9183-CFBEFDE4B09A}"/>
              </a:ext>
            </a:extLst>
          </p:cNvPr>
          <p:cNvGrpSpPr/>
          <p:nvPr/>
        </p:nvGrpSpPr>
        <p:grpSpPr>
          <a:xfrm>
            <a:off x="5549431" y="205965"/>
            <a:ext cx="3594569" cy="463898"/>
            <a:chOff x="5549430" y="1172338"/>
            <a:chExt cx="3594569" cy="463898"/>
          </a:xfrm>
        </p:grpSpPr>
        <p:sp>
          <p:nvSpPr>
            <p:cNvPr id="21" name="TextBox 20"/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e.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repair a broken machine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1A497BF-CE2C-457B-B596-9F110004F8D0}"/>
              </a:ext>
            </a:extLst>
          </p:cNvPr>
          <p:cNvGrpSpPr/>
          <p:nvPr/>
        </p:nvGrpSpPr>
        <p:grpSpPr>
          <a:xfrm>
            <a:off x="5549431" y="694734"/>
            <a:ext cx="2453932" cy="463898"/>
            <a:chOff x="5549430" y="1661107"/>
            <a:chExt cx="2453932" cy="463898"/>
          </a:xfrm>
        </p:grpSpPr>
        <p:sp>
          <p:nvSpPr>
            <p:cNvPr id="24" name="TextBox 23"/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f.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 toys away</a:t>
              </a:r>
              <a:endParaRPr lang="en-US" sz="2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21177AE-E0F3-41A0-A32D-B032929F393F}"/>
              </a:ext>
            </a:extLst>
          </p:cNvPr>
          <p:cNvGrpSpPr/>
          <p:nvPr/>
        </p:nvGrpSpPr>
        <p:grpSpPr>
          <a:xfrm>
            <a:off x="394163" y="1375026"/>
            <a:ext cx="1927882" cy="1947304"/>
            <a:chOff x="919446" y="2195153"/>
            <a:chExt cx="1872525" cy="209825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/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8" name="Oval 2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E51B6DC-8568-481A-A533-7E94EC21B429}"/>
              </a:ext>
            </a:extLst>
          </p:cNvPr>
          <p:cNvGrpSpPr/>
          <p:nvPr/>
        </p:nvGrpSpPr>
        <p:grpSpPr>
          <a:xfrm>
            <a:off x="3018707" y="1317728"/>
            <a:ext cx="2300154" cy="1950119"/>
            <a:chOff x="2573620" y="2353028"/>
            <a:chExt cx="2587576" cy="21012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1" name="Oval 30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64C9F5C-9E4A-40E3-8DF2-961A2F498240}"/>
              </a:ext>
            </a:extLst>
          </p:cNvPr>
          <p:cNvGrpSpPr/>
          <p:nvPr/>
        </p:nvGrpSpPr>
        <p:grpSpPr>
          <a:xfrm>
            <a:off x="6147859" y="1297610"/>
            <a:ext cx="2482291" cy="2086260"/>
            <a:chOff x="5117677" y="2439774"/>
            <a:chExt cx="2776146" cy="224798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/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B92739D-F9E6-4CAE-A0D3-DD2A1B6A6BE9}"/>
              </a:ext>
            </a:extLst>
          </p:cNvPr>
          <p:cNvGrpSpPr/>
          <p:nvPr/>
        </p:nvGrpSpPr>
        <p:grpSpPr>
          <a:xfrm>
            <a:off x="179710" y="3954048"/>
            <a:ext cx="2181809" cy="1805198"/>
            <a:chOff x="518177" y="4235588"/>
            <a:chExt cx="2369904" cy="218217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/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7" name="Oval 36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1202DEE-2BDC-4AD3-824C-F19214EBC62A}"/>
              </a:ext>
            </a:extLst>
          </p:cNvPr>
          <p:cNvGrpSpPr/>
          <p:nvPr/>
        </p:nvGrpSpPr>
        <p:grpSpPr>
          <a:xfrm>
            <a:off x="3385452" y="4055003"/>
            <a:ext cx="1773661" cy="1721683"/>
            <a:chOff x="2773188" y="4417429"/>
            <a:chExt cx="1926569" cy="208122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/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0" name="Oval 39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87148C-59AF-435B-BB3A-B937FDA04FC3}"/>
              </a:ext>
            </a:extLst>
          </p:cNvPr>
          <p:cNvGrpSpPr/>
          <p:nvPr/>
        </p:nvGrpSpPr>
        <p:grpSpPr>
          <a:xfrm>
            <a:off x="6147860" y="4135890"/>
            <a:ext cx="2650658" cy="1587857"/>
            <a:chOff x="4304110" y="4498316"/>
            <a:chExt cx="2879173" cy="19194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3" name="Oval 42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82B3304-568A-4466-ACBE-BF1BD763A2E3}"/>
              </a:ext>
            </a:extLst>
          </p:cNvPr>
          <p:cNvGrpSpPr/>
          <p:nvPr/>
        </p:nvGrpSpPr>
        <p:grpSpPr>
          <a:xfrm>
            <a:off x="219995" y="5692736"/>
            <a:ext cx="2412368" cy="463898"/>
            <a:chOff x="2471356" y="1661107"/>
            <a:chExt cx="2412368" cy="463898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DF04952-55A5-4369-A98C-F6EAB9153B8A}"/>
                </a:ext>
              </a:extLst>
            </p:cNvPr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68305DED-0671-4CD5-81A4-70F84952743B}"/>
                </a:ext>
              </a:extLst>
            </p:cNvPr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do the dishes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841F39E-EFD3-4C96-830D-524626454546}"/>
              </a:ext>
            </a:extLst>
          </p:cNvPr>
          <p:cNvGrpSpPr/>
          <p:nvPr/>
        </p:nvGrpSpPr>
        <p:grpSpPr>
          <a:xfrm>
            <a:off x="5591523" y="3359084"/>
            <a:ext cx="3580055" cy="473946"/>
            <a:chOff x="5549430" y="1160057"/>
            <a:chExt cx="3580055" cy="473946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DD2F2D08-91C6-48F7-969A-8F42E5D2D53A}"/>
                </a:ext>
              </a:extLst>
            </p:cNvPr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B0A22ACD-15EF-4001-ACE1-9473F2CC3CB9}"/>
                </a:ext>
              </a:extLst>
            </p:cNvPr>
            <p:cNvSpPr txBox="1"/>
            <p:nvPr/>
          </p:nvSpPr>
          <p:spPr>
            <a:xfrm>
              <a:off x="5864272" y="1160057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repair a broken machine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B11233C7-CD3E-4D92-B545-B0B48E67BADB}"/>
              </a:ext>
            </a:extLst>
          </p:cNvPr>
          <p:cNvGrpSpPr/>
          <p:nvPr/>
        </p:nvGrpSpPr>
        <p:grpSpPr>
          <a:xfrm>
            <a:off x="6621241" y="5623284"/>
            <a:ext cx="2102050" cy="463898"/>
            <a:chOff x="219994" y="1172338"/>
            <a:chExt cx="2102050" cy="463898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9E07697B-2E27-4AEF-9B87-C99080B6EE7A}"/>
                </a:ext>
              </a:extLst>
            </p:cNvPr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05C9775-30E9-40A9-A5B2-54E9BE1B7B73}"/>
                </a:ext>
              </a:extLst>
            </p:cNvPr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iron clothes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1DECBFD-963B-4DE8-BC6E-FAE602785C90}"/>
              </a:ext>
            </a:extLst>
          </p:cNvPr>
          <p:cNvGrpSpPr/>
          <p:nvPr/>
        </p:nvGrpSpPr>
        <p:grpSpPr>
          <a:xfrm>
            <a:off x="103883" y="3336423"/>
            <a:ext cx="2102050" cy="463898"/>
            <a:chOff x="219994" y="1661107"/>
            <a:chExt cx="2102050" cy="463898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2FC8B5A7-E711-47F3-B9E0-D23A63B69A98}"/>
                </a:ext>
              </a:extLst>
            </p:cNvPr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27AF2AD2-D7F1-4D5D-977A-9EC21B0A55AB}"/>
                </a:ext>
              </a:extLst>
            </p:cNvPr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make meals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27481FCB-5A10-46BA-9990-8AD3C0AD170D}"/>
              </a:ext>
            </a:extLst>
          </p:cNvPr>
          <p:cNvGrpSpPr/>
          <p:nvPr/>
        </p:nvGrpSpPr>
        <p:grpSpPr>
          <a:xfrm>
            <a:off x="3183086" y="5680947"/>
            <a:ext cx="2453932" cy="463898"/>
            <a:chOff x="5549430" y="1661107"/>
            <a:chExt cx="2453932" cy="463898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616ED39A-45B0-4A2F-BDBE-660D7AD1E47E}"/>
                </a:ext>
              </a:extLst>
            </p:cNvPr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f.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0ABC5070-6105-4156-B5F9-EB39E854F7A0}"/>
                </a:ext>
              </a:extLst>
            </p:cNvPr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put toys away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2D1D17E-1BEE-4D4C-8A5C-D8F29431DA44}"/>
              </a:ext>
            </a:extLst>
          </p:cNvPr>
          <p:cNvGrpSpPr/>
          <p:nvPr/>
        </p:nvGrpSpPr>
        <p:grpSpPr>
          <a:xfrm>
            <a:off x="2680557" y="3301114"/>
            <a:ext cx="3138723" cy="463898"/>
            <a:chOff x="2398786" y="1172338"/>
            <a:chExt cx="3138723" cy="463898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A4C0C5C-A5CD-4CEB-8428-4015A0CE24DB}"/>
                </a:ext>
              </a:extLst>
            </p:cNvPr>
            <p:cNvSpPr txBox="1"/>
            <p:nvPr/>
          </p:nvSpPr>
          <p:spPr>
            <a:xfrm>
              <a:off x="239878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8BA2B63-0694-4C15-807C-376DD9D6C0C2}"/>
                </a:ext>
              </a:extLst>
            </p:cNvPr>
            <p:cNvSpPr txBox="1"/>
            <p:nvPr/>
          </p:nvSpPr>
          <p:spPr>
            <a:xfrm>
              <a:off x="2722422" y="1174571"/>
              <a:ext cx="2815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move heavy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01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606025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98" y="2190394"/>
            <a:ext cx="54760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Yes, that’s right. / No, try again.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161195"/>
            <a:ext cx="1331768" cy="389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6342" y="100863"/>
            <a:ext cx="133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07403" y="1475493"/>
            <a:ext cx="154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50" y="1437022"/>
            <a:ext cx="2225380" cy="496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286000"/>
            <a:ext cx="7933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 </a:t>
            </a:r>
            <a:r>
              <a:rPr lang="en-US" sz="3600" dirty="0" smtClean="0"/>
              <a:t>Learn all </a:t>
            </a:r>
            <a:r>
              <a:rPr lang="en-US" sz="3600" dirty="0"/>
              <a:t>the new </a:t>
            </a:r>
            <a:r>
              <a:rPr lang="en-US" sz="3600" dirty="0" smtClean="0"/>
              <a:t>words </a:t>
            </a:r>
            <a:r>
              <a:rPr lang="en-US" sz="3600" dirty="0"/>
              <a:t>by heart 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smtClean="0"/>
              <a:t> Read </a:t>
            </a:r>
            <a:r>
              <a:rPr lang="en-US" sz="3600" dirty="0"/>
              <a:t>the dialogue again.</a:t>
            </a:r>
          </a:p>
          <a:p>
            <a:r>
              <a:rPr lang="en-US" sz="3600" dirty="0" smtClean="0"/>
              <a:t>-  Prepare  </a:t>
            </a:r>
            <a:r>
              <a:rPr lang="en-US" sz="3600" dirty="0"/>
              <a:t>lesson 2 ( A closer look 1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  <a:endParaRPr lang="en-GB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1485" y="336788"/>
            <a:ext cx="33441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i="1" dirty="0"/>
              <a:t>* Guessing word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145143" y="112262"/>
            <a:ext cx="1930400" cy="8708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8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75442"/>
              </p:ext>
            </p:extLst>
          </p:nvPr>
        </p:nvGraphicFramePr>
        <p:xfrm>
          <a:off x="1277257" y="1422399"/>
          <a:ext cx="5486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R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B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T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S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39337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7863" y="1429655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20697" y="142965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56869" y="1429652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5395" y="1436913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365829"/>
            <a:ext cx="5138057" cy="428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9144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01" y="278311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1344" y="43043"/>
            <a:ext cx="7098199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ROBOTS</a:t>
            </a:r>
            <a:endParaRPr lang="en-US" sz="60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91445" y="1190172"/>
            <a:ext cx="8436880" cy="780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P95-Lesson </a:t>
            </a:r>
            <a:r>
              <a:rPr lang="en-US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1: GETTING STARTED 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162629"/>
            <a:ext cx="5515428" cy="448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5" y="54040"/>
            <a:ext cx="298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* </a:t>
            </a:r>
            <a:r>
              <a:rPr lang="vi-VN" sz="2800" b="1" dirty="0">
                <a:solidFill>
                  <a:srgbClr val="0FB7BD"/>
                </a:solidFill>
              </a:rPr>
              <a:t>Vocabulary</a:t>
            </a:r>
            <a:endParaRPr lang="en-US" sz="2800" dirty="0">
              <a:solidFill>
                <a:srgbClr val="0FB7B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ất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11" y="83851"/>
            <a:ext cx="3106056" cy="34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4" y="315650"/>
            <a:ext cx="2613367" cy="24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02" y="220570"/>
            <a:ext cx="463391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22" y="2087011"/>
            <a:ext cx="4084637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71" y="172540"/>
            <a:ext cx="3614737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42" y="3066758"/>
            <a:ext cx="4529137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77" y="83851"/>
            <a:ext cx="2922302" cy="311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4" y="-33046"/>
            <a:ext cx="40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BahamasB" pitchFamily="34" charset="0"/>
              </a:rPr>
              <a:t>* </a:t>
            </a:r>
            <a:r>
              <a:rPr lang="en-US" sz="2800" b="1" dirty="0" smtClean="0">
                <a:solidFill>
                  <a:srgbClr val="FF0000"/>
                </a:solidFill>
                <a:latin typeface=".VnBahamasB" pitchFamily="34" charset="0"/>
              </a:rPr>
              <a:t>Checking  </a:t>
            </a:r>
            <a:r>
              <a:rPr lang="en-GB" sz="2800" b="1" dirty="0" smtClean="0">
                <a:solidFill>
                  <a:srgbClr val="FF0000"/>
                </a:solidFill>
                <a:latin typeface=".VnBahamasB" pitchFamily="34" charset="0"/>
              </a:rPr>
              <a:t>vocabulary</a:t>
            </a:r>
            <a:endParaRPr lang="en-US" sz="2800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ất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1354581"/>
            <a:ext cx="4732717" cy="342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1575" y="693506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9" name="B2_37">
            <a:hlinkClick r:id="" action="ppaction://media"/>
            <a:extLst>
              <a:ext uri="{FF2B5EF4-FFF2-40B4-BE49-F238E27FC236}">
                <a16:creationId xmlns="" xmlns:a16="http://schemas.microsoft.com/office/drawing/2014/main" id="{2E63BCFD-EA88-4308-9C6C-2D31899E1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0" name="Google Shape;1088;p15">
            <a:extLst>
              <a:ext uri="{FF2B5EF4-FFF2-40B4-BE49-F238E27FC236}">
                <a16:creationId xmlns=""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88197" y="1401392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Who are they in the picture?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Google Shape;1088;p15">
            <a:extLst>
              <a:ext uri="{FF2B5EF4-FFF2-40B4-BE49-F238E27FC236}">
                <a16:creationId xmlns="" xmlns:a16="http://schemas.microsoft.com/office/drawing/2014/main" id="{70A1CDF8-688E-42A2-A573-0F8DD8DD973A}"/>
              </a:ext>
            </a:extLst>
          </p:cNvPr>
          <p:cNvSpPr txBox="1">
            <a:spLocks/>
          </p:cNvSpPr>
          <p:nvPr/>
        </p:nvSpPr>
        <p:spPr>
          <a:xfrm>
            <a:off x="77911" y="3638251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What types of robot do you know?</a:t>
            </a:r>
          </a:p>
        </p:txBody>
      </p:sp>
      <p:sp>
        <p:nvSpPr>
          <p:cNvPr id="12" name="Google Shape;1088;p15">
            <a:extLst>
              <a:ext uri="{FF2B5EF4-FFF2-40B4-BE49-F238E27FC236}">
                <a16:creationId xmlns=""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-17627" y="3144495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in a robot show.</a:t>
            </a:r>
          </a:p>
        </p:txBody>
      </p:sp>
      <p:sp>
        <p:nvSpPr>
          <p:cNvPr id="13" name="Google Shape;1088;p15">
            <a:extLst>
              <a:ext uri="{FF2B5EF4-FFF2-40B4-BE49-F238E27FC236}">
                <a16:creationId xmlns="" xmlns:a16="http://schemas.microsoft.com/office/drawing/2014/main" id="{C0E20601-B290-4554-973E-39A60E31CBA7}"/>
              </a:ext>
            </a:extLst>
          </p:cNvPr>
          <p:cNvSpPr txBox="1">
            <a:spLocks/>
          </p:cNvSpPr>
          <p:nvPr/>
        </p:nvSpPr>
        <p:spPr>
          <a:xfrm>
            <a:off x="46947" y="418519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Doctor robot, teacher robot, worker robot, home robot, space robot</a:t>
            </a:r>
          </a:p>
        </p:txBody>
      </p:sp>
      <p:sp>
        <p:nvSpPr>
          <p:cNvPr id="14" name="Google Shape;1088;p15">
            <a:extLst>
              <a:ext uri="{FF2B5EF4-FFF2-40B4-BE49-F238E27FC236}">
                <a16:creationId xmlns=""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77910" y="2737963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Where are they?</a:t>
            </a:r>
          </a:p>
        </p:txBody>
      </p:sp>
      <p:sp>
        <p:nvSpPr>
          <p:cNvPr id="15" name="Google Shape;1088;p15">
            <a:extLst>
              <a:ext uri="{FF2B5EF4-FFF2-40B4-BE49-F238E27FC236}">
                <a16:creationId xmlns=""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134773" y="189287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Nick,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Adams.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4457" y="457638"/>
            <a:ext cx="8576685" cy="596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Dr Adams! Can you tell us about the robots in the show, please?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It looks very useful!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Yes, it can even make meals.</a:t>
            </a:r>
          </a:p>
          <a:p>
            <a:pPr>
              <a:lnSpc>
                <a:spcPct val="114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Look! That’s the biggest robot in the show.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Right, it’s WB2, a worker robot. It’s the strongest and fastest robot here.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What can it do?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 can move heavy things or repair broken machines.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And what is this?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It’s </a:t>
            </a:r>
            <a:r>
              <a:rPr lang="en-US" sz="2400" dirty="0" err="1"/>
              <a:t>Shifa</a:t>
            </a:r>
            <a:r>
              <a:rPr lang="en-US" sz="2400" dirty="0"/>
              <a:t>, a doctor robot. It’s the smartest robot. It can help sick people and do many things like humans.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0244" y="4457"/>
            <a:ext cx="658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6" name="B2_37">
            <a:hlinkClick r:id="" action="ppaction://media"/>
            <a:extLst>
              <a:ext uri="{FF2B5EF4-FFF2-40B4-BE49-F238E27FC236}">
                <a16:creationId xmlns="" xmlns:a16="http://schemas.microsoft.com/office/drawing/2014/main" id="{D2C7B3A7-6F8E-4D80-B305-CA55F3456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659" y="135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2FDDFB-81F0-4651-8C88-A3E3F4BE5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" t="26122" r="-1"/>
          <a:stretch/>
        </p:blipFill>
        <p:spPr>
          <a:xfrm>
            <a:off x="29607" y="683672"/>
            <a:ext cx="8584855" cy="4323194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31A0CB34-C974-42FD-B445-D8BC94FDFD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i="1" dirty="0" err="1"/>
              <a:t>Dr</a:t>
            </a:r>
            <a:r>
              <a:rPr lang="en-US" sz="2400" b="1" i="1" dirty="0"/>
              <a:t>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b="1" dirty="0"/>
              <a:t>It looks very useful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186C8E-6635-42E4-9EBE-55D56E003F32}"/>
              </a:ext>
            </a:extLst>
          </p:cNvPr>
          <p:cNvSpPr txBox="1"/>
          <p:nvPr/>
        </p:nvSpPr>
        <p:spPr>
          <a:xfrm>
            <a:off x="7028367" y="145135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A9AA88-A4E6-460D-AB21-503B3389C383}"/>
              </a:ext>
            </a:extLst>
          </p:cNvPr>
          <p:cNvSpPr txBox="1"/>
          <p:nvPr/>
        </p:nvSpPr>
        <p:spPr>
          <a:xfrm>
            <a:off x="7861789" y="208027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04E85EA-5012-4604-92C1-F7EDB4933CD5}"/>
              </a:ext>
            </a:extLst>
          </p:cNvPr>
          <p:cNvSpPr/>
          <p:nvPr/>
        </p:nvSpPr>
        <p:spPr>
          <a:xfrm>
            <a:off x="885486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What can it do?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can move heavy things or repair broken machines.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80684D-F7F4-480A-BEA2-8C96B066C910}"/>
              </a:ext>
            </a:extLst>
          </p:cNvPr>
          <p:cNvSpPr txBox="1"/>
          <p:nvPr/>
        </p:nvSpPr>
        <p:spPr>
          <a:xfrm>
            <a:off x="7009038" y="2793292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E3627EF-4846-498A-B3C0-B6A0F5AA70EA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And what is this?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It's the smartest robot. It can help sick people and do many things like humans.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D3D791-1E70-47B4-A808-E9A66FCB66D5}"/>
              </a:ext>
            </a:extLst>
          </p:cNvPr>
          <p:cNvSpPr txBox="1"/>
          <p:nvPr/>
        </p:nvSpPr>
        <p:spPr>
          <a:xfrm>
            <a:off x="7882841" y="343688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887ED74-BB9D-486A-A3F1-3C910F6BD9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Yes, it can even make meals.]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Look!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That's the biggest robot in the show.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90082F-DD36-449E-B705-F2701F11C556}"/>
              </a:ext>
            </a:extLst>
          </p:cNvPr>
          <p:cNvSpPr txBox="1"/>
          <p:nvPr/>
        </p:nvSpPr>
        <p:spPr>
          <a:xfrm>
            <a:off x="7017011" y="4092285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B06C828-FE43-4971-BC54-BE5E090E71BA}"/>
              </a:ext>
            </a:extLst>
          </p:cNvPr>
          <p:cNvSpPr/>
          <p:nvPr/>
        </p:nvSpPr>
        <p:spPr>
          <a:xfrm>
            <a:off x="859598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It's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the smartest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 can help sick people and do many things like humans.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912022" y="41498"/>
            <a:ext cx="7639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1307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2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36921"/>
            <a:ext cx="8170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2" y="1814604"/>
            <a:ext cx="87577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</a:rPr>
              <a:t>1. </a:t>
            </a:r>
            <a:r>
              <a:rPr lang="en-GB" sz="2600" dirty="0" smtClean="0"/>
              <a:t>My </a:t>
            </a:r>
            <a:r>
              <a:rPr lang="en-GB" sz="2600" dirty="0"/>
              <a:t>dad bought me a very</a:t>
            </a:r>
            <a:r>
              <a:rPr lang="en-GB" sz="2600" dirty="0" smtClean="0"/>
              <a:t>.............. </a:t>
            </a:r>
            <a:r>
              <a:rPr lang="en-GB" sz="2600" dirty="0"/>
              <a:t>home robot last week. </a:t>
            </a:r>
            <a:endParaRPr lang="en-GB" sz="2600" dirty="0" smtClean="0"/>
          </a:p>
          <a:p>
            <a:r>
              <a:rPr lang="en-GB" sz="2600" dirty="0" smtClean="0"/>
              <a:t>It </a:t>
            </a:r>
            <a:r>
              <a:rPr lang="en-GB" sz="2600" dirty="0"/>
              <a:t>helps me to do many household chores.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2. </a:t>
            </a:r>
            <a:r>
              <a:rPr lang="en-GB" sz="2600" dirty="0"/>
              <a:t>This is a very ........... </a:t>
            </a:r>
            <a:r>
              <a:rPr lang="en-GB" sz="2600" dirty="0" smtClean="0"/>
              <a:t>.car</a:t>
            </a:r>
            <a:r>
              <a:rPr lang="en-GB" sz="2600" dirty="0"/>
              <a:t>. It can travel at a speed of 300 km per hour.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3. </a:t>
            </a:r>
            <a:r>
              <a:rPr lang="en-GB" sz="2600" dirty="0"/>
              <a:t>He's very ................... He can move a big car!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4. </a:t>
            </a:r>
            <a:r>
              <a:rPr lang="en-GB" sz="2600" dirty="0"/>
              <a:t>They're making a very ............  robot. It can understand 30 languages.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5. </a:t>
            </a:r>
            <a:r>
              <a:rPr lang="en-GB" sz="2600" dirty="0"/>
              <a:t>The table is too </a:t>
            </a:r>
            <a:r>
              <a:rPr lang="en-GB" sz="2600" dirty="0" smtClean="0"/>
              <a:t>.............. </a:t>
            </a:r>
            <a:r>
              <a:rPr lang="en-GB" sz="2600" dirty="0"/>
              <a:t>for me to move on my own</a:t>
            </a:r>
            <a:r>
              <a:rPr lang="en-GB" sz="2600" dirty="0" smtClean="0"/>
              <a:t>.</a:t>
            </a:r>
            <a:endParaRPr lang="en-GB" sz="2600" dirty="0"/>
          </a:p>
        </p:txBody>
      </p:sp>
      <p:sp>
        <p:nvSpPr>
          <p:cNvPr id="8" name="Rounded Rectangle 7"/>
          <p:cNvSpPr/>
          <p:nvPr/>
        </p:nvSpPr>
        <p:spPr>
          <a:xfrm>
            <a:off x="957943" y="1039089"/>
            <a:ext cx="6749143" cy="581891"/>
          </a:xfrm>
          <a:prstGeom prst="roundRect">
            <a:avLst/>
          </a:prstGeom>
          <a:solidFill>
            <a:srgbClr val="C4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47A6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8028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fast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5289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smart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2550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useful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811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heavy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7072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2.89017E-7 L 0.03316 0.08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4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1387E-6 L 0.10625 0.2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0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9017E-7 L -0.43663 0.31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15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9017E-7 L 0.10469 0.376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8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98844E-6 L -0.24132 0.48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24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2199</TotalTime>
  <Words>849</Words>
  <Application>Microsoft Office PowerPoint</Application>
  <PresentationFormat>On-screen Show (4:3)</PresentationFormat>
  <Paragraphs>152</Paragraphs>
  <Slides>20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119</cp:revision>
  <dcterms:created xsi:type="dcterms:W3CDTF">2020-12-09T02:04:09Z</dcterms:created>
  <dcterms:modified xsi:type="dcterms:W3CDTF">2024-05-16T12:30:28Z</dcterms:modified>
</cp:coreProperties>
</file>