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3" r:id="rId3"/>
    <p:sldId id="295" r:id="rId4"/>
    <p:sldId id="294" r:id="rId5"/>
    <p:sldId id="296" r:id="rId6"/>
    <p:sldId id="258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06" r:id="rId17"/>
    <p:sldId id="307" r:id="rId18"/>
    <p:sldId id="310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16649"/>
    <a:srgbClr val="AFDDFF"/>
    <a:srgbClr val="FFE89F"/>
    <a:srgbClr val="FFE07D"/>
    <a:srgbClr val="FFD13F"/>
    <a:srgbClr val="E1EFD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81" d="100"/>
          <a:sy n="81" d="100"/>
        </p:scale>
        <p:origin x="-912" y="72"/>
      </p:cViewPr>
      <p:guideLst>
        <p:guide orient="horz" pos="2160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E9F679-7FC0-4501-9983-8C66C1D28526}"/>
              </a:ext>
            </a:extLst>
          </p:cNvPr>
          <p:cNvSpPr txBox="1"/>
          <p:nvPr/>
        </p:nvSpPr>
        <p:spPr>
          <a:xfrm>
            <a:off x="1437842" y="5309134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3E5B2B-AE81-4911-90A0-57B1763F46D1}"/>
              </a:ext>
            </a:extLst>
          </p:cNvPr>
          <p:cNvSpPr txBox="1"/>
          <p:nvPr/>
        </p:nvSpPr>
        <p:spPr>
          <a:xfrm>
            <a:off x="5566538" y="532144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6. </a:t>
            </a:r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BC4A03-581F-4533-9787-5C715D551443}"/>
              </a:ext>
            </a:extLst>
          </p:cNvPr>
          <p:cNvSpPr txBox="1"/>
          <p:nvPr/>
        </p:nvSpPr>
        <p:spPr>
          <a:xfrm>
            <a:off x="1437842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7. </a:t>
            </a:r>
            <a:r>
              <a:rPr lang="en-US" sz="2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E292BFD-C6D7-4DE7-BD75-3A6325FFA0F3}"/>
              </a:ext>
            </a:extLst>
          </p:cNvPr>
          <p:cNvSpPr txBox="1"/>
          <p:nvPr/>
        </p:nvSpPr>
        <p:spPr>
          <a:xfrm>
            <a:off x="5566538" y="536238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8. </a:t>
            </a:r>
            <a:r>
              <a:rPr lang="en-US" sz="2600" b="1" dirty="0">
                <a:solidFill>
                  <a:srgbClr val="FF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05598"/>
              </p:ext>
            </p:extLst>
          </p:nvPr>
        </p:nvGraphicFramePr>
        <p:xfrm>
          <a:off x="991377" y="2594547"/>
          <a:ext cx="7306461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5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5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BD613F96-3C4D-4FC2-AF20-4DE0F8346D50}"/>
              </a:ext>
            </a:extLst>
          </p:cNvPr>
          <p:cNvSpPr/>
          <p:nvPr/>
        </p:nvSpPr>
        <p:spPr>
          <a:xfrm>
            <a:off x="1361209" y="845398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40D5BE-E0F9-4075-89D0-52A57023D1AC}"/>
              </a:ext>
            </a:extLst>
          </p:cNvPr>
          <p:cNvSpPr txBox="1"/>
          <p:nvPr/>
        </p:nvSpPr>
        <p:spPr>
          <a:xfrm>
            <a:off x="1641764" y="886957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EA308B-3964-4DCC-9AD1-A333E6E5A435}"/>
              </a:ext>
            </a:extLst>
          </p:cNvPr>
          <p:cNvSpPr txBox="1"/>
          <p:nvPr/>
        </p:nvSpPr>
        <p:spPr>
          <a:xfrm>
            <a:off x="1641764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AD655C-2CD6-4FEE-A7BB-E62CE12174EA}"/>
              </a:ext>
            </a:extLst>
          </p:cNvPr>
          <p:cNvSpPr txBox="1"/>
          <p:nvPr/>
        </p:nvSpPr>
        <p:spPr>
          <a:xfrm>
            <a:off x="1641764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4F8E08-12A6-4A48-9839-C0F9108ACA15}"/>
              </a:ext>
            </a:extLst>
          </p:cNvPr>
          <p:cNvSpPr txBox="1"/>
          <p:nvPr/>
        </p:nvSpPr>
        <p:spPr>
          <a:xfrm>
            <a:off x="3647205" y="886957"/>
            <a:ext cx="204701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8516FC-4BAF-489C-B8E4-2356ECD53D16}"/>
              </a:ext>
            </a:extLst>
          </p:cNvPr>
          <p:cNvSpPr txBox="1"/>
          <p:nvPr/>
        </p:nvSpPr>
        <p:spPr>
          <a:xfrm>
            <a:off x="3647205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4A5902-3BB3-4B1A-B11E-8FA40DA5156F}"/>
              </a:ext>
            </a:extLst>
          </p:cNvPr>
          <p:cNvSpPr txBox="1"/>
          <p:nvPr/>
        </p:nvSpPr>
        <p:spPr>
          <a:xfrm>
            <a:off x="3647205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91341C-7F83-4489-92ED-ECCA2604650D}"/>
              </a:ext>
            </a:extLst>
          </p:cNvPr>
          <p:cNvSpPr txBox="1"/>
          <p:nvPr/>
        </p:nvSpPr>
        <p:spPr>
          <a:xfrm>
            <a:off x="6400801" y="886957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7B74BD-9354-4011-BA61-9E3000A17ED8}"/>
              </a:ext>
            </a:extLst>
          </p:cNvPr>
          <p:cNvSpPr txBox="1"/>
          <p:nvPr/>
        </p:nvSpPr>
        <p:spPr>
          <a:xfrm>
            <a:off x="6400801" y="1345281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7412"/>
              </p:ext>
            </p:extLst>
          </p:nvPr>
        </p:nvGraphicFramePr>
        <p:xfrm>
          <a:off x="640952" y="15501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68205A7-AAC2-4F1A-8B83-AAA130AE5328}"/>
              </a:ext>
            </a:extLst>
          </p:cNvPr>
          <p:cNvSpPr txBox="1"/>
          <p:nvPr/>
        </p:nvSpPr>
        <p:spPr>
          <a:xfrm>
            <a:off x="1349078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46C813-A6B7-4F73-BEF8-9BF50469BD56}"/>
              </a:ext>
            </a:extLst>
          </p:cNvPr>
          <p:cNvSpPr txBox="1"/>
          <p:nvPr/>
        </p:nvSpPr>
        <p:spPr>
          <a:xfrm>
            <a:off x="1155116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A4AF53-483D-4B66-9DAA-7FD57752B69A}"/>
              </a:ext>
            </a:extLst>
          </p:cNvPr>
          <p:cNvSpPr txBox="1"/>
          <p:nvPr/>
        </p:nvSpPr>
        <p:spPr>
          <a:xfrm>
            <a:off x="1511527" y="3280339"/>
            <a:ext cx="92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D17A3E2-75FB-46E1-91D6-2D5209DB73DF}"/>
              </a:ext>
            </a:extLst>
          </p:cNvPr>
          <p:cNvSpPr txBox="1"/>
          <p:nvPr/>
        </p:nvSpPr>
        <p:spPr>
          <a:xfrm>
            <a:off x="972489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1BFFFE-9803-41F8-A102-5DBD2D4535B9}"/>
              </a:ext>
            </a:extLst>
          </p:cNvPr>
          <p:cNvSpPr txBox="1"/>
          <p:nvPr/>
        </p:nvSpPr>
        <p:spPr>
          <a:xfrm>
            <a:off x="1477062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0705CB-F510-4B0D-9E55-E3C74567DD7F}"/>
              </a:ext>
            </a:extLst>
          </p:cNvPr>
          <p:cNvSpPr txBox="1"/>
          <p:nvPr/>
        </p:nvSpPr>
        <p:spPr>
          <a:xfrm>
            <a:off x="1442599" y="480427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83C56F9-1FA9-4DA6-B002-92069736F0DA}"/>
              </a:ext>
            </a:extLst>
          </p:cNvPr>
          <p:cNvSpPr txBox="1"/>
          <p:nvPr/>
        </p:nvSpPr>
        <p:spPr>
          <a:xfrm>
            <a:off x="3768181" y="232108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0F59B8-8524-470E-AB60-5EB5B41C36C4}"/>
              </a:ext>
            </a:extLst>
          </p:cNvPr>
          <p:cNvSpPr txBox="1"/>
          <p:nvPr/>
        </p:nvSpPr>
        <p:spPr>
          <a:xfrm>
            <a:off x="4128393" y="280071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BBCD20-0DC1-42F0-83AE-137E296BA844}"/>
              </a:ext>
            </a:extLst>
          </p:cNvPr>
          <p:cNvSpPr txBox="1"/>
          <p:nvPr/>
        </p:nvSpPr>
        <p:spPr>
          <a:xfrm>
            <a:off x="3625833" y="328033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F52FC9-1700-40A5-9F77-248560769FBB}"/>
              </a:ext>
            </a:extLst>
          </p:cNvPr>
          <p:cNvSpPr txBox="1"/>
          <p:nvPr/>
        </p:nvSpPr>
        <p:spPr>
          <a:xfrm>
            <a:off x="4084318" y="375996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854E37-A980-4E5E-BC62-C521BF879D8F}"/>
              </a:ext>
            </a:extLst>
          </p:cNvPr>
          <p:cNvSpPr txBox="1"/>
          <p:nvPr/>
        </p:nvSpPr>
        <p:spPr>
          <a:xfrm>
            <a:off x="4100685" y="4274415"/>
            <a:ext cx="989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7AD6CB-4F5C-403A-BD5D-292DAFAE0226}"/>
              </a:ext>
            </a:extLst>
          </p:cNvPr>
          <p:cNvSpPr txBox="1"/>
          <p:nvPr/>
        </p:nvSpPr>
        <p:spPr>
          <a:xfrm>
            <a:off x="4037191" y="480427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0EA5E9-40D1-4B3A-91CD-AC80BD2BDE17}"/>
              </a:ext>
            </a:extLst>
          </p:cNvPr>
          <p:cNvSpPr txBox="1"/>
          <p:nvPr/>
        </p:nvSpPr>
        <p:spPr>
          <a:xfrm>
            <a:off x="6611067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3AD66A2-B127-4342-A666-9A9F4635A1B4}"/>
              </a:ext>
            </a:extLst>
          </p:cNvPr>
          <p:cNvSpPr txBox="1"/>
          <p:nvPr/>
        </p:nvSpPr>
        <p:spPr>
          <a:xfrm>
            <a:off x="6417105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1D1DBD-2B8E-4A9A-82D2-393ADE53733E}"/>
              </a:ext>
            </a:extLst>
          </p:cNvPr>
          <p:cNvSpPr txBox="1"/>
          <p:nvPr/>
        </p:nvSpPr>
        <p:spPr>
          <a:xfrm>
            <a:off x="6773516" y="328033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3731B7-755F-49DE-9CD3-2230DB3924E6}"/>
              </a:ext>
            </a:extLst>
          </p:cNvPr>
          <p:cNvSpPr txBox="1"/>
          <p:nvPr/>
        </p:nvSpPr>
        <p:spPr>
          <a:xfrm>
            <a:off x="6234478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F25F015-2A87-4A62-9C5A-6FD020737441}"/>
              </a:ext>
            </a:extLst>
          </p:cNvPr>
          <p:cNvSpPr txBox="1"/>
          <p:nvPr/>
        </p:nvSpPr>
        <p:spPr>
          <a:xfrm>
            <a:off x="6739051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0393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6296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364709" y="4820228"/>
            <a:ext cx="5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add more words to each group?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40146"/>
              </p:ext>
            </p:extLst>
          </p:nvPr>
        </p:nvGraphicFramePr>
        <p:xfrm>
          <a:off x="807403" y="1042150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Reduce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Recycle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956B17-A550-4F70-B08B-8E6A481D0DFA}"/>
              </a:ext>
            </a:extLst>
          </p:cNvPr>
          <p:cNvSpPr txBox="1"/>
          <p:nvPr/>
        </p:nvSpPr>
        <p:spPr>
          <a:xfrm>
            <a:off x="1499752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1DF9CC-2155-4416-8E9D-8F7F7964DB27}"/>
              </a:ext>
            </a:extLst>
          </p:cNvPr>
          <p:cNvSpPr txBox="1"/>
          <p:nvPr/>
        </p:nvSpPr>
        <p:spPr>
          <a:xfrm>
            <a:off x="1305790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A2292B-023E-45C3-B6E3-E9692E83F8DB}"/>
              </a:ext>
            </a:extLst>
          </p:cNvPr>
          <p:cNvSpPr txBox="1"/>
          <p:nvPr/>
        </p:nvSpPr>
        <p:spPr>
          <a:xfrm>
            <a:off x="1662201" y="2846221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CFF747-D113-49D7-B010-611ED977FBEF}"/>
              </a:ext>
            </a:extLst>
          </p:cNvPr>
          <p:cNvSpPr txBox="1"/>
          <p:nvPr/>
        </p:nvSpPr>
        <p:spPr>
          <a:xfrm>
            <a:off x="1123163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539DA4-AFF8-469E-BA4A-71330984A86A}"/>
              </a:ext>
            </a:extLst>
          </p:cNvPr>
          <p:cNvSpPr txBox="1"/>
          <p:nvPr/>
        </p:nvSpPr>
        <p:spPr>
          <a:xfrm>
            <a:off x="1627736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BCC53B-FD34-4344-AD3F-431B6BB411A9}"/>
              </a:ext>
            </a:extLst>
          </p:cNvPr>
          <p:cNvSpPr txBox="1"/>
          <p:nvPr/>
        </p:nvSpPr>
        <p:spPr>
          <a:xfrm>
            <a:off x="1593273" y="4370161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023A77-02B9-4CEA-9C11-FF07719CDBC9}"/>
              </a:ext>
            </a:extLst>
          </p:cNvPr>
          <p:cNvSpPr txBox="1"/>
          <p:nvPr/>
        </p:nvSpPr>
        <p:spPr>
          <a:xfrm>
            <a:off x="3918855" y="1886967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08EDB1-EC42-4CD1-B8CF-B0AD8862F3D9}"/>
              </a:ext>
            </a:extLst>
          </p:cNvPr>
          <p:cNvSpPr txBox="1"/>
          <p:nvPr/>
        </p:nvSpPr>
        <p:spPr>
          <a:xfrm>
            <a:off x="4279067" y="2366594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D779DD-6E5B-4FD1-BD98-4C9A288359C9}"/>
              </a:ext>
            </a:extLst>
          </p:cNvPr>
          <p:cNvSpPr txBox="1"/>
          <p:nvPr/>
        </p:nvSpPr>
        <p:spPr>
          <a:xfrm>
            <a:off x="3776507" y="2846221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F27A91B-6FFC-4447-B057-20573755E9EE}"/>
              </a:ext>
            </a:extLst>
          </p:cNvPr>
          <p:cNvSpPr txBox="1"/>
          <p:nvPr/>
        </p:nvSpPr>
        <p:spPr>
          <a:xfrm>
            <a:off x="4234992" y="332584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C551AB-68FD-47EB-90FE-1EF4AA12382F}"/>
              </a:ext>
            </a:extLst>
          </p:cNvPr>
          <p:cNvSpPr txBox="1"/>
          <p:nvPr/>
        </p:nvSpPr>
        <p:spPr>
          <a:xfrm>
            <a:off x="4251359" y="3840297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DA5AB7-7121-4325-A948-CE18B902900F}"/>
              </a:ext>
            </a:extLst>
          </p:cNvPr>
          <p:cNvSpPr txBox="1"/>
          <p:nvPr/>
        </p:nvSpPr>
        <p:spPr>
          <a:xfrm>
            <a:off x="4187865" y="4370161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219616-B021-4A92-9CBC-20590300712F}"/>
              </a:ext>
            </a:extLst>
          </p:cNvPr>
          <p:cNvSpPr txBox="1"/>
          <p:nvPr/>
        </p:nvSpPr>
        <p:spPr>
          <a:xfrm>
            <a:off x="6761741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7C4DF2-CDB6-41F9-9ADD-7E3B94DE102A}"/>
              </a:ext>
            </a:extLst>
          </p:cNvPr>
          <p:cNvSpPr txBox="1"/>
          <p:nvPr/>
        </p:nvSpPr>
        <p:spPr>
          <a:xfrm>
            <a:off x="6567779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601CF8E-75B0-4F5F-A7E0-8FCF1D47241E}"/>
              </a:ext>
            </a:extLst>
          </p:cNvPr>
          <p:cNvSpPr txBox="1"/>
          <p:nvPr/>
        </p:nvSpPr>
        <p:spPr>
          <a:xfrm>
            <a:off x="6924190" y="2846221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D1E9D90-ADD3-49D2-9932-A1711A79582D}"/>
              </a:ext>
            </a:extLst>
          </p:cNvPr>
          <p:cNvSpPr txBox="1"/>
          <p:nvPr/>
        </p:nvSpPr>
        <p:spPr>
          <a:xfrm>
            <a:off x="6385152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86503B-7327-459C-8CC1-9D66CB40E7E4}"/>
              </a:ext>
            </a:extLst>
          </p:cNvPr>
          <p:cNvSpPr txBox="1"/>
          <p:nvPr/>
        </p:nvSpPr>
        <p:spPr>
          <a:xfrm>
            <a:off x="6889725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8403" y="5004895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842" y="5466560"/>
            <a:ext cx="600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14013" y="5051061"/>
            <a:ext cx="116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envelope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98512" y="5393097"/>
            <a:ext cx="13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carton box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3519" y="5751131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85633" y="5047228"/>
            <a:ext cx="136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newspaper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67779" y="5416560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5152" y="5751131"/>
            <a:ext cx="194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plastic container</a:t>
            </a:r>
          </a:p>
        </p:txBody>
      </p:sp>
    </p:spTree>
    <p:extLst>
      <p:ext uri="{BB962C8B-B14F-4D97-AF65-F5344CB8AC3E}">
        <p14:creationId xmlns:p14="http://schemas.microsoft.com/office/powerpoint/2010/main" val="1561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27776" y="67606"/>
            <a:ext cx="4931326" cy="1257207"/>
            <a:chOff x="2051472" y="2835991"/>
            <a:chExt cx="4931326" cy="1257207"/>
          </a:xfrm>
        </p:grpSpPr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51472" y="3508423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</a:t>
              </a:r>
              <a:r>
                <a:rPr lang="en-US" sz="3200" b="1" dirty="0" smtClean="0"/>
                <a:t>sentences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3674" y="1855511"/>
            <a:ext cx="696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 a sentence, the stressed and unstressed syllables combine to make rhythm.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3494" y="126116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(</a:t>
            </a:r>
            <a:r>
              <a:rPr lang="vi-VN" sz="2000" b="1" i="1" dirty="0" smtClean="0">
                <a:solidFill>
                  <a:srgbClr val="FF0000"/>
                </a:solidFill>
              </a:rPr>
              <a:t>Nhịp </a:t>
            </a:r>
            <a:r>
              <a:rPr lang="vi-VN" sz="2000" b="1" i="1" dirty="0">
                <a:solidFill>
                  <a:srgbClr val="FF0000"/>
                </a:solidFill>
              </a:rPr>
              <a:t>điệu của câu)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2764" y="2809618"/>
            <a:ext cx="718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/>
              <a:t>Trong một câu, các âm tiết được nhấn trọng âm và không được nhấn trọng âm kết hợp với nhau để tạo thành nhịp điệu.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85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07659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370" y="1624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200" y="161754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</a:t>
            </a:r>
            <a:r>
              <a:rPr lang="en-US" sz="2400" b="1" dirty="0"/>
              <a:t>cy</a:t>
            </a:r>
            <a:r>
              <a:rPr lang="en-US" sz="2400" dirty="0"/>
              <a:t>cle, it’ll </a:t>
            </a:r>
            <a:r>
              <a:rPr lang="en-US" sz="2400" b="1" dirty="0"/>
              <a:t>help</a:t>
            </a:r>
            <a:r>
              <a:rPr lang="en-US" sz="2400" dirty="0"/>
              <a:t> the </a:t>
            </a:r>
            <a:r>
              <a:rPr lang="en-US" sz="2400" b="1" dirty="0"/>
              <a:t>Earth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370" y="2264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162" y="3000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992" y="299148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0370" y="37445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99" y="373585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370" y="45153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00" y="451530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200" y="227313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</a:t>
            </a:r>
            <a:r>
              <a:rPr lang="en-US" sz="2400" dirty="0"/>
              <a:t>ter is </a:t>
            </a:r>
            <a:r>
              <a:rPr lang="en-US" sz="2400" b="1" dirty="0"/>
              <a:t>good</a:t>
            </a:r>
            <a:r>
              <a:rPr lang="en-US" sz="2400" dirty="0"/>
              <a:t> for your </a:t>
            </a:r>
            <a:r>
              <a:rPr lang="en-US" sz="2400" b="1" dirty="0"/>
              <a:t>bo</a:t>
            </a:r>
            <a:r>
              <a:rPr lang="en-US" sz="2400" dirty="0"/>
              <a:t>dy.</a:t>
            </a:r>
          </a:p>
        </p:txBody>
      </p:sp>
      <p:pic>
        <p:nvPicPr>
          <p:cNvPr id="17" name="B2_32">
            <a:hlinkClick r:id="" action="ppaction://media"/>
            <a:extLst>
              <a:ext uri="{FF2B5EF4-FFF2-40B4-BE49-F238E27FC236}">
                <a16:creationId xmlns:a16="http://schemas.microsoft.com/office/drawing/2014/main" xmlns="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327" y="48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8036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659" y="1664059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b="1" dirty="0"/>
              <a:t>What</a:t>
            </a:r>
            <a:r>
              <a:rPr lang="en-US" sz="2600" dirty="0"/>
              <a:t> are you </a:t>
            </a:r>
            <a:r>
              <a:rPr lang="en-US" sz="2600" b="1" dirty="0"/>
              <a:t>do</a:t>
            </a:r>
            <a:r>
              <a:rPr lang="en-US" sz="2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</a:t>
            </a:r>
            <a:r>
              <a:rPr lang="en-US" sz="2600" b="1" dirty="0"/>
              <a:t>wri</a:t>
            </a:r>
            <a:r>
              <a:rPr lang="en-US" sz="2600" dirty="0"/>
              <a:t>ting an </a:t>
            </a:r>
            <a:r>
              <a:rPr lang="en-US" sz="2600" b="1" dirty="0"/>
              <a:t>ar</a:t>
            </a:r>
            <a:r>
              <a:rPr lang="en-US" sz="2600" dirty="0"/>
              <a:t>ticle about </a:t>
            </a:r>
            <a:r>
              <a:rPr lang="en-US" sz="2600" b="1" dirty="0"/>
              <a:t>go</a:t>
            </a:r>
            <a:r>
              <a:rPr lang="en-US" sz="2600" dirty="0"/>
              <a:t>ing </a:t>
            </a:r>
            <a:r>
              <a:rPr lang="en-US" sz="2600" b="1" dirty="0"/>
              <a:t>green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 </a:t>
            </a:r>
            <a:r>
              <a:rPr lang="en-US" sz="2600" b="1" dirty="0"/>
              <a:t>Great</a:t>
            </a:r>
            <a:r>
              <a:rPr lang="en-US" sz="2600" dirty="0"/>
              <a:t>! I’m </a:t>
            </a:r>
            <a:r>
              <a:rPr lang="en-US" sz="2600" b="1" dirty="0"/>
              <a:t>wri</a:t>
            </a:r>
            <a:r>
              <a:rPr lang="en-US" sz="2600" dirty="0"/>
              <a:t>ting a </a:t>
            </a:r>
            <a:r>
              <a:rPr lang="en-US" sz="2600" b="1" dirty="0"/>
              <a:t>po</a:t>
            </a:r>
            <a:r>
              <a:rPr lang="en-US" sz="2600" dirty="0"/>
              <a:t>em about the </a:t>
            </a:r>
            <a:r>
              <a:rPr lang="en-US" sz="2600" b="1" dirty="0"/>
              <a:t>3Rs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 </a:t>
            </a:r>
            <a:r>
              <a:rPr lang="en-US" sz="2600" b="1" dirty="0"/>
              <a:t>Let</a:t>
            </a:r>
            <a:r>
              <a:rPr lang="en-US" sz="2600" dirty="0"/>
              <a:t> me </a:t>
            </a:r>
            <a:r>
              <a:rPr lang="en-US" sz="2600" b="1" dirty="0"/>
              <a:t>read</a:t>
            </a:r>
            <a:r>
              <a:rPr lang="en-US" sz="2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still </a:t>
            </a:r>
            <a:r>
              <a:rPr lang="en-US" sz="2600" b="1" dirty="0"/>
              <a:t>wri</a:t>
            </a:r>
            <a:r>
              <a:rPr lang="en-US" sz="2600" dirty="0"/>
              <a:t>ting. </a:t>
            </a:r>
            <a:r>
              <a:rPr lang="en-US" sz="2600" b="1" dirty="0"/>
              <a:t>Wait</a:t>
            </a:r>
            <a:r>
              <a:rPr lang="en-US" sz="2600" dirty="0"/>
              <a:t> for a </a:t>
            </a:r>
            <a:r>
              <a:rPr lang="en-US" sz="2600" b="1" dirty="0"/>
              <a:t>mi</a:t>
            </a:r>
            <a:r>
              <a:rPr lang="en-US" sz="2600" dirty="0"/>
              <a:t>nute.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9" name="B2_33">
            <a:hlinkClick r:id="" action="ppaction://media"/>
            <a:extLst>
              <a:ext uri="{FF2B5EF4-FFF2-40B4-BE49-F238E27FC236}">
                <a16:creationId xmlns:a16="http://schemas.microsoft.com/office/drawing/2014/main" xmlns="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1155" y="890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112968"/>
            <a:ext cx="7560859" cy="2862310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dirty="0" smtClean="0"/>
              <a:t>-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- Create a poem and read</a:t>
            </a:r>
            <a:r>
              <a:rPr lang="en-US" sz="3600" b="1" dirty="0"/>
              <a:t> it with correct rhythm</a:t>
            </a:r>
            <a:endParaRPr lang="en-US" sz="3600" dirty="0"/>
          </a:p>
          <a:p>
            <a:pPr marL="571500" indent="-571500" algn="ctr">
              <a:buFontTx/>
              <a:buChar char="-"/>
            </a:pPr>
            <a:r>
              <a:rPr lang="en-US" sz="3600" dirty="0" smtClean="0"/>
              <a:t>Prepare  </a:t>
            </a:r>
            <a:r>
              <a:rPr lang="en-US" sz="3600" dirty="0"/>
              <a:t>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</a:p>
          <a:p>
            <a:pPr marL="571500" indent="-571500" algn="ctr">
              <a:buFontTx/>
              <a:buChar char="-"/>
            </a:pP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5720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7703"/>
            <a:ext cx="9144000" cy="561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6" y="674280"/>
            <a:ext cx="5108692" cy="34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13772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16649"/>
                </a:solidFill>
                <a:latin typeface="Source Sans Pro Black" pitchFamily="34" charset="0"/>
                <a:ea typeface="Times New Roman"/>
                <a:cs typeface="Times New Roman"/>
              </a:rPr>
              <a:t>*  Chatting:</a:t>
            </a:r>
            <a:endParaRPr lang="en-US" sz="3200" dirty="0">
              <a:solidFill>
                <a:srgbClr val="F16649"/>
              </a:solidFill>
              <a:latin typeface="Source Sans Pro Black" pitchFamily="34" charset="0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484" y="67606"/>
            <a:ext cx="22909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WARM –UP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lack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9782" y="4170975"/>
            <a:ext cx="5204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- What should we do with this </a:t>
            </a:r>
            <a:r>
              <a:rPr lang="en-US" sz="2400" b="1" dirty="0" smtClean="0"/>
              <a:t>bottle? 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522011" y="4578048"/>
            <a:ext cx="516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i="1" dirty="0" smtClean="0">
                <a:solidFill>
                  <a:srgbClr val="FF0000"/>
                </a:solidFill>
              </a:rPr>
              <a:t>We </a:t>
            </a:r>
            <a:r>
              <a:rPr lang="en-US" sz="2400" b="1" i="1" dirty="0">
                <a:solidFill>
                  <a:srgbClr val="FF0000"/>
                </a:solidFill>
              </a:rPr>
              <a:t>should  reuse  (recycle, </a:t>
            </a:r>
            <a:r>
              <a:rPr lang="en-US" sz="2400" b="1" i="1" u="sng" dirty="0">
                <a:solidFill>
                  <a:srgbClr val="FF0000"/>
                </a:solidFill>
              </a:rPr>
              <a:t>reduce</a:t>
            </a:r>
            <a:r>
              <a:rPr lang="en-US" sz="2400" b="1" i="1" dirty="0">
                <a:solidFill>
                  <a:srgbClr val="FF0000"/>
                </a:solidFill>
              </a:rPr>
              <a:t>) 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235" y="4992084"/>
            <a:ext cx="589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What advantages does a green world have?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8235" y="5414325"/>
            <a:ext cx="6236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Fresh air, healthy food, live longer, and so 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535"/>
            <a:ext cx="9144001" cy="227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9" y="3096339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6" y="3183511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8244" y="2415284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.VnArial" pitchFamily="34" charset="0"/>
              </a:rPr>
              <a:t>P90-LESSON </a:t>
            </a:r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777" y="410895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3777" y="4608155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190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94" y="265377"/>
            <a:ext cx="3519770" cy="28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8788" y="1178807"/>
            <a:ext cx="3182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- recycle (v) </a:t>
            </a:r>
            <a:r>
              <a:rPr lang="en-US" sz="2400" b="1" dirty="0"/>
              <a:t>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saɪkl</a:t>
            </a:r>
            <a:r>
              <a:rPr lang="en-US" sz="2400" b="1" dirty="0" smtClean="0"/>
              <a:t>/: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954501" y="1168701"/>
            <a:ext cx="103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tái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54" y="96447"/>
            <a:ext cx="3519770" cy="293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788" y="616970"/>
            <a:ext cx="3041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reuse /</a:t>
            </a:r>
            <a:r>
              <a:rPr lang="en-US" sz="2400" b="1" dirty="0"/>
              <a:t>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juːs</a:t>
            </a:r>
            <a:r>
              <a:rPr lang="en-US" sz="2400" b="1" dirty="0" smtClean="0"/>
              <a:t>/ (v) :</a:t>
            </a:r>
            <a:endParaRPr 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20" y="444049"/>
            <a:ext cx="3608387" cy="30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23480" y="1699087"/>
            <a:ext cx="287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giảm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dùng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ít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lại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56869" y="1709066"/>
            <a:ext cx="301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- reduce /</a:t>
            </a:r>
            <a:r>
              <a:rPr lang="en-GB" sz="2400" b="1" dirty="0" err="1"/>
              <a:t>rɪˈdjuːs</a:t>
            </a:r>
            <a:r>
              <a:rPr lang="en-GB" sz="2400" b="1" dirty="0" smtClean="0"/>
              <a:t>/ (v):</a:t>
            </a:r>
            <a:endParaRPr lang="en-GB" sz="2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5" y="2121667"/>
            <a:ext cx="3710692" cy="28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21" y="2250186"/>
            <a:ext cx="3530186" cy="27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81" y="4604394"/>
            <a:ext cx="3431642" cy="47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9" y="2424553"/>
            <a:ext cx="3371887" cy="25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8397" y="2162963"/>
            <a:ext cx="274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glass /</a:t>
            </a:r>
            <a:r>
              <a:rPr lang="en-US" sz="2400" b="1" dirty="0" err="1"/>
              <a:t>ɡlɑːs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28788" y="2664989"/>
            <a:ext cx="23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can /</a:t>
            </a:r>
            <a:r>
              <a:rPr lang="vi-VN" sz="2400" b="1" dirty="0">
                <a:latin typeface="Calibri" pitchFamily="34" charset="0"/>
                <a:cs typeface="Calibri" pitchFamily="34" charset="0"/>
              </a:rPr>
              <a:t>kæn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 (n):</a:t>
            </a:r>
            <a:endParaRPr lang="vi-VN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51" y="2324413"/>
            <a:ext cx="3838869" cy="274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1884" y="3800521"/>
            <a:ext cx="340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rubbish /</a:t>
            </a:r>
            <a:r>
              <a:rPr lang="en-US" sz="2400" b="1" dirty="0"/>
              <a:t>ˈ</a:t>
            </a:r>
            <a:r>
              <a:rPr lang="en-US" sz="2400" b="1" dirty="0" err="1"/>
              <a:t>rʌbɪʃ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48401" y="3232814"/>
            <a:ext cx="2480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noise: </a:t>
            </a:r>
            <a:r>
              <a:rPr lang="en-US" sz="2400" b="1" dirty="0" err="1" smtClean="0"/>
              <a:t>noiz</a:t>
            </a:r>
            <a:r>
              <a:rPr lang="en-US" sz="2400" b="1" dirty="0" smtClean="0"/>
              <a:t>/ (n):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997604" y="26876"/>
            <a:ext cx="2058094" cy="448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Vocabulary: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0040" y="614622"/>
            <a:ext cx="253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Sử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3583728" y="2193721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thủy</a:t>
            </a:r>
            <a:r>
              <a:rPr lang="en-US" sz="2400" b="1" dirty="0" smtClean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6949" y="2675868"/>
            <a:ext cx="2089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vỏ </a:t>
            </a:r>
            <a:r>
              <a:rPr lang="pt-BR" sz="2400" b="1" dirty="0"/>
              <a:t>đồ hộp, lon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1251" y="3821612"/>
            <a:ext cx="143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</a:t>
            </a:r>
            <a:r>
              <a:rPr lang="en-US" sz="2400" b="1" dirty="0" err="1" smtClean="0"/>
              <a:t>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thải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231382" y="3232814"/>
            <a:ext cx="167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tiếng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ồn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1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3495" y="5693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81666"/>
            <a:ext cx="280416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74869" y="116699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rubbish </a:t>
            </a: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309360" y="398873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reuse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051560" y="3988730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glass 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574869" y="2845586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14400" y="1836550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</a:t>
            </a:r>
            <a:endParaRPr lang="en-US" sz="3200" b="1" dirty="0">
              <a:solidFill>
                <a:schemeClr val="bg1"/>
              </a:solidFill>
              <a:latin typeface=".VnBodon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24152" y="4429178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.VnArabia" pitchFamily="34" charset="0"/>
              </a:rPr>
              <a:t>noise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65668" y="212168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02236"/>
              </p:ext>
            </p:extLst>
          </p:nvPr>
        </p:nvGraphicFramePr>
        <p:xfrm>
          <a:off x="409433" y="1547090"/>
          <a:ext cx="8229599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67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355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C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Reduce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using </a:t>
                      </a:r>
                      <a:r>
                        <a:rPr lang="en-US" sz="2400" dirty="0"/>
                        <a:t>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Reuse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creating </a:t>
                      </a:r>
                      <a:r>
                        <a:rPr lang="en-US" sz="2400" dirty="0"/>
                        <a:t>new products from </a:t>
                      </a:r>
                      <a:r>
                        <a:rPr lang="en-US" sz="2400" dirty="0" smtClean="0"/>
                        <a:t>used</a:t>
                      </a:r>
                    </a:p>
                    <a:p>
                      <a:r>
                        <a:rPr lang="en-US" sz="2400" baseline="0" dirty="0" smtClean="0"/>
                        <a:t>      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/>
                        <a:t>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Recycle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using </a:t>
                      </a:r>
                      <a:r>
                        <a:rPr lang="en-US" sz="2400" dirty="0"/>
                        <a:t>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9" y="2992049"/>
            <a:ext cx="1416042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4032906"/>
            <a:ext cx="1547198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3" y="5459846"/>
            <a:ext cx="1162282" cy="1029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0F30A426-9EBD-4ED6-8512-E57B1E07C76D}"/>
              </a:ext>
            </a:extLst>
          </p:cNvPr>
          <p:cNvCxnSpPr/>
          <p:nvPr/>
        </p:nvCxnSpPr>
        <p:spPr>
          <a:xfrm>
            <a:off x="1704983" y="3638970"/>
            <a:ext cx="1296838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2ACA4ED-5513-4EC0-8203-3E01B2228E7F}"/>
              </a:ext>
            </a:extLst>
          </p:cNvPr>
          <p:cNvCxnSpPr>
            <a:cxnSpLocks/>
          </p:cNvCxnSpPr>
          <p:nvPr/>
        </p:nvCxnSpPr>
        <p:spPr>
          <a:xfrm flipV="1">
            <a:off x="3776756" y="3638970"/>
            <a:ext cx="808892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F8972CFB-30B3-482D-A7B6-9E2F66BF207E}"/>
              </a:ext>
            </a:extLst>
          </p:cNvPr>
          <p:cNvCxnSpPr>
            <a:cxnSpLocks/>
          </p:cNvCxnSpPr>
          <p:nvPr/>
        </p:nvCxnSpPr>
        <p:spPr>
          <a:xfrm flipV="1">
            <a:off x="1945748" y="3502490"/>
            <a:ext cx="855950" cy="98445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509916EE-A8F0-45A8-8D15-C123996F49C3}"/>
              </a:ext>
            </a:extLst>
          </p:cNvPr>
          <p:cNvCxnSpPr>
            <a:cxnSpLocks/>
          </p:cNvCxnSpPr>
          <p:nvPr/>
        </p:nvCxnSpPr>
        <p:spPr>
          <a:xfrm>
            <a:off x="3630304" y="3598026"/>
            <a:ext cx="857898" cy="203301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D2A24AA-27EA-40A4-B175-B937EB81E00D}"/>
              </a:ext>
            </a:extLst>
          </p:cNvPr>
          <p:cNvCxnSpPr>
            <a:cxnSpLocks/>
          </p:cNvCxnSpPr>
          <p:nvPr/>
        </p:nvCxnSpPr>
        <p:spPr>
          <a:xfrm>
            <a:off x="1942556" y="5912690"/>
            <a:ext cx="1059265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C3C8AA24-304C-4E4C-B336-27FF55D6A3B2}"/>
              </a:ext>
            </a:extLst>
          </p:cNvPr>
          <p:cNvCxnSpPr>
            <a:cxnSpLocks/>
          </p:cNvCxnSpPr>
          <p:nvPr/>
        </p:nvCxnSpPr>
        <p:spPr>
          <a:xfrm flipV="1">
            <a:off x="3457867" y="4669926"/>
            <a:ext cx="1030335" cy="1093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50401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5963" y="819786"/>
            <a:ext cx="6920346" cy="1527463"/>
            <a:chOff x="955963" y="1433946"/>
            <a:chExt cx="6920346" cy="15274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rubbish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plastic bottle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2599113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2512005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2447621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2513899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" y="4301501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7" y="4360204"/>
            <a:ext cx="1817891" cy="124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4394289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9" y="4360204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1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D9BDF21-61FA-41FC-8785-70FB1CA16D1F}"/>
              </a:ext>
            </a:extLst>
          </p:cNvPr>
          <p:cNvSpPr txBox="1"/>
          <p:nvPr/>
        </p:nvSpPr>
        <p:spPr>
          <a:xfrm>
            <a:off x="1511735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46F6913-1791-44EA-9604-2058F5FF499E}"/>
              </a:ext>
            </a:extLst>
          </p:cNvPr>
          <p:cNvSpPr txBox="1"/>
          <p:nvPr/>
        </p:nvSpPr>
        <p:spPr>
          <a:xfrm>
            <a:off x="6139189" y="537162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6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1239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7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60AF3D-80A8-428A-A697-1F381553E4CB}"/>
              </a:ext>
            </a:extLst>
          </p:cNvPr>
          <p:cNvSpPr txBox="1"/>
          <p:nvPr/>
        </p:nvSpPr>
        <p:spPr>
          <a:xfrm>
            <a:off x="1585623" y="5254542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1D6FCA-443A-4B7B-A7DD-8D460A97ECF5}"/>
              </a:ext>
            </a:extLst>
          </p:cNvPr>
          <p:cNvSpPr txBox="1"/>
          <p:nvPr/>
        </p:nvSpPr>
        <p:spPr>
          <a:xfrm>
            <a:off x="5914347" y="5266848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600" b="1" dirty="0">
                <a:solidFill>
                  <a:srgbClr val="FF000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1819</TotalTime>
  <Words>675</Words>
  <Application>Microsoft Office PowerPoint</Application>
  <PresentationFormat>On-screen Show (4:3)</PresentationFormat>
  <Paragraphs>191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109</cp:revision>
  <dcterms:created xsi:type="dcterms:W3CDTF">2020-12-09T02:04:09Z</dcterms:created>
  <dcterms:modified xsi:type="dcterms:W3CDTF">2024-05-16T12:51:19Z</dcterms:modified>
</cp:coreProperties>
</file>