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4" r:id="rId2"/>
    <p:sldId id="266" r:id="rId3"/>
    <p:sldId id="263" r:id="rId4"/>
    <p:sldId id="265" r:id="rId5"/>
    <p:sldId id="267" r:id="rId6"/>
    <p:sldId id="268" r:id="rId7"/>
    <p:sldId id="269" r:id="rId8"/>
    <p:sldId id="271" r:id="rId9"/>
    <p:sldId id="27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CDB04"/>
    <a:srgbClr val="484848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6807" autoAdjust="0"/>
  </p:normalViewPr>
  <p:slideViewPr>
    <p:cSldViewPr snapToGrid="0">
      <p:cViewPr varScale="1">
        <p:scale>
          <a:sx n="63" d="100"/>
          <a:sy n="63" d="100"/>
        </p:scale>
        <p:origin x="612" y="5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m Ha" userId="a78825157ceba8b8" providerId="LiveId" clId="{CA099E20-83EF-4498-B384-9969C2FF00FF}"/>
    <pc:docChg chg="modSld">
      <pc:chgData name="Tram Ha" userId="a78825157ceba8b8" providerId="LiveId" clId="{CA099E20-83EF-4498-B384-9969C2FF00FF}" dt="2021-06-09T08:18:40.274" v="141" actId="20577"/>
      <pc:docMkLst>
        <pc:docMk/>
      </pc:docMkLst>
      <pc:sldChg chg="modSp mod">
        <pc:chgData name="Tram Ha" userId="a78825157ceba8b8" providerId="LiveId" clId="{CA099E20-83EF-4498-B384-9969C2FF00FF}" dt="2021-06-09T08:18:40.274" v="141" actId="20577"/>
        <pc:sldMkLst>
          <pc:docMk/>
          <pc:sldMk cId="4280349691" sldId="265"/>
        </pc:sldMkLst>
        <pc:spChg chg="mod">
          <ac:chgData name="Tram Ha" userId="a78825157ceba8b8" providerId="LiveId" clId="{CA099E20-83EF-4498-B384-9969C2FF00FF}" dt="2021-06-09T08:18:40.274" v="141" actId="20577"/>
          <ac:spMkLst>
            <pc:docMk/>
            <pc:sldMk cId="4280349691" sldId="265"/>
            <ac:spMk id="3" creationId="{CB866978-A0D8-4925-B5CC-B5FFBC76631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507E8-A618-4267-A945-DE0FEED60CE5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1C18-449A-4070-AB4C-C250BFC58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3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9E1F-9F7A-4A68-9C29-5DF5B72C9D6E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F3A7-4D76-4532-A571-B4B2F70A0FA9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7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C4-E5BB-4718-B2E8-07BC1417A1E5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6BA6-3FE5-4DAC-A26F-4AC50A9364B5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5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252F-8F8D-458A-9D5A-F089BAAA9500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C96B-5380-4A66-A8BB-690D0805E7D0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B528-CC35-46FD-B8CD-FE8BD9A1B123}" type="datetime1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2A4F-DE68-415A-BD22-7AA29F4EB158}" type="datetime1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0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873-7582-4913-90C0-232F405C7646}" type="datetime1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A54-76C5-4C9A-B8BC-64D712630B04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D3386-871B-4E96-B530-CD58259A960D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732C-4258-4EA3-A892-3540C7D3BC31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6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638"/>
                    </a14:imgEffect>
                    <a14:imgEffect>
                      <a14:saturation sat="93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C46B98-B18E-4B1B-B90A-551B6DF60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5520" y="5402264"/>
            <a:ext cx="6004560" cy="939482"/>
          </a:xfrm>
        </p:spPr>
        <p:txBody>
          <a:bodyPr/>
          <a:lstStyle/>
          <a:p>
            <a:r>
              <a:rPr lang="en-US" dirty="0"/>
              <a:t>NHÓM V1.1</a:t>
            </a:r>
            <a:endParaRPr lang="vi-VN" dirty="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626F770-86B3-4288-AA3D-595765705194}"/>
              </a:ext>
            </a:extLst>
          </p:cNvPr>
          <p:cNvSpPr/>
          <p:nvPr/>
        </p:nvSpPr>
        <p:spPr>
          <a:xfrm>
            <a:off x="976461" y="296706"/>
            <a:ext cx="100431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bg1"/>
                </a:solidFill>
              </a:rPr>
              <a:t>BÀI 54. HỆ MẶT TRỜI</a:t>
            </a:r>
            <a:endParaRPr lang="vi-VN" sz="8800" b="1" dirty="0">
              <a:ln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1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6090FB-2260-4218-80E0-ABE20B4E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22885"/>
            <a:ext cx="10515600" cy="53911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00CC"/>
                </a:solidFill>
              </a:rPr>
              <a:t>Bài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hát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về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các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hành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tinh</a:t>
            </a:r>
            <a:endParaRPr lang="vi-VN" dirty="0">
              <a:solidFill>
                <a:srgbClr val="0000CC"/>
              </a:solidFill>
            </a:endParaRPr>
          </a:p>
        </p:txBody>
      </p:sp>
      <p:pic>
        <p:nvPicPr>
          <p:cNvPr id="5" name="Planet Song - preschool learning">
            <a:hlinkClick r:id="" action="ppaction://media"/>
            <a:extLst>
              <a:ext uri="{FF2B5EF4-FFF2-40B4-BE49-F238E27FC236}">
                <a16:creationId xmlns:a16="http://schemas.microsoft.com/office/drawing/2014/main" id="{F4CE2CD3-E63D-4136-B380-A3D52C34E2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" y="904240"/>
            <a:ext cx="11032245" cy="5588635"/>
          </a:xfrm>
        </p:spPr>
      </p:pic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19FE0E1-ECFF-4304-887D-461C49449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15546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27000">
              <a:srgbClr val="484848"/>
            </a:gs>
            <a:gs pos="56000">
              <a:schemeClr val="tx1"/>
            </a:gs>
            <a:gs pos="100000">
              <a:schemeClr val="tx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1DF74-7472-435E-A9D5-5FFCF59C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"/>
            <a:ext cx="10515600" cy="917575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HỆ MẶT TRỜI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9F53B53D-4153-4A5D-B2D1-D9BD0580A187}"/>
              </a:ext>
            </a:extLst>
          </p:cNvPr>
          <p:cNvSpPr/>
          <p:nvPr/>
        </p:nvSpPr>
        <p:spPr>
          <a:xfrm rot="5608314">
            <a:off x="-8788898" y="-1248466"/>
            <a:ext cx="9886176" cy="9082015"/>
          </a:xfrm>
          <a:prstGeom prst="flowChartConnector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622300" dir="2700000" sx="75000" sy="75000" algn="tl" rotWithShape="0">
              <a:schemeClr val="tx1"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>
            <a:bevelT w="2870200" h="2870200"/>
            <a:bevelB w="2870200" h="28702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F5B8E50-4864-470C-A870-4F6AE7E4C7DC}"/>
              </a:ext>
            </a:extLst>
          </p:cNvPr>
          <p:cNvGrpSpPr/>
          <p:nvPr/>
        </p:nvGrpSpPr>
        <p:grpSpPr>
          <a:xfrm>
            <a:off x="1767802" y="454544"/>
            <a:ext cx="9470646" cy="3875185"/>
            <a:chOff x="2161316" y="454544"/>
            <a:chExt cx="9470646" cy="3875185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05AE3B44-5315-494D-9DD5-50122717BD79}"/>
                </a:ext>
              </a:extLst>
            </p:cNvPr>
            <p:cNvSpPr/>
            <p:nvPr/>
          </p:nvSpPr>
          <p:spPr>
            <a:xfrm rot="20177412">
              <a:off x="2161316" y="3369609"/>
              <a:ext cx="91440" cy="91440"/>
            </a:xfrm>
            <a:prstGeom prst="flowChartConnector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5720" h="45720"/>
              <a:bevelB w="45720" h="4572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1DDCC13D-D341-4A8F-BA1E-9A66B5B09474}"/>
                </a:ext>
              </a:extLst>
            </p:cNvPr>
            <p:cNvSpPr/>
            <p:nvPr/>
          </p:nvSpPr>
          <p:spPr>
            <a:xfrm rot="19997085">
              <a:off x="2623368" y="3323889"/>
              <a:ext cx="182880" cy="182880"/>
            </a:xfrm>
            <a:prstGeom prst="flowChartConnector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91440" h="91440"/>
              <a:bevelB w="91440" h="9144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85E9BF07-4D17-49CC-B6BE-29BC9E28EB5B}"/>
                </a:ext>
              </a:extLst>
            </p:cNvPr>
            <p:cNvSpPr/>
            <p:nvPr/>
          </p:nvSpPr>
          <p:spPr>
            <a:xfrm rot="19997085">
              <a:off x="3193680" y="3323889"/>
              <a:ext cx="182880" cy="182880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91440" h="91440"/>
              <a:bevelB w="91440" h="9144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55D8B972-2ACE-413C-98DA-774CEF550B30}"/>
                </a:ext>
              </a:extLst>
            </p:cNvPr>
            <p:cNvSpPr/>
            <p:nvPr/>
          </p:nvSpPr>
          <p:spPr>
            <a:xfrm rot="20177412">
              <a:off x="3754433" y="3358486"/>
              <a:ext cx="137160" cy="137160"/>
            </a:xfrm>
            <a:prstGeom prst="flowChartConnector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8580" h="68580"/>
              <a:bevelB w="68580" h="6858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455B2F25-2CA7-41B9-9AA6-C0E0CC1C990B}"/>
                </a:ext>
              </a:extLst>
            </p:cNvPr>
            <p:cNvSpPr/>
            <p:nvPr/>
          </p:nvSpPr>
          <p:spPr>
            <a:xfrm>
              <a:off x="4464261" y="2500929"/>
              <a:ext cx="1828800" cy="1828800"/>
            </a:xfrm>
            <a:prstGeom prst="flowChartConnector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914400" h="914400"/>
              <a:bevelB w="914400" h="9144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3ED588B6-093B-4F22-9040-A746B5923DBD}"/>
                </a:ext>
              </a:extLst>
            </p:cNvPr>
            <p:cNvSpPr/>
            <p:nvPr/>
          </p:nvSpPr>
          <p:spPr>
            <a:xfrm>
              <a:off x="9206258" y="3132673"/>
              <a:ext cx="685800" cy="685800"/>
            </a:xfrm>
            <a:prstGeom prst="flowChartConnector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42900" h="342900"/>
              <a:bevelB w="342900" h="342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56BDF1BC-F980-4935-AE6E-CF59CEB17939}"/>
                </a:ext>
              </a:extLst>
            </p:cNvPr>
            <p:cNvSpPr/>
            <p:nvPr/>
          </p:nvSpPr>
          <p:spPr>
            <a:xfrm>
              <a:off x="10272633" y="3132674"/>
              <a:ext cx="685800" cy="685800"/>
            </a:xfrm>
            <a:prstGeom prst="flowChartConnector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42900" h="342900"/>
              <a:bevelB w="342900" h="342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B15E07F-C721-4F8A-A816-59C6815F807A}"/>
                </a:ext>
              </a:extLst>
            </p:cNvPr>
            <p:cNvGrpSpPr/>
            <p:nvPr/>
          </p:nvGrpSpPr>
          <p:grpSpPr>
            <a:xfrm>
              <a:off x="6055997" y="2587885"/>
              <a:ext cx="3153782" cy="1554480"/>
              <a:chOff x="6055997" y="2587885"/>
              <a:chExt cx="3153782" cy="1554480"/>
            </a:xfrm>
          </p:grpSpPr>
          <p:sp>
            <p:nvSpPr>
              <p:cNvPr id="36" name="Flowchart: Connector 35">
                <a:extLst>
                  <a:ext uri="{FF2B5EF4-FFF2-40B4-BE49-F238E27FC236}">
                    <a16:creationId xmlns:a16="http://schemas.microsoft.com/office/drawing/2014/main" id="{D6085B34-E20B-4A78-9F6B-31A10997BD1B}"/>
                  </a:ext>
                </a:extLst>
              </p:cNvPr>
              <p:cNvSpPr/>
              <p:nvPr/>
            </p:nvSpPr>
            <p:spPr>
              <a:xfrm rot="19800000">
                <a:off x="6968383" y="2587885"/>
                <a:ext cx="1554480" cy="1554480"/>
              </a:xfrm>
              <a:prstGeom prst="flowChartConnector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74700" h="774700"/>
                <a:bevelB w="774700" h="7747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DBAEEEA-ADCC-4A38-ACE2-3EFCBD93DBA0}"/>
                  </a:ext>
                </a:extLst>
              </p:cNvPr>
              <p:cNvSpPr/>
              <p:nvPr/>
            </p:nvSpPr>
            <p:spPr>
              <a:xfrm rot="3413193">
                <a:off x="7095739" y="1776192"/>
                <a:ext cx="1074297" cy="3153782"/>
              </a:xfrm>
              <a:custGeom>
                <a:avLst/>
                <a:gdLst>
                  <a:gd name="connsiteX0" fmla="*/ 338202 w 1074297"/>
                  <a:gd name="connsiteY0" fmla="*/ 123920 h 3153782"/>
                  <a:gd name="connsiteX1" fmla="*/ 553745 w 1074297"/>
                  <a:gd name="connsiteY1" fmla="*/ 0 h 3153782"/>
                  <a:gd name="connsiteX2" fmla="*/ 1040656 w 1074297"/>
                  <a:gd name="connsiteY2" fmla="*/ 825251 h 3153782"/>
                  <a:gd name="connsiteX3" fmla="*/ 1046326 w 1074297"/>
                  <a:gd name="connsiteY3" fmla="*/ 858765 h 3153782"/>
                  <a:gd name="connsiteX4" fmla="*/ 968073 w 1074297"/>
                  <a:gd name="connsiteY4" fmla="*/ 810088 h 3153782"/>
                  <a:gd name="connsiteX5" fmla="*/ 666212 w 1074297"/>
                  <a:gd name="connsiteY5" fmla="*/ 721342 h 3153782"/>
                  <a:gd name="connsiteX6" fmla="*/ 583985 w 1074297"/>
                  <a:gd name="connsiteY6" fmla="*/ 720270 h 3153782"/>
                  <a:gd name="connsiteX7" fmla="*/ 582055 w 1074297"/>
                  <a:gd name="connsiteY7" fmla="*/ 686496 h 3153782"/>
                  <a:gd name="connsiteX8" fmla="*/ 553745 w 1074297"/>
                  <a:gd name="connsiteY8" fmla="*/ 503111 h 3153782"/>
                  <a:gd name="connsiteX9" fmla="*/ 503111 w 1074297"/>
                  <a:gd name="connsiteY9" fmla="*/ 1576891 h 3153782"/>
                  <a:gd name="connsiteX10" fmla="*/ 553745 w 1074297"/>
                  <a:gd name="connsiteY10" fmla="*/ 2650671 h 3153782"/>
                  <a:gd name="connsiteX11" fmla="*/ 589549 w 1074297"/>
                  <a:gd name="connsiteY11" fmla="*/ 2336168 h 3153782"/>
                  <a:gd name="connsiteX12" fmla="*/ 592202 w 1074297"/>
                  <a:gd name="connsiteY12" fmla="*/ 2267972 h 3153782"/>
                  <a:gd name="connsiteX13" fmla="*/ 645202 w 1074297"/>
                  <a:gd name="connsiteY13" fmla="*/ 2268960 h 3153782"/>
                  <a:gd name="connsiteX14" fmla="*/ 1040895 w 1074297"/>
                  <a:gd name="connsiteY14" fmla="*/ 2136478 h 3153782"/>
                  <a:gd name="connsiteX15" fmla="*/ 1074297 w 1074297"/>
                  <a:gd name="connsiteY15" fmla="*/ 2110369 h 3153782"/>
                  <a:gd name="connsiteX16" fmla="*/ 1063974 w 1074297"/>
                  <a:gd name="connsiteY16" fmla="*/ 2190688 h 3153782"/>
                  <a:gd name="connsiteX17" fmla="*/ 553745 w 1074297"/>
                  <a:gd name="connsiteY17" fmla="*/ 3153782 h 3153782"/>
                  <a:gd name="connsiteX18" fmla="*/ 0 w 1074297"/>
                  <a:gd name="connsiteY18" fmla="*/ 1576891 h 3153782"/>
                  <a:gd name="connsiteX19" fmla="*/ 338202 w 1074297"/>
                  <a:gd name="connsiteY19" fmla="*/ 123920 h 3153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74297" h="3153782">
                    <a:moveTo>
                      <a:pt x="338202" y="123920"/>
                    </a:moveTo>
                    <a:cubicBezTo>
                      <a:pt x="404451" y="44125"/>
                      <a:pt x="477289" y="0"/>
                      <a:pt x="553745" y="0"/>
                    </a:cubicBezTo>
                    <a:cubicBezTo>
                      <a:pt x="764000" y="0"/>
                      <a:pt x="946885" y="333694"/>
                      <a:pt x="1040656" y="825251"/>
                    </a:cubicBezTo>
                    <a:lnTo>
                      <a:pt x="1046326" y="858765"/>
                    </a:lnTo>
                    <a:lnTo>
                      <a:pt x="968073" y="810088"/>
                    </a:lnTo>
                    <a:cubicBezTo>
                      <a:pt x="875432" y="760770"/>
                      <a:pt x="772843" y="730140"/>
                      <a:pt x="666212" y="721342"/>
                    </a:cubicBezTo>
                    <a:lnTo>
                      <a:pt x="583985" y="720270"/>
                    </a:lnTo>
                    <a:lnTo>
                      <a:pt x="582055" y="686496"/>
                    </a:lnTo>
                    <a:cubicBezTo>
                      <a:pt x="573974" y="570716"/>
                      <a:pt x="564231" y="503111"/>
                      <a:pt x="553745" y="503111"/>
                    </a:cubicBezTo>
                    <a:cubicBezTo>
                      <a:pt x="525781" y="503111"/>
                      <a:pt x="503111" y="983859"/>
                      <a:pt x="503111" y="1576891"/>
                    </a:cubicBezTo>
                    <a:cubicBezTo>
                      <a:pt x="503111" y="2169923"/>
                      <a:pt x="525781" y="2650671"/>
                      <a:pt x="553745" y="2650671"/>
                    </a:cubicBezTo>
                    <a:cubicBezTo>
                      <a:pt x="567727" y="2650671"/>
                      <a:pt x="580385" y="2530484"/>
                      <a:pt x="589549" y="2336168"/>
                    </a:cubicBezTo>
                    <a:lnTo>
                      <a:pt x="592202" y="2267972"/>
                    </a:lnTo>
                    <a:lnTo>
                      <a:pt x="645202" y="2268960"/>
                    </a:lnTo>
                    <a:cubicBezTo>
                      <a:pt x="788044" y="2261684"/>
                      <a:pt x="924714" y="2215161"/>
                      <a:pt x="1040895" y="2136478"/>
                    </a:cubicBezTo>
                    <a:lnTo>
                      <a:pt x="1074297" y="2110369"/>
                    </a:lnTo>
                    <a:lnTo>
                      <a:pt x="1063974" y="2190688"/>
                    </a:lnTo>
                    <a:cubicBezTo>
                      <a:pt x="979911" y="2756658"/>
                      <a:pt x="783114" y="3153782"/>
                      <a:pt x="553745" y="3153782"/>
                    </a:cubicBezTo>
                    <a:cubicBezTo>
                      <a:pt x="247920" y="3153782"/>
                      <a:pt x="0" y="2447784"/>
                      <a:pt x="0" y="1576891"/>
                    </a:cubicBezTo>
                    <a:cubicBezTo>
                      <a:pt x="0" y="923721"/>
                      <a:pt x="139455" y="363305"/>
                      <a:pt x="338202" y="123920"/>
                    </a:cubicBezTo>
                    <a:close/>
                  </a:path>
                </a:pathLst>
              </a:custGeom>
              <a:blipFill>
                <a:blip r:embed="rId11">
                  <a:alphaModFix amt="40000"/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7F7A66-02A3-40EA-961C-77172608EE5B}"/>
                </a:ext>
              </a:extLst>
            </p:cNvPr>
            <p:cNvSpPr txBox="1"/>
            <p:nvPr/>
          </p:nvSpPr>
          <p:spPr>
            <a:xfrm rot="18315456">
              <a:off x="2080349" y="1956291"/>
              <a:ext cx="1375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Thủy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tinh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3F8D278-5C75-4D82-8CA0-8D33DE2703A4}"/>
                </a:ext>
              </a:extLst>
            </p:cNvPr>
            <p:cNvSpPr txBox="1"/>
            <p:nvPr/>
          </p:nvSpPr>
          <p:spPr>
            <a:xfrm rot="18315456">
              <a:off x="2616635" y="1865504"/>
              <a:ext cx="1375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Kim </a:t>
              </a:r>
              <a:r>
                <a:rPr lang="en-US" sz="2000" dirty="0" err="1">
                  <a:solidFill>
                    <a:schemeClr val="bg1"/>
                  </a:solidFill>
                </a:rPr>
                <a:t>tinh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4A1DFF0-A1D8-420B-AE59-D6A0004B8F0E}"/>
                </a:ext>
              </a:extLst>
            </p:cNvPr>
            <p:cNvSpPr txBox="1"/>
            <p:nvPr/>
          </p:nvSpPr>
          <p:spPr>
            <a:xfrm rot="18315456">
              <a:off x="3114804" y="1810850"/>
              <a:ext cx="1375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Trái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Đất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013B4D8-8EC7-4713-B742-DB40D54694C8}"/>
                </a:ext>
              </a:extLst>
            </p:cNvPr>
            <p:cNvSpPr txBox="1"/>
            <p:nvPr/>
          </p:nvSpPr>
          <p:spPr>
            <a:xfrm rot="18315456">
              <a:off x="3728970" y="1704605"/>
              <a:ext cx="1375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Hỏa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tinh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FF23AE8-4936-4820-A3BF-8347C46A8770}"/>
                </a:ext>
              </a:extLst>
            </p:cNvPr>
            <p:cNvSpPr txBox="1"/>
            <p:nvPr/>
          </p:nvSpPr>
          <p:spPr>
            <a:xfrm rot="18315456">
              <a:off x="5531098" y="1529667"/>
              <a:ext cx="1375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Mộc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tinh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439039E-86FB-4286-AF2A-743F7FBF6875}"/>
                </a:ext>
              </a:extLst>
            </p:cNvPr>
            <p:cNvSpPr txBox="1"/>
            <p:nvPr/>
          </p:nvSpPr>
          <p:spPr>
            <a:xfrm rot="18315456">
              <a:off x="8289012" y="1528654"/>
              <a:ext cx="1375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Thổ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tinh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F84B6B7-4BEE-4C50-B296-2F1D10C0A33F}"/>
                </a:ext>
              </a:extLst>
            </p:cNvPr>
            <p:cNvSpPr txBox="1"/>
            <p:nvPr/>
          </p:nvSpPr>
          <p:spPr>
            <a:xfrm rot="18315456">
              <a:off x="9611201" y="1305271"/>
              <a:ext cx="21015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Thiên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Vương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Tinh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88C2E3A-0F0C-4A8A-B0A4-30521EFF63AB}"/>
                </a:ext>
              </a:extLst>
            </p:cNvPr>
            <p:cNvSpPr txBox="1"/>
            <p:nvPr/>
          </p:nvSpPr>
          <p:spPr>
            <a:xfrm rot="18315456">
              <a:off x="10386081" y="1301225"/>
              <a:ext cx="20916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Hải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Vương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</a:rPr>
                <a:t>tinh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004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480" y="21606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Hệ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Mặt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Trời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609408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nhóm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đôi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3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Trả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câu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hỏi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sau</a:t>
            </a:r>
            <a:endParaRPr lang="en-US" sz="3200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CC"/>
                </a:solidFill>
              </a:rPr>
              <a:t>H1: </a:t>
            </a:r>
            <a:r>
              <a:rPr lang="en-US" sz="3200" dirty="0" err="1">
                <a:solidFill>
                  <a:srgbClr val="0000CC"/>
                </a:solidFill>
              </a:rPr>
              <a:t>Hệ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Mặt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Trời</a:t>
            </a:r>
            <a:r>
              <a:rPr lang="en-US" sz="3200" dirty="0">
                <a:solidFill>
                  <a:srgbClr val="0000CC"/>
                </a:solidFill>
              </a:rPr>
              <a:t> bao </a:t>
            </a:r>
            <a:r>
              <a:rPr lang="en-US" sz="3200" dirty="0" err="1">
                <a:solidFill>
                  <a:srgbClr val="0000CC"/>
                </a:solidFill>
              </a:rPr>
              <a:t>gồm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những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gì</a:t>
            </a:r>
            <a:r>
              <a:rPr lang="en-US" sz="3200" dirty="0">
                <a:solidFill>
                  <a:srgbClr val="0000CC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CC"/>
                </a:solidFill>
              </a:rPr>
              <a:t>H2: </a:t>
            </a:r>
            <a:r>
              <a:rPr lang="en-US" sz="3200" dirty="0" err="1">
                <a:solidFill>
                  <a:srgbClr val="0000CC"/>
                </a:solidFill>
              </a:rPr>
              <a:t>Hãy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kể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tên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tám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tinh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từ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nhất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đến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xa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Mặt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nhất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CC"/>
                </a:solidFill>
              </a:rPr>
              <a:t>H3: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tinh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đứng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yên</a:t>
            </a:r>
            <a:r>
              <a:rPr lang="en-US" sz="3200" dirty="0">
                <a:solidFill>
                  <a:srgbClr val="0000CC"/>
                </a:solidFill>
              </a:rPr>
              <a:t> hay </a:t>
            </a:r>
            <a:r>
              <a:rPr lang="en-US" sz="3200" dirty="0" err="1">
                <a:solidFill>
                  <a:srgbClr val="0000CC"/>
                </a:solidFill>
              </a:rPr>
              <a:t>chuyển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CC"/>
                </a:solidFill>
              </a:rPr>
              <a:t>H4: </a:t>
            </a:r>
            <a:r>
              <a:rPr lang="en-US" sz="3200" dirty="0" err="1">
                <a:solidFill>
                  <a:srgbClr val="0000CC"/>
                </a:solidFill>
              </a:rPr>
              <a:t>Có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được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nhìn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trực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tiếp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Mặt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không</a:t>
            </a:r>
            <a:r>
              <a:rPr lang="en-US" sz="3200" dirty="0">
                <a:solidFill>
                  <a:srgbClr val="0000CC"/>
                </a:solidFill>
              </a:rPr>
              <a:t>? </a:t>
            </a:r>
            <a:r>
              <a:rPr lang="en-US" sz="3200" dirty="0" err="1">
                <a:solidFill>
                  <a:srgbClr val="0000CC"/>
                </a:solidFill>
              </a:rPr>
              <a:t>Tại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sao</a:t>
            </a:r>
            <a:r>
              <a:rPr lang="en-US" sz="3200" dirty="0">
                <a:solidFill>
                  <a:srgbClr val="0000CC"/>
                </a:solidFill>
              </a:rPr>
              <a:t>?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A3BDC5-BF0E-4636-A043-7E073479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pic>
        <p:nvPicPr>
          <p:cNvPr id="5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180F81E3-5627-4CD2-8B2A-14819A49E4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9238" y="5466080"/>
            <a:ext cx="1953322" cy="12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7F4928-A564-40A8-98AC-EB889261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Các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hành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Hệ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Mặt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Trời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6BC62CE-CD61-4D21-8C49-77E0C1AD7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60" y="1825625"/>
            <a:ext cx="10515600" cy="1603375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nhóm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bốn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Trả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bốn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câu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hỏi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I </a:t>
            </a:r>
            <a:r>
              <a:rPr lang="en-US" sz="3200" dirty="0" err="1">
                <a:solidFill>
                  <a:srgbClr val="0000CC"/>
                </a:solidFill>
              </a:rPr>
              <a:t>của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phiếu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học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F217F38-3E7D-4765-B262-E1A8BB93A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pic>
        <p:nvPicPr>
          <p:cNvPr id="5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5C5EF649-5963-4340-8184-0AF8A737A4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0" y="5227637"/>
            <a:ext cx="20066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7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AA21A4-AB08-4F53-9130-F7F647F3F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id="{CE784C1F-C022-48D7-AF20-9DC5BAC6B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4" y="365125"/>
            <a:ext cx="7223873" cy="2891949"/>
          </a:xfrm>
        </p:spPr>
      </p:pic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DAF017D-3F7F-4D4A-BD56-96864C7C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C249FF7-56D1-46C9-8863-4781BB018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956" y="2519679"/>
            <a:ext cx="3814267" cy="39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1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EB29D4-739B-49F9-B78E-D64EB616C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00" y="19939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Các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đặc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trưng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8 </a:t>
            </a:r>
            <a:r>
              <a:rPr lang="en-US" dirty="0" err="1">
                <a:solidFill>
                  <a:srgbClr val="FF0000"/>
                </a:solidFill>
              </a:rPr>
              <a:t>hành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Hệ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Mặt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Trời</a:t>
            </a:r>
            <a:endParaRPr lang="vi-VN" dirty="0">
              <a:solidFill>
                <a:srgbClr val="FF0000"/>
              </a:solidFill>
            </a:endParaRPr>
          </a:p>
        </p:txBody>
      </p:sp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FD5B8E2D-6FC8-4332-AB1E-BECADEBD7D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47031"/>
              </p:ext>
            </p:extLst>
          </p:nvPr>
        </p:nvGraphicFramePr>
        <p:xfrm>
          <a:off x="838201" y="1358265"/>
          <a:ext cx="10515597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7480">
                  <a:extLst>
                    <a:ext uri="{9D8B030D-6E8A-4147-A177-3AD203B41FA5}">
                      <a16:colId xmlns:a16="http://schemas.microsoft.com/office/drawing/2014/main" val="3966464287"/>
                    </a:ext>
                  </a:extLst>
                </a:gridCol>
                <a:gridCol w="4312918">
                  <a:extLst>
                    <a:ext uri="{9D8B030D-6E8A-4147-A177-3AD203B41FA5}">
                      <a16:colId xmlns:a16="http://schemas.microsoft.com/office/drawing/2014/main" val="325577038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99913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Hành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tinh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Khoảng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cách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đến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Mặt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Trời</a:t>
                      </a:r>
                      <a:endParaRPr lang="en-US" sz="2600" dirty="0"/>
                    </a:p>
                    <a:p>
                      <a:pPr algn="ctr"/>
                      <a:r>
                        <a:rPr lang="en-US" sz="2600" dirty="0"/>
                        <a:t>(AU)</a:t>
                      </a:r>
                    </a:p>
                    <a:p>
                      <a:pPr algn="ctr"/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Chu </a:t>
                      </a:r>
                      <a:r>
                        <a:rPr lang="en-US" sz="2600" dirty="0" err="1"/>
                        <a:t>kì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chuyển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động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quanh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Mặt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Trời</a:t>
                      </a:r>
                      <a:endParaRPr lang="vi-VN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049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600" dirty="0" err="1"/>
                        <a:t>Thủy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tinh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0,39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89 </a:t>
                      </a:r>
                      <a:r>
                        <a:rPr lang="en-US" sz="2600" dirty="0" err="1"/>
                        <a:t>ngày</a:t>
                      </a:r>
                      <a:endParaRPr lang="vi-VN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223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600" dirty="0"/>
                        <a:t>Kim </a:t>
                      </a:r>
                      <a:r>
                        <a:rPr lang="en-US" sz="2600" dirty="0" err="1"/>
                        <a:t>tinh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0,72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224,7 </a:t>
                      </a:r>
                      <a:r>
                        <a:rPr lang="en-US" sz="2600" dirty="0" err="1"/>
                        <a:t>ngày</a:t>
                      </a:r>
                      <a:endParaRPr lang="vi-VN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47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600" dirty="0" err="1"/>
                        <a:t>Trái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Đất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1,00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365,2 </a:t>
                      </a:r>
                      <a:r>
                        <a:rPr lang="en-US" sz="2600" dirty="0" err="1"/>
                        <a:t>ngày</a:t>
                      </a:r>
                      <a:r>
                        <a:rPr lang="en-US" sz="2600" dirty="0"/>
                        <a:t>( 1 </a:t>
                      </a:r>
                      <a:r>
                        <a:rPr lang="en-US" sz="2600" dirty="0" err="1"/>
                        <a:t>năm</a:t>
                      </a:r>
                      <a:r>
                        <a:rPr lang="en-US" sz="2600" dirty="0"/>
                        <a:t>)</a:t>
                      </a:r>
                      <a:endParaRPr lang="vi-VN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62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600" dirty="0" err="1"/>
                        <a:t>Hỏa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tinh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1,52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687 </a:t>
                      </a:r>
                      <a:r>
                        <a:rPr lang="en-US" sz="2600" dirty="0" err="1"/>
                        <a:t>ngày</a:t>
                      </a:r>
                      <a:endParaRPr lang="vi-VN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475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600" dirty="0" err="1"/>
                        <a:t>Mộc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tinh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5,20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4343,5 </a:t>
                      </a:r>
                      <a:r>
                        <a:rPr lang="en-US" sz="2600" dirty="0" err="1"/>
                        <a:t>ngày</a:t>
                      </a:r>
                      <a:endParaRPr lang="vi-VN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570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600" dirty="0" err="1"/>
                        <a:t>Thổ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tinh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9,54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10767,5 </a:t>
                      </a:r>
                      <a:r>
                        <a:rPr lang="en-US" sz="2600" dirty="0" err="1"/>
                        <a:t>ngày</a:t>
                      </a:r>
                      <a:endParaRPr lang="vi-VN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452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600" dirty="0" err="1"/>
                        <a:t>Thiên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Vương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tinh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19,20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30587 </a:t>
                      </a:r>
                      <a:r>
                        <a:rPr lang="en-US" sz="2600" dirty="0" err="1"/>
                        <a:t>ngày</a:t>
                      </a:r>
                      <a:endParaRPr lang="vi-VN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673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600" dirty="0" err="1"/>
                        <a:t>Hải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Vương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tinh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30,07</a:t>
                      </a:r>
                      <a:endParaRPr lang="vi-VN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60152 </a:t>
                      </a:r>
                      <a:r>
                        <a:rPr lang="en-US" sz="2600" dirty="0" err="1"/>
                        <a:t>ngày</a:t>
                      </a:r>
                      <a:endParaRPr lang="vi-VN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897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73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4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LUYỆN TẬP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123949"/>
            <a:ext cx="10789920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3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Trả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câu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hỏi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sau</a:t>
            </a:r>
            <a:endParaRPr lang="en-US" sz="3200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CC"/>
                </a:solidFill>
              </a:rPr>
              <a:t>H1: </a:t>
            </a:r>
            <a:r>
              <a:rPr lang="en-US" sz="3200" dirty="0" err="1">
                <a:solidFill>
                  <a:srgbClr val="0000CC"/>
                </a:solidFill>
              </a:rPr>
              <a:t>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tinh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nào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Mặt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nhất</a:t>
            </a:r>
            <a:r>
              <a:rPr lang="en-US" sz="3200" dirty="0">
                <a:solidFill>
                  <a:srgbClr val="0000CC"/>
                </a:solidFill>
              </a:rPr>
              <a:t>? </a:t>
            </a:r>
            <a:r>
              <a:rPr lang="en-US" sz="3200" dirty="0" err="1">
                <a:solidFill>
                  <a:srgbClr val="0000CC"/>
                </a:solidFill>
              </a:rPr>
              <a:t>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tinh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nào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xa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Mặt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nhất</a:t>
            </a:r>
            <a:r>
              <a:rPr lang="en-US" sz="3200" dirty="0">
                <a:solidFill>
                  <a:srgbClr val="0000CC"/>
                </a:solidFill>
              </a:rPr>
              <a:t>? </a:t>
            </a:r>
            <a:r>
              <a:rPr lang="en-US" sz="3200" dirty="0" err="1">
                <a:solidFill>
                  <a:srgbClr val="0000CC"/>
                </a:solidFill>
              </a:rPr>
              <a:t>Tính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từ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Mặt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Trời</a:t>
            </a:r>
            <a:r>
              <a:rPr lang="en-US" sz="3200" dirty="0">
                <a:solidFill>
                  <a:srgbClr val="0000CC"/>
                </a:solidFill>
              </a:rPr>
              <a:t> ra </a:t>
            </a:r>
            <a:r>
              <a:rPr lang="en-US" sz="3200" dirty="0" err="1">
                <a:solidFill>
                  <a:srgbClr val="0000CC"/>
                </a:solidFill>
              </a:rPr>
              <a:t>thì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Trái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Đất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là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tinh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thứ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mấy</a:t>
            </a:r>
            <a:r>
              <a:rPr lang="en-US" sz="3200" dirty="0">
                <a:solidFill>
                  <a:srgbClr val="0000CC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CC"/>
                </a:solidFill>
              </a:rPr>
              <a:t>H2: </a:t>
            </a:r>
            <a:r>
              <a:rPr lang="en-US" sz="3200" dirty="0" err="1">
                <a:solidFill>
                  <a:srgbClr val="0000CC"/>
                </a:solidFill>
              </a:rPr>
              <a:t>Người</a:t>
            </a:r>
            <a:r>
              <a:rPr lang="en-US" sz="3200" dirty="0">
                <a:solidFill>
                  <a:srgbClr val="0000CC"/>
                </a:solidFill>
              </a:rPr>
              <a:t> ta </a:t>
            </a:r>
            <a:r>
              <a:rPr lang="en-US" sz="3200" dirty="0" err="1">
                <a:solidFill>
                  <a:srgbClr val="0000CC"/>
                </a:solidFill>
              </a:rPr>
              <a:t>vẫn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nói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sao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Hỏa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sao</a:t>
            </a:r>
            <a:r>
              <a:rPr lang="en-US" sz="3200" dirty="0">
                <a:solidFill>
                  <a:srgbClr val="0000CC"/>
                </a:solidFill>
              </a:rPr>
              <a:t> Kim, </a:t>
            </a:r>
            <a:r>
              <a:rPr lang="en-US" sz="3200" dirty="0" err="1">
                <a:solidFill>
                  <a:srgbClr val="0000CC"/>
                </a:solidFill>
              </a:rPr>
              <a:t>sao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Thổ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đều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là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ngôi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sao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Hệ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Mặt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Trời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nói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như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vậy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đúng</a:t>
            </a:r>
            <a:r>
              <a:rPr lang="en-US" sz="3200" dirty="0">
                <a:solidFill>
                  <a:srgbClr val="0000CC"/>
                </a:solidFill>
              </a:rPr>
              <a:t> hay </a:t>
            </a:r>
            <a:r>
              <a:rPr lang="en-US" sz="3200" dirty="0" err="1">
                <a:solidFill>
                  <a:srgbClr val="0000CC"/>
                </a:solidFill>
              </a:rPr>
              <a:t>sai</a:t>
            </a:r>
            <a:r>
              <a:rPr lang="en-US" sz="3200" dirty="0">
                <a:solidFill>
                  <a:srgbClr val="0000CC"/>
                </a:solidFill>
              </a:rPr>
              <a:t>? </a:t>
            </a:r>
            <a:r>
              <a:rPr lang="en-US" sz="3200" dirty="0" err="1">
                <a:solidFill>
                  <a:srgbClr val="0000CC"/>
                </a:solidFill>
              </a:rPr>
              <a:t>Tại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sao</a:t>
            </a:r>
            <a:r>
              <a:rPr lang="en-US" sz="3200" dirty="0">
                <a:solidFill>
                  <a:srgbClr val="0000CC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CC"/>
                </a:solidFill>
              </a:rPr>
              <a:t>H3: </a:t>
            </a:r>
            <a:r>
              <a:rPr lang="en-US" sz="3200" dirty="0" err="1">
                <a:solidFill>
                  <a:srgbClr val="0000CC"/>
                </a:solidFill>
              </a:rPr>
              <a:t>Vì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sao</a:t>
            </a:r>
            <a:r>
              <a:rPr lang="en-US" sz="3200" dirty="0">
                <a:solidFill>
                  <a:srgbClr val="0000CC"/>
                </a:solidFill>
              </a:rPr>
              <a:t> ta </a:t>
            </a:r>
            <a:r>
              <a:rPr lang="en-US" sz="3200" dirty="0" err="1">
                <a:solidFill>
                  <a:srgbClr val="0000CC"/>
                </a:solidFill>
              </a:rPr>
              <a:t>nhìn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thấy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tinh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hệ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Mặt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Trời</a:t>
            </a:r>
            <a:r>
              <a:rPr lang="en-US" sz="3200" dirty="0">
                <a:solidFill>
                  <a:srgbClr val="0000CC"/>
                </a:solidFill>
              </a:rPr>
              <a:t>? </a:t>
            </a:r>
            <a:r>
              <a:rPr lang="en-US" sz="3200" dirty="0" err="1">
                <a:solidFill>
                  <a:srgbClr val="0000CC"/>
                </a:solidFill>
              </a:rPr>
              <a:t>Giải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thích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bằng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hình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vẽ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A3BDC5-BF0E-4636-A043-7E073479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pic>
        <p:nvPicPr>
          <p:cNvPr id="5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180F81E3-5627-4CD2-8B2A-14819A49E4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4860" y="5431971"/>
            <a:ext cx="2007700" cy="12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25DEAA-0934-4F03-973A-08F8945E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814" y="410368"/>
            <a:ext cx="2536371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Vận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dụng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06AC95E-B19A-4C6B-B9C9-C9E4A2B36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chế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tạo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dụng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cụ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quan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vết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đen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trên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Mặt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Trời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Dụng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cụ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và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tiến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hành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Hướng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dẫn</a:t>
            </a:r>
            <a:r>
              <a:rPr lang="en-US" sz="3200" dirty="0">
                <a:solidFill>
                  <a:srgbClr val="0000CC"/>
                </a:solidFill>
              </a:rPr>
              <a:t> SGK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189.</a:t>
            </a: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hạn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báo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sản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phẩm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tiết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học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tới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A616872-2301-4321-8A5A-49D8B1BD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500074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7358B1"/>
      </a:dk2>
      <a:lt2>
        <a:srgbClr val="E7E6E6"/>
      </a:lt2>
      <a:accent1>
        <a:srgbClr val="CD3333"/>
      </a:accent1>
      <a:accent2>
        <a:srgbClr val="FE6D4B"/>
      </a:accent2>
      <a:accent3>
        <a:srgbClr val="A5A5A5"/>
      </a:accent3>
      <a:accent4>
        <a:srgbClr val="EEBA4A"/>
      </a:accent4>
      <a:accent5>
        <a:srgbClr val="4ABDEC"/>
      </a:accent5>
      <a:accent6>
        <a:srgbClr val="90C14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1051</TotalTime>
  <Words>386</Words>
  <Application>Microsoft Office PowerPoint</Application>
  <PresentationFormat>Màn hình rộng</PresentationFormat>
  <Paragraphs>71</Paragraphs>
  <Slides>9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Bài hát về các hành tinh</vt:lpstr>
      <vt:lpstr>HỆ MẶT TRỜI</vt:lpstr>
      <vt:lpstr>Hệ Mặt Trời</vt:lpstr>
      <vt:lpstr>Các hành tinh của Hệ Mặt Trời</vt:lpstr>
      <vt:lpstr>Bản trình bày PowerPoint</vt:lpstr>
      <vt:lpstr>Các đặc trưng của 8 hành tinh Hệ Mặt Trời</vt:lpstr>
      <vt:lpstr>LUYỆN TẬP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SWOT Infographic</dc:title>
  <dc:creator>Iryna Siletska</dc:creator>
  <cp:lastModifiedBy>Tram Ha</cp:lastModifiedBy>
  <cp:revision>41</cp:revision>
  <dcterms:created xsi:type="dcterms:W3CDTF">2020-10-01T12:29:27Z</dcterms:created>
  <dcterms:modified xsi:type="dcterms:W3CDTF">2021-06-09T08:18:46Z</dcterms:modified>
</cp:coreProperties>
</file>