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3"/>
  </p:notesMasterIdLst>
  <p:sldIdLst>
    <p:sldId id="422" r:id="rId3"/>
    <p:sldId id="275" r:id="rId4"/>
    <p:sldId id="399" r:id="rId5"/>
    <p:sldId id="1161" r:id="rId6"/>
    <p:sldId id="407" r:id="rId7"/>
    <p:sldId id="1159" r:id="rId8"/>
    <p:sldId id="1156" r:id="rId9"/>
    <p:sldId id="1165" r:id="rId10"/>
    <p:sldId id="1163" r:id="rId11"/>
    <p:sldId id="388" r:id="rId12"/>
    <p:sldId id="401" r:id="rId13"/>
    <p:sldId id="402" r:id="rId14"/>
    <p:sldId id="405" r:id="rId15"/>
    <p:sldId id="276" r:id="rId16"/>
    <p:sldId id="1168" r:id="rId17"/>
    <p:sldId id="1169" r:id="rId18"/>
    <p:sldId id="1170" r:id="rId19"/>
    <p:sldId id="1171" r:id="rId20"/>
    <p:sldId id="1172" r:id="rId21"/>
    <p:sldId id="1173" r:id="rId22"/>
    <p:sldId id="1174" r:id="rId23"/>
    <p:sldId id="1175" r:id="rId24"/>
    <p:sldId id="1176" r:id="rId25"/>
    <p:sldId id="1177" r:id="rId26"/>
    <p:sldId id="1154" r:id="rId27"/>
    <p:sldId id="1160" r:id="rId28"/>
    <p:sldId id="1178" r:id="rId29"/>
    <p:sldId id="409" r:id="rId30"/>
    <p:sldId id="408" r:id="rId31"/>
    <p:sldId id="2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648"/>
    <a:srgbClr val="0087B2"/>
    <a:srgbClr val="33CCFF"/>
    <a:srgbClr val="FEE3AF"/>
    <a:srgbClr val="00CC99"/>
    <a:srgbClr val="F16649"/>
    <a:srgbClr val="77ADC0"/>
    <a:srgbClr val="6D9FB1"/>
    <a:srgbClr val="F8B41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1088" autoAdjust="0"/>
  </p:normalViewPr>
  <p:slideViewPr>
    <p:cSldViewPr snapToGrid="0" showGuides="1">
      <p:cViewPr varScale="1">
        <p:scale>
          <a:sx n="60" d="100"/>
          <a:sy n="60" d="100"/>
        </p:scale>
        <p:origin x="9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3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81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31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66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08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654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414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88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38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70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7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65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4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well-balanced 2. due date	3. stressed out	 4. priority       5. delay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A	2. C	3. A	4. B	5. D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must	2. might	3. can		4. should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shouldn’t		2. might	3. can		4. must		5. can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2D01B-C8C2-4582-935F-F5CCCA175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74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7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5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17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2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72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38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5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sv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slide" Target="slide18.xml"/><Relationship Id="rId12" Type="http://schemas.openxmlformats.org/officeDocument/2006/relationships/slide" Target="slide21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slide" Target="slide22.xml"/><Relationship Id="rId5" Type="http://schemas.openxmlformats.org/officeDocument/2006/relationships/image" Target="../media/image33.png"/><Relationship Id="rId10" Type="http://schemas.openxmlformats.org/officeDocument/2006/relationships/slide" Target="slide23.xml"/><Relationship Id="rId4" Type="http://schemas.openxmlformats.org/officeDocument/2006/relationships/slide" Target="slide17.xml"/><Relationship Id="rId9" Type="http://schemas.openxmlformats.org/officeDocument/2006/relationships/slide" Target="slide20.xml"/><Relationship Id="rId1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svg"/><Relationship Id="rId11" Type="http://schemas.openxmlformats.org/officeDocument/2006/relationships/image" Target="../media/image34.sv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9.xml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svg"/><Relationship Id="rId11" Type="http://schemas.openxmlformats.org/officeDocument/2006/relationships/image" Target="../media/image34.svg"/><Relationship Id="rId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4.svg"/><Relationship Id="rId3" Type="http://schemas.openxmlformats.org/officeDocument/2006/relationships/audio" Target="../media/audio1.wav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slide" Target="slide16.xml"/><Relationship Id="rId5" Type="http://schemas.openxmlformats.org/officeDocument/2006/relationships/image" Target="../media/image36.sv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4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sv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slide" Target="slide16.xm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6.svg"/><Relationship Id="rId12" Type="http://schemas.openxmlformats.org/officeDocument/2006/relationships/slide" Target="slide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0.gif"/><Relationship Id="rId5" Type="http://schemas.openxmlformats.org/officeDocument/2006/relationships/image" Target="../media/image26.svg"/><Relationship Id="rId10" Type="http://schemas.openxmlformats.org/officeDocument/2006/relationships/image" Target="../media/image27.gif"/><Relationship Id="rId4" Type="http://schemas.openxmlformats.org/officeDocument/2006/relationships/image" Target="../media/image25.png"/><Relationship Id="rId9" Type="http://schemas.openxmlformats.org/officeDocument/2006/relationships/image" Target="../media/image38.svg"/><Relationship Id="rId1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4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sv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slide" Target="slide16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6.jpeg"/><Relationship Id="rId3" Type="http://schemas.openxmlformats.org/officeDocument/2006/relationships/audio" Target="../media/audio3.wav"/><Relationship Id="rId7" Type="http://schemas.openxmlformats.org/officeDocument/2006/relationships/image" Target="../media/image38.sv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4.svg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43.png"/><Relationship Id="rId9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4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svg"/><Relationship Id="rId11" Type="http://schemas.openxmlformats.org/officeDocument/2006/relationships/image" Target="../media/image33.png"/><Relationship Id="rId5" Type="http://schemas.openxmlformats.org/officeDocument/2006/relationships/image" Target="../media/image35.png"/><Relationship Id="rId10" Type="http://schemas.openxmlformats.org/officeDocument/2006/relationships/slide" Target="slide16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iacrrg.com/lets-talk-eo-i-think-i-have-a-claim-what-should-i-do/" TargetMode="External"/><Relationship Id="rId13" Type="http://schemas.openxmlformats.org/officeDocument/2006/relationships/image" Target="../media/image6.jpg"/><Relationship Id="rId18" Type="http://schemas.microsoft.com/office/2007/relationships/hdphoto" Target="../media/hdphoto1.wdp"/><Relationship Id="rId3" Type="http://schemas.microsoft.com/office/2007/relationships/media" Target="../media/media2.mp4"/><Relationship Id="rId21" Type="http://schemas.openxmlformats.org/officeDocument/2006/relationships/image" Target="../media/image10.png"/><Relationship Id="rId7" Type="http://schemas.openxmlformats.org/officeDocument/2006/relationships/image" Target="../media/image3.jpg"/><Relationship Id="rId12" Type="http://schemas.openxmlformats.org/officeDocument/2006/relationships/hyperlink" Target="https://deepstash.com/idea/63753/practical-steps-to-handle-unwanted-intrusive-thoughts" TargetMode="External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hyperlink" Target="https://creativemarket.com/Anutik45/520063-Priority-seats-sign-red" TargetMode="External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jpeg"/><Relationship Id="rId10" Type="http://schemas.openxmlformats.org/officeDocument/2006/relationships/hyperlink" Target="https://clavesliderazgoresponsable.blogspot.com/2020/04/como-evitar-distracciones-y-ser-fieles.html" TargetMode="External"/><Relationship Id="rId19" Type="http://schemas.openxmlformats.org/officeDocument/2006/relationships/hyperlink" Target="https://www.enago.com.br/academy/achieving-work-life-balance-in-your-research-career/" TargetMode="External"/><Relationship Id="rId4" Type="http://schemas.openxmlformats.org/officeDocument/2006/relationships/video" Target="../media/media2.mp4"/><Relationship Id="rId9" Type="http://schemas.openxmlformats.org/officeDocument/2006/relationships/image" Target="../media/image4.jpeg"/><Relationship Id="rId14" Type="http://schemas.openxmlformats.org/officeDocument/2006/relationships/hyperlink" Target="https://pixabay.com/en/time-levy-deadline-hand-leave-pen-481444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eepstash.com/idea/63753/practical-steps-to-handle-unwanted-intrusive-thoughts" TargetMode="External"/><Relationship Id="rId13" Type="http://schemas.openxmlformats.org/officeDocument/2006/relationships/image" Target="../media/image14.jp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12" Type="http://schemas.openxmlformats.org/officeDocument/2006/relationships/hyperlink" Target="https://creativemarket.com/Anutik45/520063-Priority-seats-sign-re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avesliderazgoresponsable.blogspot.com/2020/04/como-evitar-distracciones-y-ser-fieles.html" TargetMode="External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0" Type="http://schemas.openxmlformats.org/officeDocument/2006/relationships/hyperlink" Target="https://pixabay.com/en/time-levy-deadline-hand-leave-pen-481444/" TargetMode="External"/><Relationship Id="rId4" Type="http://schemas.openxmlformats.org/officeDocument/2006/relationships/hyperlink" Target="https://tiacrrg.com/lets-talk-eo-i-think-i-have-a-claim-what-should-i-do/" TargetMode="External"/><Relationship Id="rId9" Type="http://schemas.openxmlformats.org/officeDocument/2006/relationships/image" Target="../media/image6.jpg"/><Relationship Id="rId14" Type="http://schemas.openxmlformats.org/officeDocument/2006/relationships/hyperlink" Target="https://www.enago.com.br/academy/achieving-work-life-balance-in-your-research-caree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E583B00-106E-410B-AE57-D8F70AAA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450"/>
            <a:ext cx="12191999" cy="689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02042-A5FB-4C33-8393-92C82BB872AA}"/>
              </a:ext>
            </a:extLst>
          </p:cNvPr>
          <p:cNvSpPr txBox="1"/>
          <p:nvPr/>
        </p:nvSpPr>
        <p:spPr>
          <a:xfrm>
            <a:off x="1373312" y="1296988"/>
            <a:ext cx="9774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2ABDD-F543-4F3A-9204-19B1A332830F}"/>
              </a:ext>
            </a:extLst>
          </p:cNvPr>
          <p:cNvSpPr txBox="1"/>
          <p:nvPr/>
        </p:nvSpPr>
        <p:spPr>
          <a:xfrm>
            <a:off x="1" y="2352781"/>
            <a:ext cx="1209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.VnArabia" panose="020B7200000000000000" pitchFamily="34" charset="0"/>
              </a:rPr>
              <a:t>Welcome the teachers to attend our lesson to day - Class 9A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DDAF0-E2F6-4CB9-ABC5-066435FB62EC}"/>
              </a:ext>
            </a:extLst>
          </p:cNvPr>
          <p:cNvSpPr txBox="1"/>
          <p:nvPr/>
        </p:nvSpPr>
        <p:spPr>
          <a:xfrm>
            <a:off x="4869951" y="50120"/>
            <a:ext cx="5527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Thusday</a:t>
            </a:r>
            <a:r>
              <a:rPr lang="en-US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November 31st 2024</a:t>
            </a:r>
          </a:p>
        </p:txBody>
      </p:sp>
    </p:spTree>
    <p:extLst>
      <p:ext uri="{BB962C8B-B14F-4D97-AF65-F5344CB8AC3E}">
        <p14:creationId xmlns:p14="http://schemas.microsoft.com/office/powerpoint/2010/main" val="184996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4D8C497-5F07-5C63-E721-6548D6580DA6}"/>
              </a:ext>
            </a:extLst>
          </p:cNvPr>
          <p:cNvGrpSpPr/>
          <p:nvPr/>
        </p:nvGrpSpPr>
        <p:grpSpPr>
          <a:xfrm>
            <a:off x="3642359" y="340062"/>
            <a:ext cx="6022636" cy="1092498"/>
            <a:chOff x="0" y="0"/>
            <a:chExt cx="2149791" cy="4064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04E75CC-F594-F2E8-8A82-75EF239C25EC}"/>
                </a:ext>
              </a:extLst>
            </p:cNvPr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chemeClr val="tx1"/>
              </a:solidFill>
              <a:prstDash val="solid"/>
              <a:round/>
            </a:ln>
          </p:spPr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4014882F-4EF7-BFE0-781B-148A6FD9A7C0}"/>
                </a:ext>
              </a:extLst>
            </p:cNvPr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6AA5C8CE-1279-7A30-AF4B-C4121C4A125D}"/>
              </a:ext>
            </a:extLst>
          </p:cNvPr>
          <p:cNvGrpSpPr/>
          <p:nvPr/>
        </p:nvGrpSpPr>
        <p:grpSpPr>
          <a:xfrm>
            <a:off x="0" y="1774658"/>
            <a:ext cx="12192000" cy="4568278"/>
            <a:chOff x="0" y="0"/>
            <a:chExt cx="2029223" cy="1203168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7ED4C16-2737-8681-3F60-AED30543847E}"/>
                </a:ext>
              </a:extLst>
            </p:cNvPr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chemeClr val="tx1"/>
              </a:solidFill>
              <a:prstDash val="solid"/>
              <a:round/>
            </a:ln>
          </p:spPr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254F187F-B88D-8688-26EE-7085E1D4D5D2}"/>
                </a:ext>
              </a:extLst>
            </p:cNvPr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D35CBE9-6775-1DCE-FE0C-7B60D071ED4C}"/>
              </a:ext>
            </a:extLst>
          </p:cNvPr>
          <p:cNvSpPr txBox="1"/>
          <p:nvPr/>
        </p:nvSpPr>
        <p:spPr>
          <a:xfrm>
            <a:off x="3642357" y="364128"/>
            <a:ext cx="5724927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effectLst>
                  <a:glow rad="88900">
                    <a:prstClr val="white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III.GRAMMAR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>
                <a:glow rad="88900">
                  <a:prstClr val="white"/>
                </a:glow>
              </a:effectLst>
              <a:uLnTx/>
              <a:uFillTx/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430A0-817F-222A-D746-3E50C003F711}"/>
              </a:ext>
            </a:extLst>
          </p:cNvPr>
          <p:cNvSpPr txBox="1"/>
          <p:nvPr/>
        </p:nvSpPr>
        <p:spPr>
          <a:xfrm>
            <a:off x="0" y="19775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 If + S +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present simple tense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S + will +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bare inf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50C49-8ED3-D956-0859-D096EA19CDE1}"/>
              </a:ext>
            </a:extLst>
          </p:cNvPr>
          <p:cNvSpPr txBox="1"/>
          <p:nvPr/>
        </p:nvSpPr>
        <p:spPr>
          <a:xfrm>
            <a:off x="0" y="379090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 Instead of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will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, we can use modal verbs: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can, must, may, might, should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…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9CACD47-C124-20F7-EA06-B878C3A8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01" y="5228003"/>
            <a:ext cx="1917001" cy="191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9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" y="-50594"/>
            <a:ext cx="121920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Ex1. Complete the sentences with the correct words and phrases in the box. (Groups work)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" y="1136551"/>
            <a:ext cx="12107538" cy="9770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stressed out			priority	 		delay	                well-balanced          	due date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-1" y="2381843"/>
            <a:ext cx="12192000" cy="400435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100" dirty="0">
                <a:solidFill>
                  <a:srgbClr val="F16649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1. </a:t>
            </a:r>
            <a:r>
              <a:rPr lang="en-US" sz="3100" dirty="0">
                <a:latin typeface="Bookman Old Style" panose="02050604050505020204" pitchFamily="18" charset="0"/>
                <a:sym typeface="Wingdings 3" panose="05040102010807070707" pitchFamily="18" charset="2"/>
              </a:rPr>
              <a:t>A ________________meal or diet contains all the different things you need to keep you healthy.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100" dirty="0">
                <a:solidFill>
                  <a:srgbClr val="F16649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2. </a:t>
            </a:r>
            <a:r>
              <a:rPr lang="en-US" sz="3100" dirty="0">
                <a:latin typeface="Bookman Old Style" panose="02050604050505020204" pitchFamily="18" charset="0"/>
                <a:sym typeface="Wingdings 3" panose="05040102010807070707" pitchFamily="18" charset="2"/>
              </a:rPr>
              <a:t>The ________________ for the project is next Friday.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100" dirty="0">
                <a:solidFill>
                  <a:srgbClr val="F16649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3. </a:t>
            </a:r>
            <a:r>
              <a:rPr lang="en-US" sz="3100" dirty="0">
                <a:latin typeface="Bookman Old Style" panose="02050604050505020204" pitchFamily="18" charset="0"/>
                <a:sym typeface="Wingdings 3" panose="05040102010807070707" pitchFamily="18" charset="2"/>
              </a:rPr>
              <a:t>I’ve got too much to do, and I’m completely ________________.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100" dirty="0">
                <a:solidFill>
                  <a:srgbClr val="F16649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4. </a:t>
            </a:r>
            <a:r>
              <a:rPr lang="en-US" sz="3100" dirty="0">
                <a:latin typeface="Bookman Old Style" panose="02050604050505020204" pitchFamily="18" charset="0"/>
                <a:sym typeface="Wingdings 3" panose="05040102010807070707" pitchFamily="18" charset="2"/>
              </a:rPr>
              <a:t>Nick gave ________________ to tasks at his job because he couldn’t do everything he wanted today.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3100" dirty="0">
                <a:solidFill>
                  <a:srgbClr val="F16649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5. </a:t>
            </a:r>
            <a:r>
              <a:rPr lang="en-US" sz="3100" dirty="0">
                <a:latin typeface="Bookman Old Style" panose="02050604050505020204" pitchFamily="18" charset="0"/>
                <a:sym typeface="Wingdings 3" panose="05040102010807070707" pitchFamily="18" charset="2"/>
              </a:rPr>
              <a:t>You may not feel better if you _________ going to the doctor.</a:t>
            </a:r>
            <a:endParaRPr lang="en-US" sz="3100" dirty="0"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7200" y="344077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due 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1004422" y="2348601"/>
            <a:ext cx="341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well-balanced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CB0E6-62A5-B09C-91E2-91D4EDFC05E9}"/>
              </a:ext>
            </a:extLst>
          </p:cNvPr>
          <p:cNvSpPr txBox="1"/>
          <p:nvPr/>
        </p:nvSpPr>
        <p:spPr>
          <a:xfrm>
            <a:off x="6607385" y="6093808"/>
            <a:ext cx="140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delay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9EEF6-22E9-3A30-43F4-7CD179EAEA04}"/>
              </a:ext>
            </a:extLst>
          </p:cNvPr>
          <p:cNvSpPr txBox="1"/>
          <p:nvPr/>
        </p:nvSpPr>
        <p:spPr>
          <a:xfrm>
            <a:off x="3195123" y="509414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priority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213FE-50B6-FCB6-0831-037F26EF33CA}"/>
              </a:ext>
            </a:extLst>
          </p:cNvPr>
          <p:cNvSpPr txBox="1"/>
          <p:nvPr/>
        </p:nvSpPr>
        <p:spPr>
          <a:xfrm>
            <a:off x="229526" y="4510518"/>
            <a:ext cx="3214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stressed out	</a:t>
            </a:r>
          </a:p>
        </p:txBody>
      </p:sp>
      <p:pic>
        <p:nvPicPr>
          <p:cNvPr id="7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5C084C8C-4D3C-43B0-B2E8-77695692D9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9165" y="471804"/>
            <a:ext cx="73837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3718" y="103721"/>
            <a:ext cx="1197692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Ex2. Choose the correct answer A, B, C, or D. (</a:t>
            </a:r>
            <a:r>
              <a:rPr lang="en-US" sz="32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Plicker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C0AA6B-6F9F-9FA6-1413-07613481A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9469"/>
            <a:ext cx="12390120" cy="64226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b="1" dirty="0">
                <a:solidFill>
                  <a:srgbClr val="FF9933"/>
                </a:solidFill>
                <a:latin typeface="Bookman Old Style" panose="02050604050505020204" pitchFamily="18" charset="0"/>
              </a:rPr>
              <a:t>1.</a:t>
            </a:r>
            <a:r>
              <a:rPr lang="en-US" sz="2700" b="1" dirty="0">
                <a:latin typeface="Bookman Old Style" panose="02050604050505020204" pitchFamily="18" charset="0"/>
              </a:rPr>
              <a:t> </a:t>
            </a:r>
            <a:r>
              <a:rPr lang="en-US" sz="2700" dirty="0">
                <a:latin typeface="Bookman Old Style" panose="02050604050505020204" pitchFamily="18" charset="0"/>
              </a:rPr>
              <a:t>To most people, ______ living means both physical and mental health are functioning well together.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dirty="0">
                <a:latin typeface="Bookman Old Style" panose="02050604050505020204" pitchFamily="18" charset="0"/>
              </a:rPr>
              <a:t>	</a:t>
            </a:r>
            <a:r>
              <a:rPr lang="en-US" sz="2700" b="1" dirty="0">
                <a:latin typeface="Bookman Old Style" panose="02050604050505020204" pitchFamily="18" charset="0"/>
              </a:rPr>
              <a:t>A. </a:t>
            </a:r>
            <a:r>
              <a:rPr lang="en-US" sz="2700" dirty="0">
                <a:latin typeface="Bookman Old Style" panose="02050604050505020204" pitchFamily="18" charset="0"/>
              </a:rPr>
              <a:t>healthy		</a:t>
            </a:r>
            <a:r>
              <a:rPr lang="en-US" sz="2700" b="1" dirty="0">
                <a:latin typeface="Bookman Old Style" panose="02050604050505020204" pitchFamily="18" charset="0"/>
              </a:rPr>
              <a:t>B. </a:t>
            </a:r>
            <a:r>
              <a:rPr lang="en-US" sz="2700" dirty="0">
                <a:latin typeface="Bookman Old Style" panose="02050604050505020204" pitchFamily="18" charset="0"/>
              </a:rPr>
              <a:t>unhealthy	</a:t>
            </a:r>
            <a:r>
              <a:rPr lang="en-US" sz="2700" b="1" dirty="0">
                <a:latin typeface="Bookman Old Style" panose="02050604050505020204" pitchFamily="18" charset="0"/>
              </a:rPr>
              <a:t>C. </a:t>
            </a:r>
            <a:r>
              <a:rPr lang="en-US" sz="2700" dirty="0">
                <a:latin typeface="Bookman Old Style" panose="02050604050505020204" pitchFamily="18" charset="0"/>
              </a:rPr>
              <a:t>health	      	</a:t>
            </a:r>
            <a:r>
              <a:rPr lang="en-US" sz="2700" b="1" dirty="0">
                <a:latin typeface="Bookman Old Style" panose="02050604050505020204" pitchFamily="18" charset="0"/>
              </a:rPr>
              <a:t>D. </a:t>
            </a:r>
            <a:r>
              <a:rPr lang="en-US" sz="2700" dirty="0">
                <a:latin typeface="Bookman Old Style" panose="02050604050505020204" pitchFamily="18" charset="0"/>
              </a:rPr>
              <a:t>healthily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b="1" dirty="0">
                <a:solidFill>
                  <a:srgbClr val="FF9933"/>
                </a:solidFill>
                <a:latin typeface="Bookman Old Style" panose="02050604050505020204" pitchFamily="18" charset="0"/>
              </a:rPr>
              <a:t>2.</a:t>
            </a:r>
            <a:r>
              <a:rPr lang="en-US" sz="2700" dirty="0">
                <a:latin typeface="Bookman Old Style" panose="02050604050505020204" pitchFamily="18" charset="0"/>
              </a:rPr>
              <a:t> When we ______ our task, we headed home.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dirty="0">
                <a:latin typeface="Bookman Old Style" panose="02050604050505020204" pitchFamily="18" charset="0"/>
              </a:rPr>
              <a:t>	</a:t>
            </a:r>
            <a:r>
              <a:rPr lang="en-US" sz="2700" b="1" dirty="0">
                <a:latin typeface="Bookman Old Style" panose="02050604050505020204" pitchFamily="18" charset="0"/>
              </a:rPr>
              <a:t>A. </a:t>
            </a:r>
            <a:r>
              <a:rPr lang="en-US" sz="2700" dirty="0">
                <a:latin typeface="Bookman Old Style" panose="02050604050505020204" pitchFamily="18" charset="0"/>
              </a:rPr>
              <a:t>succeeded	</a:t>
            </a:r>
            <a:r>
              <a:rPr lang="en-US" sz="2700" b="1" dirty="0">
                <a:latin typeface="Bookman Old Style" panose="02050604050505020204" pitchFamily="18" charset="0"/>
              </a:rPr>
              <a:t>B.</a:t>
            </a:r>
            <a:r>
              <a:rPr lang="en-US" sz="2700" dirty="0">
                <a:latin typeface="Bookman Old Style" panose="02050604050505020204" pitchFamily="18" charset="0"/>
              </a:rPr>
              <a:t> won		</a:t>
            </a:r>
            <a:r>
              <a:rPr lang="en-US" sz="2700" b="1" dirty="0">
                <a:latin typeface="Bookman Old Style" panose="02050604050505020204" pitchFamily="18" charset="0"/>
              </a:rPr>
              <a:t>C. </a:t>
            </a:r>
            <a:r>
              <a:rPr lang="en-US" sz="2700" dirty="0">
                <a:latin typeface="Bookman Old Style" panose="02050604050505020204" pitchFamily="18" charset="0"/>
              </a:rPr>
              <a:t>accomplished	</a:t>
            </a:r>
            <a:r>
              <a:rPr lang="en-US" sz="2700" b="1" dirty="0">
                <a:latin typeface="Bookman Old Style" panose="02050604050505020204" pitchFamily="18" charset="0"/>
              </a:rPr>
              <a:t>D. </a:t>
            </a:r>
            <a:r>
              <a:rPr lang="en-US" sz="2700" dirty="0">
                <a:latin typeface="Bookman Old Style" panose="02050604050505020204" pitchFamily="18" charset="0"/>
              </a:rPr>
              <a:t>managed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b="1" dirty="0">
                <a:solidFill>
                  <a:srgbClr val="FF9933"/>
                </a:solidFill>
                <a:latin typeface="Bookman Old Style" panose="02050604050505020204" pitchFamily="18" charset="0"/>
              </a:rPr>
              <a:t>3.</a:t>
            </a:r>
            <a:r>
              <a:rPr lang="en-US" sz="2700" dirty="0">
                <a:latin typeface="Bookman Old Style" panose="02050604050505020204" pitchFamily="18" charset="0"/>
              </a:rPr>
              <a:t> She’s in poor health, but she’s ______ about her future.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dirty="0">
                <a:latin typeface="Bookman Old Style" panose="02050604050505020204" pitchFamily="18" charset="0"/>
              </a:rPr>
              <a:t>	</a:t>
            </a:r>
            <a:r>
              <a:rPr lang="en-US" sz="2700" b="1" dirty="0">
                <a:latin typeface="Bookman Old Style" panose="02050604050505020204" pitchFamily="18" charset="0"/>
              </a:rPr>
              <a:t>A. </a:t>
            </a:r>
            <a:r>
              <a:rPr lang="en-US" sz="2700" dirty="0">
                <a:latin typeface="Bookman Old Style" panose="02050604050505020204" pitchFamily="18" charset="0"/>
              </a:rPr>
              <a:t>optimistic	</a:t>
            </a:r>
            <a:r>
              <a:rPr lang="en-US" sz="2700" b="1" dirty="0">
                <a:latin typeface="Bookman Old Style" panose="02050604050505020204" pitchFamily="18" charset="0"/>
              </a:rPr>
              <a:t>B.</a:t>
            </a:r>
            <a:r>
              <a:rPr lang="en-US" sz="2700" dirty="0">
                <a:latin typeface="Bookman Old Style" panose="02050604050505020204" pitchFamily="18" charset="0"/>
              </a:rPr>
              <a:t> negative	</a:t>
            </a:r>
            <a:r>
              <a:rPr lang="en-US" sz="2700" b="1" dirty="0">
                <a:latin typeface="Bookman Old Style" panose="02050604050505020204" pitchFamily="18" charset="0"/>
              </a:rPr>
              <a:t>C. </a:t>
            </a:r>
            <a:r>
              <a:rPr lang="en-US" sz="2700" dirty="0">
                <a:latin typeface="Bookman Old Style" panose="02050604050505020204" pitchFamily="18" charset="0"/>
              </a:rPr>
              <a:t>pleased		</a:t>
            </a:r>
            <a:r>
              <a:rPr lang="en-US" sz="2700" b="1" dirty="0">
                <a:latin typeface="Bookman Old Style" panose="02050604050505020204" pitchFamily="18" charset="0"/>
              </a:rPr>
              <a:t>D. </a:t>
            </a:r>
            <a:r>
              <a:rPr lang="en-US" sz="2700" dirty="0">
                <a:latin typeface="Bookman Old Style" panose="02050604050505020204" pitchFamily="18" charset="0"/>
              </a:rPr>
              <a:t>unhappy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b="1" dirty="0">
                <a:solidFill>
                  <a:srgbClr val="FF9933"/>
                </a:solidFill>
                <a:latin typeface="Bookman Old Style" panose="02050604050505020204" pitchFamily="18" charset="0"/>
              </a:rPr>
              <a:t>4.</a:t>
            </a:r>
            <a:r>
              <a:rPr lang="en-US" sz="2700" dirty="0">
                <a:latin typeface="Bookman Old Style" panose="02050604050505020204" pitchFamily="18" charset="0"/>
              </a:rPr>
              <a:t> There are too many ____ in this classroom – it’s hard for me to pay attention to the lesson.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dirty="0">
                <a:latin typeface="Bookman Old Style" panose="02050604050505020204" pitchFamily="18" charset="0"/>
              </a:rPr>
              <a:t>	</a:t>
            </a:r>
            <a:r>
              <a:rPr lang="en-US" sz="2700" b="1" dirty="0">
                <a:latin typeface="Bookman Old Style" panose="02050604050505020204" pitchFamily="18" charset="0"/>
              </a:rPr>
              <a:t>A. </a:t>
            </a:r>
            <a:r>
              <a:rPr lang="en-US" sz="2700" dirty="0">
                <a:latin typeface="Bookman Old Style" panose="02050604050505020204" pitchFamily="18" charset="0"/>
              </a:rPr>
              <a:t>difficulties	</a:t>
            </a:r>
            <a:r>
              <a:rPr lang="en-US" sz="2700" b="1" dirty="0">
                <a:latin typeface="Bookman Old Style" panose="02050604050505020204" pitchFamily="18" charset="0"/>
              </a:rPr>
              <a:t>B. </a:t>
            </a:r>
            <a:r>
              <a:rPr lang="en-US" sz="2700" dirty="0">
                <a:latin typeface="Bookman Old Style" panose="02050604050505020204" pitchFamily="18" charset="0"/>
              </a:rPr>
              <a:t>distractions	</a:t>
            </a:r>
            <a:r>
              <a:rPr lang="en-US" sz="2700" b="1" dirty="0">
                <a:latin typeface="Bookman Old Style" panose="02050604050505020204" pitchFamily="18" charset="0"/>
              </a:rPr>
              <a:t>C. </a:t>
            </a:r>
            <a:r>
              <a:rPr lang="en-US" sz="2700" dirty="0">
                <a:latin typeface="Bookman Old Style" panose="02050604050505020204" pitchFamily="18" charset="0"/>
              </a:rPr>
              <a:t>obstacles	</a:t>
            </a:r>
            <a:r>
              <a:rPr lang="en-US" sz="2700" b="1" dirty="0">
                <a:latin typeface="Bookman Old Style" panose="02050604050505020204" pitchFamily="18" charset="0"/>
              </a:rPr>
              <a:t>D. </a:t>
            </a:r>
            <a:r>
              <a:rPr lang="en-US" sz="2700" dirty="0">
                <a:latin typeface="Bookman Old Style" panose="02050604050505020204" pitchFamily="18" charset="0"/>
              </a:rPr>
              <a:t>omissions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b="1" dirty="0">
                <a:solidFill>
                  <a:srgbClr val="FF9933"/>
                </a:solidFill>
                <a:latin typeface="Bookman Old Style" panose="02050604050505020204" pitchFamily="18" charset="0"/>
              </a:rPr>
              <a:t>5.</a:t>
            </a:r>
            <a:r>
              <a:rPr lang="en-US" sz="2700" dirty="0">
                <a:latin typeface="Bookman Old Style" panose="02050604050505020204" pitchFamily="18" charset="0"/>
              </a:rPr>
              <a:t> He was in a good ______ when he got home from school.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dirty="0">
                <a:latin typeface="Bookman Old Style" panose="02050604050505020204" pitchFamily="18" charset="0"/>
              </a:rPr>
              <a:t>	</a:t>
            </a:r>
            <a:r>
              <a:rPr lang="en-US" sz="2700" b="1" dirty="0">
                <a:latin typeface="Bookman Old Style" panose="02050604050505020204" pitchFamily="18" charset="0"/>
              </a:rPr>
              <a:t>A. </a:t>
            </a:r>
            <a:r>
              <a:rPr lang="en-US" sz="2700" dirty="0">
                <a:latin typeface="Bookman Old Style" panose="02050604050505020204" pitchFamily="18" charset="0"/>
              </a:rPr>
              <a:t>mind		</a:t>
            </a:r>
            <a:r>
              <a:rPr lang="en-US" sz="2700" b="1" dirty="0">
                <a:latin typeface="Bookman Old Style" panose="02050604050505020204" pitchFamily="18" charset="0"/>
              </a:rPr>
              <a:t>B. </a:t>
            </a:r>
            <a:r>
              <a:rPr lang="en-US" sz="2700" dirty="0">
                <a:latin typeface="Bookman Old Style" panose="02050604050505020204" pitchFamily="18" charset="0"/>
              </a:rPr>
              <a:t>feeling		</a:t>
            </a:r>
            <a:r>
              <a:rPr lang="en-US" sz="2700" b="1" dirty="0">
                <a:latin typeface="Bookman Old Style" panose="02050604050505020204" pitchFamily="18" charset="0"/>
              </a:rPr>
              <a:t>C. </a:t>
            </a:r>
            <a:r>
              <a:rPr lang="en-US" sz="2700" dirty="0">
                <a:latin typeface="Bookman Old Style" panose="02050604050505020204" pitchFamily="18" charset="0"/>
              </a:rPr>
              <a:t>attitude		</a:t>
            </a:r>
            <a:r>
              <a:rPr lang="en-US" sz="2700" b="1" dirty="0">
                <a:latin typeface="Bookman Old Style" panose="02050604050505020204" pitchFamily="18" charset="0"/>
              </a:rPr>
              <a:t>D. </a:t>
            </a:r>
            <a:r>
              <a:rPr lang="en-US" sz="2700" dirty="0">
                <a:latin typeface="Bookman Old Style" panose="02050604050505020204" pitchFamily="18" charset="0"/>
              </a:rPr>
              <a:t>mood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2A708A-BBE0-822F-1D90-172CEA827E6B}"/>
              </a:ext>
            </a:extLst>
          </p:cNvPr>
          <p:cNvSpPr/>
          <p:nvPr/>
        </p:nvSpPr>
        <p:spPr>
          <a:xfrm>
            <a:off x="917071" y="1673384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6E3B54-638A-B134-7998-C5F02E5B6198}"/>
              </a:ext>
            </a:extLst>
          </p:cNvPr>
          <p:cNvSpPr/>
          <p:nvPr/>
        </p:nvSpPr>
        <p:spPr>
          <a:xfrm>
            <a:off x="6423841" y="264625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1F84AAAC-9E51-76B6-D771-3DC75891547B}"/>
              </a:ext>
            </a:extLst>
          </p:cNvPr>
          <p:cNvSpPr/>
          <p:nvPr/>
        </p:nvSpPr>
        <p:spPr>
          <a:xfrm rot="651933">
            <a:off x="-4947926" y="839028"/>
            <a:ext cx="4437529" cy="4114800"/>
          </a:xfrm>
          <a:custGeom>
            <a:avLst/>
            <a:gdLst/>
            <a:ahLst/>
            <a:cxnLst/>
            <a:rect l="l" t="t" r="r" b="b"/>
            <a:pathLst>
              <a:path w="4437529" h="4114800">
                <a:moveTo>
                  <a:pt x="0" y="0"/>
                </a:moveTo>
                <a:lnTo>
                  <a:pt x="4437529" y="0"/>
                </a:lnTo>
                <a:lnTo>
                  <a:pt x="44375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2A7905-5438-941F-DE15-04F2BBBCEFE5}"/>
              </a:ext>
            </a:extLst>
          </p:cNvPr>
          <p:cNvSpPr/>
          <p:nvPr/>
        </p:nvSpPr>
        <p:spPr>
          <a:xfrm>
            <a:off x="901832" y="366599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3EBEFB-8E51-F1A0-0A38-2D4B40F5AD89}"/>
              </a:ext>
            </a:extLst>
          </p:cNvPr>
          <p:cNvSpPr/>
          <p:nvPr/>
        </p:nvSpPr>
        <p:spPr>
          <a:xfrm>
            <a:off x="3668872" y="5024869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A18CE1-7F31-CDE2-6665-6384583A92BD}"/>
              </a:ext>
            </a:extLst>
          </p:cNvPr>
          <p:cNvSpPr/>
          <p:nvPr/>
        </p:nvSpPr>
        <p:spPr>
          <a:xfrm>
            <a:off x="9167544" y="5989767"/>
            <a:ext cx="467139" cy="461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24596D0B-CAAA-4A4F-945C-F00C33857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5301" y="6195446"/>
            <a:ext cx="746699" cy="64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0"/>
            <a:ext cx="12191999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Ex3. Complete the sentences with the correct modal verbs in the box. A modal verb can be used twice. (Pairs work)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04929" y="1152481"/>
            <a:ext cx="11382139" cy="558046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Bodoni MT Black" panose="02070A03080606020203" pitchFamily="18" charset="0"/>
              </a:rPr>
              <a:t>can		must		 should			might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40767" y="1952696"/>
            <a:ext cx="11769187" cy="40043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dirty="0">
                <a:solidFill>
                  <a:srgbClr val="F26648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1. </a:t>
            </a:r>
            <a:r>
              <a:rPr lang="en-US" sz="3200" dirty="0">
                <a:latin typeface="Bookman Old Style" panose="02050604050505020204" pitchFamily="18" charset="0"/>
                <a:sym typeface="Wingdings 3" panose="05040102010807070707" pitchFamily="18" charset="2"/>
              </a:rPr>
              <a:t>If you don’t want to get in an accident, you _________ follow these safety instructions.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dirty="0">
                <a:solidFill>
                  <a:srgbClr val="F26648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2. </a:t>
            </a:r>
            <a:r>
              <a:rPr lang="en-US" sz="3200" dirty="0">
                <a:latin typeface="Bookman Old Style" panose="02050604050505020204" pitchFamily="18" charset="0"/>
                <a:sym typeface="Wingdings 3" panose="05040102010807070707" pitchFamily="18" charset="2"/>
              </a:rPr>
              <a:t>If you take these pills, you _________ feel better soon.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dirty="0">
                <a:solidFill>
                  <a:srgbClr val="F26648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3. </a:t>
            </a:r>
            <a:r>
              <a:rPr lang="en-US" sz="3200" dirty="0">
                <a:latin typeface="Bookman Old Style" panose="02050604050505020204" pitchFamily="18" charset="0"/>
                <a:sym typeface="Wingdings 3" panose="05040102010807070707" pitchFamily="18" charset="2"/>
              </a:rPr>
              <a:t>You _________ come and join us if you like.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dirty="0">
                <a:solidFill>
                  <a:srgbClr val="F26648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4. </a:t>
            </a:r>
            <a:r>
              <a:rPr lang="en-US" sz="3200" dirty="0">
                <a:latin typeface="Bookman Old Style" panose="02050604050505020204" pitchFamily="18" charset="0"/>
                <a:sym typeface="Wingdings 3" panose="05040102010807070707" pitchFamily="18" charset="2"/>
              </a:rPr>
              <a:t>If you feel unwell, you _________ consult a doctor.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dirty="0">
                <a:solidFill>
                  <a:srgbClr val="F26648"/>
                </a:solidFill>
                <a:latin typeface="Bookman Old Style" panose="02050604050505020204" pitchFamily="18" charset="0"/>
                <a:sym typeface="Wingdings 3" panose="05040102010807070707" pitchFamily="18" charset="2"/>
              </a:rPr>
              <a:t>5. </a:t>
            </a:r>
            <a:r>
              <a:rPr lang="en-US" sz="3200" dirty="0">
                <a:latin typeface="Bookman Old Style" panose="02050604050505020204" pitchFamily="18" charset="0"/>
                <a:sym typeface="Wingdings 3" panose="05040102010807070707" pitchFamily="18" charset="2"/>
              </a:rPr>
              <a:t>If she tries hard, she _________ speak English better than you.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50723" y="1860587"/>
            <a:ext cx="245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must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0C58C-9026-EC93-C6A6-ED4340BE0700}"/>
              </a:ext>
            </a:extLst>
          </p:cNvPr>
          <p:cNvSpPr txBox="1"/>
          <p:nvPr/>
        </p:nvSpPr>
        <p:spPr>
          <a:xfrm>
            <a:off x="5293850" y="5201486"/>
            <a:ext cx="341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86616-C7FC-378E-6C71-DB0767DC74BE}"/>
              </a:ext>
            </a:extLst>
          </p:cNvPr>
          <p:cNvSpPr txBox="1"/>
          <p:nvPr/>
        </p:nvSpPr>
        <p:spPr>
          <a:xfrm>
            <a:off x="5293850" y="4459110"/>
            <a:ext cx="245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should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1E93D-15AD-A778-A78A-718EE1094A01}"/>
              </a:ext>
            </a:extLst>
          </p:cNvPr>
          <p:cNvSpPr txBox="1"/>
          <p:nvPr/>
        </p:nvSpPr>
        <p:spPr>
          <a:xfrm>
            <a:off x="2078064" y="3770000"/>
            <a:ext cx="245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F6EE5-8F62-9F9D-EB6B-8A1B71B1CAFA}"/>
              </a:ext>
            </a:extLst>
          </p:cNvPr>
          <p:cNvSpPr txBox="1"/>
          <p:nvPr/>
        </p:nvSpPr>
        <p:spPr>
          <a:xfrm>
            <a:off x="6252901" y="3060412"/>
            <a:ext cx="245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Bodoni MT Black" panose="02070A03080606020203" pitchFamily="18" charset="0"/>
              </a:rPr>
              <a:t>might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E5B68D1-DFFE-A546-D5A3-F5785ABA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02" y="5728771"/>
            <a:ext cx="1086998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B749D4A5-E937-49C8-9354-C578D9D39B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3778" y="6199218"/>
            <a:ext cx="1088222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6" y="30075"/>
            <a:ext cx="1215015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Ex4. Circle the most suitable modal verbs to complete the sentences. (Game)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142953" y="1230404"/>
            <a:ext cx="1190609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1. </a:t>
            </a:r>
            <a:r>
              <a:rPr lang="en-US" sz="3200" dirty="0">
                <a:latin typeface="Bookman Old Style" panose="02050604050505020204" pitchFamily="18" charset="0"/>
              </a:rPr>
              <a:t>He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shouldn’t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may not </a:t>
            </a:r>
            <a:r>
              <a:rPr lang="en-US" sz="3200" dirty="0">
                <a:latin typeface="Bookman Old Style" panose="02050604050505020204" pitchFamily="18" charset="0"/>
              </a:rPr>
              <a:t>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cannot</a:t>
            </a:r>
            <a:r>
              <a:rPr lang="en-US" sz="3200" dirty="0">
                <a:latin typeface="Bookman Old Style" panose="02050604050505020204" pitchFamily="18" charset="0"/>
              </a:rPr>
              <a:t> stay up late tonight if he wants to feel awake and alert tomorrow morning.</a:t>
            </a:r>
          </a:p>
          <a:p>
            <a:pPr algn="just"/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2. </a:t>
            </a:r>
            <a:r>
              <a:rPr lang="en-US" sz="3200" dirty="0">
                <a:latin typeface="Bookman Old Style" panose="02050604050505020204" pitchFamily="18" charset="0"/>
              </a:rPr>
              <a:t>Nick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should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can’t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might</a:t>
            </a:r>
            <a:r>
              <a:rPr lang="en-US" sz="3200" dirty="0">
                <a:latin typeface="Bookman Old Style" panose="02050604050505020204" pitchFamily="18" charset="0"/>
              </a:rPr>
              <a:t> be very excited if we invite him to our home.</a:t>
            </a:r>
          </a:p>
          <a:p>
            <a:pPr algn="just"/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3. </a:t>
            </a:r>
            <a:r>
              <a:rPr lang="en-US" sz="3200" dirty="0">
                <a:latin typeface="Bookman Old Style" panose="02050604050505020204" pitchFamily="18" charset="0"/>
              </a:rPr>
              <a:t>Mai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can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must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should</a:t>
            </a:r>
            <a:r>
              <a:rPr lang="en-US" sz="3200" dirty="0">
                <a:latin typeface="Bookman Old Style" panose="02050604050505020204" pitchFamily="18" charset="0"/>
              </a:rPr>
              <a:t> be good at time management if she takes a training course at school.</a:t>
            </a:r>
          </a:p>
          <a:p>
            <a:pPr algn="just"/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4. </a:t>
            </a:r>
            <a:r>
              <a:rPr lang="en-US" sz="3200" dirty="0">
                <a:latin typeface="Bookman Old Style" panose="02050604050505020204" pitchFamily="18" charset="0"/>
              </a:rPr>
              <a:t>If you want to save on your electricity bills, you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must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can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might</a:t>
            </a:r>
            <a:r>
              <a:rPr lang="en-US" sz="3200" dirty="0">
                <a:latin typeface="Bookman Old Style" panose="02050604050505020204" pitchFamily="18" charset="0"/>
              </a:rPr>
              <a:t> turn off all the electric equipment before going out.</a:t>
            </a:r>
          </a:p>
          <a:p>
            <a:pPr algn="just"/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5. </a:t>
            </a:r>
            <a:r>
              <a:rPr lang="en-US" sz="3200" dirty="0">
                <a:latin typeface="Bookman Old Style" panose="02050604050505020204" pitchFamily="18" charset="0"/>
              </a:rPr>
              <a:t>If you help me tidy our flat this morning, you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must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can</a:t>
            </a:r>
            <a:r>
              <a:rPr lang="en-US" sz="3200" dirty="0">
                <a:latin typeface="Bookman Old Style" panose="02050604050505020204" pitchFamily="18" charset="0"/>
              </a:rPr>
              <a:t> / </a:t>
            </a:r>
            <a:r>
              <a:rPr lang="en-US" sz="3200" dirty="0">
                <a:solidFill>
                  <a:srgbClr val="F16649"/>
                </a:solidFill>
                <a:latin typeface="Bookman Old Style" panose="02050604050505020204" pitchFamily="18" charset="0"/>
              </a:rPr>
              <a:t>can’t</a:t>
            </a:r>
            <a:r>
              <a:rPr lang="en-US" sz="3200" dirty="0">
                <a:latin typeface="Bookman Old Style" panose="02050604050505020204" pitchFamily="18" charset="0"/>
              </a:rPr>
              <a:t> go out this afternoon.</a:t>
            </a:r>
            <a:endParaRPr lang="en-US" sz="3200" dirty="0"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Video-dong-ho-dem-nguoc-1-phut-www_tiengdong_com">
            <a:hlinkClick r:id="" action="ppaction://media"/>
            <a:extLst>
              <a:ext uri="{FF2B5EF4-FFF2-40B4-BE49-F238E27FC236}">
                <a16:creationId xmlns:a16="http://schemas.microsoft.com/office/drawing/2014/main" id="{FE2F1D35-12BF-4F3F-B9C2-9C7F46581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6670" y="30075"/>
            <a:ext cx="855330" cy="5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5868" y="2208456"/>
            <a:ext cx="7820265" cy="1933965"/>
            <a:chOff x="0" y="0"/>
            <a:chExt cx="2102738" cy="429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2738" cy="429417"/>
            </a:xfrm>
            <a:custGeom>
              <a:avLst/>
              <a:gdLst/>
              <a:ahLst/>
              <a:cxnLst/>
              <a:rect l="l" t="t" r="r" b="b"/>
              <a:pathLst>
                <a:path w="2102738" h="429417">
                  <a:moveTo>
                    <a:pt x="1899538" y="0"/>
                  </a:moveTo>
                  <a:cubicBezTo>
                    <a:pt x="2011762" y="0"/>
                    <a:pt x="2102738" y="96128"/>
                    <a:pt x="2102738" y="214709"/>
                  </a:cubicBezTo>
                  <a:cubicBezTo>
                    <a:pt x="2102738" y="333289"/>
                    <a:pt x="2011762" y="429417"/>
                    <a:pt x="1899538" y="429417"/>
                  </a:cubicBezTo>
                  <a:lnTo>
                    <a:pt x="203200" y="429417"/>
                  </a:lnTo>
                  <a:cubicBezTo>
                    <a:pt x="90976" y="429417"/>
                    <a:pt x="0" y="333289"/>
                    <a:pt x="0" y="214709"/>
                  </a:cubicBezTo>
                  <a:cubicBezTo>
                    <a:pt x="0" y="9612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A1F44"/>
            </a:solidFill>
            <a:ln w="57150" cap="sq">
              <a:solidFill>
                <a:srgbClr val="5169A2"/>
              </a:solidFill>
              <a:prstDash val="solid"/>
              <a:miter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02738" cy="467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267445" y="2469019"/>
            <a:ext cx="228375" cy="2283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20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53341" y="2469019"/>
            <a:ext cx="228375" cy="22837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80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38865" y="2469019"/>
            <a:ext cx="228375" cy="22837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8D0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124761" y="2469019"/>
            <a:ext cx="228375" cy="22837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009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10285" y="2469019"/>
            <a:ext cx="228375" cy="22837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CE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696181" y="2469019"/>
            <a:ext cx="228375" cy="22837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A34A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65495" y="5414468"/>
            <a:ext cx="12346906" cy="2778054"/>
          </a:xfrm>
          <a:custGeom>
            <a:avLst/>
            <a:gdLst/>
            <a:ahLst/>
            <a:cxnLst/>
            <a:rect l="l" t="t" r="r" b="b"/>
            <a:pathLst>
              <a:path w="18520359" h="4167081">
                <a:moveTo>
                  <a:pt x="0" y="0"/>
                </a:moveTo>
                <a:lnTo>
                  <a:pt x="18520359" y="0"/>
                </a:lnTo>
                <a:lnTo>
                  <a:pt x="18520359" y="4167080"/>
                </a:lnTo>
                <a:lnTo>
                  <a:pt x="0" y="4167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Freeform 25"/>
          <p:cNvSpPr/>
          <p:nvPr/>
        </p:nvSpPr>
        <p:spPr>
          <a:xfrm>
            <a:off x="8564379" y="2583205"/>
            <a:ext cx="2815505" cy="2743200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66055" y="1023990"/>
            <a:ext cx="2833394" cy="3030368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913714" y="412822"/>
            <a:ext cx="2771901" cy="2743200"/>
          </a:xfrm>
          <a:custGeom>
            <a:avLst/>
            <a:gdLst/>
            <a:ahLst/>
            <a:cxnLst/>
            <a:rect l="l" t="t" r="r" b="b"/>
            <a:pathLst>
              <a:path w="4157852" h="4114800">
                <a:moveTo>
                  <a:pt x="0" y="0"/>
                </a:moveTo>
                <a:lnTo>
                  <a:pt x="4157852" y="0"/>
                </a:lnTo>
                <a:lnTo>
                  <a:pt x="4157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60791" y="381473"/>
            <a:ext cx="2582643" cy="2756524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135697" y="2847574"/>
            <a:ext cx="782026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+mn-cs"/>
              </a:rPr>
              <a:t>BOMB GAME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89699" y="4486586"/>
            <a:ext cx="315508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D800"/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Arcade Gamer" panose="020B0604020202020204" charset="0"/>
              </a:rPr>
              <a:t>START!</a:t>
            </a:r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AD883E94-2062-765B-4670-FEEE1F65EE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46171" y="4599595"/>
            <a:ext cx="1175512" cy="1291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>
            <a:hlinkClick r:id="rId2" action="ppaction://hlinksldjump"/>
            <a:extLst>
              <a:ext uri="{FF2B5EF4-FFF2-40B4-BE49-F238E27FC236}">
                <a16:creationId xmlns:a16="http://schemas.microsoft.com/office/drawing/2014/main" id="{135A3D41-C6AE-E443-84F3-8B9105648638}"/>
              </a:ext>
            </a:extLst>
          </p:cNvPr>
          <p:cNvSpPr/>
          <p:nvPr/>
        </p:nvSpPr>
        <p:spPr>
          <a:xfrm rot="384853">
            <a:off x="9398000" y="3429000"/>
            <a:ext cx="2540000" cy="3238749"/>
          </a:xfrm>
          <a:custGeom>
            <a:avLst/>
            <a:gdLst/>
            <a:ahLst/>
            <a:cxnLst/>
            <a:rect l="l" t="t" r="r" b="b"/>
            <a:pathLst>
              <a:path w="3552822" h="4705724">
                <a:moveTo>
                  <a:pt x="0" y="0"/>
                </a:moveTo>
                <a:lnTo>
                  <a:pt x="3552822" y="0"/>
                </a:lnTo>
                <a:lnTo>
                  <a:pt x="3552822" y="4705724"/>
                </a:lnTo>
                <a:lnTo>
                  <a:pt x="0" y="470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C068BEF7-5750-48B6-91BE-9F89E60FBB5C}"/>
              </a:ext>
            </a:extLst>
          </p:cNvPr>
          <p:cNvSpPr txBox="1"/>
          <p:nvPr/>
        </p:nvSpPr>
        <p:spPr>
          <a:xfrm>
            <a:off x="203201" y="190251"/>
            <a:ext cx="650030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G Fonts" panose="00000500000000000000" pitchFamily="50" charset="0"/>
                <a:ea typeface="+mn-ea"/>
                <a:cs typeface="+mn-cs"/>
              </a:rPr>
              <a:t>BOMB GAME</a:t>
            </a:r>
          </a:p>
        </p:txBody>
      </p:sp>
      <p:sp>
        <p:nvSpPr>
          <p:cNvPr id="38" name="Rectangle: Rounded Corners 37">
            <a:hlinkClick r:id="rId4" action="ppaction://hlinksldjump"/>
            <a:extLst>
              <a:ext uri="{FF2B5EF4-FFF2-40B4-BE49-F238E27FC236}">
                <a16:creationId xmlns:a16="http://schemas.microsoft.com/office/drawing/2014/main" id="{1B34FEAD-8EB3-DCA7-FF53-1AFAF9CA7319}"/>
              </a:ext>
            </a:extLst>
          </p:cNvPr>
          <p:cNvSpPr/>
          <p:nvPr/>
        </p:nvSpPr>
        <p:spPr>
          <a:xfrm>
            <a:off x="2417560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CD5873AB-8749-D048-1A1E-4B73064ED080}"/>
              </a:ext>
            </a:extLst>
          </p:cNvPr>
          <p:cNvSpPr/>
          <p:nvPr/>
        </p:nvSpPr>
        <p:spPr>
          <a:xfrm>
            <a:off x="3339727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Rectangle: Rounded Corners 38">
            <a:hlinkClick r:id="rId7" action="ppaction://hlinksldjump"/>
            <a:extLst>
              <a:ext uri="{FF2B5EF4-FFF2-40B4-BE49-F238E27FC236}">
                <a16:creationId xmlns:a16="http://schemas.microsoft.com/office/drawing/2014/main" id="{09DE3E84-9A8C-0CE2-70EC-47A903B789E5}"/>
              </a:ext>
            </a:extLst>
          </p:cNvPr>
          <p:cNvSpPr/>
          <p:nvPr/>
        </p:nvSpPr>
        <p:spPr>
          <a:xfrm>
            <a:off x="4151707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58CECC57-49C1-2851-2EC4-0AC0099B3E6F}"/>
              </a:ext>
            </a:extLst>
          </p:cNvPr>
          <p:cNvSpPr/>
          <p:nvPr/>
        </p:nvSpPr>
        <p:spPr>
          <a:xfrm>
            <a:off x="5080762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Rectangle: Rounded Corners 39">
            <a:hlinkClick r:id="rId8" action="ppaction://hlinksldjump"/>
            <a:extLst>
              <a:ext uri="{FF2B5EF4-FFF2-40B4-BE49-F238E27FC236}">
                <a16:creationId xmlns:a16="http://schemas.microsoft.com/office/drawing/2014/main" id="{BF9A0A4B-3CCF-F650-ED25-83192E0C753A}"/>
              </a:ext>
            </a:extLst>
          </p:cNvPr>
          <p:cNvSpPr/>
          <p:nvPr/>
        </p:nvSpPr>
        <p:spPr>
          <a:xfrm>
            <a:off x="5885854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8FE47D1A-4F01-9438-1C54-0D22A7820CEB}"/>
              </a:ext>
            </a:extLst>
          </p:cNvPr>
          <p:cNvSpPr/>
          <p:nvPr/>
        </p:nvSpPr>
        <p:spPr>
          <a:xfrm>
            <a:off x="6821796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Rectangle: Rounded Corners 40">
            <a:hlinkClick r:id="rId9" action="ppaction://hlinksldjump"/>
            <a:extLst>
              <a:ext uri="{FF2B5EF4-FFF2-40B4-BE49-F238E27FC236}">
                <a16:creationId xmlns:a16="http://schemas.microsoft.com/office/drawing/2014/main" id="{6723D929-21FB-C1D1-2993-A810A7D4FA05}"/>
              </a:ext>
            </a:extLst>
          </p:cNvPr>
          <p:cNvSpPr/>
          <p:nvPr/>
        </p:nvSpPr>
        <p:spPr>
          <a:xfrm>
            <a:off x="7620000" y="1832001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02C7EA50-5263-8B4F-19AC-4E4CED304636}"/>
              </a:ext>
            </a:extLst>
          </p:cNvPr>
          <p:cNvSpPr/>
          <p:nvPr/>
        </p:nvSpPr>
        <p:spPr>
          <a:xfrm>
            <a:off x="8579014" y="14478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Rectangle: Rounded Corners 44">
            <a:hlinkClick r:id="rId2" action="ppaction://hlinksldjump"/>
            <a:extLst>
              <a:ext uri="{FF2B5EF4-FFF2-40B4-BE49-F238E27FC236}">
                <a16:creationId xmlns:a16="http://schemas.microsoft.com/office/drawing/2014/main" id="{9EB9C7D4-6A9E-BAAA-CA14-BA34F6A1A86C}"/>
              </a:ext>
            </a:extLst>
          </p:cNvPr>
          <p:cNvSpPr/>
          <p:nvPr/>
        </p:nvSpPr>
        <p:spPr>
          <a:xfrm>
            <a:off x="7613112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59BDB6E0-4AB2-4459-4B38-C6EA6AC1E926}"/>
              </a:ext>
            </a:extLst>
          </p:cNvPr>
          <p:cNvSpPr/>
          <p:nvPr/>
        </p:nvSpPr>
        <p:spPr>
          <a:xfrm>
            <a:off x="8579014" y="3254402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Rectangle: Rounded Corners 43">
            <a:hlinkClick r:id="rId10" action="ppaction://hlinksldjump"/>
            <a:extLst>
              <a:ext uri="{FF2B5EF4-FFF2-40B4-BE49-F238E27FC236}">
                <a16:creationId xmlns:a16="http://schemas.microsoft.com/office/drawing/2014/main" id="{0D669824-3B4C-1E0E-2179-6F6AB1185E79}"/>
              </a:ext>
            </a:extLst>
          </p:cNvPr>
          <p:cNvSpPr/>
          <p:nvPr/>
        </p:nvSpPr>
        <p:spPr>
          <a:xfrm>
            <a:off x="5878966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1" name="Freeform 3">
            <a:extLst>
              <a:ext uri="{FF2B5EF4-FFF2-40B4-BE49-F238E27FC236}">
                <a16:creationId xmlns:a16="http://schemas.microsoft.com/office/drawing/2014/main" id="{CA8026D0-649B-ECFC-2821-9ADE0822793B}"/>
              </a:ext>
            </a:extLst>
          </p:cNvPr>
          <p:cNvSpPr/>
          <p:nvPr/>
        </p:nvSpPr>
        <p:spPr>
          <a:xfrm>
            <a:off x="6821796" y="3254401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Rectangle: Rounded Corners 42">
            <a:hlinkClick r:id="rId11" action="ppaction://hlinksldjump"/>
            <a:extLst>
              <a:ext uri="{FF2B5EF4-FFF2-40B4-BE49-F238E27FC236}">
                <a16:creationId xmlns:a16="http://schemas.microsoft.com/office/drawing/2014/main" id="{D8CDD42A-0730-F7C6-B6BE-177C9BE3EFD9}"/>
              </a:ext>
            </a:extLst>
          </p:cNvPr>
          <p:cNvSpPr/>
          <p:nvPr/>
        </p:nvSpPr>
        <p:spPr>
          <a:xfrm>
            <a:off x="4144819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52" name="Freeform 3">
            <a:extLst>
              <a:ext uri="{FF2B5EF4-FFF2-40B4-BE49-F238E27FC236}">
                <a16:creationId xmlns:a16="http://schemas.microsoft.com/office/drawing/2014/main" id="{54C14469-FA0A-7EC4-5111-8174BE9E6B16}"/>
              </a:ext>
            </a:extLst>
          </p:cNvPr>
          <p:cNvSpPr/>
          <p:nvPr/>
        </p:nvSpPr>
        <p:spPr>
          <a:xfrm>
            <a:off x="5086610" y="32544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Rectangle: Rounded Corners 41">
            <a:hlinkClick r:id="rId12" action="ppaction://hlinksldjump"/>
            <a:extLst>
              <a:ext uri="{FF2B5EF4-FFF2-40B4-BE49-F238E27FC236}">
                <a16:creationId xmlns:a16="http://schemas.microsoft.com/office/drawing/2014/main" id="{936018C2-DE68-178F-5658-3CDA1A85F5FC}"/>
              </a:ext>
            </a:extLst>
          </p:cNvPr>
          <p:cNvSpPr/>
          <p:nvPr/>
        </p:nvSpPr>
        <p:spPr>
          <a:xfrm>
            <a:off x="2410672" y="3638603"/>
            <a:ext cx="1256106" cy="1219200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617369E9-E625-92E1-0B72-D3609ADA0BBA}"/>
              </a:ext>
            </a:extLst>
          </p:cNvPr>
          <p:cNvSpPr/>
          <p:nvPr/>
        </p:nvSpPr>
        <p:spPr>
          <a:xfrm>
            <a:off x="3339727" y="3254400"/>
            <a:ext cx="654102" cy="768402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3" y="0"/>
                </a:lnTo>
                <a:lnTo>
                  <a:pt x="35027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3" name="Freeform 2">
            <a:extLst>
              <a:ext uri="{FF2B5EF4-FFF2-40B4-BE49-F238E27FC236}">
                <a16:creationId xmlns:a16="http://schemas.microsoft.com/office/drawing/2014/main" id="{A11006CE-8DC3-AC16-ED82-5FF016C3B916}"/>
              </a:ext>
            </a:extLst>
          </p:cNvPr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4" name="Freeform 9">
            <a:extLst>
              <a:ext uri="{FF2B5EF4-FFF2-40B4-BE49-F238E27FC236}">
                <a16:creationId xmlns:a16="http://schemas.microsoft.com/office/drawing/2014/main" id="{910D8854-ABE0-CCCC-17B8-D65A38F7B8ED}"/>
              </a:ext>
            </a:extLst>
          </p:cNvPr>
          <p:cNvSpPr/>
          <p:nvPr/>
        </p:nvSpPr>
        <p:spPr>
          <a:xfrm>
            <a:off x="-1486201" y="4930546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5" grpId="0" animBg="1"/>
      <p:bldP spid="44" grpId="0" animBg="1"/>
      <p:bldP spid="43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651E3-722E-1142-79F3-836842DE903D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E5775-4E56-244D-3454-F532E5E5FD8C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62B20A2-C2A8-538F-86E0-66D11920E3AE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+ 10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92D6C-8634-BD41-16DB-39BBE133E588}"/>
              </a:ext>
            </a:extLst>
          </p:cNvPr>
          <p:cNvSpPr txBox="1"/>
          <p:nvPr/>
        </p:nvSpPr>
        <p:spPr>
          <a:xfrm>
            <a:off x="1791455" y="-72084"/>
            <a:ext cx="60805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Check your answer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-16125" y="1058014"/>
            <a:ext cx="12079595" cy="1840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1.</a:t>
            </a:r>
            <a:r>
              <a:rPr lang="en-US" sz="4000" b="1" dirty="0">
                <a:solidFill>
                  <a:srgbClr val="F16649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He 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shouldn’t / may not / cannot </a:t>
            </a:r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stay up late tonight if he wants to feel awake and alert tomorrow morning.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4093888" y="3014113"/>
            <a:ext cx="3338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C. 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shouldn’t</a:t>
            </a:r>
            <a:endParaRPr lang="en-US" sz="4000" dirty="0">
              <a:latin typeface="Britannic Bold" panose="020B0903060703020204" pitchFamily="34" charset="0"/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651E3-722E-1142-79F3-836842DE903D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25" name="Rectangle: Rounded Corner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93E5775-4E56-244D-3454-F532E5E5FD8C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D62B20A2-C2A8-538F-86E0-66D11920E3AE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+ 20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-33051" y="306860"/>
            <a:ext cx="11785600" cy="2308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2. Nick 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should / can’t / might </a:t>
            </a:r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be very excited if we invite him to our home.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4642507" y="2713998"/>
            <a:ext cx="2562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A. might</a:t>
            </a:r>
            <a:endParaRPr lang="en-US" sz="3600" b="1" dirty="0">
              <a:solidFill>
                <a:srgbClr val="FF0000"/>
              </a:solidFill>
              <a:latin typeface="Montserrat" panose="02000505000000020004" pitchFamily="2" charset="0"/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1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4982462"/>
            <a:ext cx="8939331" cy="157702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LUCKY NUMBER: + 100 points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410B932-E1A9-90ED-966C-FFFF85867AA0}"/>
              </a:ext>
            </a:extLst>
          </p:cNvPr>
          <p:cNvSpPr/>
          <p:nvPr/>
        </p:nvSpPr>
        <p:spPr>
          <a:xfrm>
            <a:off x="1522099" y="1306347"/>
            <a:ext cx="2238268" cy="3091645"/>
          </a:xfrm>
          <a:custGeom>
            <a:avLst/>
            <a:gdLst/>
            <a:ahLst/>
            <a:cxnLst/>
            <a:rect l="l" t="t" r="r" b="b"/>
            <a:pathLst>
              <a:path w="2865397" h="4114800">
                <a:moveTo>
                  <a:pt x="0" y="0"/>
                </a:moveTo>
                <a:lnTo>
                  <a:pt x="2865397" y="0"/>
                </a:lnTo>
                <a:lnTo>
                  <a:pt x="28653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73BEB1-B296-0B8E-DA37-F1111DE5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99" y="2293219"/>
            <a:ext cx="7091491" cy="19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255BCF-8BD5-BD80-147A-6A9F5C3E5BAE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9" name="Rectangle: Rounded Corners 8">
              <a:hlinkClick r:id="rId11" action="ppaction://hlinksldjump"/>
              <a:extLst>
                <a:ext uri="{FF2B5EF4-FFF2-40B4-BE49-F238E27FC236}">
                  <a16:creationId xmlns:a16="http://schemas.microsoft.com/office/drawing/2014/main" id="{B661B726-4541-AE65-C6F7-3071F475969B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43FF4F-586E-357F-18C9-D974623714F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1294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58479" y="1"/>
            <a:ext cx="12075042" cy="1222744"/>
            <a:chOff x="-132770" y="-185592"/>
            <a:chExt cx="1436412" cy="352172"/>
          </a:xfrm>
        </p:grpSpPr>
        <p:sp>
          <p:nvSpPr>
            <p:cNvPr id="24" name="Freeform 24"/>
            <p:cNvSpPr/>
            <p:nvPr/>
          </p:nvSpPr>
          <p:spPr>
            <a:xfrm>
              <a:off x="-132770" y="-185592"/>
              <a:ext cx="1436412" cy="35217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-132770" y="-180428"/>
              <a:ext cx="1436412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/>
              <a:r>
                <a:rPr lang="en-US" sz="5400" dirty="0">
                  <a:solidFill>
                    <a:srgbClr val="000000"/>
                  </a:solidFill>
                  <a:latin typeface="Bodoni MT Black" panose="02070A03080606020203" pitchFamily="18" charset="0"/>
                </a:rPr>
                <a:t>* Warm up: </a:t>
              </a:r>
              <a:r>
                <a:rPr lang="en-US" sz="5400" dirty="0">
                  <a:solidFill>
                    <a:srgbClr val="FF0000"/>
                  </a:solidFill>
                  <a:latin typeface="Bodoni MT Black" panose="02070A03080606020203" pitchFamily="18" charset="0"/>
                </a:rPr>
                <a:t>KIM’S GAME</a:t>
              </a:r>
            </a:p>
          </p:txBody>
        </p:sp>
      </p:grpSp>
      <p:pic>
        <p:nvPicPr>
          <p:cNvPr id="1026" name="Picture 2" descr="Đồ chơi bóp chíp ú òa Sankyo Toys hình thỏ bán nhanh Bình Dương 24h 2024">
            <a:extLst>
              <a:ext uri="{FF2B5EF4-FFF2-40B4-BE49-F238E27FC236}">
                <a16:creationId xmlns:a16="http://schemas.microsoft.com/office/drawing/2014/main" id="{7CF42B57-BA22-4C70-9F16-A5D8F3FF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" y="1285752"/>
            <a:ext cx="12075042" cy="55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+ 20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-55084" y="972268"/>
            <a:ext cx="12151604" cy="1980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3. Mai </a:t>
            </a:r>
            <a:r>
              <a:rPr lang="en-US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can / must / should </a:t>
            </a:r>
            <a:r>
              <a:rPr lang="en-US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be good at time management if she takes a training course at school.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4444301" y="3226429"/>
            <a:ext cx="273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A. can</a:t>
            </a:r>
            <a:r>
              <a:rPr lang="en-US" sz="3600" dirty="0">
                <a:latin typeface="Britannic Bold" panose="020B0903060703020204" pitchFamily="34" charset="0"/>
              </a:rPr>
              <a:t>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2000505000000020004" pitchFamily="2" charset="0"/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41868A-22FD-5DEE-7A1B-D315F69A5DEB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5" name="Rectangle: Rounded Corners 4">
              <a:hlinkClick r:id="rId10" action="ppaction://hlinksldjump"/>
              <a:extLst>
                <a:ext uri="{FF2B5EF4-FFF2-40B4-BE49-F238E27FC236}">
                  <a16:creationId xmlns:a16="http://schemas.microsoft.com/office/drawing/2014/main" id="{06C68741-69A4-2A74-B819-95BEB9C3CD0F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43F1475F-FF54-826B-B277-EB13064F10A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60400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5">
            <a:extLst>
              <a:ext uri="{FF2B5EF4-FFF2-40B4-BE49-F238E27FC236}">
                <a16:creationId xmlns:a16="http://schemas.microsoft.com/office/drawing/2014/main" id="{42EFEED5-9493-3FF6-ED16-2B2A81263577}"/>
              </a:ext>
            </a:extLst>
          </p:cNvPr>
          <p:cNvSpPr/>
          <p:nvPr/>
        </p:nvSpPr>
        <p:spPr>
          <a:xfrm flipH="1">
            <a:off x="5588001" y="2514446"/>
            <a:ext cx="2582643" cy="2371794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079E9132-31FF-F096-68E6-3B20C046EEBF}"/>
              </a:ext>
            </a:extLst>
          </p:cNvPr>
          <p:cNvSpPr/>
          <p:nvPr/>
        </p:nvSpPr>
        <p:spPr>
          <a:xfrm>
            <a:off x="3727220" y="1260252"/>
            <a:ext cx="3721562" cy="3625989"/>
          </a:xfrm>
          <a:custGeom>
            <a:avLst/>
            <a:gdLst/>
            <a:ahLst/>
            <a:cxnLst/>
            <a:rect l="l" t="t" r="r" b="b"/>
            <a:pathLst>
              <a:path w="4223257" h="4114800">
                <a:moveTo>
                  <a:pt x="0" y="0"/>
                </a:moveTo>
                <a:lnTo>
                  <a:pt x="4223257" y="0"/>
                </a:lnTo>
                <a:lnTo>
                  <a:pt x="4223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89393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LOSE </a:t>
            </a:r>
            <a:r>
              <a: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½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POINTS</a:t>
            </a: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29FF922E-D8C6-C2A2-725D-EEA243FDB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88294" y="929643"/>
            <a:ext cx="2833394" cy="3030368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E8FCDB91-3EB2-45FB-16D6-6D5A05E2BE2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716292" y="164946"/>
            <a:ext cx="2582643" cy="2756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B6C067-3CD3-B11A-5880-88881A1E36FB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9" name="Rectangle: Rounded Corners 8">
              <a:hlinkClick r:id="rId12" action="ppaction://hlinksldjump"/>
              <a:extLst>
                <a:ext uri="{FF2B5EF4-FFF2-40B4-BE49-F238E27FC236}">
                  <a16:creationId xmlns:a16="http://schemas.microsoft.com/office/drawing/2014/main" id="{6887DF3B-5143-6C6B-C8C9-37FE3E440D67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2FCE81FC-82FD-6706-562A-BEA0EB53F7C3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3175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+ 20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77118" y="588066"/>
            <a:ext cx="12114881" cy="249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4. If you want to save on your electricity bills, you 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must / can / might </a:t>
            </a:r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turn off all the electric equipment before going out.</a:t>
            </a: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AAE36-915A-1003-6A9B-0C80A09E0E5A}"/>
              </a:ext>
            </a:extLst>
          </p:cNvPr>
          <p:cNvSpPr txBox="1"/>
          <p:nvPr/>
        </p:nvSpPr>
        <p:spPr>
          <a:xfrm>
            <a:off x="4452035" y="3114772"/>
            <a:ext cx="1992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A. must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CE6DF-71E3-E531-0CC7-893D467B1775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10" name="Rectangle: Rounded Corners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5F9EAF-12CE-7D34-8C66-E9ED4C7F7888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CFDBACCF-01FD-5425-0B2A-39BF74ABAFC7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578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loded Bomb Clipart Transparent PNG Hd, The Bomb Exploded, Clipart Black  And White, Bomb, Explosion PNG Image For Free Download | Cartoon  characters, Clip art, Clipart black and white">
            <a:extLst>
              <a:ext uri="{FF2B5EF4-FFF2-40B4-BE49-F238E27FC236}">
                <a16:creationId xmlns:a16="http://schemas.microsoft.com/office/drawing/2014/main" id="{31127813-254F-A2FC-F45E-C52F9C82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5385" y1="28418" x2="15385" y2="28418"/>
                        <a14:foregroundMark x1="17077" y1="30261" x2="17077" y2="30261"/>
                        <a14:foregroundMark x1="17385" y1="31951" x2="17385" y2="31951"/>
                        <a14:foregroundMark x1="16000" y1="34409" x2="16000" y2="34409"/>
                        <a14:foregroundMark x1="12923" y1="34101" x2="12923" y2="34101"/>
                        <a14:foregroundMark x1="19538" y1="62826" x2="19538" y2="62826"/>
                        <a14:foregroundMark x1="19538" y1="62826" x2="19538" y2="62826"/>
                        <a14:foregroundMark x1="17538" y1="59754" x2="17538" y2="59754"/>
                        <a14:foregroundMark x1="16769" y1="63748" x2="18615" y2="68664"/>
                        <a14:foregroundMark x1="18615" y1="68664" x2="22154" y2="67281"/>
                        <a14:foregroundMark x1="14000" y1="68203" x2="14000" y2="68203"/>
                        <a14:foregroundMark x1="11077" y1="69278" x2="11077" y2="69278"/>
                        <a14:foregroundMark x1="10923" y1="69124" x2="10923" y2="69124"/>
                        <a14:foregroundMark x1="59231" y1="10292" x2="59231" y2="10292"/>
                        <a14:foregroundMark x1="55692" y1="9985" x2="57538" y2="15668"/>
                        <a14:foregroundMark x1="57538" y1="15668" x2="60154" y2="11674"/>
                        <a14:foregroundMark x1="85077" y1="15668" x2="81692" y2="13978"/>
                        <a14:foregroundMark x1="87538" y1="28264" x2="87538" y2="28264"/>
                        <a14:foregroundMark x1="87538" y1="28264" x2="87538" y2="28264"/>
                        <a14:foregroundMark x1="86923" y1="19201" x2="86923" y2="19201"/>
                        <a14:foregroundMark x1="86923" y1="19201" x2="86923" y2="19201"/>
                        <a14:foregroundMark x1="85231" y1="52535" x2="85231" y2="52535"/>
                        <a14:foregroundMark x1="85231" y1="52535" x2="85231" y2="52535"/>
                        <a14:foregroundMark x1="86308" y1="54685" x2="88308" y2="50230"/>
                        <a14:foregroundMark x1="88308" y1="50230" x2="84923" y2="54378"/>
                        <a14:foregroundMark x1="84923" y1="54378" x2="85385" y2="55760"/>
                        <a14:foregroundMark x1="84000" y1="77727" x2="83231" y2="84178"/>
                        <a14:foregroundMark x1="83231" y1="84178" x2="84769" y2="74808"/>
                        <a14:foregroundMark x1="84769" y1="74808" x2="86154" y2="73272"/>
                        <a14:foregroundMark x1="87538" y1="75883" x2="87538" y2="75883"/>
                        <a14:foregroundMark x1="87538" y1="78648" x2="87538" y2="78648"/>
                        <a14:foregroundMark x1="88462" y1="79877" x2="88462" y2="79877"/>
                        <a14:foregroundMark x1="89231" y1="78955" x2="89231" y2="78955"/>
                        <a14:foregroundMark x1="44923" y1="80184" x2="40308" y2="77573"/>
                        <a14:foregroundMark x1="40308" y1="77573" x2="41385" y2="82949"/>
                        <a14:foregroundMark x1="47385" y1="82796" x2="41077" y2="81106"/>
                        <a14:foregroundMark x1="41077" y1="81106" x2="36462" y2="72657"/>
                        <a14:foregroundMark x1="36462" y1="72657" x2="38923" y2="71121"/>
                        <a14:foregroundMark x1="32769" y1="81106" x2="32769" y2="81106"/>
                        <a14:foregroundMark x1="32000" y1="82949" x2="32000" y2="82949"/>
                        <a14:foregroundMark x1="20769" y1="80799" x2="20769" y2="80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37" y="-391614"/>
            <a:ext cx="6609919" cy="544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CC8AF68F-45AF-98BC-F8C5-C84E75C5DB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22800" y="-278790"/>
            <a:ext cx="2946400" cy="424500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4359349"/>
            <a:ext cx="10209331" cy="2200135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67" b="1" noProof="0" dirty="0">
                <a:solidFill>
                  <a:prstClr val="white"/>
                </a:solidFill>
                <a:latin typeface="Patrick Hand" panose="00000500000000000000" pitchFamily="2" charset="0"/>
              </a:rPr>
              <a:t>GIVE YOUR FRIENDS ALL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YOUR POINTS. </a:t>
            </a:r>
            <a:r>
              <a:rPr lang="en-US" sz="5867" b="1" dirty="0">
                <a:solidFill>
                  <a:prstClr val="white"/>
                </a:solidFill>
                <a:latin typeface="Patrick Hand" panose="00000500000000000000" pitchFamily="2" charset="0"/>
              </a:rPr>
              <a:t>YOU ARE VERY NICE!</a:t>
            </a: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FCC97F-1B15-36B5-B520-E2720758AFD1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36" name="Rectangle: Rounded Corners 35">
              <a:hlinkClick r:id="rId9" action="ppaction://hlinksldjump"/>
              <a:extLst>
                <a:ext uri="{FF2B5EF4-FFF2-40B4-BE49-F238E27FC236}">
                  <a16:creationId xmlns:a16="http://schemas.microsoft.com/office/drawing/2014/main" id="{F6790B25-C380-6E54-9408-B52712EE4E01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45385472-EAF2-D013-D98A-D64EEB511726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4100" name="Picture 4" descr="Tổng hợp những hình mặt cười đẹp | Funny emoji, Laughing emoji, Funny  emoticons">
            <a:extLst>
              <a:ext uri="{FF2B5EF4-FFF2-40B4-BE49-F238E27FC236}">
                <a16:creationId xmlns:a16="http://schemas.microsoft.com/office/drawing/2014/main" id="{C8224B1F-1568-493B-8042-C6C3FD5A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" y="1201479"/>
            <a:ext cx="1564526" cy="16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ặt cười cười ha hả">
            <a:extLst>
              <a:ext uri="{FF2B5EF4-FFF2-40B4-BE49-F238E27FC236}">
                <a16:creationId xmlns:a16="http://schemas.microsoft.com/office/drawing/2014/main" id="{F63CA7B9-0E0A-4292-8AC2-87DBE3653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10" y="842640"/>
            <a:ext cx="2631336" cy="20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2164" y="-2897941"/>
            <a:ext cx="4973485" cy="4606690"/>
          </a:xfrm>
          <a:custGeom>
            <a:avLst/>
            <a:gdLst/>
            <a:ahLst/>
            <a:cxnLst/>
            <a:rect l="l" t="t" r="r" b="b"/>
            <a:pathLst>
              <a:path w="7460227" h="6910035">
                <a:moveTo>
                  <a:pt x="0" y="0"/>
                </a:moveTo>
                <a:lnTo>
                  <a:pt x="7460227" y="0"/>
                </a:lnTo>
                <a:lnTo>
                  <a:pt x="7460227" y="6910035"/>
                </a:lnTo>
                <a:lnTo>
                  <a:pt x="0" y="6910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-1949014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431802" y="268223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3"/>
                </a:lnTo>
                <a:lnTo>
                  <a:pt x="0" y="174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5088294" y="-572322"/>
            <a:ext cx="3580430" cy="1160389"/>
          </a:xfrm>
          <a:custGeom>
            <a:avLst/>
            <a:gdLst/>
            <a:ahLst/>
            <a:cxnLst/>
            <a:rect l="l" t="t" r="r" b="b"/>
            <a:pathLst>
              <a:path w="5370645" h="1740583">
                <a:moveTo>
                  <a:pt x="0" y="0"/>
                </a:moveTo>
                <a:lnTo>
                  <a:pt x="5370645" y="0"/>
                </a:lnTo>
                <a:lnTo>
                  <a:pt x="5370645" y="1740584"/>
                </a:lnTo>
                <a:lnTo>
                  <a:pt x="0" y="1740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825" b="-20620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4D37AF-DFAB-0F8B-C2EB-0A368824DDB0}"/>
              </a:ext>
            </a:extLst>
          </p:cNvPr>
          <p:cNvSpPr/>
          <p:nvPr/>
        </p:nvSpPr>
        <p:spPr>
          <a:xfrm>
            <a:off x="1982669" y="5565682"/>
            <a:ext cx="3706931" cy="993801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ECAA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+ 30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8CECC-DD37-8AE0-BB2C-E5B9CDCF7D81}"/>
              </a:ext>
            </a:extLst>
          </p:cNvPr>
          <p:cNvSpPr/>
          <p:nvPr/>
        </p:nvSpPr>
        <p:spPr>
          <a:xfrm>
            <a:off x="0" y="652460"/>
            <a:ext cx="12096520" cy="2174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5. If you help me tidy our flat this morning, you 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must / can / can’t </a:t>
            </a:r>
            <a:r>
              <a:rPr lang="en-US" sz="4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go out this afternoon.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DD98-D8FB-9C53-A2BD-390FF77E22CC}"/>
              </a:ext>
            </a:extLst>
          </p:cNvPr>
          <p:cNvSpPr txBox="1"/>
          <p:nvPr/>
        </p:nvSpPr>
        <p:spPr>
          <a:xfrm>
            <a:off x="4744263" y="2857687"/>
            <a:ext cx="2607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B. can</a:t>
            </a:r>
            <a:endParaRPr lang="en-US" sz="4000" b="1" dirty="0">
              <a:solidFill>
                <a:srgbClr val="FF0000"/>
              </a:solidFill>
              <a:latin typeface="Montserrat" panose="02000505000000020004" pitchFamily="2" charset="0"/>
            </a:endParaRPr>
          </a:p>
        </p:txBody>
      </p:sp>
      <p:pic>
        <p:nvPicPr>
          <p:cNvPr id="9" name="HD 5 seconds timer green screen #shorts">
            <a:hlinkClick r:id="" action="ppaction://media"/>
            <a:extLst>
              <a:ext uri="{FF2B5EF4-FFF2-40B4-BE49-F238E27FC236}">
                <a16:creationId xmlns:a16="http://schemas.microsoft.com/office/drawing/2014/main" id="{1E197BBC-4374-3B80-2C62-ADB0EAC8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biLevel thresh="75000"/>
          </a:blip>
          <a:srcRect t="20049" b="25585"/>
          <a:stretch/>
        </p:blipFill>
        <p:spPr>
          <a:xfrm>
            <a:off x="10421767" y="5272012"/>
            <a:ext cx="1363833" cy="13177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FB2B66-B0F7-68AC-33A7-E56E0F768FE5}"/>
              </a:ext>
            </a:extLst>
          </p:cNvPr>
          <p:cNvGrpSpPr/>
          <p:nvPr/>
        </p:nvGrpSpPr>
        <p:grpSpPr>
          <a:xfrm>
            <a:off x="406400" y="5054600"/>
            <a:ext cx="1576269" cy="1603401"/>
            <a:chOff x="3626340" y="1671598"/>
            <a:chExt cx="2364403" cy="2405102"/>
          </a:xfrm>
        </p:grpSpPr>
        <p:sp>
          <p:nvSpPr>
            <p:cNvPr id="10" name="Rectangle: Rounded Corners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BE9B6F17-CC1F-8399-C313-2EAF44AA19F1}"/>
                </a:ext>
              </a:extLst>
            </p:cNvPr>
            <p:cNvSpPr/>
            <p:nvPr/>
          </p:nvSpPr>
          <p:spPr>
            <a:xfrm>
              <a:off x="3626340" y="2247900"/>
              <a:ext cx="1884159" cy="1828800"/>
            </a:xfrm>
            <a:prstGeom prst="roundRect">
              <a:avLst/>
            </a:prstGeom>
            <a:solidFill>
              <a:schemeClr val="tx1"/>
            </a:solidFill>
            <a:ln w="76200">
              <a:solidFill>
                <a:srgbClr val="ECAA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trick Hand" panose="00000500000000000000" pitchFamily="2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84B489D-B499-6598-627E-10332422358B}"/>
                </a:ext>
              </a:extLst>
            </p:cNvPr>
            <p:cNvSpPr/>
            <p:nvPr/>
          </p:nvSpPr>
          <p:spPr>
            <a:xfrm>
              <a:off x="5009590" y="1671598"/>
              <a:ext cx="981153" cy="1152603"/>
            </a:xfrm>
            <a:custGeom>
              <a:avLst/>
              <a:gdLst/>
              <a:ahLst/>
              <a:cxnLst/>
              <a:rect l="l" t="t" r="r" b="b"/>
              <a:pathLst>
                <a:path w="3502723" h="4114800">
                  <a:moveTo>
                    <a:pt x="0" y="0"/>
                  </a:moveTo>
                  <a:lnTo>
                    <a:pt x="3502723" y="0"/>
                  </a:lnTo>
                  <a:lnTo>
                    <a:pt x="350272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1529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1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2953" y="-36195"/>
            <a:ext cx="1215015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* Look at and check the answers again.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Bodoni MT Black" panose="02070A030806060202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142953" y="671691"/>
            <a:ext cx="1190609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ookman Old Style" panose="02050604050505020204" pitchFamily="18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Bookman Old Style" panose="02050604050505020204" pitchFamily="18" charset="0"/>
              </a:rPr>
              <a:t>shouldn’t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stay up late tonight if he wants to feel awake and alert tomorrow morning.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ookman Old Style" panose="020506040505050202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Nick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Bookman Old Style" panose="02050604050505020204" pitchFamily="18" charset="0"/>
              </a:rPr>
              <a:t>might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be very excited if we invite him to our home.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ookman Old Style" panose="020506040505050202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Mai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Bookman Old Style" panose="02050604050505020204" pitchFamily="18" charset="0"/>
              </a:rPr>
              <a:t>can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be good at time management if she takes a training course at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ookman Old Style" panose="02050604050505020204" pitchFamily="18" charset="0"/>
              </a:rPr>
              <a:t>4.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If you want to save on your electricity bills, you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Bookman Old Style" panose="02050604050505020204" pitchFamily="18" charset="0"/>
              </a:rPr>
              <a:t>must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turn off all the electric equipment before going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Bookman Old Style" panose="02050604050505020204" pitchFamily="18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If you help me tidy our flat this morning, you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Bookman Old Style" panose="02050604050505020204" pitchFamily="18" charset="0"/>
              </a:rPr>
              <a:t>can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go out this afternoon.</a:t>
            </a:r>
          </a:p>
        </p:txBody>
      </p:sp>
    </p:spTree>
    <p:extLst>
      <p:ext uri="{BB962C8B-B14F-4D97-AF65-F5344CB8AC3E}">
        <p14:creationId xmlns:p14="http://schemas.microsoft.com/office/powerpoint/2010/main" val="11669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90362" y="13332"/>
            <a:ext cx="9890129" cy="1220046"/>
            <a:chOff x="21194" y="-217096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352835" y="-114712"/>
              <a:ext cx="1929049" cy="733125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21194" y="-217096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rgbClr val="FF0000"/>
                  </a:solidFill>
                  <a:latin typeface="Bodoni MT Black" panose="02070A03080606020203" pitchFamily="18" charset="0"/>
                </a:rPr>
                <a:t>B. PROJECT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Freeform 13">
            <a:extLst>
              <a:ext uri="{FF2B5EF4-FFF2-40B4-BE49-F238E27FC236}">
                <a16:creationId xmlns:a16="http://schemas.microsoft.com/office/drawing/2014/main" id="{42E43E41-8AC3-A497-81E3-9ADF1B6D8D92}"/>
              </a:ext>
            </a:extLst>
          </p:cNvPr>
          <p:cNvSpPr/>
          <p:nvPr/>
        </p:nvSpPr>
        <p:spPr>
          <a:xfrm>
            <a:off x="97110" y="1259580"/>
            <a:ext cx="12094890" cy="5585088"/>
          </a:xfrm>
          <a:custGeom>
            <a:avLst/>
            <a:gdLst/>
            <a:ahLst/>
            <a:cxnLst/>
            <a:rect l="l" t="t" r="r" b="b"/>
            <a:pathLst>
              <a:path w="1581168" h="221047">
                <a:moveTo>
                  <a:pt x="17547" y="0"/>
                </a:moveTo>
                <a:lnTo>
                  <a:pt x="1563621" y="0"/>
                </a:lnTo>
                <a:cubicBezTo>
                  <a:pt x="1568275" y="0"/>
                  <a:pt x="1572738" y="1849"/>
                  <a:pt x="1576029" y="5139"/>
                </a:cubicBezTo>
                <a:cubicBezTo>
                  <a:pt x="1579319" y="8430"/>
                  <a:pt x="1581168" y="12893"/>
                  <a:pt x="1581168" y="17547"/>
                </a:cubicBezTo>
                <a:lnTo>
                  <a:pt x="1581168" y="203500"/>
                </a:lnTo>
                <a:cubicBezTo>
                  <a:pt x="1581168" y="213191"/>
                  <a:pt x="1573312" y="221047"/>
                  <a:pt x="1563621" y="221047"/>
                </a:cubicBezTo>
                <a:lnTo>
                  <a:pt x="17547" y="221047"/>
                </a:lnTo>
                <a:cubicBezTo>
                  <a:pt x="7856" y="221047"/>
                  <a:pt x="0" y="213191"/>
                  <a:pt x="0" y="203500"/>
                </a:cubicBezTo>
                <a:lnTo>
                  <a:pt x="0" y="17547"/>
                </a:lnTo>
                <a:cubicBezTo>
                  <a:pt x="0" y="12893"/>
                  <a:pt x="1849" y="8430"/>
                  <a:pt x="5139" y="5139"/>
                </a:cubicBezTo>
                <a:cubicBezTo>
                  <a:pt x="8430" y="1849"/>
                  <a:pt x="12893" y="0"/>
                  <a:pt x="17547" y="0"/>
                </a:cubicBez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EEE02CA-10B0-8AAD-3908-FBBC3648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804" y="4742121"/>
            <a:ext cx="1740195" cy="21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EEDB9E-CC37-4B6E-B208-91622B106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753" y="1259580"/>
            <a:ext cx="6778678" cy="2265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9925D7-F9A3-4040-BA47-34861D6F5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206" y="1569494"/>
            <a:ext cx="5300684" cy="1859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887D37-5EB9-4A4A-8710-5168289AB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0" y="3510364"/>
            <a:ext cx="10227104" cy="33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ject group 1 9A">
            <a:hlinkClick r:id="" action="ppaction://media"/>
            <a:extLst>
              <a:ext uri="{FF2B5EF4-FFF2-40B4-BE49-F238E27FC236}">
                <a16:creationId xmlns:a16="http://schemas.microsoft.com/office/drawing/2014/main" id="{253CC9BB-8C37-4691-998B-BA6F104F8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1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90362" y="13331"/>
            <a:ext cx="9890129" cy="1762081"/>
            <a:chOff x="21194" y="-217096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586036" y="-114712"/>
              <a:ext cx="1511517" cy="714341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21194" y="-217096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WRAP-UP</a:t>
              </a:r>
            </a:p>
          </p:txBody>
        </p:sp>
      </p:grpSp>
      <p:sp>
        <p:nvSpPr>
          <p:cNvPr id="20" name="Freeform 13">
            <a:extLst>
              <a:ext uri="{FF2B5EF4-FFF2-40B4-BE49-F238E27FC236}">
                <a16:creationId xmlns:a16="http://schemas.microsoft.com/office/drawing/2014/main" id="{42E43E41-8AC3-A497-81E3-9ADF1B6D8D92}"/>
              </a:ext>
            </a:extLst>
          </p:cNvPr>
          <p:cNvSpPr/>
          <p:nvPr/>
        </p:nvSpPr>
        <p:spPr>
          <a:xfrm>
            <a:off x="426720" y="1970520"/>
            <a:ext cx="11338559" cy="4338840"/>
          </a:xfrm>
          <a:custGeom>
            <a:avLst/>
            <a:gdLst/>
            <a:ahLst/>
            <a:cxnLst/>
            <a:rect l="l" t="t" r="r" b="b"/>
            <a:pathLst>
              <a:path w="1581168" h="221047">
                <a:moveTo>
                  <a:pt x="17547" y="0"/>
                </a:moveTo>
                <a:lnTo>
                  <a:pt x="1563621" y="0"/>
                </a:lnTo>
                <a:cubicBezTo>
                  <a:pt x="1568275" y="0"/>
                  <a:pt x="1572738" y="1849"/>
                  <a:pt x="1576029" y="5139"/>
                </a:cubicBezTo>
                <a:cubicBezTo>
                  <a:pt x="1579319" y="8430"/>
                  <a:pt x="1581168" y="12893"/>
                  <a:pt x="1581168" y="17547"/>
                </a:cubicBezTo>
                <a:lnTo>
                  <a:pt x="1581168" y="203500"/>
                </a:lnTo>
                <a:cubicBezTo>
                  <a:pt x="1581168" y="213191"/>
                  <a:pt x="1573312" y="221047"/>
                  <a:pt x="1563621" y="221047"/>
                </a:cubicBezTo>
                <a:lnTo>
                  <a:pt x="17547" y="221047"/>
                </a:lnTo>
                <a:cubicBezTo>
                  <a:pt x="7856" y="221047"/>
                  <a:pt x="0" y="213191"/>
                  <a:pt x="0" y="203500"/>
                </a:cubicBezTo>
                <a:lnTo>
                  <a:pt x="0" y="17547"/>
                </a:lnTo>
                <a:cubicBezTo>
                  <a:pt x="0" y="12893"/>
                  <a:pt x="1849" y="8430"/>
                  <a:pt x="5139" y="5139"/>
                </a:cubicBezTo>
                <a:cubicBezTo>
                  <a:pt x="8430" y="1849"/>
                  <a:pt x="12893" y="0"/>
                  <a:pt x="17547" y="0"/>
                </a:cubicBez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639BD-FECC-26F1-C543-892C3FED9D62}"/>
              </a:ext>
            </a:extLst>
          </p:cNvPr>
          <p:cNvSpPr txBox="1"/>
          <p:nvPr/>
        </p:nvSpPr>
        <p:spPr>
          <a:xfrm>
            <a:off x="664265" y="2122589"/>
            <a:ext cx="109423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What have we learnt in this lesson?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Bookman Old Style" panose="02050604050505020204" pitchFamily="18" charset="0"/>
              </a:rPr>
              <a:t>Revise the vocabulary items learnt in the unit.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Bookman Old Style" panose="02050604050505020204" pitchFamily="18" charset="0"/>
              </a:rPr>
              <a:t>Revise the forms and uses of comparative adverbs.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dirty="0">
                <a:latin typeface="Bookman Old Style" panose="02050604050505020204" pitchFamily="18" charset="0"/>
              </a:rPr>
              <a:t>Develop research and collaboration skills and </a:t>
            </a:r>
            <a:r>
              <a:rPr lang="en-US" sz="3600" dirty="0" err="1">
                <a:latin typeface="Bookman Old Style" panose="02050604050505020204" pitchFamily="18" charset="0"/>
              </a:rPr>
              <a:t>practise</a:t>
            </a:r>
            <a:r>
              <a:rPr lang="en-US" sz="3600" dirty="0">
                <a:latin typeface="Bookman Old Style" panose="02050604050505020204" pitchFamily="18" charset="0"/>
              </a:rPr>
              <a:t> giving an oral presentation.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EEE02CA-10B0-8AAD-3908-FBBC3648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3935689"/>
            <a:ext cx="3194685" cy="319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43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2346961" y="337723"/>
            <a:ext cx="6979919" cy="1399638"/>
            <a:chOff x="-59689" y="-57150"/>
            <a:chExt cx="2717988" cy="924663"/>
          </a:xfrm>
        </p:grpSpPr>
        <p:sp>
          <p:nvSpPr>
            <p:cNvPr id="10" name="Freeform 10"/>
            <p:cNvSpPr/>
            <p:nvPr/>
          </p:nvSpPr>
          <p:spPr>
            <a:xfrm>
              <a:off x="0" y="-57150"/>
              <a:ext cx="2658299" cy="924663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-59689" y="-57150"/>
              <a:ext cx="2717988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HOMEWORK</a:t>
              </a:r>
            </a:p>
          </p:txBody>
        </p:sp>
      </p:grpSp>
      <p:sp>
        <p:nvSpPr>
          <p:cNvPr id="20" name="Freeform 13">
            <a:extLst>
              <a:ext uri="{FF2B5EF4-FFF2-40B4-BE49-F238E27FC236}">
                <a16:creationId xmlns:a16="http://schemas.microsoft.com/office/drawing/2014/main" id="{42E43E41-8AC3-A497-81E3-9ADF1B6D8D92}"/>
              </a:ext>
            </a:extLst>
          </p:cNvPr>
          <p:cNvSpPr/>
          <p:nvPr/>
        </p:nvSpPr>
        <p:spPr>
          <a:xfrm>
            <a:off x="548640" y="1935480"/>
            <a:ext cx="10652760" cy="4221480"/>
          </a:xfrm>
          <a:custGeom>
            <a:avLst/>
            <a:gdLst/>
            <a:ahLst/>
            <a:cxnLst/>
            <a:rect l="l" t="t" r="r" b="b"/>
            <a:pathLst>
              <a:path w="1581168" h="221047">
                <a:moveTo>
                  <a:pt x="17547" y="0"/>
                </a:moveTo>
                <a:lnTo>
                  <a:pt x="1563621" y="0"/>
                </a:lnTo>
                <a:cubicBezTo>
                  <a:pt x="1568275" y="0"/>
                  <a:pt x="1572738" y="1849"/>
                  <a:pt x="1576029" y="5139"/>
                </a:cubicBezTo>
                <a:cubicBezTo>
                  <a:pt x="1579319" y="8430"/>
                  <a:pt x="1581168" y="12893"/>
                  <a:pt x="1581168" y="17547"/>
                </a:cubicBezTo>
                <a:lnTo>
                  <a:pt x="1581168" y="203500"/>
                </a:lnTo>
                <a:cubicBezTo>
                  <a:pt x="1581168" y="213191"/>
                  <a:pt x="1573312" y="221047"/>
                  <a:pt x="1563621" y="221047"/>
                </a:cubicBezTo>
                <a:lnTo>
                  <a:pt x="17547" y="221047"/>
                </a:lnTo>
                <a:cubicBezTo>
                  <a:pt x="7856" y="221047"/>
                  <a:pt x="0" y="213191"/>
                  <a:pt x="0" y="203500"/>
                </a:cubicBezTo>
                <a:lnTo>
                  <a:pt x="0" y="17547"/>
                </a:lnTo>
                <a:cubicBezTo>
                  <a:pt x="0" y="12893"/>
                  <a:pt x="1849" y="8430"/>
                  <a:pt x="5139" y="5139"/>
                </a:cubicBezTo>
                <a:cubicBezTo>
                  <a:pt x="8430" y="1849"/>
                  <a:pt x="12893" y="0"/>
                  <a:pt x="17547" y="0"/>
                </a:cubicBez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1ACFC96-7720-F22F-DF01-0DD6193F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46" y="2841656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BAB71E4-49F1-792F-94C9-D053338F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262" y="4831818"/>
            <a:ext cx="2233787" cy="22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4">
            <a:extLst>
              <a:ext uri="{FF2B5EF4-FFF2-40B4-BE49-F238E27FC236}">
                <a16:creationId xmlns:a16="http://schemas.microsoft.com/office/drawing/2014/main" id="{16E800D0-470D-B7F0-74D9-D5C74AB97360}"/>
              </a:ext>
            </a:extLst>
          </p:cNvPr>
          <p:cNvSpPr txBox="1"/>
          <p:nvPr/>
        </p:nvSpPr>
        <p:spPr>
          <a:xfrm>
            <a:off x="990600" y="2929326"/>
            <a:ext cx="9578542" cy="223378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latin typeface="Bookman Old Style" panose="02050604050505020204" pitchFamily="18" charset="0"/>
              </a:rPr>
              <a:t>Review the vocabulary and grammar points in Unit 3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latin typeface="Bookman Old Style" panose="02050604050505020204" pitchFamily="18" charset="0"/>
              </a:rPr>
              <a:t>Do exercises in the workbook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latin typeface="Bookman Old Style" panose="02050604050505020204" pitchFamily="18" charset="0"/>
              </a:rPr>
              <a:t>Prepare: Unit 4: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431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99237" y="1155"/>
            <a:ext cx="1199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REMEMBER AND WRITE DOWN THE WORDS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708365" y="3777750"/>
            <a:ext cx="3517606" cy="2461382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650646" y="3777750"/>
            <a:ext cx="3342880" cy="2461382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708365" y="757651"/>
            <a:ext cx="3517606" cy="2322601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10630" y="3777749"/>
            <a:ext cx="3855952" cy="2461382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650646" y="757651"/>
            <a:ext cx="3230723" cy="2322601"/>
          </a:xfrm>
          <a:prstGeom prst="rect">
            <a:avLst/>
          </a:prstGeom>
        </p:spPr>
      </p:pic>
      <p:pic>
        <p:nvPicPr>
          <p:cNvPr id="17" name="Picture 16" descr="A person standing on a scale&#10;&#10;Description automatically generated">
            <a:extLst>
              <a:ext uri="{FF2B5EF4-FFF2-40B4-BE49-F238E27FC236}">
                <a16:creationId xmlns:a16="http://schemas.microsoft.com/office/drawing/2014/main" id="{BD005D30-1FCC-6B2A-228F-BF2BB98CEB8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10630" y="757651"/>
            <a:ext cx="3855952" cy="2322601"/>
          </a:xfrm>
          <a:prstGeom prst="rect">
            <a:avLst/>
          </a:prstGeom>
        </p:spPr>
      </p:pic>
      <p:pic>
        <p:nvPicPr>
          <p:cNvPr id="19" name="Seorita-ShawnMendesCamilaCabello-6163670">
            <a:hlinkClick r:id="" action="ppaction://media"/>
            <a:extLst>
              <a:ext uri="{FF2B5EF4-FFF2-40B4-BE49-F238E27FC236}">
                <a16:creationId xmlns:a16="http://schemas.microsoft.com/office/drawing/2014/main" id="{A35F48D0-B4D8-DCF1-B58C-8E114519A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192000" y="-1273514"/>
            <a:ext cx="781604" cy="781604"/>
          </a:xfrm>
          <a:prstGeom prst="rect">
            <a:avLst/>
          </a:prstGeom>
        </p:spPr>
      </p:pic>
      <p:pic>
        <p:nvPicPr>
          <p:cNvPr id="3" name="Video-dong-ho-dem-nguoc-30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EC6DDD43-B4C2-4F9E-BE6A-3FF8A65E59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51920" y="6211668"/>
            <a:ext cx="616332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10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2892767"/>
            <a:ext cx="12191998" cy="2123658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THANKS FOR ATTENDING THIS LESSON</a:t>
            </a:r>
            <a:endParaRPr lang="zh-CN" altLang="en-US" sz="6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876680" y="177929"/>
            <a:ext cx="864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CHECK YOUR ANSWER</a:t>
            </a:r>
          </a:p>
        </p:txBody>
      </p:sp>
      <p:pic>
        <p:nvPicPr>
          <p:cNvPr id="12" name="Picture 11" descr="A hand holding a yellow note&#10;&#10;Description automatically generated">
            <a:extLst>
              <a:ext uri="{FF2B5EF4-FFF2-40B4-BE49-F238E27FC236}">
                <a16:creationId xmlns:a16="http://schemas.microsoft.com/office/drawing/2014/main" id="{5C880A6B-E0C9-B7C0-5086-3F5249BF0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71874" y="4241932"/>
            <a:ext cx="2916574" cy="1945332"/>
          </a:xfrm>
          <a:prstGeom prst="rect">
            <a:avLst/>
          </a:prstGeom>
        </p:spPr>
      </p:pic>
      <p:pic>
        <p:nvPicPr>
          <p:cNvPr id="14" name="Picture 13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4A2FF768-E169-2725-F290-249B8FC7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17187" y="4063092"/>
            <a:ext cx="3721480" cy="2416636"/>
          </a:xfrm>
          <a:prstGeom prst="rect">
            <a:avLst/>
          </a:prstGeom>
        </p:spPr>
      </p:pic>
      <p:pic>
        <p:nvPicPr>
          <p:cNvPr id="15" name="Picture 14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A91D7540-9525-4302-7320-66895C871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82669" y="1254756"/>
            <a:ext cx="2985756" cy="1866098"/>
          </a:xfrm>
          <a:prstGeom prst="rect">
            <a:avLst/>
          </a:prstGeom>
        </p:spPr>
      </p:pic>
      <p:pic>
        <p:nvPicPr>
          <p:cNvPr id="13" name="Picture 12" descr="A hand writing on a calendar&#10;&#10;Description automatically generated">
            <a:extLst>
              <a:ext uri="{FF2B5EF4-FFF2-40B4-BE49-F238E27FC236}">
                <a16:creationId xmlns:a16="http://schemas.microsoft.com/office/drawing/2014/main" id="{93D2F356-9A7E-405C-B51F-4B5D9373CE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140951" y="4268168"/>
            <a:ext cx="2733862" cy="1930790"/>
          </a:xfrm>
          <a:prstGeom prst="rect">
            <a:avLst/>
          </a:prstGeom>
        </p:spPr>
      </p:pic>
      <p:pic>
        <p:nvPicPr>
          <p:cNvPr id="11" name="Picture 10" descr="A red signs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46BF537F-DAF5-4CDF-78E8-5B4EBA427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162905" y="1145392"/>
            <a:ext cx="2392806" cy="2392806"/>
          </a:xfrm>
          <a:prstGeom prst="rect">
            <a:avLst/>
          </a:prstGeom>
        </p:spPr>
      </p:pic>
      <p:pic>
        <p:nvPicPr>
          <p:cNvPr id="2" name="Picture 1" descr="A person standing on a scale&#10;&#10;Description automatically generated">
            <a:extLst>
              <a:ext uri="{FF2B5EF4-FFF2-40B4-BE49-F238E27FC236}">
                <a16:creationId xmlns:a16="http://schemas.microsoft.com/office/drawing/2014/main" id="{118D7176-9B1E-6E37-DD00-11D43651B2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209465" y="1119224"/>
            <a:ext cx="3936924" cy="2257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AF08E7-EE85-2EF7-DA6F-3DC69004C4E3}"/>
              </a:ext>
            </a:extLst>
          </p:cNvPr>
          <p:cNvSpPr/>
          <p:nvPr/>
        </p:nvSpPr>
        <p:spPr>
          <a:xfrm>
            <a:off x="209464" y="3319047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well-balanced / balance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EBD3A3-5656-9FBC-3BB7-9433FE9F45E1}"/>
              </a:ext>
            </a:extLst>
          </p:cNvPr>
          <p:cNvSpPr/>
          <p:nvPr/>
        </p:nvSpPr>
        <p:spPr>
          <a:xfrm>
            <a:off x="4409997" y="3366684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anxiety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1613D-DABE-6D08-96C1-C63040330435}"/>
              </a:ext>
            </a:extLst>
          </p:cNvPr>
          <p:cNvSpPr/>
          <p:nvPr/>
        </p:nvSpPr>
        <p:spPr>
          <a:xfrm>
            <a:off x="8193758" y="3429345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priority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0E6BE7-4EED-AA74-F34D-DF647E6EE8E5}"/>
              </a:ext>
            </a:extLst>
          </p:cNvPr>
          <p:cNvSpPr/>
          <p:nvPr/>
        </p:nvSpPr>
        <p:spPr>
          <a:xfrm>
            <a:off x="8222464" y="6220524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deadline / due 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63183-4699-BF8D-33EA-3A67B57312C2}"/>
              </a:ext>
            </a:extLst>
          </p:cNvPr>
          <p:cNvSpPr/>
          <p:nvPr/>
        </p:nvSpPr>
        <p:spPr>
          <a:xfrm>
            <a:off x="4409996" y="6220524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advice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C41E66-693D-CC80-F72C-4D276EA56BE3}"/>
              </a:ext>
            </a:extLst>
          </p:cNvPr>
          <p:cNvSpPr/>
          <p:nvPr/>
        </p:nvSpPr>
        <p:spPr>
          <a:xfrm>
            <a:off x="-64304" y="6275797"/>
            <a:ext cx="4273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26648"/>
                </a:solidFill>
                <a:latin typeface="Bodoni MT Condensed" panose="02070606080606020203" pitchFamily="18" charset="0"/>
              </a:rPr>
              <a:t>distraction</a:t>
            </a:r>
          </a:p>
        </p:txBody>
      </p:sp>
    </p:spTree>
    <p:extLst>
      <p:ext uri="{BB962C8B-B14F-4D97-AF65-F5344CB8AC3E}">
        <p14:creationId xmlns:p14="http://schemas.microsoft.com/office/powerpoint/2010/main" val="28701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4">
            <a:extLst>
              <a:ext uri="{FF2B5EF4-FFF2-40B4-BE49-F238E27FC236}">
                <a16:creationId xmlns:a16="http://schemas.microsoft.com/office/drawing/2014/main" id="{16E800D0-470D-B7F0-74D9-D5C74AB97360}"/>
              </a:ext>
            </a:extLst>
          </p:cNvPr>
          <p:cNvSpPr txBox="1"/>
          <p:nvPr/>
        </p:nvSpPr>
        <p:spPr>
          <a:xfrm>
            <a:off x="1402747" y="3275078"/>
            <a:ext cx="9628154" cy="727204"/>
          </a:xfrm>
          <a:prstGeom prst="rect">
            <a:avLst/>
          </a:prstGeom>
          <a:noFill/>
          <a:ln>
            <a:noFill/>
          </a:ln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3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0101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Lesson 7: Looking back + project</a:t>
            </a:r>
          </a:p>
        </p:txBody>
      </p:sp>
      <p:pic>
        <p:nvPicPr>
          <p:cNvPr id="2050" name="Picture 2" descr="100 background 20 11 vector đẹp Full HD và miễn phí.">
            <a:extLst>
              <a:ext uri="{FF2B5EF4-FFF2-40B4-BE49-F238E27FC236}">
                <a16:creationId xmlns:a16="http://schemas.microsoft.com/office/drawing/2014/main" id="{513C4AC6-2B57-4CF8-B4F5-F848C358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9">
            <a:extLst>
              <a:ext uri="{FF2B5EF4-FFF2-40B4-BE49-F238E27FC236}">
                <a16:creationId xmlns:a16="http://schemas.microsoft.com/office/drawing/2014/main" id="{CF629DB5-431D-444F-A26C-291D68B39779}"/>
              </a:ext>
            </a:extLst>
          </p:cNvPr>
          <p:cNvGrpSpPr/>
          <p:nvPr/>
        </p:nvGrpSpPr>
        <p:grpSpPr>
          <a:xfrm>
            <a:off x="77971" y="15950"/>
            <a:ext cx="12036057" cy="2897372"/>
            <a:chOff x="-34216" y="-566483"/>
            <a:chExt cx="2721217" cy="1597645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07B0261-56AF-450E-8EA5-71B0DF4B4EDB}"/>
                </a:ext>
              </a:extLst>
            </p:cNvPr>
            <p:cNvSpPr/>
            <p:nvPr/>
          </p:nvSpPr>
          <p:spPr>
            <a:xfrm>
              <a:off x="-34216" y="-566483"/>
              <a:ext cx="2721217" cy="1525168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CBA864A5-6BA9-497A-9438-2E27B3676CA5}"/>
                </a:ext>
              </a:extLst>
            </p:cNvPr>
            <p:cNvSpPr txBox="1"/>
            <p:nvPr/>
          </p:nvSpPr>
          <p:spPr>
            <a:xfrm>
              <a:off x="-34216" y="-566483"/>
              <a:ext cx="2697979" cy="15976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P22. UNIT 3: HEALTHY LIVING FOR TEENS</a:t>
              </a:r>
            </a:p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C00000"/>
                  </a:solidFill>
                  <a:latin typeface="Bodoni MT Black" panose="02070A03080606020203" pitchFamily="18" charset="0"/>
                </a:rPr>
                <a:t>Lesson 7: Looking back and project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9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190362" y="13331"/>
            <a:ext cx="9890129" cy="1762081"/>
            <a:chOff x="21194" y="-217096"/>
            <a:chExt cx="2658299" cy="924663"/>
          </a:xfrm>
        </p:grpSpPr>
        <p:sp>
          <p:nvSpPr>
            <p:cNvPr id="10" name="Freeform 10"/>
            <p:cNvSpPr/>
            <p:nvPr/>
          </p:nvSpPr>
          <p:spPr>
            <a:xfrm>
              <a:off x="352549" y="-114712"/>
              <a:ext cx="1962106" cy="714341"/>
            </a:xfrm>
            <a:custGeom>
              <a:avLst/>
              <a:gdLst/>
              <a:ahLst/>
              <a:cxnLst/>
              <a:rect l="l" t="t" r="r" b="b"/>
              <a:pathLst>
                <a:path w="2658299" h="867513">
                  <a:moveTo>
                    <a:pt x="10437" y="0"/>
                  </a:moveTo>
                  <a:lnTo>
                    <a:pt x="2647862" y="0"/>
                  </a:lnTo>
                  <a:cubicBezTo>
                    <a:pt x="2650630" y="0"/>
                    <a:pt x="2653285" y="1100"/>
                    <a:pt x="2655242" y="3057"/>
                  </a:cubicBezTo>
                  <a:cubicBezTo>
                    <a:pt x="2657200" y="5014"/>
                    <a:pt x="2658299" y="7669"/>
                    <a:pt x="2658299" y="10437"/>
                  </a:cubicBezTo>
                  <a:lnTo>
                    <a:pt x="2658299" y="857075"/>
                  </a:lnTo>
                  <a:cubicBezTo>
                    <a:pt x="2658299" y="862840"/>
                    <a:pt x="2653626" y="867513"/>
                    <a:pt x="2647862" y="867513"/>
                  </a:cubicBezTo>
                  <a:lnTo>
                    <a:pt x="10437" y="867513"/>
                  </a:lnTo>
                  <a:cubicBezTo>
                    <a:pt x="7669" y="867513"/>
                    <a:pt x="5014" y="866413"/>
                    <a:pt x="3057" y="864456"/>
                  </a:cubicBezTo>
                  <a:cubicBezTo>
                    <a:pt x="1100" y="862498"/>
                    <a:pt x="0" y="859844"/>
                    <a:pt x="0" y="857075"/>
                  </a:cubicBezTo>
                  <a:lnTo>
                    <a:pt x="0" y="10437"/>
                  </a:lnTo>
                  <a:cubicBezTo>
                    <a:pt x="0" y="7669"/>
                    <a:pt x="1100" y="5014"/>
                    <a:pt x="3057" y="3057"/>
                  </a:cubicBezTo>
                  <a:cubicBezTo>
                    <a:pt x="5014" y="1100"/>
                    <a:pt x="7669" y="0"/>
                    <a:pt x="10437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21194" y="-217096"/>
              <a:ext cx="2658299" cy="9246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98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OBJECTIVES</a:t>
              </a:r>
            </a:p>
          </p:txBody>
        </p:sp>
      </p:grpSp>
      <p:sp>
        <p:nvSpPr>
          <p:cNvPr id="20" name="Freeform 13">
            <a:extLst>
              <a:ext uri="{FF2B5EF4-FFF2-40B4-BE49-F238E27FC236}">
                <a16:creationId xmlns:a16="http://schemas.microsoft.com/office/drawing/2014/main" id="{42E43E41-8AC3-A497-81E3-9ADF1B6D8D92}"/>
              </a:ext>
            </a:extLst>
          </p:cNvPr>
          <p:cNvSpPr/>
          <p:nvPr/>
        </p:nvSpPr>
        <p:spPr>
          <a:xfrm>
            <a:off x="0" y="2455315"/>
            <a:ext cx="12192000" cy="4389353"/>
          </a:xfrm>
          <a:custGeom>
            <a:avLst/>
            <a:gdLst/>
            <a:ahLst/>
            <a:cxnLst/>
            <a:rect l="l" t="t" r="r" b="b"/>
            <a:pathLst>
              <a:path w="1581168" h="221047">
                <a:moveTo>
                  <a:pt x="17547" y="0"/>
                </a:moveTo>
                <a:lnTo>
                  <a:pt x="1563621" y="0"/>
                </a:lnTo>
                <a:cubicBezTo>
                  <a:pt x="1568275" y="0"/>
                  <a:pt x="1572738" y="1849"/>
                  <a:pt x="1576029" y="5139"/>
                </a:cubicBezTo>
                <a:cubicBezTo>
                  <a:pt x="1579319" y="8430"/>
                  <a:pt x="1581168" y="12893"/>
                  <a:pt x="1581168" y="17547"/>
                </a:cubicBezTo>
                <a:lnTo>
                  <a:pt x="1581168" y="203500"/>
                </a:lnTo>
                <a:cubicBezTo>
                  <a:pt x="1581168" y="213191"/>
                  <a:pt x="1573312" y="221047"/>
                  <a:pt x="1563621" y="221047"/>
                </a:cubicBezTo>
                <a:lnTo>
                  <a:pt x="17547" y="221047"/>
                </a:lnTo>
                <a:cubicBezTo>
                  <a:pt x="7856" y="221047"/>
                  <a:pt x="0" y="213191"/>
                  <a:pt x="0" y="203500"/>
                </a:cubicBezTo>
                <a:lnTo>
                  <a:pt x="0" y="17547"/>
                </a:lnTo>
                <a:cubicBezTo>
                  <a:pt x="0" y="12893"/>
                  <a:pt x="1849" y="8430"/>
                  <a:pt x="5139" y="5139"/>
                </a:cubicBezTo>
                <a:cubicBezTo>
                  <a:pt x="8430" y="1849"/>
                  <a:pt x="12893" y="0"/>
                  <a:pt x="17547" y="0"/>
                </a:cubicBezTo>
                <a:close/>
              </a:path>
            </a:pathLst>
          </a:custGeom>
          <a:solidFill>
            <a:schemeClr val="bg1"/>
          </a:solidFill>
          <a:ln w="38100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1639BD-FECC-26F1-C543-892C3FED9D62}"/>
              </a:ext>
            </a:extLst>
          </p:cNvPr>
          <p:cNvSpPr txBox="1"/>
          <p:nvPr/>
        </p:nvSpPr>
        <p:spPr>
          <a:xfrm>
            <a:off x="0" y="2677874"/>
            <a:ext cx="12132366" cy="290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latin typeface="Bookman Old Style" panose="02050604050505020204" pitchFamily="18" charset="0"/>
              </a:rPr>
              <a:t>- </a:t>
            </a:r>
            <a:r>
              <a:rPr lang="en-US" sz="3200" dirty="0">
                <a:latin typeface="Bookman Old Style" panose="02050604050505020204" pitchFamily="18" charset="0"/>
              </a:rPr>
              <a:t>Vocabulary</a:t>
            </a:r>
            <a:r>
              <a:rPr lang="vi-VN" sz="3200" dirty="0">
                <a:latin typeface="Bookman Old Style" panose="02050604050505020204" pitchFamily="18" charset="0"/>
              </a:rPr>
              <a:t>, pronunciation</a:t>
            </a:r>
            <a:r>
              <a:rPr lang="en-US" sz="3200" dirty="0">
                <a:latin typeface="Bookman Old Style" panose="02050604050505020204" pitchFamily="18" charset="0"/>
              </a:rPr>
              <a:t> and grammar of Unit 3</a:t>
            </a:r>
            <a:r>
              <a:rPr lang="vi-VN" sz="3200" dirty="0">
                <a:latin typeface="Bookman Old Style" panose="02050604050505020204" pitchFamily="18" charset="0"/>
              </a:rPr>
              <a:t>.</a:t>
            </a:r>
            <a:endParaRPr lang="en-US" sz="3200" dirty="0">
              <a:latin typeface="Bookman Old Style" panose="02050604050505020204" pitchFamily="18" charset="0"/>
            </a:endParaRPr>
          </a:p>
          <a:p>
            <a:pPr lvl="0">
              <a:lnSpc>
                <a:spcPct val="200000"/>
              </a:lnSpc>
            </a:pPr>
            <a:r>
              <a:rPr lang="vi-VN" sz="3200" dirty="0">
                <a:latin typeface="Bookman Old Style" panose="02050604050505020204" pitchFamily="18" charset="0"/>
              </a:rPr>
              <a:t>- </a:t>
            </a:r>
            <a:r>
              <a:rPr lang="en-US" sz="3200" dirty="0">
                <a:latin typeface="Bookman Old Style" panose="02050604050505020204" pitchFamily="18" charset="0"/>
              </a:rPr>
              <a:t>Apply what you have learnt to do exercises and apply </a:t>
            </a:r>
            <a:r>
              <a:rPr lang="en-US" sz="3200" dirty="0" err="1">
                <a:latin typeface="Bookman Old Style" panose="02050604050505020204" pitchFamily="18" charset="0"/>
              </a:rPr>
              <a:t>voc</a:t>
            </a:r>
            <a:r>
              <a:rPr lang="en-US" sz="3200" dirty="0">
                <a:latin typeface="Bookman Old Style" panose="02050604050505020204" pitchFamily="18" charset="0"/>
              </a:rPr>
              <a:t> , grammar, pronunciation into practice through a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B88AA-6744-9070-26CA-163528C326CD}"/>
              </a:ext>
            </a:extLst>
          </p:cNvPr>
          <p:cNvSpPr txBox="1"/>
          <p:nvPr/>
        </p:nvSpPr>
        <p:spPr>
          <a:xfrm>
            <a:off x="138486" y="1792198"/>
            <a:ext cx="11993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In this lesson, </a:t>
            </a:r>
            <a:r>
              <a:rPr lang="en-US" sz="36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you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will review: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6478E9-A7C2-68B5-0AC6-1410CD35C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941" y="13332"/>
            <a:ext cx="2311426" cy="186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0" y="252556"/>
            <a:ext cx="12192000" cy="1618774"/>
            <a:chOff x="-22171" y="-14501"/>
            <a:chExt cx="1661639" cy="630542"/>
          </a:xfrm>
        </p:grpSpPr>
        <p:sp>
          <p:nvSpPr>
            <p:cNvPr id="24" name="Freeform 24"/>
            <p:cNvSpPr/>
            <p:nvPr/>
          </p:nvSpPr>
          <p:spPr>
            <a:xfrm>
              <a:off x="-22171" y="-14501"/>
              <a:ext cx="1642474" cy="63054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3006" y="-1549"/>
              <a:ext cx="1642474" cy="5652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914400" marR="0" lvl="0" indent="-91440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lang="en-US" sz="5400" dirty="0">
                  <a:solidFill>
                    <a:srgbClr val="FF0000"/>
                  </a:solidFill>
                  <a:latin typeface="Bodoni MT Black" panose="02070A03080606020203" pitchFamily="18" charset="0"/>
                </a:rPr>
                <a:t>LOOKING BACK</a:t>
              </a:r>
            </a:p>
            <a:p>
              <a:pPr marR="0" lvl="0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I.VOCABULARY</a:t>
              </a:r>
            </a:p>
          </p:txBody>
        </p:sp>
      </p:grpSp>
      <p:grpSp>
        <p:nvGrpSpPr>
          <p:cNvPr id="26" name="Group 23">
            <a:extLst>
              <a:ext uri="{FF2B5EF4-FFF2-40B4-BE49-F238E27FC236}">
                <a16:creationId xmlns:a16="http://schemas.microsoft.com/office/drawing/2014/main" id="{A2585D78-8F40-1141-0920-821A6621A420}"/>
              </a:ext>
            </a:extLst>
          </p:cNvPr>
          <p:cNvGrpSpPr/>
          <p:nvPr/>
        </p:nvGrpSpPr>
        <p:grpSpPr>
          <a:xfrm>
            <a:off x="-3" y="2034723"/>
            <a:ext cx="12121696" cy="4823277"/>
            <a:chOff x="-113678" y="-14501"/>
            <a:chExt cx="1629841" cy="353422"/>
          </a:xfrm>
        </p:grpSpPr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667ED807-7007-3871-388F-B80C811C89E8}"/>
                </a:ext>
              </a:extLst>
            </p:cNvPr>
            <p:cNvSpPr/>
            <p:nvPr/>
          </p:nvSpPr>
          <p:spPr>
            <a:xfrm>
              <a:off x="-113678" y="-14501"/>
              <a:ext cx="1629841" cy="35217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Physical,</a:t>
              </a:r>
              <a:r>
                <a:rPr lang="vi-VN" sz="4800" dirty="0">
                  <a:latin typeface="Bookman Old Style" panose="02050604050505020204" pitchFamily="18" charset="0"/>
                </a:rPr>
                <a:t> </a:t>
              </a:r>
              <a:r>
                <a:rPr lang="en-US" sz="4800" dirty="0">
                  <a:latin typeface="Bookman Old Style" panose="02050604050505020204" pitchFamily="18" charset="0"/>
                </a:rPr>
                <a:t>	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mental, 		well-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>
                  <a:latin typeface="Bookman Old Style" panose="02050604050505020204" pitchFamily="18" charset="0"/>
                </a:rPr>
                <a:t>balanced, </a:t>
              </a:r>
              <a:r>
                <a:rPr lang="en-US" sz="4800" dirty="0" err="1">
                  <a:latin typeface="Bookman Old Style" panose="02050604050505020204" pitchFamily="18" charset="0"/>
                </a:rPr>
                <a:t>pri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ority</a:t>
              </a:r>
              <a:r>
                <a:rPr lang="en-US" sz="4800" dirty="0">
                  <a:latin typeface="Bookman Old Style" panose="02050604050505020204" pitchFamily="18" charset="0"/>
                </a:rPr>
                <a:t>, 		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counsellor, 	</a:t>
              </a:r>
              <a:r>
                <a:rPr lang="en-US" sz="4800" dirty="0" err="1">
                  <a:latin typeface="Bookman Old Style" panose="02050604050505020204" pitchFamily="18" charset="0"/>
                </a:rPr>
                <a:t>ad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vice</a:t>
              </a:r>
              <a:r>
                <a:rPr lang="en-US" sz="4800" dirty="0">
                  <a:latin typeface="Bookman Old Style" panose="02050604050505020204" pitchFamily="18" charset="0"/>
                </a:rPr>
                <a:t>, </a:t>
              </a:r>
              <a:r>
                <a:rPr lang="en-US" sz="4800" dirty="0" err="1">
                  <a:latin typeface="Bookman Old Style" panose="02050604050505020204" pitchFamily="18" charset="0"/>
                </a:rPr>
                <a:t>main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tain</a:t>
              </a:r>
              <a:r>
                <a:rPr lang="en-US" sz="4800" dirty="0">
                  <a:latin typeface="Bookman Old Style" panose="02050604050505020204" pitchFamily="18" charset="0"/>
                </a:rPr>
                <a:t>, 	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manage, 	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balance, </a:t>
              </a:r>
              <a:r>
                <a:rPr lang="en-US" sz="4800" dirty="0" err="1">
                  <a:latin typeface="Bookman Old Style" panose="02050604050505020204" pitchFamily="18" charset="0"/>
                </a:rPr>
                <a:t>a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chieve</a:t>
              </a:r>
              <a:r>
                <a:rPr lang="en-US" sz="4800" dirty="0">
                  <a:latin typeface="Bookman Old Style" panose="02050604050505020204" pitchFamily="18" charset="0"/>
                </a:rPr>
                <a:t>, 		</a:t>
              </a:r>
              <a:r>
                <a:rPr lang="en-US" sz="4800" dirty="0" err="1">
                  <a:latin typeface="Bookman Old Style" panose="02050604050505020204" pitchFamily="18" charset="0"/>
                </a:rPr>
                <a:t>a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ccomplish</a:t>
              </a:r>
              <a:r>
                <a:rPr lang="en-US" sz="4800" dirty="0">
                  <a:latin typeface="Bookman Old Style" panose="02050604050505020204" pitchFamily="18" charset="0"/>
                </a:rPr>
                <a:t>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due date, </a:t>
              </a:r>
              <a:r>
                <a:rPr lang="en-US" sz="4800" dirty="0" err="1">
                  <a:latin typeface="Bookman Old Style" panose="02050604050505020204" pitchFamily="18" charset="0"/>
                </a:rPr>
                <a:t>dis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traction</a:t>
              </a:r>
              <a:r>
                <a:rPr lang="en-US" sz="4800" dirty="0">
                  <a:latin typeface="Bookman Old Style" panose="02050604050505020204" pitchFamily="18" charset="0"/>
                </a:rPr>
                <a:t>, </a:t>
              </a:r>
              <a:r>
                <a:rPr lang="en-US" sz="4800" dirty="0" err="1">
                  <a:latin typeface="Bookman Old Style" panose="02050604050505020204" pitchFamily="18" charset="0"/>
                </a:rPr>
                <a:t>de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lay</a:t>
              </a:r>
              <a:r>
                <a:rPr lang="en-US" sz="4800" dirty="0">
                  <a:latin typeface="Bookman Old Style" panose="02050604050505020204" pitchFamily="18" charset="0"/>
                </a:rPr>
                <a:t>, 		</a:t>
              </a:r>
              <a:r>
                <a:rPr lang="en-US" sz="4800" dirty="0" err="1">
                  <a:latin typeface="Bookman Old Style" panose="02050604050505020204" pitchFamily="18" charset="0"/>
                </a:rPr>
                <a:t>opti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mistic</a:t>
              </a:r>
              <a:r>
                <a:rPr lang="en-US" sz="4800" dirty="0">
                  <a:latin typeface="Bookman Old Style" panose="02050604050505020204" pitchFamily="18" charset="0"/>
                </a:rPr>
                <a:t>, stressed out…. </a:t>
              </a: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6848F35C-330B-1E3F-EA36-71EA92BB18B0}"/>
                </a:ext>
              </a:extLst>
            </p:cNvPr>
            <p:cNvSpPr txBox="1"/>
            <p:nvPr/>
          </p:nvSpPr>
          <p:spPr>
            <a:xfrm>
              <a:off x="2786" y="-2922"/>
              <a:ext cx="1513377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53C0CAC9-A4D4-A2E6-0EC5-DB3B404A7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836" y="252556"/>
            <a:ext cx="1457854" cy="16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B7617018-EEFD-0A33-B2CB-C5444961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280" y="5843459"/>
            <a:ext cx="642720" cy="10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3230879" y="251643"/>
            <a:ext cx="7189028" cy="1500957"/>
            <a:chOff x="-22171" y="-14501"/>
            <a:chExt cx="1436412" cy="354795"/>
          </a:xfrm>
        </p:grpSpPr>
        <p:sp>
          <p:nvSpPr>
            <p:cNvPr id="24" name="Freeform 24"/>
            <p:cNvSpPr/>
            <p:nvPr/>
          </p:nvSpPr>
          <p:spPr>
            <a:xfrm>
              <a:off x="-22171" y="-14501"/>
              <a:ext cx="1436412" cy="352172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-3006" y="-1549"/>
              <a:ext cx="1399041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odoni MT Black" panose="02070A03080606020203" pitchFamily="18" charset="0"/>
                  <a:ea typeface="+mn-ea"/>
                  <a:cs typeface="+mn-cs"/>
                </a:rPr>
                <a:t>II. PRONUNCIATION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3">
            <a:extLst>
              <a:ext uri="{FF2B5EF4-FFF2-40B4-BE49-F238E27FC236}">
                <a16:creationId xmlns:a16="http://schemas.microsoft.com/office/drawing/2014/main" id="{A2585D78-8F40-1141-0920-821A6621A420}"/>
              </a:ext>
            </a:extLst>
          </p:cNvPr>
          <p:cNvGrpSpPr/>
          <p:nvPr/>
        </p:nvGrpSpPr>
        <p:grpSpPr>
          <a:xfrm>
            <a:off x="-3" y="1887397"/>
            <a:ext cx="12192001" cy="4874914"/>
            <a:chOff x="-113678" y="-26473"/>
            <a:chExt cx="1639294" cy="396144"/>
          </a:xfrm>
        </p:grpSpPr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667ED807-7007-3871-388F-B80C811C89E8}"/>
                </a:ext>
              </a:extLst>
            </p:cNvPr>
            <p:cNvSpPr/>
            <p:nvPr/>
          </p:nvSpPr>
          <p:spPr>
            <a:xfrm>
              <a:off x="-113678" y="-26473"/>
              <a:ext cx="1639294" cy="396144"/>
            </a:xfrm>
            <a:custGeom>
              <a:avLst/>
              <a:gdLst/>
              <a:ahLst/>
              <a:cxnLst/>
              <a:rect l="l" t="t" r="r" b="b"/>
              <a:pathLst>
                <a:path w="1436412" h="263403">
                  <a:moveTo>
                    <a:pt x="19316" y="0"/>
                  </a:moveTo>
                  <a:lnTo>
                    <a:pt x="1417096" y="0"/>
                  </a:lnTo>
                  <a:cubicBezTo>
                    <a:pt x="1427764" y="0"/>
                    <a:pt x="1436412" y="8648"/>
                    <a:pt x="1436412" y="19316"/>
                  </a:cubicBezTo>
                  <a:lnTo>
                    <a:pt x="1436412" y="244088"/>
                  </a:lnTo>
                  <a:cubicBezTo>
                    <a:pt x="1436412" y="249211"/>
                    <a:pt x="1434377" y="254124"/>
                    <a:pt x="1430755" y="257746"/>
                  </a:cubicBezTo>
                  <a:cubicBezTo>
                    <a:pt x="1427132" y="261368"/>
                    <a:pt x="1422219" y="263403"/>
                    <a:pt x="1417096" y="263403"/>
                  </a:cubicBezTo>
                  <a:lnTo>
                    <a:pt x="19316" y="263403"/>
                  </a:lnTo>
                  <a:cubicBezTo>
                    <a:pt x="8648" y="263403"/>
                    <a:pt x="0" y="254756"/>
                    <a:pt x="0" y="244088"/>
                  </a:cubicBezTo>
                  <a:lnTo>
                    <a:pt x="0" y="19316"/>
                  </a:lnTo>
                  <a:cubicBezTo>
                    <a:pt x="0" y="14193"/>
                    <a:pt x="2035" y="9280"/>
                    <a:pt x="5657" y="5657"/>
                  </a:cubicBezTo>
                  <a:cubicBezTo>
                    <a:pt x="9280" y="2035"/>
                    <a:pt x="14193" y="0"/>
                    <a:pt x="19316" y="0"/>
                  </a:cubicBezTo>
                  <a:close/>
                </a:path>
              </a:pathLst>
            </a:custGeom>
            <a:solidFill>
              <a:srgbClr val="FCFEF7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/h/: ‘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>
                  <a:latin typeface="Bookman Old Style" panose="02050604050505020204" pitchFamily="18" charset="0"/>
                </a:rPr>
                <a:t>ealthy,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>
                  <a:latin typeface="Bookman Old Style" panose="02050604050505020204" pitchFamily="18" charset="0"/>
                </a:rPr>
                <a:t>appiness,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>
                  <a:latin typeface="Bookman Old Style" panose="02050604050505020204" pitchFamily="18" charset="0"/>
                </a:rPr>
                <a:t>abit, </a:t>
              </a:r>
              <a:r>
                <a:rPr lang="en-US" sz="4800" dirty="0" err="1">
                  <a:latin typeface="Bookman Old Style" panose="02050604050505020204" pitchFamily="18" charset="0"/>
                </a:rPr>
                <a:t>a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solidFill>
                    <a:srgbClr val="F26648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 err="1">
                  <a:latin typeface="Bookman Old Style" panose="02050604050505020204" pitchFamily="18" charset="0"/>
                </a:rPr>
                <a:t>ead</a:t>
              </a:r>
              <a:r>
                <a:rPr lang="en-US" sz="4800" dirty="0">
                  <a:latin typeface="Bookman Old Style" panose="02050604050505020204" pitchFamily="18" charset="0"/>
                </a:rPr>
                <a:t>, </a:t>
              </a:r>
              <a:r>
                <a:rPr lang="en-US" sz="4800" dirty="0" err="1">
                  <a:latin typeface="Bookman Old Style" panose="02050604050505020204" pitchFamily="18" charset="0"/>
                </a:rPr>
                <a:t>Per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solidFill>
                    <a:srgbClr val="F26648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 err="1">
                  <a:latin typeface="Bookman Old Style" panose="02050604050505020204" pitchFamily="18" charset="0"/>
                </a:rPr>
                <a:t>aps</a:t>
              </a:r>
              <a:r>
                <a:rPr lang="en-US" sz="4800" dirty="0">
                  <a:latin typeface="Bookman Old Style" panose="02050604050505020204" pitchFamily="18" charset="0"/>
                </a:rPr>
                <a:t>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>
                  <a:latin typeface="Bookman Old Style" panose="02050604050505020204" pitchFamily="18" charset="0"/>
                </a:rPr>
                <a:t>omework, 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>
                  <a:latin typeface="Bookman Old Style" panose="02050604050505020204" pitchFamily="18" charset="0"/>
                </a:rPr>
                <a:t>er,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h</a:t>
              </a:r>
              <a:r>
                <a:rPr lang="en-US" sz="4800" dirty="0">
                  <a:latin typeface="Bookman Old Style" panose="02050604050505020204" pitchFamily="18" charset="0"/>
                </a:rPr>
                <a:t>ealth</a:t>
              </a:r>
            </a:p>
            <a:p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</a:endParaRPr>
            </a:p>
            <a:p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/</a:t>
              </a:r>
              <a:r>
                <a:rPr lang="en-US" sz="4800" b="1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r/: </a:t>
              </a:r>
              <a:r>
                <a:rPr lang="en-US" sz="4800" dirty="0" err="1">
                  <a:solidFill>
                    <a:srgbClr val="F26648"/>
                  </a:solidFill>
                  <a:latin typeface="Bookman Old Style" panose="02050604050505020204" pitchFamily="18" charset="0"/>
                </a:rPr>
                <a:t>r</a:t>
              </a:r>
              <a:r>
                <a:rPr lang="en-US" sz="4800" dirty="0" err="1">
                  <a:latin typeface="Bookman Old Style" panose="02050604050505020204" pitchFamily="18" charset="0"/>
                </a:rPr>
                <a:t>e</a:t>
              </a:r>
              <a:r>
                <a:rPr lang="en-US" sz="4800" dirty="0" err="1">
                  <a:solidFill>
                    <a:srgbClr val="FF0000"/>
                  </a:solidFill>
                  <a:latin typeface="Bookman Old Style" panose="02050604050505020204" pitchFamily="18" charset="0"/>
                </a:rPr>
                <a:t>’</a:t>
              </a:r>
              <a:r>
                <a:rPr lang="en-US" sz="4800" dirty="0" err="1">
                  <a:latin typeface="Bookman Old Style" panose="02050604050505020204" pitchFamily="18" charset="0"/>
                </a:rPr>
                <a:t>gularly</a:t>
              </a:r>
              <a:r>
                <a:rPr lang="en-US" sz="4800" dirty="0">
                  <a:latin typeface="Bookman Old Style" panose="02050604050505020204" pitchFamily="18" charset="0"/>
                </a:rPr>
                <a:t>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r</a:t>
              </a:r>
              <a:r>
                <a:rPr lang="en-US" sz="4800" dirty="0">
                  <a:latin typeface="Bookman Old Style" panose="02050604050505020204" pitchFamily="18" charset="0"/>
                </a:rPr>
                <a:t>eally,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r</a:t>
              </a:r>
              <a:r>
                <a:rPr lang="en-US" sz="4800" dirty="0">
                  <a:latin typeface="Bookman Old Style" panose="02050604050505020204" pitchFamily="18" charset="0"/>
                </a:rPr>
                <a:t>eady,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wo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rr</a:t>
              </a:r>
              <a:r>
                <a:rPr lang="en-US" sz="4800" dirty="0">
                  <a:latin typeface="Bookman Old Style" panose="02050604050505020204" pitchFamily="18" charset="0"/>
                </a:rPr>
                <a:t>ying,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seve</a:t>
              </a:r>
              <a:r>
                <a:rPr lang="en-US" sz="4800" dirty="0">
                  <a:solidFill>
                    <a:srgbClr val="F26648"/>
                  </a:solidFill>
                  <a:latin typeface="Bookman Old Style" panose="02050604050505020204" pitchFamily="18" charset="0"/>
                </a:rPr>
                <a:t>r</a:t>
              </a:r>
              <a:r>
                <a:rPr lang="en-US" sz="4800" dirty="0">
                  <a:latin typeface="Bookman Old Style" panose="02050604050505020204" pitchFamily="18" charset="0"/>
                </a:rPr>
                <a:t>al,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latin typeface="Bookman Old Style" panose="02050604050505020204" pitchFamily="18" charset="0"/>
                </a:rPr>
                <a:t>wor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r</a:t>
              </a:r>
              <a:r>
                <a:rPr lang="en-US" sz="4800" dirty="0">
                  <a:latin typeface="Bookman Old Style" panose="02050604050505020204" pitchFamily="18" charset="0"/>
                </a:rPr>
                <a:t>y, </a:t>
              </a:r>
              <a:r>
                <a:rPr lang="en-US" sz="4800" dirty="0">
                  <a:solidFill>
                    <a:srgbClr val="FF0000"/>
                  </a:solidFill>
                  <a:latin typeface="Bookman Old Style" panose="02050604050505020204" pitchFamily="18" charset="0"/>
                </a:rPr>
                <a:t>‘</a:t>
              </a:r>
              <a:r>
                <a:rPr lang="en-US" sz="4800" dirty="0">
                  <a:solidFill>
                    <a:schemeClr val="accent6">
                      <a:lumMod val="75000"/>
                    </a:schemeClr>
                  </a:solidFill>
                  <a:latin typeface="Bookman Old Style" panose="02050604050505020204" pitchFamily="18" charset="0"/>
                </a:rPr>
                <a:t>r</a:t>
              </a:r>
              <a:r>
                <a:rPr lang="en-US" sz="4800" dirty="0">
                  <a:latin typeface="Bookman Old Style" panose="02050604050505020204" pitchFamily="18" charset="0"/>
                </a:rPr>
                <a:t>ead, ring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endParaRPr>
            </a:p>
          </p:txBody>
        </p: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6848F35C-330B-1E3F-EA36-71EA92BB18B0}"/>
                </a:ext>
              </a:extLst>
            </p:cNvPr>
            <p:cNvSpPr txBox="1"/>
            <p:nvPr/>
          </p:nvSpPr>
          <p:spPr>
            <a:xfrm>
              <a:off x="-3006" y="-1549"/>
              <a:ext cx="1436412" cy="3418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B6ABC378-0DA5-374A-2556-86CBB5DD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429" y="-215046"/>
            <a:ext cx="2229187" cy="20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EF37629-7752-914E-82EE-1C9B32E47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907" y="5337544"/>
            <a:ext cx="2055516" cy="173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6AA5C8CE-1279-7A30-AF4B-C4121C4A125D}"/>
              </a:ext>
            </a:extLst>
          </p:cNvPr>
          <p:cNvGrpSpPr/>
          <p:nvPr/>
        </p:nvGrpSpPr>
        <p:grpSpPr>
          <a:xfrm>
            <a:off x="0" y="817605"/>
            <a:ext cx="12192000" cy="4557992"/>
            <a:chOff x="0" y="0"/>
            <a:chExt cx="2029223" cy="1203168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E7ED4C16-2737-8681-3F60-AED30543847E}"/>
                </a:ext>
              </a:extLst>
            </p:cNvPr>
            <p:cNvSpPr/>
            <p:nvPr/>
          </p:nvSpPr>
          <p:spPr>
            <a:xfrm>
              <a:off x="0" y="0"/>
              <a:ext cx="2029223" cy="1203168"/>
            </a:xfrm>
            <a:custGeom>
              <a:avLst/>
              <a:gdLst/>
              <a:ahLst/>
              <a:cxnLst/>
              <a:rect l="l" t="t" r="r" b="b"/>
              <a:pathLst>
                <a:path w="2029223" h="1203168">
                  <a:moveTo>
                    <a:pt x="45217" y="0"/>
                  </a:moveTo>
                  <a:lnTo>
                    <a:pt x="1984006" y="0"/>
                  </a:lnTo>
                  <a:cubicBezTo>
                    <a:pt x="2008979" y="0"/>
                    <a:pt x="2029223" y="20244"/>
                    <a:pt x="2029223" y="45217"/>
                  </a:cubicBezTo>
                  <a:lnTo>
                    <a:pt x="2029223" y="1157951"/>
                  </a:lnTo>
                  <a:cubicBezTo>
                    <a:pt x="2029223" y="1182923"/>
                    <a:pt x="2008979" y="1203168"/>
                    <a:pt x="1984006" y="1203168"/>
                  </a:cubicBezTo>
                  <a:lnTo>
                    <a:pt x="45217" y="1203168"/>
                  </a:lnTo>
                  <a:cubicBezTo>
                    <a:pt x="33225" y="1203168"/>
                    <a:pt x="21724" y="1198404"/>
                    <a:pt x="13244" y="1189924"/>
                  </a:cubicBezTo>
                  <a:cubicBezTo>
                    <a:pt x="4764" y="1181444"/>
                    <a:pt x="0" y="1169943"/>
                    <a:pt x="0" y="1157951"/>
                  </a:cubicBezTo>
                  <a:lnTo>
                    <a:pt x="0" y="45217"/>
                  </a:lnTo>
                  <a:cubicBezTo>
                    <a:pt x="0" y="33225"/>
                    <a:pt x="4764" y="21724"/>
                    <a:pt x="13244" y="13244"/>
                  </a:cubicBezTo>
                  <a:cubicBezTo>
                    <a:pt x="21724" y="4764"/>
                    <a:pt x="33225" y="0"/>
                    <a:pt x="4521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chemeClr val="tx1"/>
              </a:solidFill>
              <a:prstDash val="solid"/>
              <a:round/>
            </a:ln>
          </p:spPr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254F187F-B88D-8688-26EE-7085E1D4D5D2}"/>
                </a:ext>
              </a:extLst>
            </p:cNvPr>
            <p:cNvSpPr txBox="1"/>
            <p:nvPr/>
          </p:nvSpPr>
          <p:spPr>
            <a:xfrm>
              <a:off x="0" y="-38100"/>
              <a:ext cx="2029223" cy="1241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7430A0-817F-222A-D746-3E50C003F711}"/>
              </a:ext>
            </a:extLst>
          </p:cNvPr>
          <p:cNvSpPr txBox="1"/>
          <p:nvPr/>
        </p:nvSpPr>
        <p:spPr>
          <a:xfrm>
            <a:off x="85061" y="823378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GB" sz="4800" b="1" dirty="0">
                <a:latin typeface="Times New Roman" panose="02020603050405020304" charset="0"/>
                <a:cs typeface="Times New Roman" panose="02020603050405020304" charset="0"/>
              </a:rPr>
              <a:t>Ex</a:t>
            </a:r>
            <a:r>
              <a:rPr lang="vi-VN" altLang="en-GB" sz="4800" b="1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vi-VN" altLang="en-GB" sz="4800" dirty="0">
                <a:latin typeface="Times New Roman" panose="02020603050405020304" charset="0"/>
                <a:cs typeface="Times New Roman" panose="02020603050405020304" charset="0"/>
              </a:rPr>
              <a:t>: If you </a:t>
            </a:r>
            <a:r>
              <a:rPr lang="en-US" altLang="en-GB" sz="4800" dirty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vi-VN" altLang="en-GB" sz="4800" dirty="0">
                <a:latin typeface="Times New Roman" panose="02020603050405020304" charset="0"/>
                <a:cs typeface="Times New Roman" panose="02020603050405020304" charset="0"/>
              </a:rPr>
              <a:t>....... (eat) an ice-cream, I .............. (have) a hot chocolate.</a:t>
            </a:r>
            <a:br>
              <a:rPr lang="vi-VN" altLang="en-GB" sz="4800" dirty="0">
                <a:latin typeface="Times New Roman" panose="02020603050405020304" charset="0"/>
                <a:cs typeface="Times New Roman" panose="02020603050405020304" charset="0"/>
              </a:rPr>
            </a:b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9CACD47-C124-20F7-EA06-B878C3A8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01" y="5228003"/>
            <a:ext cx="1917001" cy="191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s 3">
            <a:extLst>
              <a:ext uri="{FF2B5EF4-FFF2-40B4-BE49-F238E27FC236}">
                <a16:creationId xmlns:a16="http://schemas.microsoft.com/office/drawing/2014/main" id="{8D187993-4FC0-42D0-BEC3-26BB3429886B}"/>
              </a:ext>
            </a:extLst>
          </p:cNvPr>
          <p:cNvSpPr/>
          <p:nvPr/>
        </p:nvSpPr>
        <p:spPr>
          <a:xfrm>
            <a:off x="3498112" y="752295"/>
            <a:ext cx="1248444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altLang="en-US" sz="4267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77B25-F6F2-4ECD-822B-C80047DA0BBB}"/>
              </a:ext>
            </a:extLst>
          </p:cNvPr>
          <p:cNvSpPr txBox="1"/>
          <p:nvPr/>
        </p:nvSpPr>
        <p:spPr>
          <a:xfrm>
            <a:off x="85061" y="11754"/>
            <a:ext cx="836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* Fill in each blank with given words.</a:t>
            </a:r>
          </a:p>
        </p:txBody>
      </p:sp>
      <p:sp>
        <p:nvSpPr>
          <p:cNvPr id="15" name="Rectangles 3">
            <a:extLst>
              <a:ext uri="{FF2B5EF4-FFF2-40B4-BE49-F238E27FC236}">
                <a16:creationId xmlns:a16="http://schemas.microsoft.com/office/drawing/2014/main" id="{A26DFCF3-6275-4787-9F08-5D67655FD6B5}"/>
              </a:ext>
            </a:extLst>
          </p:cNvPr>
          <p:cNvSpPr/>
          <p:nvPr/>
        </p:nvSpPr>
        <p:spPr>
          <a:xfrm>
            <a:off x="9558698" y="801915"/>
            <a:ext cx="2621230" cy="74898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altLang="en-US" sz="4267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have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57EEA-AFD1-42B3-9D88-85243204AEB1}"/>
              </a:ext>
            </a:extLst>
          </p:cNvPr>
          <p:cNvSpPr txBox="1"/>
          <p:nvPr/>
        </p:nvSpPr>
        <p:spPr>
          <a:xfrm>
            <a:off x="63796" y="301402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Ex2</a:t>
            </a:r>
            <a:r>
              <a:rPr lang="vi-VN" altLang="en-GB" sz="4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r>
              <a:rPr lang="vi-VN" altLang="en-GB" sz="4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If we ...........</a:t>
            </a:r>
            <a:r>
              <a:rPr lang="en-US" altLang="en-GB" sz="4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.........</a:t>
            </a:r>
            <a:r>
              <a:rPr lang="vi-VN" altLang="en-GB" sz="4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(not have) time this afternoon, we .............</a:t>
            </a:r>
            <a:r>
              <a:rPr lang="en-US" altLang="en-GB" sz="4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.......</a:t>
            </a:r>
            <a:r>
              <a:rPr lang="vi-VN" altLang="en-GB" sz="4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(meet) this tomorrow.</a:t>
            </a:r>
          </a:p>
        </p:txBody>
      </p:sp>
      <p:sp>
        <p:nvSpPr>
          <p:cNvPr id="17" name="Rectangles 3">
            <a:extLst>
              <a:ext uri="{FF2B5EF4-FFF2-40B4-BE49-F238E27FC236}">
                <a16:creationId xmlns:a16="http://schemas.microsoft.com/office/drawing/2014/main" id="{CE58B96E-1E66-4797-A508-AE1D8E0CF243}"/>
              </a:ext>
            </a:extLst>
          </p:cNvPr>
          <p:cNvSpPr/>
          <p:nvPr/>
        </p:nvSpPr>
        <p:spPr>
          <a:xfrm>
            <a:off x="3172047" y="2901543"/>
            <a:ext cx="2934586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altLang="en-US" sz="4267" b="1" dirty="0">
                <a:solidFill>
                  <a:schemeClr val="accent3"/>
                </a:solidFill>
                <a:cs typeface="Arial" panose="020B0604020202020204" pitchFamily="34" charset="0"/>
                <a:sym typeface="+mn-ea"/>
              </a:rPr>
              <a:t>don’t have </a:t>
            </a:r>
          </a:p>
        </p:txBody>
      </p:sp>
      <p:sp>
        <p:nvSpPr>
          <p:cNvPr id="18" name="Rectangles 3">
            <a:extLst>
              <a:ext uri="{FF2B5EF4-FFF2-40B4-BE49-F238E27FC236}">
                <a16:creationId xmlns:a16="http://schemas.microsoft.com/office/drawing/2014/main" id="{709342E9-C415-4435-AD6D-1DEF0040396E}"/>
              </a:ext>
            </a:extLst>
          </p:cNvPr>
          <p:cNvSpPr/>
          <p:nvPr/>
        </p:nvSpPr>
        <p:spPr>
          <a:xfrm>
            <a:off x="3614432" y="3703062"/>
            <a:ext cx="2651688" cy="74898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altLang="en-US" sz="4267" b="1" dirty="0">
                <a:solidFill>
                  <a:schemeClr val="accent3"/>
                </a:solidFill>
                <a:cs typeface="Arial" panose="020B0604020202020204" pitchFamily="34" charset="0"/>
                <a:sym typeface="+mn-ea"/>
              </a:rPr>
              <a:t> will meet</a:t>
            </a:r>
          </a:p>
        </p:txBody>
      </p:sp>
    </p:spTree>
    <p:extLst>
      <p:ext uri="{BB962C8B-B14F-4D97-AF65-F5344CB8AC3E}">
        <p14:creationId xmlns:p14="http://schemas.microsoft.com/office/powerpoint/2010/main" val="31670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4706</TotalTime>
  <Words>1427</Words>
  <Application>Microsoft Office PowerPoint</Application>
  <PresentationFormat>Widescreen</PresentationFormat>
  <Paragraphs>163</Paragraphs>
  <Slides>30</Slides>
  <Notes>18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.VnArabia</vt:lpstr>
      <vt:lpstr>Arial</vt:lpstr>
      <vt:lpstr>Berlin Sans FB</vt:lpstr>
      <vt:lpstr>Bodoni MT Black</vt:lpstr>
      <vt:lpstr>Bodoni MT Condensed</vt:lpstr>
      <vt:lpstr>Bookman Old Style</vt:lpstr>
      <vt:lpstr>Britannic Bold</vt:lpstr>
      <vt:lpstr>Calibri</vt:lpstr>
      <vt:lpstr>Calibri Light</vt:lpstr>
      <vt:lpstr>Montserrat</vt:lpstr>
      <vt:lpstr>Patrick Hand</vt:lpstr>
      <vt:lpstr>ROG Fonts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Thị Huế</cp:lastModifiedBy>
  <cp:revision>240</cp:revision>
  <dcterms:created xsi:type="dcterms:W3CDTF">2020-12-09T02:04:09Z</dcterms:created>
  <dcterms:modified xsi:type="dcterms:W3CDTF">2024-10-30T23:01:19Z</dcterms:modified>
</cp:coreProperties>
</file>