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357" r:id="rId2"/>
    <p:sldId id="359" r:id="rId3"/>
    <p:sldId id="276" r:id="rId4"/>
    <p:sldId id="360" r:id="rId5"/>
    <p:sldId id="256" r:id="rId6"/>
    <p:sldId id="365" r:id="rId7"/>
    <p:sldId id="352" r:id="rId8"/>
    <p:sldId id="298" r:id="rId9"/>
    <p:sldId id="364" r:id="rId10"/>
    <p:sldId id="351" r:id="rId11"/>
    <p:sldId id="361" r:id="rId12"/>
    <p:sldId id="327" r:id="rId13"/>
    <p:sldId id="358" r:id="rId14"/>
    <p:sldId id="363" r:id="rId15"/>
    <p:sldId id="314" r:id="rId16"/>
    <p:sldId id="354" r:id="rId17"/>
    <p:sldId id="35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2D2"/>
    <a:srgbClr val="AD4F0F"/>
    <a:srgbClr val="F7FAFD"/>
    <a:srgbClr val="E0702A"/>
    <a:srgbClr val="7192A9"/>
    <a:srgbClr val="EF4B66"/>
    <a:srgbClr val="D36113"/>
    <a:srgbClr val="3B87CD"/>
    <a:srgbClr val="5DD2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62" d="100"/>
          <a:sy n="62" d="100"/>
        </p:scale>
        <p:origin x="948"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330235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650798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241705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spTree>
    <p:extLst>
      <p:ext uri="{BB962C8B-B14F-4D97-AF65-F5344CB8AC3E}">
        <p14:creationId xmlns:p14="http://schemas.microsoft.com/office/powerpoint/2010/main" val="386530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39452" y="7796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742058" y="802814"/>
            <a:ext cx="112686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Discuss and write what you like or dislike about life in the countryside.</a:t>
            </a:r>
          </a:p>
        </p:txBody>
      </p:sp>
      <p:sp>
        <p:nvSpPr>
          <p:cNvPr id="17" name="TextBox 16"/>
          <p:cNvSpPr txBox="1"/>
          <p:nvPr/>
        </p:nvSpPr>
        <p:spPr>
          <a:xfrm>
            <a:off x="287194" y="67863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II. WRITING</a:t>
            </a:r>
          </a:p>
        </p:txBody>
      </p:sp>
      <p:pic>
        <p:nvPicPr>
          <p:cNvPr id="3" name="Hình ảnh 2">
            <a:extLst>
              <a:ext uri="{FF2B5EF4-FFF2-40B4-BE49-F238E27FC236}">
                <a16:creationId xmlns:a16="http://schemas.microsoft.com/office/drawing/2014/main" id="{A3CF6DED-CD8B-C594-E23E-AC1A121279F6}"/>
              </a:ext>
            </a:extLst>
          </p:cNvPr>
          <p:cNvPicPr>
            <a:picLocks noChangeAspect="1"/>
          </p:cNvPicPr>
          <p:nvPr/>
        </p:nvPicPr>
        <p:blipFill rotWithShape="1">
          <a:blip r:embed="rId3">
            <a:extLst>
              <a:ext uri="{28A0092B-C50C-407E-A947-70E740481C1C}">
                <a14:useLocalDpi xmlns:a14="http://schemas.microsoft.com/office/drawing/2010/main" val="0"/>
              </a:ext>
            </a:extLst>
          </a:blip>
          <a:srcRect l="4464" t="6330" r="4203" b="7805"/>
          <a:stretch/>
        </p:blipFill>
        <p:spPr>
          <a:xfrm>
            <a:off x="8471599" y="1527349"/>
            <a:ext cx="3351613" cy="2672861"/>
          </a:xfrm>
          <a:prstGeom prst="rect">
            <a:avLst/>
          </a:prstGeom>
        </p:spPr>
      </p:pic>
      <p:graphicFrame>
        <p:nvGraphicFramePr>
          <p:cNvPr id="4" name="Bảng 3">
            <a:extLst>
              <a:ext uri="{FF2B5EF4-FFF2-40B4-BE49-F238E27FC236}">
                <a16:creationId xmlns:a16="http://schemas.microsoft.com/office/drawing/2014/main" id="{725C4B58-C836-5C2B-A714-CC9A20F61973}"/>
              </a:ext>
            </a:extLst>
          </p:cNvPr>
          <p:cNvGraphicFramePr>
            <a:graphicFrameLocks noGrp="1"/>
          </p:cNvGraphicFramePr>
          <p:nvPr>
            <p:extLst>
              <p:ext uri="{D42A27DB-BD31-4B8C-83A1-F6EECF244321}">
                <p14:modId xmlns:p14="http://schemas.microsoft.com/office/powerpoint/2010/main" val="136755715"/>
              </p:ext>
            </p:extLst>
          </p:nvPr>
        </p:nvGraphicFramePr>
        <p:xfrm>
          <a:off x="391886" y="1630502"/>
          <a:ext cx="8279841" cy="4019085"/>
        </p:xfrm>
        <a:graphic>
          <a:graphicData uri="http://schemas.openxmlformats.org/drawingml/2006/table">
            <a:tbl>
              <a:tblPr/>
              <a:tblGrid>
                <a:gridCol w="3642863">
                  <a:extLst>
                    <a:ext uri="{9D8B030D-6E8A-4147-A177-3AD203B41FA5}">
                      <a16:colId xmlns:a16="http://schemas.microsoft.com/office/drawing/2014/main" val="809260382"/>
                    </a:ext>
                  </a:extLst>
                </a:gridCol>
                <a:gridCol w="4636978">
                  <a:extLst>
                    <a:ext uri="{9D8B030D-6E8A-4147-A177-3AD203B41FA5}">
                      <a16:colId xmlns:a16="http://schemas.microsoft.com/office/drawing/2014/main" val="3195512827"/>
                    </a:ext>
                  </a:extLst>
                </a:gridCol>
              </a:tblGrid>
              <a:tr h="549931">
                <a:tc>
                  <a:txBody>
                    <a:bodyPr/>
                    <a:lstStyle/>
                    <a:p>
                      <a:pPr algn="ctr"/>
                      <a:r>
                        <a:rPr lang="vi-VN" sz="2600" b="1" i="0" dirty="0">
                          <a:solidFill>
                            <a:schemeClr val="bg1"/>
                          </a:solidFill>
                          <a:effectLst/>
                          <a:latin typeface="ChronicaPro-Medium"/>
                        </a:rPr>
                        <a:t>LIKE </a:t>
                      </a:r>
                      <a:endParaRPr lang="vi-VN" sz="2600" b="1" dirty="0">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702A"/>
                    </a:solidFill>
                  </a:tcPr>
                </a:tc>
                <a:tc>
                  <a:txBody>
                    <a:bodyPr/>
                    <a:lstStyle/>
                    <a:p>
                      <a:pPr algn="ctr"/>
                      <a:r>
                        <a:rPr lang="vi-VN" sz="2600" b="1" i="0" dirty="0">
                          <a:solidFill>
                            <a:schemeClr val="bg1"/>
                          </a:solidFill>
                          <a:effectLst/>
                          <a:latin typeface="ChronicaPro-Medium"/>
                        </a:rPr>
                        <a:t>DISLIKE</a:t>
                      </a:r>
                      <a:endParaRPr lang="vi-VN" sz="2600" b="1" dirty="0">
                        <a:solidFill>
                          <a:schemeClr val="bg1"/>
                        </a:solidFill>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702A"/>
                    </a:solidFill>
                  </a:tcPr>
                </a:tc>
                <a:extLst>
                  <a:ext uri="{0D108BD9-81ED-4DB2-BD59-A6C34878D82A}">
                    <a16:rowId xmlns:a16="http://schemas.microsoft.com/office/drawing/2014/main" val="1202720813"/>
                  </a:ext>
                </a:extLst>
              </a:tr>
              <a:tr h="3469154">
                <a:tc>
                  <a:txBody>
                    <a:bodyPr/>
                    <a:lstStyle/>
                    <a:p>
                      <a:r>
                        <a:rPr lang="en-US" sz="2600" b="0" i="0" dirty="0">
                          <a:solidFill>
                            <a:srgbClr val="242021"/>
                          </a:solidFill>
                          <a:effectLst/>
                          <a:latin typeface="ChronicaPro-Book"/>
                        </a:rPr>
                        <a:t>– low cost</a:t>
                      </a:r>
                      <a:r>
                        <a:rPr lang="en-US" sz="2600" b="0" i="0" baseline="0" dirty="0">
                          <a:solidFill>
                            <a:srgbClr val="242021"/>
                          </a:solidFill>
                          <a:effectLst/>
                          <a:latin typeface="ChronicaPro-Book"/>
                        </a:rPr>
                        <a:t> of living</a:t>
                      </a:r>
                    </a:p>
                    <a:p>
                      <a:r>
                        <a:rPr lang="en-US" sz="2600" b="0" i="0" dirty="0">
                          <a:solidFill>
                            <a:srgbClr val="242021"/>
                          </a:solidFill>
                          <a:effectLst/>
                          <a:latin typeface="ChronicaPro-Book"/>
                        </a:rPr>
                        <a:t>– many cheap things</a:t>
                      </a:r>
                      <a:endParaRPr lang="en-US" sz="2600" b="0" i="0" baseline="0" dirty="0">
                        <a:solidFill>
                          <a:srgbClr val="242021"/>
                        </a:solidFill>
                        <a:effectLst/>
                        <a:latin typeface="ChronicaPro-Book"/>
                      </a:endParaRPr>
                    </a:p>
                    <a:p>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tc>
                  <a:txBody>
                    <a:bodyPr/>
                    <a:lstStyle/>
                    <a:p>
                      <a:r>
                        <a:rPr lang="en-US" sz="2600" b="0" i="0" dirty="0">
                          <a:solidFill>
                            <a:srgbClr val="242021"/>
                          </a:solidFill>
                          <a:effectLst/>
                          <a:latin typeface="ChronicaPro-Book"/>
                        </a:rPr>
                        <a:t>– not many entertainment</a:t>
                      </a:r>
                      <a:br>
                        <a:rPr lang="en-US" sz="2600" b="0" i="0" dirty="0">
                          <a:solidFill>
                            <a:srgbClr val="242021"/>
                          </a:solidFill>
                          <a:effectLst/>
                          <a:latin typeface="ChronicaPro-Book"/>
                        </a:rPr>
                      </a:br>
                      <a:r>
                        <a:rPr lang="en-US" sz="2600" b="0" i="0" dirty="0">
                          <a:solidFill>
                            <a:srgbClr val="242021"/>
                          </a:solidFill>
                          <a:effectLst/>
                          <a:latin typeface="ChronicaPro-Book"/>
                        </a:rPr>
                        <a:t>places, such as</a:t>
                      </a:r>
                      <a:br>
                        <a:rPr lang="en-US" sz="2600" b="0" i="0" dirty="0">
                          <a:solidFill>
                            <a:srgbClr val="242021"/>
                          </a:solidFill>
                          <a:effectLst/>
                          <a:latin typeface="ChronicaPro-Book"/>
                        </a:rPr>
                      </a:br>
                      <a:r>
                        <a:rPr lang="en-US" sz="2600" b="0" i="0" dirty="0">
                          <a:solidFill>
                            <a:srgbClr val="242021"/>
                          </a:solidFill>
                          <a:effectLst/>
                          <a:latin typeface="ChronicaPro-Book"/>
                        </a:rPr>
                        <a:t>theatres, cinemas,</a:t>
                      </a:r>
                      <a:br>
                        <a:rPr lang="en-US" sz="2600" b="0" i="0" dirty="0">
                          <a:solidFill>
                            <a:srgbClr val="242021"/>
                          </a:solidFill>
                          <a:effectLst/>
                          <a:latin typeface="ChronicaPro-Book"/>
                        </a:rPr>
                      </a:br>
                      <a:r>
                        <a:rPr lang="en-US" sz="2600" b="0" i="0" dirty="0">
                          <a:solidFill>
                            <a:srgbClr val="242021"/>
                          </a:solidFill>
                          <a:effectLst/>
                          <a:latin typeface="ChronicaPro-Book"/>
                        </a:rPr>
                        <a:t>etc.</a:t>
                      </a:r>
                    </a:p>
                    <a:p>
                      <a:r>
                        <a:rPr lang="en-US" sz="2600" b="0" i="0" dirty="0">
                          <a:solidFill>
                            <a:srgbClr val="242021"/>
                          </a:solidFill>
                          <a:effectLst/>
                          <a:latin typeface="ChronicaPro-Book"/>
                        </a:rPr>
                        <a:t>– poor</a:t>
                      </a:r>
                      <a:r>
                        <a:rPr lang="en-US" sz="2600" b="0" i="0" baseline="0" dirty="0">
                          <a:solidFill>
                            <a:srgbClr val="242021"/>
                          </a:solidFill>
                          <a:effectLst/>
                          <a:latin typeface="ChronicaPro-Book"/>
                        </a:rPr>
                        <a:t> means of transport</a:t>
                      </a:r>
                      <a:br>
                        <a:rPr lang="en-US" sz="2600" b="0" i="0" dirty="0">
                          <a:solidFill>
                            <a:srgbClr val="242021"/>
                          </a:solidFill>
                          <a:effectLst/>
                          <a:latin typeface="ChronicaPro-Book"/>
                        </a:rPr>
                      </a:br>
                      <a:r>
                        <a:rPr lang="en-US" sz="2600" b="0" i="0" dirty="0">
                          <a:solidFill>
                            <a:srgbClr val="242021"/>
                          </a:solidFill>
                          <a:effectLst/>
                          <a:latin typeface="ChronicaPro-Book"/>
                        </a:rPr>
                        <a:t>...</a:t>
                      </a:r>
                      <a:endParaRPr lang="en-US" sz="2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D2D2"/>
                    </a:solidFill>
                  </a:tcPr>
                </a:tc>
                <a:extLst>
                  <a:ext uri="{0D108BD9-81ED-4DB2-BD59-A6C34878D82A}">
                    <a16:rowId xmlns:a16="http://schemas.microsoft.com/office/drawing/2014/main" val="2937724665"/>
                  </a:ext>
                </a:extLst>
              </a:tr>
            </a:tbl>
          </a:graphicData>
        </a:graphic>
      </p:graphicFrame>
      <p:sp>
        <p:nvSpPr>
          <p:cNvPr id="5" name="Rectangle 1">
            <a:extLst>
              <a:ext uri="{FF2B5EF4-FFF2-40B4-BE49-F238E27FC236}">
                <a16:creationId xmlns:a16="http://schemas.microsoft.com/office/drawing/2014/main" id="{C860755A-6A2F-E2E8-6FCC-329F38BAC131}"/>
              </a:ext>
            </a:extLst>
          </p:cNvPr>
          <p:cNvSpPr>
            <a:spLocks noChangeArrowheads="1"/>
          </p:cNvSpPr>
          <p:nvPr/>
        </p:nvSpPr>
        <p:spPr bwMode="auto">
          <a:xfrm>
            <a:off x="4679950" y="33226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5669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4892634"/>
              </p:ext>
            </p:extLst>
          </p:nvPr>
        </p:nvGraphicFramePr>
        <p:xfrm>
          <a:off x="2493321" y="1807192"/>
          <a:ext cx="3498917" cy="4610840"/>
        </p:xfrm>
        <a:graphic>
          <a:graphicData uri="http://schemas.openxmlformats.org/drawingml/2006/table">
            <a:tbl>
              <a:tblPr/>
              <a:tblGrid>
                <a:gridCol w="3498917">
                  <a:extLst>
                    <a:ext uri="{9D8B030D-6E8A-4147-A177-3AD203B41FA5}">
                      <a16:colId xmlns:a16="http://schemas.microsoft.com/office/drawing/2014/main" val="1010471591"/>
                    </a:ext>
                  </a:extLst>
                </a:gridCol>
              </a:tblGrid>
              <a:tr h="430170">
                <a:tc>
                  <a:txBody>
                    <a:bodyPr/>
                    <a:lstStyle/>
                    <a:p>
                      <a:pPr algn="ctr" fontAlgn="t">
                        <a:lnSpc>
                          <a:spcPct val="100000"/>
                        </a:lnSpc>
                      </a:pPr>
                      <a:r>
                        <a:rPr lang="en-US" sz="2400" b="1" dirty="0">
                          <a:solidFill>
                            <a:srgbClr val="FF0000"/>
                          </a:solidFill>
                          <a:effectLst/>
                          <a:latin typeface="Times New Roman" panose="02020603050405020304" pitchFamily="18" charset="0"/>
                          <a:cs typeface="Times New Roman" panose="02020603050405020304" pitchFamily="18" charset="0"/>
                        </a:rPr>
                        <a:t>LIKE </a:t>
                      </a:r>
                      <a:endParaRPr lang="en-US" sz="2400" b="0" dirty="0">
                        <a:solidFill>
                          <a:srgbClr val="FF0000"/>
                        </a:solidFill>
                        <a:effectLst/>
                        <a:latin typeface="Times New Roman" panose="02020603050405020304" pitchFamily="18" charset="0"/>
                        <a:cs typeface="Times New Roman" panose="02020603050405020304" pitchFamily="18" charset="0"/>
                      </a:endParaRP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660045930"/>
                  </a:ext>
                </a:extLst>
              </a:tr>
              <a:tr h="2557253">
                <a:tc>
                  <a:txBody>
                    <a:bodyPr/>
                    <a:lstStyle/>
                    <a:p>
                      <a:pPr fontAlgn="t">
                        <a:lnSpc>
                          <a:spcPct val="150000"/>
                        </a:lnSpc>
                      </a:pPr>
                      <a:r>
                        <a:rPr lang="vi-VN" sz="2000" b="0" dirty="0">
                          <a:effectLst/>
                        </a:rPr>
                        <a:t>- low cost of living </a:t>
                      </a:r>
                    </a:p>
                    <a:p>
                      <a:pPr fontAlgn="t">
                        <a:lnSpc>
                          <a:spcPct val="150000"/>
                        </a:lnSpc>
                      </a:pPr>
                      <a:r>
                        <a:rPr lang="vi-VN" sz="2000" b="0" dirty="0">
                          <a:effectLst/>
                        </a:rPr>
                        <a:t>- many cheap things</a:t>
                      </a:r>
                    </a:p>
                    <a:p>
                      <a:pPr fontAlgn="t">
                        <a:lnSpc>
                          <a:spcPct val="150000"/>
                        </a:lnSpc>
                      </a:pPr>
                      <a:r>
                        <a:rPr lang="en-US" sz="2000" b="1" dirty="0">
                          <a:effectLst/>
                        </a:rPr>
                        <a:t>-</a:t>
                      </a:r>
                      <a:r>
                        <a:rPr lang="en-US" sz="2000" b="1" baseline="0" dirty="0">
                          <a:effectLst/>
                        </a:rPr>
                        <a:t> </a:t>
                      </a:r>
                      <a:r>
                        <a:rPr lang="vi-VN" sz="2000" b="0" dirty="0">
                          <a:effectLst/>
                        </a:rPr>
                        <a:t>peaceful</a:t>
                      </a:r>
                      <a:r>
                        <a:rPr lang="vi-VN" sz="2000" b="0" dirty="0">
                          <a:solidFill>
                            <a:srgbClr val="888888"/>
                          </a:solidFill>
                          <a:effectLst/>
                        </a:rPr>
                        <a:t> </a:t>
                      </a:r>
                      <a:endParaRPr lang="en-US" sz="2000" b="0" dirty="0">
                        <a:solidFill>
                          <a:srgbClr val="888888"/>
                        </a:solidFill>
                        <a:effectLst/>
                      </a:endParaRPr>
                    </a:p>
                    <a:p>
                      <a:pPr fontAlgn="t">
                        <a:lnSpc>
                          <a:spcPct val="150000"/>
                        </a:lnSpc>
                      </a:pPr>
                      <a:r>
                        <a:rPr lang="vi-VN" sz="2000" b="0" i="1" dirty="0">
                          <a:effectLst/>
                        </a:rPr>
                        <a:t>-</a:t>
                      </a:r>
                      <a:r>
                        <a:rPr lang="vi-VN" sz="2000" b="0" dirty="0">
                          <a:effectLst/>
                        </a:rPr>
                        <a:t> fresh air </a:t>
                      </a:r>
                      <a:endParaRPr lang="en-US" sz="2000" b="0" dirty="0">
                        <a:effectLst/>
                      </a:endParaRPr>
                    </a:p>
                    <a:p>
                      <a:pPr fontAlgn="t">
                        <a:lnSpc>
                          <a:spcPct val="150000"/>
                        </a:lnSpc>
                      </a:pPr>
                      <a:r>
                        <a:rPr lang="vi-VN" sz="2000" b="0" i="1" dirty="0">
                          <a:effectLst/>
                        </a:rPr>
                        <a:t>- </a:t>
                      </a:r>
                      <a:r>
                        <a:rPr lang="vi-VN" sz="2000" b="0" dirty="0">
                          <a:effectLst/>
                        </a:rPr>
                        <a:t>many beautiful sceneries </a:t>
                      </a:r>
                    </a:p>
                    <a:p>
                      <a:pPr fontAlgn="t">
                        <a:lnSpc>
                          <a:spcPct val="150000"/>
                        </a:lnSpc>
                      </a:pPr>
                      <a:r>
                        <a:rPr lang="vi-VN" sz="2000" b="0" i="1" dirty="0">
                          <a:effectLst/>
                        </a:rPr>
                        <a:t>- </a:t>
                      </a:r>
                      <a:r>
                        <a:rPr lang="vi-VN" sz="2000" b="0" dirty="0">
                          <a:effectLst/>
                        </a:rPr>
                        <a:t>friendly and hospitable villagers </a:t>
                      </a:r>
                      <a:endParaRPr lang="en-US" sz="2000" b="0" dirty="0">
                        <a:effectLst/>
                      </a:endParaRPr>
                    </a:p>
                    <a:p>
                      <a:pPr fontAlgn="t">
                        <a:lnSpc>
                          <a:spcPct val="150000"/>
                        </a:lnSpc>
                      </a:pPr>
                      <a:r>
                        <a:rPr lang="vi-VN" sz="2000" b="0" i="1" dirty="0">
                          <a:effectLst/>
                        </a:rPr>
                        <a:t>- </a:t>
                      </a:r>
                      <a:r>
                        <a:rPr lang="vi-VN" sz="2000" b="0" dirty="0">
                          <a:effectLst/>
                        </a:rPr>
                        <a:t>delicious and fresh food</a:t>
                      </a:r>
                      <a:r>
                        <a:rPr lang="vi-VN" sz="2000" b="0" dirty="0">
                          <a:solidFill>
                            <a:srgbClr val="888888"/>
                          </a:solidFill>
                          <a:effectLst/>
                        </a:rPr>
                        <a:t> </a:t>
                      </a:r>
                      <a:endParaRPr lang="en-US" sz="2000" b="0" dirty="0">
                        <a:solidFill>
                          <a:srgbClr val="888888"/>
                        </a:solidFill>
                        <a:effectLst/>
                      </a:endParaRPr>
                    </a:p>
                    <a:p>
                      <a:pPr fontAlgn="t">
                        <a:lnSpc>
                          <a:spcPct val="150000"/>
                        </a:lnSpc>
                      </a:pPr>
                      <a:r>
                        <a:rPr lang="vi-VN" sz="2000" b="0" dirty="0">
                          <a:effectLst/>
                        </a:rPr>
                        <a:t>- less traffic </a:t>
                      </a: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1336003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68682041"/>
              </p:ext>
            </p:extLst>
          </p:nvPr>
        </p:nvGraphicFramePr>
        <p:xfrm>
          <a:off x="6488348" y="1807192"/>
          <a:ext cx="3297679" cy="4610840"/>
        </p:xfrm>
        <a:graphic>
          <a:graphicData uri="http://schemas.openxmlformats.org/drawingml/2006/table">
            <a:tbl>
              <a:tblPr/>
              <a:tblGrid>
                <a:gridCol w="3297679">
                  <a:extLst>
                    <a:ext uri="{9D8B030D-6E8A-4147-A177-3AD203B41FA5}">
                      <a16:colId xmlns:a16="http://schemas.microsoft.com/office/drawing/2014/main" val="2433275303"/>
                    </a:ext>
                  </a:extLst>
                </a:gridCol>
              </a:tblGrid>
              <a:tr h="450459">
                <a:tc>
                  <a:txBody>
                    <a:bodyPr/>
                    <a:lstStyle/>
                    <a:p>
                      <a:pPr algn="ctr" fontAlgn="t"/>
                      <a:r>
                        <a:rPr lang="en-US" sz="2400" b="1" dirty="0">
                          <a:solidFill>
                            <a:srgbClr val="FF0000"/>
                          </a:solidFill>
                          <a:effectLst/>
                          <a:latin typeface="Times New Roman" panose="02020603050405020304" pitchFamily="18" charset="0"/>
                          <a:cs typeface="Times New Roman" panose="02020603050405020304" pitchFamily="18" charset="0"/>
                        </a:rPr>
                        <a:t>DISLIKE </a:t>
                      </a: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011457937"/>
                  </a:ext>
                </a:extLst>
              </a:tr>
              <a:tr h="4160381">
                <a:tc>
                  <a:txBody>
                    <a:bodyPr/>
                    <a:lstStyle/>
                    <a:p>
                      <a:pPr fontAlgn="t">
                        <a:lnSpc>
                          <a:spcPct val="150000"/>
                        </a:lnSpc>
                      </a:pPr>
                      <a:r>
                        <a:rPr lang="vi-VN" sz="2400" b="0" dirty="0">
                          <a:effectLst/>
                          <a:latin typeface="Times New Roman" panose="02020603050405020304" pitchFamily="18" charset="0"/>
                          <a:cs typeface="Times New Roman" panose="02020603050405020304" pitchFamily="18" charset="0"/>
                        </a:rPr>
                        <a:t>- not many entertainment places, such as theatres, cinemas, etc.</a:t>
                      </a:r>
                    </a:p>
                    <a:p>
                      <a:pPr fontAlgn="t">
                        <a:lnSpc>
                          <a:spcPct val="150000"/>
                        </a:lnSpc>
                      </a:pP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poor means of transport </a:t>
                      </a:r>
                      <a:endParaRPr lang="en-US" sz="2400" b="0" dirty="0">
                        <a:effectLst/>
                        <a:latin typeface="Times New Roman" panose="02020603050405020304" pitchFamily="18" charset="0"/>
                        <a:cs typeface="Times New Roman" panose="02020603050405020304" pitchFamily="18" charset="0"/>
                      </a:endParaRPr>
                    </a:p>
                    <a:p>
                      <a:pPr fontAlgn="t">
                        <a:lnSpc>
                          <a:spcPct val="150000"/>
                        </a:lnSpc>
                      </a:pPr>
                      <a:r>
                        <a:rPr lang="vi-VN" sz="2400" b="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lack of facilities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less job opportunities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a:t>
                      </a:r>
                      <a:r>
                        <a:rPr lang="vi-VN" sz="2400" b="0" dirty="0">
                          <a:effectLst/>
                          <a:latin typeface="Times New Roman" panose="02020603050405020304" pitchFamily="18" charset="0"/>
                          <a:cs typeface="Times New Roman" panose="02020603050405020304" pitchFamily="18" charset="0"/>
                        </a:rPr>
                        <a:t> small income </a:t>
                      </a:r>
                    </a:p>
                  </a:txBody>
                  <a:tcPr marL="32570" marR="32570" marT="32570" marB="32570">
                    <a:lnL>
                      <a:noFill/>
                    </a:lnL>
                    <a:lnR>
                      <a:noFill/>
                    </a:lnR>
                    <a:lnT>
                      <a:noFill/>
                    </a:lnT>
                    <a:lnB>
                      <a:noFill/>
                    </a:lnB>
                    <a:solidFill>
                      <a:srgbClr val="FBD2D2"/>
                    </a:solidFill>
                  </a:tcPr>
                </a:tc>
                <a:extLst>
                  <a:ext uri="{0D108BD9-81ED-4DB2-BD59-A6C34878D82A}">
                    <a16:rowId xmlns:a16="http://schemas.microsoft.com/office/drawing/2014/main" val="2473991821"/>
                  </a:ext>
                </a:extLst>
              </a:tr>
            </a:tbl>
          </a:graphicData>
        </a:graphic>
      </p:graphicFrame>
      <p:sp>
        <p:nvSpPr>
          <p:cNvPr id="6" name="Rounded Rectangle 5"/>
          <p:cNvSpPr/>
          <p:nvPr/>
        </p:nvSpPr>
        <p:spPr>
          <a:xfrm>
            <a:off x="239452" y="7796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742058" y="802814"/>
            <a:ext cx="112686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Discuss and write what you like or dislike about life in the countryside.</a:t>
            </a:r>
          </a:p>
        </p:txBody>
      </p:sp>
      <p:sp>
        <p:nvSpPr>
          <p:cNvPr id="8" name="TextBox 7"/>
          <p:cNvSpPr txBox="1"/>
          <p:nvPr/>
        </p:nvSpPr>
        <p:spPr>
          <a:xfrm>
            <a:off x="287194" y="67863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II. WRITING</a:t>
            </a:r>
          </a:p>
        </p:txBody>
      </p:sp>
    </p:spTree>
    <p:extLst>
      <p:ext uri="{BB962C8B-B14F-4D97-AF65-F5344CB8AC3E}">
        <p14:creationId xmlns:p14="http://schemas.microsoft.com/office/powerpoint/2010/main" val="175050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a:t>
            </a:r>
            <a:r>
              <a:rPr lang="en-US" sz="2400" b="1">
                <a:effectLst>
                  <a:glow rad="88900">
                    <a:schemeClr val="bg1"/>
                  </a:glow>
                </a:effectLst>
                <a:cs typeface="Arial" panose="020B0604020202020204" pitchFamily="34" charset="0"/>
              </a:rPr>
              <a:t>the countryside.</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5" name="Hộp Văn bản 4">
            <a:extLst>
              <a:ext uri="{FF2B5EF4-FFF2-40B4-BE49-F238E27FC236}">
                <a16:creationId xmlns:a16="http://schemas.microsoft.com/office/drawing/2014/main" id="{04DF4A97-DF68-5868-E799-E4DA1378E455}"/>
              </a:ext>
            </a:extLst>
          </p:cNvPr>
          <p:cNvSpPr txBox="1"/>
          <p:nvPr/>
        </p:nvSpPr>
        <p:spPr>
          <a:xfrm>
            <a:off x="269878" y="1723924"/>
            <a:ext cx="5367013" cy="4549835"/>
          </a:xfrm>
          <a:prstGeom prst="rect">
            <a:avLst/>
          </a:prstGeom>
          <a:noFill/>
        </p:spPr>
        <p:txBody>
          <a:bodyPr wrap="square">
            <a:spAutoFit/>
          </a:bodyPr>
          <a:lstStyle/>
          <a:p>
            <a:pPr>
              <a:lnSpc>
                <a:spcPct val="150000"/>
              </a:lnSpc>
            </a:pPr>
            <a:r>
              <a:rPr lang="en-US" sz="2800" dirty="0">
                <a:ea typeface="Times New Roman" panose="02020603050405020304" pitchFamily="18" charset="0"/>
              </a:rPr>
              <a:t>I live in Duong Lam. It’s an old village outside Ha </a:t>
            </a:r>
            <a:r>
              <a:rPr lang="en-US" sz="2800" dirty="0" err="1">
                <a:ea typeface="Times New Roman" panose="02020603050405020304" pitchFamily="18" charset="0"/>
              </a:rPr>
              <a:t>Noi</a:t>
            </a:r>
            <a:r>
              <a:rPr lang="en-US" sz="2800" dirty="0">
                <a:ea typeface="Times New Roman" panose="02020603050405020304" pitchFamily="18" charset="0"/>
              </a:rPr>
              <a:t>. It has ……... </a:t>
            </a:r>
          </a:p>
          <a:p>
            <a:pPr>
              <a:lnSpc>
                <a:spcPct val="150000"/>
              </a:lnSpc>
            </a:pPr>
            <a:r>
              <a:rPr lang="en-US" sz="2800" dirty="0">
                <a:ea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5983350" y="1592722"/>
            <a:ext cx="6313488" cy="4166733"/>
          </a:xfrm>
          <a:prstGeom prst="rect">
            <a:avLst/>
          </a:prstGeom>
        </p:spPr>
      </p:pic>
      <p:sp>
        <p:nvSpPr>
          <p:cNvPr id="14" name="TextBox 13"/>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II. WRITING</a:t>
            </a:r>
          </a:p>
        </p:txBody>
      </p:sp>
    </p:spTree>
    <p:extLst>
      <p:ext uri="{BB962C8B-B14F-4D97-AF65-F5344CB8AC3E}">
        <p14:creationId xmlns:p14="http://schemas.microsoft.com/office/powerpoint/2010/main" val="2138508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the countryside.</a:t>
            </a:r>
          </a:p>
        </p:txBody>
      </p:sp>
      <p:sp>
        <p:nvSpPr>
          <p:cNvPr id="5" name="Rounded Rectangle 4"/>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Box 6"/>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II. WRITING</a:t>
            </a:r>
          </a:p>
        </p:txBody>
      </p:sp>
      <p:sp>
        <p:nvSpPr>
          <p:cNvPr id="8" name="Rectangle 7"/>
          <p:cNvSpPr/>
          <p:nvPr/>
        </p:nvSpPr>
        <p:spPr>
          <a:xfrm>
            <a:off x="0" y="1494283"/>
            <a:ext cx="12092683" cy="4893647"/>
          </a:xfrm>
          <a:prstGeom prst="rect">
            <a:avLst/>
          </a:prstGeom>
          <a:solidFill>
            <a:schemeClr val="accent2">
              <a:lumMod val="20000"/>
              <a:lumOff val="80000"/>
            </a:schemeClr>
          </a:solidFill>
        </p:spPr>
        <p:txBody>
          <a:bodyPr wrap="square">
            <a:spAutoFit/>
          </a:bodyPr>
          <a:lstStyle/>
          <a:p>
            <a:r>
              <a:rPr lang="en-US" sz="3200" i="1" dirty="0"/>
              <a:t>I like living in the countryside because of some reasons. It is a peaceful place with fresh air. We can enjoy a healthy natural condition without worrying much about air pollution. Moreover, rural is a safer place than a city. Because most of the villagers are friendly and willing to help each other.  There is less traffic so it's safe for children. The special thing that people like living in the countryside is the cost of living here usually cheaper so this is an idea place to raise the child. In contrast, the bad things are very rare in the countryside. To sum up, except the problem of income, the countryside is a residence better than the cities.</a:t>
            </a:r>
          </a:p>
          <a:p>
            <a:endParaRPr lang="en-US" sz="2400" i="1" dirty="0"/>
          </a:p>
        </p:txBody>
      </p:sp>
    </p:spTree>
    <p:extLst>
      <p:ext uri="{BB962C8B-B14F-4D97-AF65-F5344CB8AC3E}">
        <p14:creationId xmlns:p14="http://schemas.microsoft.com/office/powerpoint/2010/main" val="26636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1493" y="761725"/>
            <a:ext cx="10450811"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Write a paragraph (80 - 100 words) about what you like or dislike about life in the countryside.</a:t>
            </a:r>
          </a:p>
        </p:txBody>
      </p:sp>
      <p:sp>
        <p:nvSpPr>
          <p:cNvPr id="5" name="Rounded Rectangle 4"/>
          <p:cNvSpPr/>
          <p:nvPr/>
        </p:nvSpPr>
        <p:spPr>
          <a:xfrm>
            <a:off x="556102" y="889037"/>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6" name="TextBox 5"/>
          <p:cNvSpPr txBox="1"/>
          <p:nvPr/>
        </p:nvSpPr>
        <p:spPr>
          <a:xfrm>
            <a:off x="608887" y="786397"/>
            <a:ext cx="412417"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7" name="TextBox 6"/>
          <p:cNvSpPr txBox="1"/>
          <p:nvPr/>
        </p:nvSpPr>
        <p:spPr>
          <a:xfrm>
            <a:off x="131467" y="70420"/>
            <a:ext cx="2668115" cy="584775"/>
          </a:xfrm>
          <a:prstGeom prst="rect">
            <a:avLst/>
          </a:prstGeom>
          <a:solidFill>
            <a:schemeClr val="accent6">
              <a:lumMod val="40000"/>
              <a:lumOff val="60000"/>
            </a:schemeClr>
          </a:solidFill>
          <a:effectLst/>
        </p:spPr>
        <p:txBody>
          <a:bodyPr wrap="square" rtlCol="0">
            <a:spAutoFit/>
          </a:bodyPr>
          <a:lstStyle/>
          <a:p>
            <a:r>
              <a:rPr lang="en-US" sz="3200" b="1" dirty="0">
                <a:solidFill>
                  <a:srgbClr val="C00000"/>
                </a:solidFill>
                <a:effectLst>
                  <a:glow rad="88900">
                    <a:schemeClr val="bg1"/>
                  </a:glow>
                </a:effectLst>
                <a:latin typeface="Arial" panose="020B0604020202020204" pitchFamily="34" charset="0"/>
                <a:cs typeface="Arial" panose="020B0604020202020204" pitchFamily="34" charset="0"/>
              </a:rPr>
              <a:t>II. WRITING</a:t>
            </a:r>
          </a:p>
        </p:txBody>
      </p:sp>
      <p:sp>
        <p:nvSpPr>
          <p:cNvPr id="2" name="Rectangle 1"/>
          <p:cNvSpPr/>
          <p:nvPr/>
        </p:nvSpPr>
        <p:spPr>
          <a:xfrm>
            <a:off x="37404" y="1592722"/>
            <a:ext cx="12154596" cy="5016758"/>
          </a:xfrm>
          <a:prstGeom prst="rect">
            <a:avLst/>
          </a:prstGeom>
          <a:solidFill>
            <a:schemeClr val="accent6">
              <a:lumMod val="40000"/>
              <a:lumOff val="60000"/>
            </a:schemeClr>
          </a:solidFill>
        </p:spPr>
        <p:txBody>
          <a:bodyPr wrap="square">
            <a:spAutoFit/>
          </a:bodyPr>
          <a:lstStyle/>
          <a:p>
            <a:r>
              <a:rPr lang="en-US" sz="3200" i="1" dirty="0"/>
              <a:t>I like the life in the countryside for many reasons. First of all, life in the countryside is much more peaceful than in the city. The air is so fresh and cool. Besides, there are so many beautiful sceneries there such as woods, mountains, rivers, ponds, and lakes... For that reason, many people choose the countryside as their refreshment site after tiring days at work. Moreover, rural people are very friendly and hospitable. You are always welcome to their place. They make a living by farming and breeding cattle and poultry. The food there is always fresh and delicious. Lastly, life in the countryside is very peaceful and good for our health. In conclusion, life in the countryside has many good points.</a:t>
            </a:r>
          </a:p>
        </p:txBody>
      </p:sp>
    </p:spTree>
    <p:extLst>
      <p:ext uri="{BB962C8B-B14F-4D97-AF65-F5344CB8AC3E}">
        <p14:creationId xmlns:p14="http://schemas.microsoft.com/office/powerpoint/2010/main" val="21324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7066" y="207665"/>
            <a:ext cx="482851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598838" y="1298231"/>
            <a:ext cx="10345348" cy="2677656"/>
          </a:xfrm>
          <a:prstGeom prst="rect">
            <a:avLst/>
          </a:prstGeom>
          <a:noFill/>
        </p:spPr>
        <p:txBody>
          <a:bodyPr wrap="square" rtlCol="0">
            <a:spAutoFit/>
          </a:bodyPr>
          <a:lstStyle/>
          <a:p>
            <a:pPr>
              <a:lnSpc>
                <a:spcPct val="150000"/>
              </a:lnSpc>
            </a:pPr>
            <a:r>
              <a:rPr lang="en-US" sz="2800" dirty="0"/>
              <a:t>What have we learnt in this lesson?</a:t>
            </a:r>
          </a:p>
          <a:p>
            <a:pPr marL="457200" indent="-457200">
              <a:lnSpc>
                <a:spcPct val="150000"/>
              </a:lnSpc>
              <a:buFont typeface="Wingdings" panose="05000000000000000000" pitchFamily="2" charset="2"/>
              <a:buChar char="ü"/>
            </a:pPr>
            <a:r>
              <a:rPr lang="en-US" sz="2800" dirty="0"/>
              <a:t>Listen to someone’s opinion about life in the countryside</a:t>
            </a:r>
          </a:p>
          <a:p>
            <a:pPr marL="457200" indent="-457200">
              <a:lnSpc>
                <a:spcPct val="150000"/>
              </a:lnSpc>
              <a:buFont typeface="Wingdings" panose="05000000000000000000" pitchFamily="2" charset="2"/>
              <a:buChar char="ü"/>
            </a:pPr>
            <a:r>
              <a:rPr lang="en-US" sz="2800" dirty="0"/>
              <a:t>Write a paragraph about what someone likes or dislikes about life in the countryside</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602300" y="77044"/>
            <a:ext cx="3277104" cy="707886"/>
          </a:xfrm>
          <a:prstGeom prst="rect">
            <a:avLst/>
          </a:prstGeom>
          <a:solidFill>
            <a:schemeClr val="accent6">
              <a:lumMod val="60000"/>
              <a:lumOff val="40000"/>
            </a:schemeClr>
          </a:solidFill>
          <a:effectLst/>
        </p:spPr>
        <p:txBody>
          <a:bodyPr wrap="square" rtlCol="0">
            <a:spAutoFit/>
          </a:bodyPr>
          <a:lstStyle/>
          <a:p>
            <a:r>
              <a:rPr lang="en-US" sz="4000" b="1" dirty="0">
                <a:effectLst>
                  <a:glow rad="88900">
                    <a:schemeClr val="bg1"/>
                  </a:glow>
                </a:effectLst>
                <a:cs typeface="Arial" panose="020B0604020202020204" pitchFamily="34" charset="0"/>
              </a:rPr>
              <a:t>* Homework</a:t>
            </a:r>
          </a:p>
        </p:txBody>
      </p:sp>
      <p:sp>
        <p:nvSpPr>
          <p:cNvPr id="22" name="TextBox 21"/>
          <p:cNvSpPr txBox="1"/>
          <p:nvPr/>
        </p:nvSpPr>
        <p:spPr>
          <a:xfrm>
            <a:off x="741383" y="1425808"/>
            <a:ext cx="8149852" cy="156966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200" dirty="0"/>
              <a:t>Do exercises in the workbook.</a:t>
            </a:r>
          </a:p>
          <a:p>
            <a:pPr marL="457200" indent="-457200">
              <a:lnSpc>
                <a:spcPct val="150000"/>
              </a:lnSpc>
              <a:buFont typeface="Wingdings" panose="05000000000000000000" pitchFamily="2" charset="2"/>
              <a:buChar char="Ø"/>
            </a:pPr>
            <a:r>
              <a:rPr lang="en-US" sz="3200" dirty="0" err="1"/>
              <a:t>Prepair</a:t>
            </a:r>
            <a:r>
              <a:rPr lang="en-US" sz="3200" dirty="0"/>
              <a:t> lesson 7( Looking back)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404" y="3083669"/>
            <a:ext cx="4066162" cy="3920908"/>
          </a:xfrm>
          <a:prstGeom prst="rect">
            <a:avLst/>
          </a:prstGeom>
        </p:spPr>
      </p:pic>
    </p:spTree>
    <p:extLst>
      <p:ext uri="{BB962C8B-B14F-4D97-AF65-F5344CB8AC3E}">
        <p14:creationId xmlns:p14="http://schemas.microsoft.com/office/powerpoint/2010/main" val="38938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a:latin typeface="Calibri" panose="020F0502020204030204" pitchFamily="34" charset="0"/>
              </a:rPr>
              <a:t>facebook.com/www.tienganhglobalsuccess.vn/</a:t>
            </a:r>
            <a:endParaRPr lang="en-GB"/>
          </a:p>
        </p:txBody>
      </p:sp>
    </p:spTree>
    <p:extLst>
      <p:ext uri="{BB962C8B-B14F-4D97-AF65-F5344CB8AC3E}">
        <p14:creationId xmlns:p14="http://schemas.microsoft.com/office/powerpoint/2010/main" val="1011411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301756" y="765341"/>
            <a:ext cx="6579802"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Discuss the following question.</a:t>
            </a:r>
          </a:p>
        </p:txBody>
      </p:sp>
      <p:sp>
        <p:nvSpPr>
          <p:cNvPr id="16" name="Rounded Rectangle 15"/>
          <p:cNvSpPr/>
          <p:nvPr/>
        </p:nvSpPr>
        <p:spPr>
          <a:xfrm>
            <a:off x="765696" y="728589"/>
            <a:ext cx="502606" cy="502606"/>
          </a:xfrm>
          <a:prstGeom prst="roundRect">
            <a:avLst/>
          </a:prstGeom>
          <a:solidFill>
            <a:srgbClr val="F79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8" name="TextBox 7"/>
          <p:cNvSpPr txBox="1"/>
          <p:nvPr/>
        </p:nvSpPr>
        <p:spPr>
          <a:xfrm>
            <a:off x="80498"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I. WARM - UP</a:t>
            </a:r>
          </a:p>
        </p:txBody>
      </p:sp>
      <p:sp>
        <p:nvSpPr>
          <p:cNvPr id="2" name="TextBox 16">
            <a:extLst>
              <a:ext uri="{FF2B5EF4-FFF2-40B4-BE49-F238E27FC236}">
                <a16:creationId xmlns:a16="http://schemas.microsoft.com/office/drawing/2014/main" id="{1B113A39-FD56-C6BE-1AD3-D3643C2D06C9}"/>
              </a:ext>
            </a:extLst>
          </p:cNvPr>
          <p:cNvSpPr txBox="1"/>
          <p:nvPr/>
        </p:nvSpPr>
        <p:spPr>
          <a:xfrm>
            <a:off x="765696" y="65289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785483" y="728589"/>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830087" y="641740"/>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6" name="Hình ảnh 5">
            <a:extLst>
              <a:ext uri="{FF2B5EF4-FFF2-40B4-BE49-F238E27FC236}">
                <a16:creationId xmlns:a16="http://schemas.microsoft.com/office/drawing/2014/main" id="{E18E9B71-EB1F-8026-C697-395A758B0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9096" y="214010"/>
            <a:ext cx="2751045" cy="2576744"/>
          </a:xfrm>
          <a:prstGeom prst="rect">
            <a:avLst/>
          </a:prstGeom>
        </p:spPr>
      </p:pic>
      <p:sp>
        <p:nvSpPr>
          <p:cNvPr id="7" name="Hộp Văn bản 6">
            <a:extLst>
              <a:ext uri="{FF2B5EF4-FFF2-40B4-BE49-F238E27FC236}">
                <a16:creationId xmlns:a16="http://schemas.microsoft.com/office/drawing/2014/main" id="{166BDE68-FC17-87DA-5739-5361D13C502D}"/>
              </a:ext>
            </a:extLst>
          </p:cNvPr>
          <p:cNvSpPr txBox="1"/>
          <p:nvPr/>
        </p:nvSpPr>
        <p:spPr>
          <a:xfrm>
            <a:off x="635338" y="5868296"/>
            <a:ext cx="10194587" cy="584775"/>
          </a:xfrm>
          <a:prstGeom prst="rect">
            <a:avLst/>
          </a:prstGeom>
          <a:solidFill>
            <a:schemeClr val="accent6">
              <a:lumMod val="20000"/>
              <a:lumOff val="80000"/>
            </a:schemeClr>
          </a:solid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about life in the countryside?</a:t>
            </a:r>
            <a:endParaRPr lang="vi-VN" sz="3200" b="1" dirty="0">
              <a:solidFill>
                <a:srgbClr val="002060"/>
              </a:solidFill>
            </a:endParaRPr>
          </a:p>
        </p:txBody>
      </p:sp>
      <p:pic>
        <p:nvPicPr>
          <p:cNvPr id="9" name="Picture 8"/>
          <p:cNvPicPr>
            <a:picLocks noChangeAspect="1"/>
          </p:cNvPicPr>
          <p:nvPr/>
        </p:nvPicPr>
        <p:blipFill>
          <a:blip r:embed="rId4"/>
          <a:stretch>
            <a:fillRect/>
          </a:stretch>
        </p:blipFill>
        <p:spPr>
          <a:xfrm>
            <a:off x="2091447" y="1349627"/>
            <a:ext cx="6965004" cy="4292416"/>
          </a:xfrm>
          <a:prstGeom prst="rect">
            <a:avLst/>
          </a:prstGeom>
        </p:spPr>
      </p:pic>
    </p:spTree>
    <p:extLst>
      <p:ext uri="{BB962C8B-B14F-4D97-AF65-F5344CB8AC3E}">
        <p14:creationId xmlns:p14="http://schemas.microsoft.com/office/powerpoint/2010/main" val="34344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I. WARM - UP</a:t>
            </a: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pic>
        <p:nvPicPr>
          <p:cNvPr id="9" name="Picture 8"/>
          <p:cNvPicPr>
            <a:picLocks noChangeAspect="1"/>
          </p:cNvPicPr>
          <p:nvPr/>
        </p:nvPicPr>
        <p:blipFill>
          <a:blip r:embed="rId3"/>
          <a:stretch>
            <a:fillRect/>
          </a:stretch>
        </p:blipFill>
        <p:spPr>
          <a:xfrm>
            <a:off x="8093413" y="66899"/>
            <a:ext cx="3808459" cy="2569297"/>
          </a:xfrm>
          <a:prstGeom prst="rect">
            <a:avLst/>
          </a:prstGeom>
        </p:spPr>
      </p:pic>
      <p:sp>
        <p:nvSpPr>
          <p:cNvPr id="21" name="Hộp Văn bản 6">
            <a:extLst>
              <a:ext uri="{FF2B5EF4-FFF2-40B4-BE49-F238E27FC236}">
                <a16:creationId xmlns:a16="http://schemas.microsoft.com/office/drawing/2014/main" id="{166BDE68-FC17-87DA-5739-5361D13C502D}"/>
              </a:ext>
            </a:extLst>
          </p:cNvPr>
          <p:cNvSpPr txBox="1"/>
          <p:nvPr/>
        </p:nvSpPr>
        <p:spPr>
          <a:xfrm>
            <a:off x="1024445" y="781608"/>
            <a:ext cx="6806321" cy="1077218"/>
          </a:xfrm>
          <a:prstGeom prst="rect">
            <a:avLst/>
          </a:prstGeom>
          <a:no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about life in the countryside?</a:t>
            </a:r>
            <a:endParaRPr lang="vi-VN" sz="3200" b="1" dirty="0">
              <a:solidFill>
                <a:srgbClr val="002060"/>
              </a:solidFill>
            </a:endParaRPr>
          </a:p>
        </p:txBody>
      </p:sp>
      <p:sp>
        <p:nvSpPr>
          <p:cNvPr id="15" name="Rectangle 14"/>
          <p:cNvSpPr/>
          <p:nvPr/>
        </p:nvSpPr>
        <p:spPr>
          <a:xfrm>
            <a:off x="596428" y="2139047"/>
            <a:ext cx="7068968" cy="1200329"/>
          </a:xfrm>
          <a:prstGeom prst="rect">
            <a:avLst/>
          </a:prstGeom>
          <a:solidFill>
            <a:schemeClr val="accent2">
              <a:lumMod val="40000"/>
              <a:lumOff val="60000"/>
            </a:schemeClr>
          </a:solidFill>
        </p:spPr>
        <p:txBody>
          <a:bodyPr wrap="square">
            <a:spAutoFit/>
          </a:bodyPr>
          <a:lstStyle/>
          <a:p>
            <a:r>
              <a:rPr lang="en-US" sz="2400" i="1" dirty="0">
                <a:solidFill>
                  <a:srgbClr val="000000"/>
                </a:solidFill>
                <a:latin typeface="OpenSans"/>
              </a:rPr>
              <a:t>I like the life in the countryside because it’s quiet and peaceful. People are friendly, the air is fresh, the food is fresh and delicious</a:t>
            </a:r>
            <a:endParaRPr lang="en-US" sz="2400" i="1" dirty="0"/>
          </a:p>
        </p:txBody>
      </p:sp>
      <p:sp>
        <p:nvSpPr>
          <p:cNvPr id="22" name="Rectangle 21"/>
          <p:cNvSpPr/>
          <p:nvPr/>
        </p:nvSpPr>
        <p:spPr>
          <a:xfrm>
            <a:off x="596428" y="3687975"/>
            <a:ext cx="7584332" cy="1569660"/>
          </a:xfrm>
          <a:prstGeom prst="rect">
            <a:avLst/>
          </a:prstGeom>
          <a:solidFill>
            <a:schemeClr val="accent4">
              <a:lumMod val="40000"/>
              <a:lumOff val="60000"/>
            </a:schemeClr>
          </a:solidFill>
        </p:spPr>
        <p:txBody>
          <a:bodyPr wrap="square">
            <a:spAutoFit/>
          </a:bodyPr>
          <a:lstStyle/>
          <a:p>
            <a:r>
              <a:rPr lang="en-US" sz="2400" i="1" dirty="0"/>
              <a:t>I don’t like the life in the countryside because it’s boring. there aren't many places for entertainment like theatres, cinemas, etc. There are few means of public transport.</a:t>
            </a:r>
          </a:p>
          <a:p>
            <a:endParaRPr lang="en-US" sz="2400" i="1" dirty="0"/>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3242" y="1853755"/>
            <a:ext cx="4893014" cy="3311631"/>
          </a:xfrm>
          <a:prstGeom prst="rect">
            <a:avLst/>
          </a:prstGeom>
        </p:spPr>
      </p:pic>
      <p:sp>
        <p:nvSpPr>
          <p:cNvPr id="5" name="TextBox 4"/>
          <p:cNvSpPr txBox="1"/>
          <p:nvPr/>
        </p:nvSpPr>
        <p:spPr>
          <a:xfrm>
            <a:off x="0"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I. WARM - UP</a:t>
            </a:r>
          </a:p>
        </p:txBody>
      </p:sp>
      <p:sp>
        <p:nvSpPr>
          <p:cNvPr id="6" name="Hộp Văn bản 6">
            <a:extLst>
              <a:ext uri="{FF2B5EF4-FFF2-40B4-BE49-F238E27FC236}">
                <a16:creationId xmlns:a16="http://schemas.microsoft.com/office/drawing/2014/main" id="{166BDE68-FC17-87DA-5739-5361D13C502D}"/>
              </a:ext>
            </a:extLst>
          </p:cNvPr>
          <p:cNvSpPr txBox="1"/>
          <p:nvPr/>
        </p:nvSpPr>
        <p:spPr>
          <a:xfrm>
            <a:off x="1861024" y="590119"/>
            <a:ext cx="10074815" cy="584775"/>
          </a:xfrm>
          <a:prstGeom prst="rect">
            <a:avLst/>
          </a:prstGeom>
          <a:noFill/>
        </p:spPr>
        <p:txBody>
          <a:bodyPr wrap="square">
            <a:spAutoFit/>
          </a:bodyPr>
          <a:lstStyle/>
          <a:p>
            <a:r>
              <a:rPr lang="en-US" sz="3200" b="1" i="1" dirty="0">
                <a:solidFill>
                  <a:srgbClr val="002060"/>
                </a:solidFill>
                <a:latin typeface="Times New Roman" panose="02020603050405020304" pitchFamily="18" charset="0"/>
                <a:ea typeface="Times New Roman" panose="02020603050405020304" pitchFamily="18" charset="0"/>
              </a:rPr>
              <a:t>What do you like or dislike about life in the countryside?</a:t>
            </a:r>
            <a:endParaRPr lang="vi-VN" sz="3200" b="1" dirty="0">
              <a:solidFill>
                <a:srgbClr val="00206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505027966"/>
              </p:ext>
            </p:extLst>
          </p:nvPr>
        </p:nvGraphicFramePr>
        <p:xfrm>
          <a:off x="226776" y="1408358"/>
          <a:ext cx="3498917" cy="4610840"/>
        </p:xfrm>
        <a:graphic>
          <a:graphicData uri="http://schemas.openxmlformats.org/drawingml/2006/table">
            <a:tbl>
              <a:tblPr/>
              <a:tblGrid>
                <a:gridCol w="3498917">
                  <a:extLst>
                    <a:ext uri="{9D8B030D-6E8A-4147-A177-3AD203B41FA5}">
                      <a16:colId xmlns:a16="http://schemas.microsoft.com/office/drawing/2014/main" val="1010471591"/>
                    </a:ext>
                  </a:extLst>
                </a:gridCol>
              </a:tblGrid>
              <a:tr h="430170">
                <a:tc>
                  <a:txBody>
                    <a:bodyPr/>
                    <a:lstStyle/>
                    <a:p>
                      <a:pPr algn="ctr" fontAlgn="t">
                        <a:lnSpc>
                          <a:spcPct val="100000"/>
                        </a:lnSpc>
                      </a:pPr>
                      <a:r>
                        <a:rPr lang="en-US" sz="2400" b="1" dirty="0">
                          <a:solidFill>
                            <a:srgbClr val="FF0000"/>
                          </a:solidFill>
                          <a:effectLst/>
                          <a:latin typeface="Times New Roman" panose="02020603050405020304" pitchFamily="18" charset="0"/>
                          <a:cs typeface="Times New Roman" panose="02020603050405020304" pitchFamily="18" charset="0"/>
                        </a:rPr>
                        <a:t>LIKE </a:t>
                      </a:r>
                      <a:endParaRPr lang="en-US" sz="2400" b="0" dirty="0">
                        <a:solidFill>
                          <a:srgbClr val="FF0000"/>
                        </a:solidFill>
                        <a:effectLst/>
                        <a:latin typeface="Times New Roman" panose="02020603050405020304" pitchFamily="18" charset="0"/>
                        <a:cs typeface="Times New Roman" panose="02020603050405020304" pitchFamily="18" charset="0"/>
                      </a:endParaRP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660045930"/>
                  </a:ext>
                </a:extLst>
              </a:tr>
              <a:tr h="2557253">
                <a:tc>
                  <a:txBody>
                    <a:bodyPr/>
                    <a:lstStyle/>
                    <a:p>
                      <a:pPr fontAlgn="t">
                        <a:lnSpc>
                          <a:spcPct val="150000"/>
                        </a:lnSpc>
                      </a:pPr>
                      <a:r>
                        <a:rPr lang="vi-VN" sz="2000" b="0" dirty="0">
                          <a:effectLst/>
                        </a:rPr>
                        <a:t>- low cost of living </a:t>
                      </a:r>
                    </a:p>
                    <a:p>
                      <a:pPr fontAlgn="t">
                        <a:lnSpc>
                          <a:spcPct val="150000"/>
                        </a:lnSpc>
                      </a:pPr>
                      <a:r>
                        <a:rPr lang="vi-VN" sz="2000" b="0" dirty="0">
                          <a:effectLst/>
                        </a:rPr>
                        <a:t>- many cheap things</a:t>
                      </a:r>
                    </a:p>
                    <a:p>
                      <a:pPr fontAlgn="t">
                        <a:lnSpc>
                          <a:spcPct val="150000"/>
                        </a:lnSpc>
                      </a:pPr>
                      <a:r>
                        <a:rPr lang="en-US" sz="2000" b="1" dirty="0">
                          <a:effectLst/>
                        </a:rPr>
                        <a:t>-</a:t>
                      </a:r>
                      <a:r>
                        <a:rPr lang="en-US" sz="2000" b="1" baseline="0" dirty="0">
                          <a:effectLst/>
                        </a:rPr>
                        <a:t> </a:t>
                      </a:r>
                      <a:r>
                        <a:rPr lang="vi-VN" sz="2000" b="0" dirty="0">
                          <a:effectLst/>
                        </a:rPr>
                        <a:t>peaceful</a:t>
                      </a:r>
                      <a:r>
                        <a:rPr lang="vi-VN" sz="2000" b="0" dirty="0">
                          <a:solidFill>
                            <a:srgbClr val="888888"/>
                          </a:solidFill>
                          <a:effectLst/>
                        </a:rPr>
                        <a:t> </a:t>
                      </a:r>
                      <a:endParaRPr lang="en-US" sz="2000" b="0" dirty="0">
                        <a:solidFill>
                          <a:srgbClr val="888888"/>
                        </a:solidFill>
                        <a:effectLst/>
                      </a:endParaRPr>
                    </a:p>
                    <a:p>
                      <a:pPr fontAlgn="t">
                        <a:lnSpc>
                          <a:spcPct val="150000"/>
                        </a:lnSpc>
                      </a:pPr>
                      <a:r>
                        <a:rPr lang="vi-VN" sz="2000" b="0" i="1" dirty="0">
                          <a:effectLst/>
                        </a:rPr>
                        <a:t>-</a:t>
                      </a:r>
                      <a:r>
                        <a:rPr lang="vi-VN" sz="2000" b="0" dirty="0">
                          <a:effectLst/>
                        </a:rPr>
                        <a:t> fresh air </a:t>
                      </a:r>
                      <a:endParaRPr lang="en-US" sz="2000" b="0" dirty="0">
                        <a:effectLst/>
                      </a:endParaRPr>
                    </a:p>
                    <a:p>
                      <a:pPr fontAlgn="t">
                        <a:lnSpc>
                          <a:spcPct val="150000"/>
                        </a:lnSpc>
                      </a:pPr>
                      <a:r>
                        <a:rPr lang="vi-VN" sz="2000" b="0" i="1" dirty="0">
                          <a:effectLst/>
                        </a:rPr>
                        <a:t>- </a:t>
                      </a:r>
                      <a:r>
                        <a:rPr lang="vi-VN" sz="2000" b="0" dirty="0">
                          <a:effectLst/>
                        </a:rPr>
                        <a:t>many beautiful sceneries </a:t>
                      </a:r>
                    </a:p>
                    <a:p>
                      <a:pPr fontAlgn="t">
                        <a:lnSpc>
                          <a:spcPct val="150000"/>
                        </a:lnSpc>
                      </a:pPr>
                      <a:r>
                        <a:rPr lang="vi-VN" sz="2000" b="0" i="1" dirty="0">
                          <a:effectLst/>
                        </a:rPr>
                        <a:t>- </a:t>
                      </a:r>
                      <a:r>
                        <a:rPr lang="vi-VN" sz="2000" b="0" dirty="0">
                          <a:effectLst/>
                        </a:rPr>
                        <a:t>friendly and hospitable villagers </a:t>
                      </a:r>
                      <a:endParaRPr lang="en-US" sz="2000" b="0" dirty="0">
                        <a:effectLst/>
                      </a:endParaRPr>
                    </a:p>
                    <a:p>
                      <a:pPr fontAlgn="t">
                        <a:lnSpc>
                          <a:spcPct val="150000"/>
                        </a:lnSpc>
                      </a:pPr>
                      <a:r>
                        <a:rPr lang="vi-VN" sz="2000" b="0" i="1" dirty="0">
                          <a:effectLst/>
                        </a:rPr>
                        <a:t>- </a:t>
                      </a:r>
                      <a:r>
                        <a:rPr lang="vi-VN" sz="2000" b="0" dirty="0">
                          <a:effectLst/>
                        </a:rPr>
                        <a:t>delicious and fresh food</a:t>
                      </a:r>
                      <a:r>
                        <a:rPr lang="vi-VN" sz="2000" b="0" dirty="0">
                          <a:solidFill>
                            <a:srgbClr val="888888"/>
                          </a:solidFill>
                          <a:effectLst/>
                        </a:rPr>
                        <a:t> </a:t>
                      </a:r>
                      <a:endParaRPr lang="en-US" sz="2000" b="0" dirty="0">
                        <a:solidFill>
                          <a:srgbClr val="888888"/>
                        </a:solidFill>
                        <a:effectLst/>
                      </a:endParaRPr>
                    </a:p>
                    <a:p>
                      <a:pPr fontAlgn="t">
                        <a:lnSpc>
                          <a:spcPct val="150000"/>
                        </a:lnSpc>
                      </a:pPr>
                      <a:r>
                        <a:rPr lang="vi-VN" sz="2000" b="0" dirty="0">
                          <a:effectLst/>
                        </a:rPr>
                        <a:t>- less traffic </a:t>
                      </a: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381336003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85652574"/>
              </p:ext>
            </p:extLst>
          </p:nvPr>
        </p:nvGraphicFramePr>
        <p:xfrm>
          <a:off x="8793805" y="1544235"/>
          <a:ext cx="3297679" cy="4336520"/>
        </p:xfrm>
        <a:graphic>
          <a:graphicData uri="http://schemas.openxmlformats.org/drawingml/2006/table">
            <a:tbl>
              <a:tblPr/>
              <a:tblGrid>
                <a:gridCol w="3297679">
                  <a:extLst>
                    <a:ext uri="{9D8B030D-6E8A-4147-A177-3AD203B41FA5}">
                      <a16:colId xmlns:a16="http://schemas.microsoft.com/office/drawing/2014/main" val="2433275303"/>
                    </a:ext>
                  </a:extLst>
                </a:gridCol>
              </a:tblGrid>
              <a:tr h="372203">
                <a:tc>
                  <a:txBody>
                    <a:bodyPr/>
                    <a:lstStyle/>
                    <a:p>
                      <a:pPr algn="ctr" fontAlgn="t"/>
                      <a:r>
                        <a:rPr lang="en-US" sz="2400" b="1" dirty="0">
                          <a:solidFill>
                            <a:srgbClr val="FF0000"/>
                          </a:solidFill>
                          <a:effectLst/>
                          <a:latin typeface="Times New Roman" panose="02020603050405020304" pitchFamily="18" charset="0"/>
                          <a:cs typeface="Times New Roman" panose="02020603050405020304" pitchFamily="18" charset="0"/>
                        </a:rPr>
                        <a:t>DISLIKE </a:t>
                      </a:r>
                    </a:p>
                  </a:txBody>
                  <a:tcPr marL="32570" marR="32570" marT="32570" marB="32570">
                    <a:lnL>
                      <a:noFill/>
                    </a:lnL>
                    <a:lnR>
                      <a:noFill/>
                    </a:lnR>
                    <a:lnT>
                      <a:noFill/>
                    </a:lnT>
                    <a:lnB>
                      <a:noFill/>
                    </a:lnB>
                    <a:solidFill>
                      <a:schemeClr val="accent2">
                        <a:lumMod val="60000"/>
                        <a:lumOff val="40000"/>
                      </a:schemeClr>
                    </a:solidFill>
                  </a:tcPr>
                </a:tc>
                <a:extLst>
                  <a:ext uri="{0D108BD9-81ED-4DB2-BD59-A6C34878D82A}">
                    <a16:rowId xmlns:a16="http://schemas.microsoft.com/office/drawing/2014/main" val="3011457937"/>
                  </a:ext>
                </a:extLst>
              </a:tr>
              <a:tr h="3499773">
                <a:tc>
                  <a:txBody>
                    <a:bodyPr/>
                    <a:lstStyle/>
                    <a:p>
                      <a:pPr fontAlgn="t">
                        <a:lnSpc>
                          <a:spcPct val="150000"/>
                        </a:lnSpc>
                      </a:pPr>
                      <a:r>
                        <a:rPr lang="vi-VN" sz="2400" b="0" dirty="0">
                          <a:effectLst/>
                          <a:latin typeface="Times New Roman" panose="02020603050405020304" pitchFamily="18" charset="0"/>
                          <a:cs typeface="Times New Roman" panose="02020603050405020304" pitchFamily="18" charset="0"/>
                        </a:rPr>
                        <a:t>- not many entertainment places, such as theatres, cinemas, etc.</a:t>
                      </a:r>
                    </a:p>
                    <a:p>
                      <a:pPr fontAlgn="t">
                        <a:lnSpc>
                          <a:spcPct val="150000"/>
                        </a:lnSpc>
                      </a:pP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poor means of transport </a:t>
                      </a:r>
                      <a:endParaRPr lang="en-US" sz="2400" b="0" dirty="0">
                        <a:effectLst/>
                        <a:latin typeface="Times New Roman" panose="02020603050405020304" pitchFamily="18" charset="0"/>
                        <a:cs typeface="Times New Roman" panose="02020603050405020304" pitchFamily="18" charset="0"/>
                      </a:endParaRPr>
                    </a:p>
                    <a:p>
                      <a:pPr fontAlgn="t">
                        <a:lnSpc>
                          <a:spcPct val="150000"/>
                        </a:lnSpc>
                      </a:pPr>
                      <a:r>
                        <a:rPr lang="vi-VN" sz="2400" b="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lack of facilities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 </a:t>
                      </a:r>
                      <a:r>
                        <a:rPr lang="vi-VN" sz="2400" b="0" dirty="0">
                          <a:effectLst/>
                          <a:latin typeface="Times New Roman" panose="02020603050405020304" pitchFamily="18" charset="0"/>
                          <a:cs typeface="Times New Roman" panose="02020603050405020304" pitchFamily="18" charset="0"/>
                        </a:rPr>
                        <a:t>less job opportunities </a:t>
                      </a:r>
                    </a:p>
                    <a:p>
                      <a:pPr fontAlgn="t">
                        <a:lnSpc>
                          <a:spcPct val="150000"/>
                        </a:lnSpc>
                      </a:pPr>
                      <a:r>
                        <a:rPr lang="vi-VN" sz="2400" b="0" i="1" dirty="0">
                          <a:effectLst/>
                          <a:latin typeface="Times New Roman" panose="02020603050405020304" pitchFamily="18" charset="0"/>
                          <a:cs typeface="Times New Roman" panose="02020603050405020304" pitchFamily="18" charset="0"/>
                        </a:rPr>
                        <a:t>-</a:t>
                      </a:r>
                      <a:r>
                        <a:rPr lang="vi-VN" sz="2400" b="0" dirty="0">
                          <a:effectLst/>
                          <a:latin typeface="Times New Roman" panose="02020603050405020304" pitchFamily="18" charset="0"/>
                          <a:cs typeface="Times New Roman" panose="02020603050405020304" pitchFamily="18" charset="0"/>
                        </a:rPr>
                        <a:t> small income </a:t>
                      </a:r>
                    </a:p>
                  </a:txBody>
                  <a:tcPr marL="32570" marR="32570" marT="32570" marB="3257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2473991821"/>
                  </a:ext>
                </a:extLst>
              </a:tr>
            </a:tbl>
          </a:graphicData>
        </a:graphic>
      </p:graphicFrame>
    </p:spTree>
    <p:extLst>
      <p:ext uri="{BB962C8B-B14F-4D97-AF65-F5344CB8AC3E}">
        <p14:creationId xmlns:p14="http://schemas.microsoft.com/office/powerpoint/2010/main" val="411815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0" name="Round Single Corner Rectangle 1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 Single Corner Rectangle 25"/>
            <p:cNvSpPr/>
            <p:nvPr/>
          </p:nvSpPr>
          <p:spPr>
            <a:xfrm flipV="1">
              <a:off x="0" y="11148"/>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pic>
        <p:nvPicPr>
          <p:cNvPr id="3" name="Hình ảnh 2">
            <a:extLst>
              <a:ext uri="{FF2B5EF4-FFF2-40B4-BE49-F238E27FC236}">
                <a16:creationId xmlns:a16="http://schemas.microsoft.com/office/drawing/2014/main" id="{BFB1AF79-88AF-29E9-2DC8-55A06807E7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432" y="2478288"/>
            <a:ext cx="4038600" cy="4038600"/>
          </a:xfrm>
          <a:prstGeom prst="rect">
            <a:avLst/>
          </a:prstGeom>
        </p:spPr>
      </p:pic>
      <p:sp>
        <p:nvSpPr>
          <p:cNvPr id="16" name="Rounded Rectangle 15"/>
          <p:cNvSpPr/>
          <p:nvPr/>
        </p:nvSpPr>
        <p:spPr>
          <a:xfrm>
            <a:off x="3956330" y="1408517"/>
            <a:ext cx="3948886" cy="625641"/>
          </a:xfrm>
          <a:prstGeom prst="roundRect">
            <a:avLst>
              <a:gd name="adj" fmla="val 426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59234" y="1240121"/>
            <a:ext cx="964452" cy="916490"/>
          </a:xfrm>
          <a:prstGeom prst="rect">
            <a:avLst/>
          </a:prstGeom>
        </p:spPr>
      </p:pic>
      <p:sp>
        <p:nvSpPr>
          <p:cNvPr id="18" name="TextBox 17"/>
          <p:cNvSpPr txBox="1"/>
          <p:nvPr/>
        </p:nvSpPr>
        <p:spPr>
          <a:xfrm>
            <a:off x="4308417" y="1521186"/>
            <a:ext cx="3347251" cy="461665"/>
          </a:xfrm>
          <a:prstGeom prst="rect">
            <a:avLst/>
          </a:prstGeom>
          <a:noFill/>
        </p:spPr>
        <p:txBody>
          <a:bodyPr wrap="square" rtlCol="0">
            <a:spAutoFit/>
          </a:bodyPr>
          <a:lstStyle/>
          <a:p>
            <a:r>
              <a:rPr lang="en-US" sz="2400" b="1" dirty="0">
                <a:solidFill>
                  <a:schemeClr val="bg1"/>
                </a:solidFill>
              </a:rPr>
              <a:t>LESSON 6: SKILLS 2</a:t>
            </a:r>
          </a:p>
        </p:txBody>
      </p:sp>
    </p:spTree>
    <p:extLst>
      <p:ext uri="{BB962C8B-B14F-4D97-AF65-F5344CB8AC3E}">
        <p14:creationId xmlns:p14="http://schemas.microsoft.com/office/powerpoint/2010/main" val="25262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123" y="714745"/>
            <a:ext cx="10963073" cy="5262979"/>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Speaker 1</a:t>
            </a:r>
            <a:r>
              <a:rPr lang="en-US" sz="2400" dirty="0">
                <a:latin typeface="Times New Roman" panose="02020603050405020304" pitchFamily="18" charset="0"/>
                <a:cs typeface="Times New Roman" panose="02020603050405020304" pitchFamily="18" charset="0"/>
              </a:rPr>
              <a:t>: I chose to live in a village because the relationships between people here are very good. There is a great sense of community here. The people welcome </a:t>
            </a:r>
            <a:r>
              <a:rPr lang="en-US" sz="2400" dirty="0" err="1">
                <a:latin typeface="Times New Roman" panose="02020603050405020304" pitchFamily="18" charset="0"/>
                <a:cs typeface="Times New Roman" panose="02020603050405020304" pitchFamily="18" charset="0"/>
              </a:rPr>
              <a:t>neighbours</a:t>
            </a:r>
            <a:r>
              <a:rPr lang="en-US" sz="2400" dirty="0">
                <a:latin typeface="Times New Roman" panose="02020603050405020304" pitchFamily="18" charset="0"/>
                <a:cs typeface="Times New Roman" panose="02020603050405020304" pitchFamily="18" charset="0"/>
              </a:rPr>
              <a:t> to their homes. They are always willing to help each other. They share almost everything with one another.</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Speaker 2: </a:t>
            </a:r>
            <a:r>
              <a:rPr lang="en-US" sz="2400" dirty="0">
                <a:latin typeface="Times New Roman" panose="02020603050405020304" pitchFamily="18" charset="0"/>
                <a:cs typeface="Times New Roman" panose="02020603050405020304" pitchFamily="18" charset="0"/>
              </a:rPr>
              <a:t>There are many things I don't like about life in the countryside. There aren't many good schools or colleges. It's boring here because there aren't many places for entertainment like theatres, cinemas, etc. Transportation is another big problem. There are few means of public transport. And in general, there are many things that we should do to improve the life of villagers.</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Speaker 3:</a:t>
            </a:r>
            <a:r>
              <a:rPr lang="en-US" sz="2400" dirty="0">
                <a:latin typeface="Times New Roman" panose="02020603050405020304" pitchFamily="18" charset="0"/>
                <a:cs typeface="Times New Roman" panose="02020603050405020304" pitchFamily="18" charset="0"/>
              </a:rPr>
              <a:t> I love to live in the countryside. It is spacious. We can do many, many things that are hard to do in the city. We can go swimming, play football, fly kites and do other interesting things. Life is also peaceful and simple here.</a:t>
            </a:r>
          </a:p>
        </p:txBody>
      </p:sp>
      <p:sp>
        <p:nvSpPr>
          <p:cNvPr id="5" name="Rectangle 4"/>
          <p:cNvSpPr/>
          <p:nvPr/>
        </p:nvSpPr>
        <p:spPr>
          <a:xfrm>
            <a:off x="4803932" y="117212"/>
            <a:ext cx="1493870" cy="461665"/>
          </a:xfrm>
          <a:prstGeom prst="rect">
            <a:avLst/>
          </a:prstGeom>
          <a:solidFill>
            <a:schemeClr val="accent6">
              <a:lumMod val="40000"/>
              <a:lumOff val="60000"/>
            </a:schemeClr>
          </a:solidFill>
        </p:spPr>
        <p:txBody>
          <a:bodyPr wrap="none">
            <a:spAutoFit/>
          </a:bodyPr>
          <a:lstStyle/>
          <a:p>
            <a:r>
              <a:rPr lang="en-US" sz="2400" b="1" dirty="0" err="1">
                <a:solidFill>
                  <a:srgbClr val="C00000"/>
                </a:solidFill>
              </a:rPr>
              <a:t>Tapescript</a:t>
            </a:r>
            <a:endParaRPr lang="en-US" sz="2400" b="1" dirty="0">
              <a:solidFill>
                <a:srgbClr val="C00000"/>
              </a:solidFill>
            </a:endParaRPr>
          </a:p>
        </p:txBody>
      </p:sp>
      <p:pic>
        <p:nvPicPr>
          <p:cNvPr id="2" name="track-11">
            <a:hlinkClick r:id="" action="ppaction://media"/>
            <a:extLst>
              <a:ext uri="{FF2B5EF4-FFF2-40B4-BE49-F238E27FC236}">
                <a16:creationId xmlns:a16="http://schemas.microsoft.com/office/drawing/2014/main" id="{B620DECF-A974-4E79-A240-6EE57C167AA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76996" y="144844"/>
            <a:ext cx="406400" cy="406400"/>
          </a:xfrm>
          <a:prstGeom prst="rect">
            <a:avLst/>
          </a:prstGeom>
        </p:spPr>
      </p:pic>
    </p:spTree>
    <p:extLst>
      <p:ext uri="{BB962C8B-B14F-4D97-AF65-F5344CB8AC3E}">
        <p14:creationId xmlns:p14="http://schemas.microsoft.com/office/powerpoint/2010/main" val="29414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3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869795" y="2030100"/>
            <a:ext cx="9810750" cy="3038475"/>
          </a:xfrm>
          <a:prstGeom prst="rect">
            <a:avLst/>
          </a:prstGeom>
        </p:spPr>
      </p:pic>
      <p:sp>
        <p:nvSpPr>
          <p:cNvPr id="12" name="TextBox 11"/>
          <p:cNvSpPr txBox="1"/>
          <p:nvPr/>
        </p:nvSpPr>
        <p:spPr>
          <a:xfrm>
            <a:off x="869795" y="735180"/>
            <a:ext cx="1109250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to three people talking about life in the countryside. Choose the opinion (A - C) that each speaker (1 - 3) expresses. </a:t>
            </a:r>
          </a:p>
        </p:txBody>
      </p:sp>
      <p:sp>
        <p:nvSpPr>
          <p:cNvPr id="3" name="Rounded Rectangle 15">
            <a:extLst>
              <a:ext uri="{FF2B5EF4-FFF2-40B4-BE49-F238E27FC236}">
                <a16:creationId xmlns:a16="http://schemas.microsoft.com/office/drawing/2014/main" id="{FF937253-10E2-8269-58D3-E349800667DF}"/>
              </a:ext>
            </a:extLst>
          </p:cNvPr>
          <p:cNvSpPr/>
          <p:nvPr/>
        </p:nvSpPr>
        <p:spPr>
          <a:xfrm>
            <a:off x="369899" y="836584"/>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411534" y="723272"/>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7" name="Hộp Văn bản 6">
            <a:extLst>
              <a:ext uri="{FF2B5EF4-FFF2-40B4-BE49-F238E27FC236}">
                <a16:creationId xmlns:a16="http://schemas.microsoft.com/office/drawing/2014/main" id="{E2C37818-0955-DA5D-4BAF-68C5C830219E}"/>
              </a:ext>
            </a:extLst>
          </p:cNvPr>
          <p:cNvSpPr txBox="1"/>
          <p:nvPr/>
        </p:nvSpPr>
        <p:spPr>
          <a:xfrm>
            <a:off x="7662854" y="2199266"/>
            <a:ext cx="542535" cy="707886"/>
          </a:xfrm>
          <a:prstGeom prst="rect">
            <a:avLst/>
          </a:prstGeom>
          <a:noFill/>
        </p:spPr>
        <p:txBody>
          <a:bodyPr wrap="square">
            <a:spAutoFit/>
          </a:bodyPr>
          <a:lstStyle/>
          <a:p>
            <a:r>
              <a:rPr lang="en-US" sz="4000" b="1" i="1" dirty="0">
                <a:solidFill>
                  <a:srgbClr val="C00000"/>
                </a:solidFill>
                <a:latin typeface="Times New Roman" panose="02020603050405020304" pitchFamily="18" charset="0"/>
                <a:ea typeface="Times New Roman" panose="02020603050405020304" pitchFamily="18" charset="0"/>
              </a:rPr>
              <a:t>B</a:t>
            </a:r>
          </a:p>
        </p:txBody>
      </p:sp>
      <p:sp>
        <p:nvSpPr>
          <p:cNvPr id="21" name="Hộp Văn bản 6">
            <a:extLst>
              <a:ext uri="{FF2B5EF4-FFF2-40B4-BE49-F238E27FC236}">
                <a16:creationId xmlns:a16="http://schemas.microsoft.com/office/drawing/2014/main" id="{E2C37818-0955-DA5D-4BAF-68C5C830219E}"/>
              </a:ext>
            </a:extLst>
          </p:cNvPr>
          <p:cNvSpPr txBox="1"/>
          <p:nvPr/>
        </p:nvSpPr>
        <p:spPr>
          <a:xfrm>
            <a:off x="7662853" y="3195394"/>
            <a:ext cx="542535" cy="707886"/>
          </a:xfrm>
          <a:prstGeom prst="rect">
            <a:avLst/>
          </a:prstGeom>
          <a:noFill/>
        </p:spPr>
        <p:txBody>
          <a:bodyPr wrap="square">
            <a:spAutoFit/>
          </a:bodyPr>
          <a:lstStyle/>
          <a:p>
            <a:r>
              <a:rPr lang="en-US" sz="4000" b="1" i="1">
                <a:solidFill>
                  <a:srgbClr val="C00000"/>
                </a:solidFill>
                <a:latin typeface="Times New Roman" panose="02020603050405020304" pitchFamily="18" charset="0"/>
                <a:ea typeface="Times New Roman" panose="02020603050405020304" pitchFamily="18" charset="0"/>
              </a:rPr>
              <a:t>A</a:t>
            </a:r>
            <a:endParaRPr lang="en-US" sz="4000" b="1" i="1" dirty="0">
              <a:solidFill>
                <a:srgbClr val="C00000"/>
              </a:solidFill>
              <a:latin typeface="Times New Roman" panose="02020603050405020304" pitchFamily="18" charset="0"/>
              <a:ea typeface="Times New Roman" panose="02020603050405020304" pitchFamily="18" charset="0"/>
            </a:endParaRPr>
          </a:p>
        </p:txBody>
      </p:sp>
      <p:sp>
        <p:nvSpPr>
          <p:cNvPr id="22" name="Hộp Văn bản 6">
            <a:extLst>
              <a:ext uri="{FF2B5EF4-FFF2-40B4-BE49-F238E27FC236}">
                <a16:creationId xmlns:a16="http://schemas.microsoft.com/office/drawing/2014/main" id="{E2C37818-0955-DA5D-4BAF-68C5C830219E}"/>
              </a:ext>
            </a:extLst>
          </p:cNvPr>
          <p:cNvSpPr txBox="1"/>
          <p:nvPr/>
        </p:nvSpPr>
        <p:spPr>
          <a:xfrm>
            <a:off x="7662852" y="4198402"/>
            <a:ext cx="542535" cy="707886"/>
          </a:xfrm>
          <a:prstGeom prst="rect">
            <a:avLst/>
          </a:prstGeom>
          <a:noFill/>
        </p:spPr>
        <p:txBody>
          <a:bodyPr wrap="square">
            <a:spAutoFit/>
          </a:bodyPr>
          <a:lstStyle/>
          <a:p>
            <a:r>
              <a:rPr lang="en-US" sz="4000" b="1" i="1">
                <a:solidFill>
                  <a:srgbClr val="C00000"/>
                </a:solidFill>
                <a:latin typeface="Times New Roman" panose="02020603050405020304" pitchFamily="18" charset="0"/>
                <a:ea typeface="Times New Roman" panose="02020603050405020304" pitchFamily="18" charset="0"/>
              </a:rPr>
              <a:t>C</a:t>
            </a:r>
            <a:endParaRPr lang="en-US" sz="4000" b="1" i="1" dirty="0">
              <a:solidFill>
                <a:srgbClr val="C00000"/>
              </a:solidFill>
              <a:latin typeface="Times New Roman" panose="02020603050405020304" pitchFamily="18" charset="0"/>
              <a:ea typeface="Times New Roman" panose="02020603050405020304" pitchFamily="18" charset="0"/>
            </a:endParaRPr>
          </a:p>
        </p:txBody>
      </p:sp>
      <p:pic>
        <p:nvPicPr>
          <p:cNvPr id="9" name="0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76272" y="1114799"/>
            <a:ext cx="609600" cy="609600"/>
          </a:xfrm>
          <a:prstGeom prst="rect">
            <a:avLst/>
          </a:prstGeom>
        </p:spPr>
      </p:pic>
      <p:sp>
        <p:nvSpPr>
          <p:cNvPr id="15" name="TextBox 14"/>
          <p:cNvSpPr txBox="1"/>
          <p:nvPr/>
        </p:nvSpPr>
        <p:spPr>
          <a:xfrm>
            <a:off x="80498" y="66899"/>
            <a:ext cx="2584881" cy="523220"/>
          </a:xfrm>
          <a:prstGeom prst="rect">
            <a:avLst/>
          </a:prstGeom>
          <a:solidFill>
            <a:schemeClr val="accent6">
              <a:lumMod val="60000"/>
              <a:lumOff val="40000"/>
            </a:schemeClr>
          </a:solidFill>
          <a:effectLst/>
        </p:spPr>
        <p:txBody>
          <a:bodyPr wrap="square" rtlCol="0">
            <a:spAutoFit/>
          </a:bodyPr>
          <a:lstStyle/>
          <a:p>
            <a:r>
              <a:rPr lang="en-US" sz="2800" b="1" dirty="0">
                <a:solidFill>
                  <a:srgbClr val="C00000"/>
                </a:solidFill>
                <a:effectLst>
                  <a:glow rad="88900">
                    <a:schemeClr val="bg1"/>
                  </a:glow>
                </a:effectLst>
                <a:latin typeface="Arial" panose="020B0604020202020204" pitchFamily="34" charset="0"/>
                <a:cs typeface="Arial" panose="020B0604020202020204" pitchFamily="34" charset="0"/>
              </a:rPr>
              <a:t>I. LISTENING</a:t>
            </a:r>
          </a:p>
        </p:txBody>
      </p:sp>
    </p:spTree>
    <p:extLst>
      <p:ext uri="{BB962C8B-B14F-4D97-AF65-F5344CB8AC3E}">
        <p14:creationId xmlns:p14="http://schemas.microsoft.com/office/powerpoint/2010/main" val="231546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00001" fill="hold"/>
                                        <p:tgtEl>
                                          <p:spTgt spid="9"/>
                                        </p:tgtEl>
                                      </p:cBhvr>
                                    </p:cmd>
                                  </p:childTnLst>
                                </p:cTn>
                              </p:par>
                            </p:childTnLst>
                          </p:cTn>
                        </p:par>
                      </p:childTnLst>
                    </p:cTn>
                  </p:par>
                </p:childTnLst>
              </p:cTn>
              <p:nextCondLst>
                <p:cond evt="onClick" delay="0">
                  <p:tgtEl>
                    <p:spTgt spid="9"/>
                  </p:tgtEl>
                </p:cond>
              </p:nextCondLst>
            </p:seq>
            <p:audio>
              <p:cMediaNode vol="80000">
                <p:cTn id="20" fill="hold" display="0">
                  <p:stCondLst>
                    <p:cond delay="indefinite"/>
                  </p:stCondLst>
                  <p:endCondLst>
                    <p:cond evt="onStopAudio" delay="0">
                      <p:tgtEl>
                        <p:sldTgt/>
                      </p:tgtEl>
                    </p:cond>
                  </p:endCondLst>
                </p:cTn>
                <p:tgtEl>
                  <p:spTgt spid="9"/>
                </p:tgtEl>
              </p:cMediaNode>
            </p:audio>
          </p:childTnLst>
        </p:cTn>
      </p:par>
    </p:tnLst>
    <p:bldLst>
      <p:bldP spid="7"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257F610-F40B-F000-102E-D5E5BA46C05B}"/>
              </a:ext>
            </a:extLst>
          </p:cNvPr>
          <p:cNvSpPr txBox="1"/>
          <p:nvPr/>
        </p:nvSpPr>
        <p:spPr>
          <a:xfrm>
            <a:off x="652444" y="872345"/>
            <a:ext cx="10702250" cy="5170646"/>
          </a:xfrm>
          <a:prstGeom prst="rect">
            <a:avLst/>
          </a:prstGeom>
          <a:noFill/>
        </p:spPr>
        <p:txBody>
          <a:bodyPr wrap="square">
            <a:spAutoFit/>
          </a:bodyPr>
          <a:lstStyle/>
          <a:p>
            <a:pPr>
              <a:lnSpc>
                <a:spcPct val="150000"/>
              </a:lnSpc>
            </a:pPr>
            <a:r>
              <a:rPr lang="en-US" sz="2200" b="1" i="0">
                <a:solidFill>
                  <a:srgbClr val="F26548"/>
                </a:solidFill>
                <a:effectLst/>
              </a:rPr>
              <a:t>1. </a:t>
            </a:r>
            <a:r>
              <a:rPr lang="en-US" sz="2200" b="0" i="0">
                <a:solidFill>
                  <a:srgbClr val="242021"/>
                </a:solidFill>
                <a:effectLst/>
              </a:rPr>
              <a:t>According </a:t>
            </a:r>
            <a:r>
              <a:rPr lang="en-US" sz="2200" b="0" i="0" dirty="0">
                <a:solidFill>
                  <a:srgbClr val="242021"/>
                </a:solidFill>
                <a:effectLst/>
              </a:rPr>
              <a:t>to speaker 1, there is a great sense of </a:t>
            </a:r>
            <a:r>
              <a:rPr lang="en-US" sz="2200" b="0" i="0" dirty="0">
                <a:solidFill>
                  <a:srgbClr val="949599"/>
                </a:solidFill>
                <a:effectLst/>
              </a:rPr>
              <a:t>______ </a:t>
            </a:r>
            <a:r>
              <a:rPr lang="en-US" sz="2200" b="0" i="0" dirty="0">
                <a:solidFill>
                  <a:srgbClr val="242021"/>
                </a:solidFill>
                <a:effectLst/>
              </a:rPr>
              <a:t>in his village.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security 		</a:t>
            </a:r>
            <a:r>
              <a:rPr lang="en-US" sz="2200" b="0" i="0">
                <a:solidFill>
                  <a:srgbClr val="242021"/>
                </a:solidFill>
                <a:effectLst/>
              </a:rPr>
              <a:t>	</a:t>
            </a:r>
            <a:r>
              <a:rPr lang="en-US" sz="2200" b="0" i="0">
                <a:solidFill>
                  <a:srgbClr val="1FB0E6"/>
                </a:solidFill>
                <a:effectLst/>
              </a:rPr>
              <a:t>B</a:t>
            </a:r>
            <a:r>
              <a:rPr lang="en-US" sz="2200" b="0" i="0" dirty="0">
                <a:solidFill>
                  <a:srgbClr val="1FB0E6"/>
                </a:solidFill>
                <a:effectLst/>
              </a:rPr>
              <a:t>. </a:t>
            </a:r>
            <a:r>
              <a:rPr lang="en-US" sz="2200" b="0" i="0" dirty="0">
                <a:solidFill>
                  <a:srgbClr val="242021"/>
                </a:solidFill>
                <a:effectLst/>
              </a:rPr>
              <a:t>duty			</a:t>
            </a:r>
            <a:r>
              <a:rPr lang="en-US" sz="2200" b="0" i="0" dirty="0">
                <a:solidFill>
                  <a:srgbClr val="1FB0E6"/>
                </a:solidFill>
                <a:effectLst/>
              </a:rPr>
              <a:t>C</a:t>
            </a:r>
            <a:r>
              <a:rPr lang="en-US" sz="2200" b="0" i="0">
                <a:solidFill>
                  <a:srgbClr val="1FB0E6"/>
                </a:solidFill>
                <a:effectLst/>
              </a:rPr>
              <a:t>. </a:t>
            </a:r>
            <a:r>
              <a:rPr lang="en-US" sz="2200" b="0" i="0">
                <a:solidFill>
                  <a:srgbClr val="242021"/>
                </a:solidFill>
                <a:effectLst/>
              </a:rPr>
              <a:t>community</a:t>
            </a:r>
            <a:br>
              <a:rPr lang="en-US" sz="2200" b="0" i="0" dirty="0">
                <a:solidFill>
                  <a:srgbClr val="242021"/>
                </a:solidFill>
                <a:effectLst/>
              </a:rPr>
            </a:br>
            <a:r>
              <a:rPr lang="en-US" sz="2200" b="1" i="0" dirty="0">
                <a:solidFill>
                  <a:srgbClr val="F26548"/>
                </a:solidFill>
                <a:effectLst/>
              </a:rPr>
              <a:t>2. </a:t>
            </a:r>
            <a:r>
              <a:rPr lang="en-US" sz="2200" b="0" i="0" dirty="0">
                <a:solidFill>
                  <a:srgbClr val="242021"/>
                </a:solidFill>
                <a:effectLst/>
              </a:rPr>
              <a:t>Speaker 1 says that people in his village</a:t>
            </a:r>
            <a:r>
              <a:rPr lang="en-US" sz="2200" dirty="0">
                <a:solidFill>
                  <a:srgbClr val="242021"/>
                </a:solidFill>
              </a:rPr>
              <a:t> </a:t>
            </a:r>
            <a:r>
              <a:rPr lang="en-US" sz="2200" b="0" i="0" dirty="0">
                <a:solidFill>
                  <a:srgbClr val="242021"/>
                </a:solidFill>
                <a:effectLst/>
              </a:rPr>
              <a:t>are very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supportive 			</a:t>
            </a:r>
            <a:r>
              <a:rPr lang="en-US" sz="2200" b="0" i="0" dirty="0">
                <a:solidFill>
                  <a:srgbClr val="1FB0E6"/>
                </a:solidFill>
                <a:effectLst/>
              </a:rPr>
              <a:t>B. </a:t>
            </a:r>
            <a:r>
              <a:rPr lang="en-US" sz="2200" b="0" i="0" dirty="0">
                <a:solidFill>
                  <a:srgbClr val="242021"/>
                </a:solidFill>
                <a:effectLst/>
              </a:rPr>
              <a:t>unsociable		</a:t>
            </a:r>
            <a:r>
              <a:rPr lang="en-US" sz="2200" b="0" i="0" dirty="0">
                <a:solidFill>
                  <a:srgbClr val="1FB0E6"/>
                </a:solidFill>
                <a:effectLst/>
              </a:rPr>
              <a:t>C. </a:t>
            </a:r>
            <a:r>
              <a:rPr lang="en-US" sz="2200" b="0" i="0" dirty="0">
                <a:solidFill>
                  <a:srgbClr val="242021"/>
                </a:solidFill>
                <a:effectLst/>
              </a:rPr>
              <a:t>well-trained</a:t>
            </a:r>
            <a:r>
              <a:rPr lang="en-US" sz="2200" dirty="0"/>
              <a:t> </a:t>
            </a:r>
            <a:br>
              <a:rPr lang="en-US" sz="2200" dirty="0"/>
            </a:br>
            <a:r>
              <a:rPr lang="en-US" sz="2200" b="1" i="0" dirty="0">
                <a:solidFill>
                  <a:srgbClr val="F26548"/>
                </a:solidFill>
                <a:effectLst/>
              </a:rPr>
              <a:t>3. </a:t>
            </a:r>
            <a:r>
              <a:rPr lang="en-US" sz="2200" b="0" i="0" dirty="0">
                <a:solidFill>
                  <a:srgbClr val="242021"/>
                </a:solidFill>
                <a:effectLst/>
              </a:rPr>
              <a:t>In speaker 2’s opinion, </a:t>
            </a:r>
            <a:r>
              <a:rPr lang="en-US" sz="2200" b="0" i="0" dirty="0">
                <a:solidFill>
                  <a:srgbClr val="949599"/>
                </a:solidFill>
                <a:effectLst/>
              </a:rPr>
              <a:t>______ </a:t>
            </a:r>
            <a:r>
              <a:rPr lang="en-US" sz="2200" b="0" i="0" dirty="0">
                <a:solidFill>
                  <a:srgbClr val="242021"/>
                </a:solidFill>
                <a:effectLst/>
              </a:rPr>
              <a:t>is a big problem 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the cost of living 		</a:t>
            </a:r>
            <a:r>
              <a:rPr lang="en-US" sz="2200" b="0" i="0" dirty="0">
                <a:solidFill>
                  <a:srgbClr val="1FB0E6"/>
                </a:solidFill>
                <a:effectLst/>
              </a:rPr>
              <a:t>B. </a:t>
            </a:r>
            <a:r>
              <a:rPr lang="en-US" sz="2200" b="0" i="0" dirty="0">
                <a:solidFill>
                  <a:srgbClr val="242021"/>
                </a:solidFill>
                <a:effectLst/>
              </a:rPr>
              <a:t>safety	</a:t>
            </a:r>
            <a:r>
              <a:rPr lang="en-US" sz="2200" b="0" i="0">
                <a:solidFill>
                  <a:srgbClr val="242021"/>
                </a:solidFill>
                <a:effectLst/>
              </a:rPr>
              <a:t>	</a:t>
            </a:r>
            <a:r>
              <a:rPr lang="en-US" sz="2200" b="0" i="0">
                <a:solidFill>
                  <a:srgbClr val="1FB0E6"/>
                </a:solidFill>
                <a:effectLst/>
              </a:rPr>
              <a:t>C</a:t>
            </a:r>
            <a:r>
              <a:rPr lang="en-US" sz="2200" b="0" i="0" dirty="0">
                <a:solidFill>
                  <a:srgbClr val="1FB0E6"/>
                </a:solidFill>
                <a:effectLst/>
              </a:rPr>
              <a:t>. </a:t>
            </a:r>
            <a:r>
              <a:rPr lang="en-US" sz="2200" b="0" i="0" dirty="0">
                <a:solidFill>
                  <a:srgbClr val="242021"/>
                </a:solidFill>
                <a:effectLst/>
              </a:rPr>
              <a:t>transportation</a:t>
            </a:r>
            <a:br>
              <a:rPr lang="en-US" sz="2200" b="0" i="0" dirty="0">
                <a:solidFill>
                  <a:srgbClr val="242021"/>
                </a:solidFill>
                <a:effectLst/>
              </a:rPr>
            </a:br>
            <a:r>
              <a:rPr lang="en-US" sz="2200" b="1" i="0" dirty="0">
                <a:solidFill>
                  <a:srgbClr val="F26548"/>
                </a:solidFill>
                <a:effectLst/>
              </a:rPr>
              <a:t>4. </a:t>
            </a:r>
            <a:r>
              <a:rPr lang="en-US" sz="2200" b="0" i="0" dirty="0">
                <a:solidFill>
                  <a:srgbClr val="242021"/>
                </a:solidFill>
                <a:effectLst/>
              </a:rPr>
              <a:t>Speaker 2 says that they should </a:t>
            </a:r>
            <a:r>
              <a:rPr lang="en-US" sz="2200" b="0" i="0" dirty="0">
                <a:solidFill>
                  <a:srgbClr val="949599"/>
                </a:solidFill>
                <a:effectLst/>
              </a:rPr>
              <a:t>______ </a:t>
            </a:r>
            <a:r>
              <a:rPr lang="en-US" sz="2200" b="0" i="0" dirty="0">
                <a:solidFill>
                  <a:srgbClr val="242021"/>
                </a:solidFill>
                <a:effectLst/>
              </a:rPr>
              <a:t>in the countryside.</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improve the lives of people	</a:t>
            </a:r>
            <a:r>
              <a:rPr lang="en-US" sz="2200" b="0" i="0" dirty="0">
                <a:solidFill>
                  <a:srgbClr val="1FB0E6"/>
                </a:solidFill>
                <a:effectLst/>
              </a:rPr>
              <a:t>B. </a:t>
            </a:r>
            <a:r>
              <a:rPr lang="en-US" sz="2200" b="0" i="0" dirty="0">
                <a:solidFill>
                  <a:srgbClr val="242021"/>
                </a:solidFill>
                <a:effectLst/>
              </a:rPr>
              <a:t>prevent crime</a:t>
            </a:r>
            <a:r>
              <a:rPr lang="en-US" sz="2200" b="0" i="0">
                <a:solidFill>
                  <a:srgbClr val="242021"/>
                </a:solidFill>
                <a:effectLst/>
              </a:rPr>
              <a:t>	</a:t>
            </a:r>
            <a:r>
              <a:rPr lang="en-US" sz="2200" b="0" i="0">
                <a:solidFill>
                  <a:srgbClr val="1FB0E6"/>
                </a:solidFill>
                <a:effectLst/>
              </a:rPr>
              <a:t>C</a:t>
            </a:r>
            <a:r>
              <a:rPr lang="en-US" sz="2200" b="0" i="0" dirty="0">
                <a:solidFill>
                  <a:srgbClr val="1FB0E6"/>
                </a:solidFill>
                <a:effectLst/>
              </a:rPr>
              <a:t>. </a:t>
            </a:r>
            <a:r>
              <a:rPr lang="en-US" sz="2200" b="0" i="0" dirty="0">
                <a:solidFill>
                  <a:srgbClr val="242021"/>
                </a:solidFill>
                <a:effectLst/>
              </a:rPr>
              <a:t>protect nature</a:t>
            </a:r>
            <a:br>
              <a:rPr lang="en-US" sz="2200" b="0" i="0" dirty="0">
                <a:solidFill>
                  <a:srgbClr val="242021"/>
                </a:solidFill>
                <a:effectLst/>
              </a:rPr>
            </a:br>
            <a:r>
              <a:rPr lang="en-US" sz="2200" b="1" i="0" dirty="0">
                <a:solidFill>
                  <a:srgbClr val="F26548"/>
                </a:solidFill>
                <a:effectLst/>
              </a:rPr>
              <a:t>5</a:t>
            </a:r>
            <a:r>
              <a:rPr lang="en-US" sz="2200" b="1" i="0">
                <a:solidFill>
                  <a:srgbClr val="F26548"/>
                </a:solidFill>
                <a:effectLst/>
              </a:rPr>
              <a:t>. </a:t>
            </a:r>
            <a:r>
              <a:rPr lang="en-US" sz="2200" dirty="0">
                <a:solidFill>
                  <a:srgbClr val="242021"/>
                </a:solidFill>
              </a:rPr>
              <a:t>A</a:t>
            </a:r>
            <a:r>
              <a:rPr lang="en-US" sz="2200" b="0" i="0">
                <a:solidFill>
                  <a:srgbClr val="242021"/>
                </a:solidFill>
                <a:effectLst/>
              </a:rPr>
              <a:t>ccording </a:t>
            </a:r>
            <a:r>
              <a:rPr lang="en-US" sz="2200" b="0" i="0" dirty="0">
                <a:solidFill>
                  <a:srgbClr val="242021"/>
                </a:solidFill>
                <a:effectLst/>
              </a:rPr>
              <a:t>to speaker 3, life in the countryside is peaceful and </a:t>
            </a:r>
            <a:r>
              <a:rPr lang="en-US" sz="2200" b="0" i="0" dirty="0">
                <a:solidFill>
                  <a:srgbClr val="949599"/>
                </a:solidFill>
                <a:effectLst/>
              </a:rPr>
              <a:t>______</a:t>
            </a:r>
            <a:r>
              <a:rPr lang="en-US" sz="2200" b="0" i="0" dirty="0">
                <a:solidFill>
                  <a:srgbClr val="242021"/>
                </a:solidFill>
                <a:effectLst/>
              </a:rPr>
              <a:t>.</a:t>
            </a:r>
            <a:br>
              <a:rPr lang="en-US" sz="2200" b="0" i="0" dirty="0">
                <a:solidFill>
                  <a:srgbClr val="242021"/>
                </a:solidFill>
                <a:effectLst/>
              </a:rPr>
            </a:br>
            <a:r>
              <a:rPr lang="en-US" sz="2200" b="0" i="0" dirty="0">
                <a:solidFill>
                  <a:srgbClr val="1FB0E6"/>
                </a:solidFill>
                <a:effectLst/>
              </a:rPr>
              <a:t>A. </a:t>
            </a:r>
            <a:r>
              <a:rPr lang="en-US" sz="2200" b="0" i="0" dirty="0">
                <a:solidFill>
                  <a:srgbClr val="242021"/>
                </a:solidFill>
                <a:effectLst/>
              </a:rPr>
              <a:t>slow 				</a:t>
            </a:r>
            <a:r>
              <a:rPr lang="en-US" sz="2200" b="0" i="0" dirty="0">
                <a:solidFill>
                  <a:srgbClr val="1FB0E6"/>
                </a:solidFill>
                <a:effectLst/>
              </a:rPr>
              <a:t>B. </a:t>
            </a:r>
            <a:r>
              <a:rPr lang="en-US" sz="2200" b="0" i="0" dirty="0">
                <a:solidFill>
                  <a:srgbClr val="242021"/>
                </a:solidFill>
                <a:effectLst/>
              </a:rPr>
              <a:t>simple 	</a:t>
            </a:r>
            <a:r>
              <a:rPr lang="en-US" sz="2200" b="0" i="0">
                <a:solidFill>
                  <a:srgbClr val="242021"/>
                </a:solidFill>
                <a:effectLst/>
              </a:rPr>
              <a:t>	</a:t>
            </a:r>
            <a:r>
              <a:rPr lang="en-US" sz="2200" b="0" i="0">
                <a:solidFill>
                  <a:srgbClr val="1FB0E6"/>
                </a:solidFill>
                <a:effectLst/>
              </a:rPr>
              <a:t>C</a:t>
            </a:r>
            <a:r>
              <a:rPr lang="en-US" sz="2200" b="0" i="0" dirty="0">
                <a:solidFill>
                  <a:srgbClr val="1FB0E6"/>
                </a:solidFill>
                <a:effectLst/>
              </a:rPr>
              <a:t>. </a:t>
            </a:r>
            <a:r>
              <a:rPr lang="en-US" sz="2200" b="0" i="0" dirty="0">
                <a:solidFill>
                  <a:srgbClr val="242021"/>
                </a:solidFill>
                <a:effectLst/>
              </a:rPr>
              <a:t>safe</a:t>
            </a:r>
            <a:r>
              <a:rPr lang="en-US" sz="2200" dirty="0"/>
              <a:t> </a:t>
            </a:r>
            <a:endParaRPr lang="vi-VN" sz="2200" dirty="0"/>
          </a:p>
        </p:txBody>
      </p:sp>
      <p:sp>
        <p:nvSpPr>
          <p:cNvPr id="13" name="Rounded Rectangle 12"/>
          <p:cNvSpPr/>
          <p:nvPr/>
        </p:nvSpPr>
        <p:spPr>
          <a:xfrm>
            <a:off x="409519" y="418220"/>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47797" y="436286"/>
            <a:ext cx="6936115"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again and choose the correct answer A, B, or C. </a:t>
            </a:r>
          </a:p>
        </p:txBody>
      </p:sp>
      <p:sp>
        <p:nvSpPr>
          <p:cNvPr id="17" name="TextBox 16"/>
          <p:cNvSpPr txBox="1"/>
          <p:nvPr/>
        </p:nvSpPr>
        <p:spPr>
          <a:xfrm>
            <a:off x="442972" y="31317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 name="Oval 1"/>
          <p:cNvSpPr/>
          <p:nvPr/>
        </p:nvSpPr>
        <p:spPr>
          <a:xfrm>
            <a:off x="6998165" y="1511718"/>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3" name="Oval 22"/>
          <p:cNvSpPr/>
          <p:nvPr/>
        </p:nvSpPr>
        <p:spPr>
          <a:xfrm>
            <a:off x="587632" y="2494628"/>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4" name="Oval 23"/>
          <p:cNvSpPr/>
          <p:nvPr/>
        </p:nvSpPr>
        <p:spPr>
          <a:xfrm>
            <a:off x="6998164" y="35122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5" name="Oval 24"/>
          <p:cNvSpPr/>
          <p:nvPr/>
        </p:nvSpPr>
        <p:spPr>
          <a:xfrm>
            <a:off x="587631" y="45223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6" name="Oval 25"/>
          <p:cNvSpPr/>
          <p:nvPr/>
        </p:nvSpPr>
        <p:spPr>
          <a:xfrm>
            <a:off x="4245231" y="5512979"/>
            <a:ext cx="428549" cy="4285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pic>
        <p:nvPicPr>
          <p:cNvPr id="5" name="0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93384" y="398637"/>
            <a:ext cx="609600" cy="609600"/>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up)">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98125" fill="hold"/>
                                        <p:tgtEl>
                                          <p:spTgt spid="5"/>
                                        </p:tgtEl>
                                      </p:cBhvr>
                                    </p:cmd>
                                  </p:childTnLst>
                                </p:cTn>
                              </p:par>
                            </p:childTnLst>
                          </p:cTn>
                        </p:par>
                      </p:childTnLst>
                    </p:cTn>
                  </p:par>
                </p:childTnLst>
              </p:cTn>
              <p:nextCondLst>
                <p:cond evt="onClick" delay="0">
                  <p:tgtEl>
                    <p:spTgt spid="5"/>
                  </p:tgtEl>
                </p:cond>
              </p:nextCondLst>
            </p:seq>
            <p:audio>
              <p:cMediaNode vol="80000">
                <p:cTn id="33" fill="hold" display="0">
                  <p:stCondLst>
                    <p:cond delay="indefinite"/>
                  </p:stCondLst>
                  <p:endCondLst>
                    <p:cond evt="onStopAudio" delay="0">
                      <p:tgtEl>
                        <p:sldTgt/>
                      </p:tgtEl>
                    </p:cond>
                  </p:endCondLst>
                </p:cTn>
                <p:tgtEl>
                  <p:spTgt spid="5"/>
                </p:tgtEl>
              </p:cMediaNode>
            </p:audio>
          </p:childTnLst>
        </p:cTn>
      </p:par>
    </p:tnLst>
    <p:bldLst>
      <p:bldP spid="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7123" y="714745"/>
            <a:ext cx="10963073" cy="5262979"/>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Speaker 1</a:t>
            </a:r>
            <a:r>
              <a:rPr lang="en-US" sz="2400" dirty="0">
                <a:latin typeface="Times New Roman" panose="02020603050405020304" pitchFamily="18" charset="0"/>
                <a:cs typeface="Times New Roman" panose="02020603050405020304" pitchFamily="18" charset="0"/>
              </a:rPr>
              <a:t>: I chose to live in a village because the relationships between people here are very good. There is a great sense of community here. The people welcome </a:t>
            </a:r>
            <a:r>
              <a:rPr lang="en-US" sz="2400" dirty="0" err="1">
                <a:latin typeface="Times New Roman" panose="02020603050405020304" pitchFamily="18" charset="0"/>
                <a:cs typeface="Times New Roman" panose="02020603050405020304" pitchFamily="18" charset="0"/>
              </a:rPr>
              <a:t>neighbours</a:t>
            </a:r>
            <a:r>
              <a:rPr lang="en-US" sz="2400" dirty="0">
                <a:latin typeface="Times New Roman" panose="02020603050405020304" pitchFamily="18" charset="0"/>
                <a:cs typeface="Times New Roman" panose="02020603050405020304" pitchFamily="18" charset="0"/>
              </a:rPr>
              <a:t> to their homes. They are always willing to help each other. They share almost everything with one another.</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Speaker 2: </a:t>
            </a:r>
            <a:r>
              <a:rPr lang="en-US" sz="2400" dirty="0">
                <a:latin typeface="Times New Roman" panose="02020603050405020304" pitchFamily="18" charset="0"/>
                <a:cs typeface="Times New Roman" panose="02020603050405020304" pitchFamily="18" charset="0"/>
              </a:rPr>
              <a:t>There are many things I don't like about life in the countryside. There aren't many good schools or colleges. It's boring here because there aren't many places for entertainment like theatres, cinemas, etc. Transportation is another big problem. There are few means of public transport. And in general, there are many things that we should do to improve the life of villagers.</a:t>
            </a:r>
          </a:p>
          <a:p>
            <a:endParaRPr lang="en-US" sz="2400" dirty="0">
              <a:latin typeface="Times New Roman" panose="02020603050405020304" pitchFamily="18" charset="0"/>
              <a:cs typeface="Times New Roman" panose="02020603050405020304" pitchFamily="18" charset="0"/>
            </a:endParaRPr>
          </a:p>
          <a:p>
            <a:r>
              <a:rPr lang="en-US" sz="2400" b="1" dirty="0">
                <a:solidFill>
                  <a:srgbClr val="FF0000"/>
                </a:solidFill>
                <a:latin typeface="Times New Roman" panose="02020603050405020304" pitchFamily="18" charset="0"/>
                <a:cs typeface="Times New Roman" panose="02020603050405020304" pitchFamily="18" charset="0"/>
              </a:rPr>
              <a:t>Speaker 3:</a:t>
            </a:r>
            <a:r>
              <a:rPr lang="en-US" sz="2400" dirty="0">
                <a:latin typeface="Times New Roman" panose="02020603050405020304" pitchFamily="18" charset="0"/>
                <a:cs typeface="Times New Roman" panose="02020603050405020304" pitchFamily="18" charset="0"/>
              </a:rPr>
              <a:t> I love to live in the countryside. It is spacious. We can do many, many things that are hard to do in the city. We can go swimming, play football, fly kites and do other interesting things. Life is also peaceful and simple here.</a:t>
            </a:r>
          </a:p>
        </p:txBody>
      </p:sp>
      <p:sp>
        <p:nvSpPr>
          <p:cNvPr id="5" name="Rectangle 4"/>
          <p:cNvSpPr/>
          <p:nvPr/>
        </p:nvSpPr>
        <p:spPr>
          <a:xfrm>
            <a:off x="4803932" y="117212"/>
            <a:ext cx="1493870" cy="461665"/>
          </a:xfrm>
          <a:prstGeom prst="rect">
            <a:avLst/>
          </a:prstGeom>
          <a:solidFill>
            <a:schemeClr val="accent6">
              <a:lumMod val="40000"/>
              <a:lumOff val="60000"/>
            </a:schemeClr>
          </a:solidFill>
        </p:spPr>
        <p:txBody>
          <a:bodyPr wrap="none">
            <a:spAutoFit/>
          </a:bodyPr>
          <a:lstStyle/>
          <a:p>
            <a:r>
              <a:rPr lang="en-US" sz="2400" b="1" dirty="0" err="1">
                <a:solidFill>
                  <a:srgbClr val="C00000"/>
                </a:solidFill>
              </a:rPr>
              <a:t>Tapescript</a:t>
            </a:r>
            <a:endParaRPr lang="en-US" sz="2400" b="1" dirty="0">
              <a:solidFill>
                <a:srgbClr val="C00000"/>
              </a:solidFill>
            </a:endParaRPr>
          </a:p>
        </p:txBody>
      </p:sp>
      <p:pic>
        <p:nvPicPr>
          <p:cNvPr id="2" name="track-11">
            <a:hlinkClick r:id="" action="ppaction://media"/>
            <a:extLst>
              <a:ext uri="{FF2B5EF4-FFF2-40B4-BE49-F238E27FC236}">
                <a16:creationId xmlns:a16="http://schemas.microsoft.com/office/drawing/2014/main" id="{ADAD6F8E-5597-4DCB-9CC0-3E94A630E3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76996" y="144844"/>
            <a:ext cx="406400" cy="406400"/>
          </a:xfrm>
          <a:prstGeom prst="rect">
            <a:avLst/>
          </a:prstGeom>
        </p:spPr>
      </p:pic>
    </p:spTree>
    <p:extLst>
      <p:ext uri="{BB962C8B-B14F-4D97-AF65-F5344CB8AC3E}">
        <p14:creationId xmlns:p14="http://schemas.microsoft.com/office/powerpoint/2010/main" val="348866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83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4021</TotalTime>
  <Words>1366</Words>
  <Application>Microsoft Office PowerPoint</Application>
  <PresentationFormat>Widescreen</PresentationFormat>
  <Paragraphs>112</Paragraphs>
  <Slides>17</Slides>
  <Notes>8</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Berlin Sans FB</vt:lpstr>
      <vt:lpstr>Calibri</vt:lpstr>
      <vt:lpstr>Calibri Light</vt:lpstr>
      <vt:lpstr>ChronicaPro-Book</vt:lpstr>
      <vt:lpstr>ChronicaPro-Medium</vt:lpstr>
      <vt:lpstr>Myriad Pro</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Nguyễn Thị Huế</cp:lastModifiedBy>
  <cp:revision>240</cp:revision>
  <dcterms:created xsi:type="dcterms:W3CDTF">2020-12-09T02:04:09Z</dcterms:created>
  <dcterms:modified xsi:type="dcterms:W3CDTF">2024-10-09T01:33:43Z</dcterms:modified>
</cp:coreProperties>
</file>