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19"/>
  </p:notesMasterIdLst>
  <p:sldIdLst>
    <p:sldId id="357" r:id="rId2"/>
    <p:sldId id="360" r:id="rId3"/>
    <p:sldId id="361" r:id="rId4"/>
    <p:sldId id="256" r:id="rId5"/>
    <p:sldId id="283" r:id="rId6"/>
    <p:sldId id="362" r:id="rId7"/>
    <p:sldId id="276" r:id="rId8"/>
    <p:sldId id="298" r:id="rId9"/>
    <p:sldId id="351" r:id="rId10"/>
    <p:sldId id="363" r:id="rId11"/>
    <p:sldId id="327" r:id="rId12"/>
    <p:sldId id="364" r:id="rId13"/>
    <p:sldId id="356" r:id="rId14"/>
    <p:sldId id="352" r:id="rId15"/>
    <p:sldId id="314" r:id="rId16"/>
    <p:sldId id="330" r:id="rId17"/>
    <p:sldId id="358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FF"/>
    <a:srgbClr val="AD4F0F"/>
    <a:srgbClr val="E0702A"/>
    <a:srgbClr val="7192A9"/>
    <a:srgbClr val="EF4B66"/>
    <a:srgbClr val="3B87CD"/>
    <a:srgbClr val="D36113"/>
    <a:srgbClr val="5DD2FF"/>
    <a:srgbClr val="00B0F0"/>
    <a:srgbClr val="1596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728" autoAdjust="0"/>
    <p:restoredTop sz="94660"/>
  </p:normalViewPr>
  <p:slideViewPr>
    <p:cSldViewPr snapToGrid="0" showGuides="1">
      <p:cViewPr varScale="1">
        <p:scale>
          <a:sx n="62" d="100"/>
          <a:sy n="62" d="100"/>
        </p:scale>
        <p:origin x="948" y="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1181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310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2258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7905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6935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9728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567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4980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1596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2156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3981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2042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5595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1220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2721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8634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5901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4743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1568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2955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4323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846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gi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gif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-31376"/>
            <a:ext cx="12191999" cy="678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20564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78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192929" y="209818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07016" y="233786"/>
            <a:ext cx="11299772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the sentences with suitable comparative forms of the adverbs from the box.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45871" y="110862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4C87722-B88C-4242-BBAB-786B74455F27}"/>
              </a:ext>
            </a:extLst>
          </p:cNvPr>
          <p:cNvSpPr txBox="1"/>
          <p:nvPr/>
        </p:nvSpPr>
        <p:spPr>
          <a:xfrm>
            <a:off x="86900" y="1441453"/>
            <a:ext cx="11580418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rgbClr val="E0702A"/>
                </a:solidFill>
              </a:rPr>
              <a:t>1. </a:t>
            </a:r>
            <a:r>
              <a:rPr lang="en-US" sz="3200"/>
              <a:t>After </a:t>
            </a:r>
            <a:r>
              <a:rPr lang="en-US" sz="3200" dirty="0"/>
              <a:t>his accident last month</a:t>
            </a:r>
            <a:r>
              <a:rPr lang="en-US" sz="3200"/>
              <a:t>, he is driving _____________ now.</a:t>
            </a:r>
          </a:p>
          <a:p>
            <a:endParaRPr lang="en-US" sz="1500" dirty="0"/>
          </a:p>
          <a:p>
            <a:r>
              <a:rPr lang="en-US" sz="3200" b="1" dirty="0">
                <a:solidFill>
                  <a:srgbClr val="E0702A"/>
                </a:solidFill>
              </a:rPr>
              <a:t>2. </a:t>
            </a:r>
            <a:r>
              <a:rPr lang="en-US" sz="3200" dirty="0"/>
              <a:t>A horse can </a:t>
            </a:r>
            <a:r>
              <a:rPr lang="en-US" sz="3200"/>
              <a:t>run ______ </a:t>
            </a:r>
            <a:r>
              <a:rPr lang="en-US" sz="3200" dirty="0"/>
              <a:t>than a </a:t>
            </a:r>
            <a:r>
              <a:rPr lang="en-US" sz="3200"/>
              <a:t>buffalo.</a:t>
            </a:r>
          </a:p>
          <a:p>
            <a:endParaRPr lang="en-US" sz="1500" dirty="0"/>
          </a:p>
          <a:p>
            <a:r>
              <a:rPr lang="en-US" sz="3200" b="1" dirty="0">
                <a:solidFill>
                  <a:srgbClr val="E0702A"/>
                </a:solidFill>
              </a:rPr>
              <a:t>3. </a:t>
            </a:r>
            <a:r>
              <a:rPr lang="en-US" sz="3200" dirty="0"/>
              <a:t>You’re too loud</a:t>
            </a:r>
            <a:r>
              <a:rPr lang="en-US" sz="3200"/>
              <a:t>. Can </a:t>
            </a:r>
            <a:r>
              <a:rPr lang="en-US" sz="3200" dirty="0"/>
              <a:t>you speak a </a:t>
            </a:r>
            <a:r>
              <a:rPr lang="en-US" sz="3200"/>
              <a:t>bit ____________?</a:t>
            </a:r>
          </a:p>
          <a:p>
            <a:endParaRPr lang="en-US" sz="1500" dirty="0"/>
          </a:p>
          <a:p>
            <a:r>
              <a:rPr lang="en-US" sz="3200" b="1" dirty="0">
                <a:solidFill>
                  <a:srgbClr val="E0702A"/>
                </a:solidFill>
              </a:rPr>
              <a:t>4. </a:t>
            </a:r>
            <a:r>
              <a:rPr lang="en-US" sz="3200" dirty="0"/>
              <a:t>After working hard all day on the farm, we </a:t>
            </a:r>
            <a:r>
              <a:rPr lang="en-US" sz="3200"/>
              <a:t>slept ____________ </a:t>
            </a:r>
            <a:r>
              <a:rPr lang="en-US" sz="3200" dirty="0"/>
              <a:t>than ever </a:t>
            </a:r>
            <a:r>
              <a:rPr lang="en-US" sz="3200"/>
              <a:t>before.</a:t>
            </a:r>
          </a:p>
          <a:p>
            <a:endParaRPr lang="en-US" sz="1500" dirty="0"/>
          </a:p>
          <a:p>
            <a:r>
              <a:rPr lang="en-US" sz="3200" b="1">
                <a:solidFill>
                  <a:srgbClr val="E0702A"/>
                </a:solidFill>
              </a:rPr>
              <a:t>5. </a:t>
            </a:r>
            <a:r>
              <a:rPr lang="en-US" sz="3200"/>
              <a:t>The farmers started harvesting their crops ______ than expected.  </a:t>
            </a:r>
            <a:endParaRPr lang="en-US" sz="3200" dirty="0"/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F5F98E21-F493-9AD9-D2EF-174EF0B523FD}"/>
              </a:ext>
            </a:extLst>
          </p:cNvPr>
          <p:cNvSpPr txBox="1"/>
          <p:nvPr/>
        </p:nvSpPr>
        <p:spPr>
          <a:xfrm>
            <a:off x="7575001" y="1472578"/>
            <a:ext cx="264652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>
                <a:solidFill>
                  <a:srgbClr val="EF4B66"/>
                </a:solidFill>
              </a:rPr>
              <a:t>more carefully</a:t>
            </a:r>
            <a:endParaRPr lang="vi-VN" sz="3200" dirty="0">
              <a:solidFill>
                <a:srgbClr val="EF4B66"/>
              </a:solidFill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280029B3-452C-7FFF-3912-FBBD8292F1E2}"/>
              </a:ext>
            </a:extLst>
          </p:cNvPr>
          <p:cNvSpPr txBox="1"/>
          <p:nvPr/>
        </p:nvSpPr>
        <p:spPr>
          <a:xfrm>
            <a:off x="3206763" y="2160211"/>
            <a:ext cx="128654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>
                <a:solidFill>
                  <a:srgbClr val="EF4B66"/>
                </a:solidFill>
              </a:rPr>
              <a:t>faster</a:t>
            </a:r>
            <a:endParaRPr lang="vi-VN" sz="3200" dirty="0">
              <a:solidFill>
                <a:srgbClr val="EF4B66"/>
              </a:solidFill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02DD1CB4-6EDF-4306-5EDE-D597531B6D27}"/>
              </a:ext>
            </a:extLst>
          </p:cNvPr>
          <p:cNvSpPr txBox="1"/>
          <p:nvPr/>
        </p:nvSpPr>
        <p:spPr>
          <a:xfrm>
            <a:off x="6575067" y="2869376"/>
            <a:ext cx="242241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>
                <a:solidFill>
                  <a:srgbClr val="EF4B66"/>
                </a:solidFill>
              </a:rPr>
              <a:t>more quietly </a:t>
            </a:r>
            <a:endParaRPr lang="vi-VN" sz="3200" dirty="0">
              <a:solidFill>
                <a:srgbClr val="EF4B66"/>
              </a:solidFill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93730033-D60B-B199-BA84-0680ABAA2A09}"/>
              </a:ext>
            </a:extLst>
          </p:cNvPr>
          <p:cNvSpPr txBox="1"/>
          <p:nvPr/>
        </p:nvSpPr>
        <p:spPr>
          <a:xfrm>
            <a:off x="8442169" y="3598405"/>
            <a:ext cx="26415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>
                <a:solidFill>
                  <a:srgbClr val="EF4B66"/>
                </a:solidFill>
              </a:rPr>
              <a:t>more soundly </a:t>
            </a:r>
            <a:endParaRPr lang="vi-VN" sz="3200" dirty="0">
              <a:solidFill>
                <a:srgbClr val="EF4B66"/>
              </a:solidFill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5296883E-3DB8-87E8-F5E4-29AF33D5238D}"/>
              </a:ext>
            </a:extLst>
          </p:cNvPr>
          <p:cNvSpPr txBox="1"/>
          <p:nvPr/>
        </p:nvSpPr>
        <p:spPr>
          <a:xfrm>
            <a:off x="7504083" y="4838235"/>
            <a:ext cx="139418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>
                <a:solidFill>
                  <a:srgbClr val="EF4B66"/>
                </a:solidFill>
              </a:rPr>
              <a:t>earlier</a:t>
            </a:r>
            <a:endParaRPr lang="vi-VN" sz="3200" dirty="0">
              <a:solidFill>
                <a:srgbClr val="EF4B66"/>
              </a:solidFill>
            </a:endParaRPr>
          </a:p>
        </p:txBody>
      </p:sp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D0F0792C-36EB-07D3-89C6-8ED0BF1D6515}"/>
              </a:ext>
            </a:extLst>
          </p:cNvPr>
          <p:cNvSpPr/>
          <p:nvPr/>
        </p:nvSpPr>
        <p:spPr>
          <a:xfrm>
            <a:off x="977300" y="700736"/>
            <a:ext cx="10454666" cy="68101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id="{BE015A54-5997-A7DB-266F-E64A686F6157}"/>
              </a:ext>
            </a:extLst>
          </p:cNvPr>
          <p:cNvSpPr/>
          <p:nvPr/>
        </p:nvSpPr>
        <p:spPr>
          <a:xfrm>
            <a:off x="977300" y="760436"/>
            <a:ext cx="10417917" cy="523220"/>
          </a:xfrm>
          <a:prstGeom prst="rect">
            <a:avLst/>
          </a:prstGeom>
          <a:solidFill>
            <a:schemeClr val="accent4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early 		soundly 		fast 		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carefully 			quietly</a:t>
            </a:r>
            <a:endParaRPr lang="vi-VN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59199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72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-1" y="-23930"/>
            <a:ext cx="12191999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4. Read the situations and complete the sentences using the comparative forms of the adverbs in brackets. 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943D9978-6802-177F-37C2-54A034C895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7575" y="339883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vi-VN" altLang="vi-V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vi-VN" altLang="vi-V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FADD1E5B-3791-1379-80BC-F7A027398F98}"/>
              </a:ext>
            </a:extLst>
          </p:cNvPr>
          <p:cNvSpPr txBox="1"/>
          <p:nvPr/>
        </p:nvSpPr>
        <p:spPr>
          <a:xfrm>
            <a:off x="0" y="663427"/>
            <a:ext cx="12191998" cy="36880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1. </a:t>
            </a:r>
            <a:r>
              <a:rPr lang="en-US" sz="2800" dirty="0"/>
              <a:t>The red car can run 200 km/h while the black car can run 160 km/h.</a:t>
            </a:r>
          </a:p>
          <a:p>
            <a:r>
              <a:rPr lang="en-US" sz="2800" dirty="0">
                <a:solidFill>
                  <a:srgbClr val="FF0000"/>
                </a:solidFill>
                <a:sym typeface="Wingdings 3" panose="05040102010807070707" pitchFamily="18" charset="2"/>
              </a:rPr>
              <a:t> </a:t>
            </a:r>
            <a:r>
              <a:rPr lang="en-US" sz="2800" dirty="0">
                <a:solidFill>
                  <a:srgbClr val="FF0000"/>
                </a:solidFill>
              </a:rPr>
              <a:t>The red car can run _______________________. (fast)</a:t>
            </a:r>
          </a:p>
          <a:p>
            <a:r>
              <a:rPr lang="en-US" sz="2800" b="1" dirty="0">
                <a:solidFill>
                  <a:srgbClr val="C00000"/>
                </a:solidFill>
              </a:rPr>
              <a:t>2. </a:t>
            </a:r>
            <a:r>
              <a:rPr lang="en-US" sz="2800" dirty="0"/>
              <a:t>Nick can jump 1.5 m high while Tom can jump only 1.3 m.</a:t>
            </a:r>
          </a:p>
          <a:p>
            <a:pPr marL="457200" indent="-457200">
              <a:buFont typeface="Wingdings 3" panose="05040102010807070707" pitchFamily="18" charset="2"/>
              <a:buChar char="&quot;"/>
            </a:pPr>
            <a:r>
              <a:rPr lang="en-US" sz="2800" dirty="0">
                <a:solidFill>
                  <a:srgbClr val="FF0000"/>
                </a:solidFill>
              </a:rPr>
              <a:t>Nick can jump ___________________. (high)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</a:rPr>
              <a:t>3. </a:t>
            </a:r>
            <a:r>
              <a:rPr lang="en-US" sz="2800" dirty="0"/>
              <a:t>Mai and </a:t>
            </a:r>
            <a:r>
              <a:rPr lang="en-US" sz="2800" dirty="0" err="1"/>
              <a:t>hoa</a:t>
            </a:r>
            <a:r>
              <a:rPr lang="en-US" sz="2800" dirty="0"/>
              <a:t> both did well on the exam. </a:t>
            </a:r>
            <a:r>
              <a:rPr lang="en-US" sz="2800" dirty="0" err="1"/>
              <a:t>Hoa</a:t>
            </a:r>
            <a:r>
              <a:rPr lang="en-US" sz="2800" dirty="0"/>
              <a:t> got 80% of the answers correct and Mai got 90%.</a:t>
            </a:r>
          </a:p>
          <a:p>
            <a:pPr marL="457200" indent="-457200">
              <a:lnSpc>
                <a:spcPct val="150000"/>
              </a:lnSpc>
              <a:buFont typeface="Wingdings 3" panose="05040102010807070707" pitchFamily="18" charset="2"/>
              <a:buChar char="&quot;"/>
            </a:pPr>
            <a:r>
              <a:rPr lang="en-US" sz="2800" dirty="0">
                <a:solidFill>
                  <a:srgbClr val="FF0000"/>
                </a:solidFill>
              </a:rPr>
              <a:t>Mai did ___________________________. (well)</a:t>
            </a:r>
          </a:p>
        </p:txBody>
      </p:sp>
      <p:pic>
        <p:nvPicPr>
          <p:cNvPr id="2" name="5-Minute Timer - Cute Green Furry Countdown with Bell Chimes - 4K">
            <a:hlinkClick r:id="" action="ppaction://media"/>
            <a:extLst>
              <a:ext uri="{FF2B5EF4-FFF2-40B4-BE49-F238E27FC236}">
                <a16:creationId xmlns:a16="http://schemas.microsoft.com/office/drawing/2014/main" id="{1D88FDAC-33A9-496D-BE47-BDB04A92524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97447" y="5362358"/>
            <a:ext cx="1794552" cy="149564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48A0A48-008E-4AD8-A830-2463137930E7}"/>
              </a:ext>
            </a:extLst>
          </p:cNvPr>
          <p:cNvSpPr/>
          <p:nvPr/>
        </p:nvSpPr>
        <p:spPr>
          <a:xfrm>
            <a:off x="-1" y="4161281"/>
            <a:ext cx="12191997" cy="26076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C00000"/>
                </a:solidFill>
              </a:rPr>
              <a:t>4. </a:t>
            </a:r>
            <a:r>
              <a:rPr lang="en-US" sz="2800" dirty="0"/>
              <a:t>My dad expected the workers to arrive at 7 a.m., but they arrived at 6:30 a.m.</a:t>
            </a:r>
          </a:p>
          <a:p>
            <a:pPr marL="457200" indent="-457200">
              <a:lnSpc>
                <a:spcPct val="150000"/>
              </a:lnSpc>
              <a:buFont typeface="Wingdings 3" panose="05040102010807070707" pitchFamily="18" charset="2"/>
              <a:buChar char="&quot;"/>
            </a:pPr>
            <a:r>
              <a:rPr lang="en-US" sz="2800" dirty="0">
                <a:solidFill>
                  <a:srgbClr val="FF0000"/>
                </a:solidFill>
              </a:rPr>
              <a:t>The workers arrived __________________________. (early)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C00000"/>
                </a:solidFill>
              </a:rPr>
              <a:t>5. </a:t>
            </a:r>
            <a:r>
              <a:rPr lang="en-US" sz="2800" dirty="0"/>
              <a:t>The buses run every 15 minutes. The trains run every 30 minutes.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FF0000"/>
                </a:solidFill>
                <a:sym typeface="Wingdings 3" panose="05040102010807070707" pitchFamily="18" charset="2"/>
              </a:rPr>
              <a:t> </a:t>
            </a:r>
            <a:r>
              <a:rPr lang="en-US" sz="2800" dirty="0">
                <a:solidFill>
                  <a:srgbClr val="FF0000"/>
                </a:solidFill>
              </a:rPr>
              <a:t>The buses run ____________________________. (frequently)</a:t>
            </a:r>
            <a:endParaRPr lang="vi-VN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8508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4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-1" y="-23930"/>
            <a:ext cx="12191999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4. Read the situations and complete the sentences using the comparative forms of the adverbs in brackets. 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943D9978-6802-177F-37C2-54A034C895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7575" y="339883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vi-VN" altLang="vi-V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vi-VN" altLang="vi-V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FADD1E5B-3791-1379-80BC-F7A027398F98}"/>
              </a:ext>
            </a:extLst>
          </p:cNvPr>
          <p:cNvSpPr txBox="1"/>
          <p:nvPr/>
        </p:nvSpPr>
        <p:spPr>
          <a:xfrm>
            <a:off x="171123" y="796991"/>
            <a:ext cx="11905613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C00000"/>
                </a:solidFill>
              </a:rPr>
              <a:t>1. </a:t>
            </a:r>
            <a:r>
              <a:rPr lang="en-US" sz="3200" dirty="0"/>
              <a:t>The red car can run 200 km/h while the black car can run 160 km/h.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ym typeface="Wingdings 3" panose="05040102010807070707" pitchFamily="18" charset="2"/>
              </a:rPr>
              <a:t> </a:t>
            </a:r>
            <a:r>
              <a:rPr lang="en-US" sz="3200" dirty="0"/>
              <a:t>The red car can run _______________________. (fast)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C00000"/>
                </a:solidFill>
              </a:rPr>
              <a:t>2. </a:t>
            </a:r>
            <a:r>
              <a:rPr lang="en-US" sz="3200" dirty="0"/>
              <a:t>Nick can jump 1.5 m high while Tom can jump only 1.3 m.</a:t>
            </a:r>
          </a:p>
          <a:p>
            <a:pPr marL="457200" indent="-457200">
              <a:lnSpc>
                <a:spcPct val="150000"/>
              </a:lnSpc>
              <a:buFont typeface="Wingdings 3" panose="05040102010807070707" pitchFamily="18" charset="2"/>
              <a:buChar char="&quot;"/>
            </a:pPr>
            <a:r>
              <a:rPr lang="en-US" sz="3200" dirty="0"/>
              <a:t>Nick can jump ___________________. (high)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C00000"/>
                </a:solidFill>
              </a:rPr>
              <a:t>3. </a:t>
            </a:r>
            <a:r>
              <a:rPr lang="en-US" sz="3200" dirty="0"/>
              <a:t>Mai and </a:t>
            </a:r>
            <a:r>
              <a:rPr lang="en-US" sz="3200" dirty="0" err="1"/>
              <a:t>hoa</a:t>
            </a:r>
            <a:r>
              <a:rPr lang="en-US" sz="3200" dirty="0"/>
              <a:t> both did well on the exam. </a:t>
            </a:r>
            <a:r>
              <a:rPr lang="en-US" sz="3200" dirty="0" err="1"/>
              <a:t>Hoa</a:t>
            </a:r>
            <a:r>
              <a:rPr lang="en-US" sz="3200" dirty="0"/>
              <a:t> got 80% of the answers correct and Mai got 90%.</a:t>
            </a:r>
          </a:p>
          <a:p>
            <a:pPr marL="457200" indent="-457200">
              <a:lnSpc>
                <a:spcPct val="150000"/>
              </a:lnSpc>
              <a:buFont typeface="Wingdings 3" panose="05040102010807070707" pitchFamily="18" charset="2"/>
              <a:buChar char="&quot;"/>
            </a:pPr>
            <a:r>
              <a:rPr lang="en-US" sz="3200" dirty="0"/>
              <a:t>Mai did ___________________________. (well)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8910A970-F829-DCBF-B16D-3756724AAB75}"/>
              </a:ext>
            </a:extLst>
          </p:cNvPr>
          <p:cNvSpPr txBox="1"/>
          <p:nvPr/>
        </p:nvSpPr>
        <p:spPr>
          <a:xfrm>
            <a:off x="4166619" y="1655615"/>
            <a:ext cx="461998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</a:rPr>
              <a:t>faster than the black car</a:t>
            </a:r>
            <a:endParaRPr lang="vi-VN" sz="3200" dirty="0">
              <a:solidFill>
                <a:srgbClr val="C00000"/>
              </a:solidFill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A85DFD21-5C26-1950-77A8-BF2E91994E06}"/>
              </a:ext>
            </a:extLst>
          </p:cNvPr>
          <p:cNvSpPr txBox="1"/>
          <p:nvPr/>
        </p:nvSpPr>
        <p:spPr>
          <a:xfrm>
            <a:off x="3144414" y="3136092"/>
            <a:ext cx="402823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</a:rPr>
              <a:t>higher than Tom (can)</a:t>
            </a:r>
            <a:endParaRPr lang="vi-VN" sz="3200" dirty="0">
              <a:solidFill>
                <a:srgbClr val="C00000"/>
              </a:solidFill>
            </a:endParaRPr>
          </a:p>
        </p:txBody>
      </p:sp>
      <p:sp>
        <p:nvSpPr>
          <p:cNvPr id="14" name="Hộp Văn bản 6">
            <a:extLst>
              <a:ext uri="{FF2B5EF4-FFF2-40B4-BE49-F238E27FC236}">
                <a16:creationId xmlns:a16="http://schemas.microsoft.com/office/drawing/2014/main" id="{8910A970-F829-DCBF-B16D-3756724AAB75}"/>
              </a:ext>
            </a:extLst>
          </p:cNvPr>
          <p:cNvSpPr txBox="1"/>
          <p:nvPr/>
        </p:nvSpPr>
        <p:spPr>
          <a:xfrm>
            <a:off x="2185831" y="5362359"/>
            <a:ext cx="508348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</a:rPr>
              <a:t>better on the exam than </a:t>
            </a:r>
            <a:r>
              <a:rPr lang="en-US" sz="3200" dirty="0" err="1">
                <a:solidFill>
                  <a:srgbClr val="C00000"/>
                </a:solidFill>
              </a:rPr>
              <a:t>Hoa</a:t>
            </a:r>
            <a:endParaRPr lang="vi-VN" sz="3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4448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0"/>
                <a:lumOff val="100000"/>
              </a:schemeClr>
            </a:gs>
            <a:gs pos="72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>
            <a:extLst>
              <a:ext uri="{FF2B5EF4-FFF2-40B4-BE49-F238E27FC236}">
                <a16:creationId xmlns:a16="http://schemas.microsoft.com/office/drawing/2014/main" id="{943D9978-6802-177F-37C2-54A034C895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7575" y="339883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vi-VN" altLang="vi-V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vi-VN" altLang="vi-V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FADD1E5B-3791-1379-80BC-F7A027398F98}"/>
              </a:ext>
            </a:extLst>
          </p:cNvPr>
          <p:cNvSpPr txBox="1"/>
          <p:nvPr/>
        </p:nvSpPr>
        <p:spPr>
          <a:xfrm>
            <a:off x="71038" y="204690"/>
            <a:ext cx="11976611" cy="41319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C00000"/>
                </a:solidFill>
              </a:rPr>
              <a:t>4. </a:t>
            </a:r>
            <a:r>
              <a:rPr lang="en-US" sz="3200" dirty="0"/>
              <a:t>My dad expected the workers to arrive at 7 a.m., but they arrived at 6:30 a.m.</a:t>
            </a:r>
          </a:p>
          <a:p>
            <a:pPr marL="457200" indent="-457200">
              <a:lnSpc>
                <a:spcPct val="150000"/>
              </a:lnSpc>
              <a:buFont typeface="Wingdings 3" panose="05040102010807070707" pitchFamily="18" charset="2"/>
              <a:buChar char="&quot;"/>
            </a:pPr>
            <a:r>
              <a:rPr lang="en-US" sz="3200" dirty="0"/>
              <a:t>The workers arrived __________________________. (early)</a:t>
            </a:r>
          </a:p>
          <a:p>
            <a:pPr>
              <a:lnSpc>
                <a:spcPct val="150000"/>
              </a:lnSpc>
            </a:pPr>
            <a:endParaRPr lang="en-US" sz="1500" dirty="0"/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C00000"/>
                </a:solidFill>
              </a:rPr>
              <a:t>5. </a:t>
            </a:r>
            <a:r>
              <a:rPr lang="en-US" sz="3200" dirty="0"/>
              <a:t>The buses run every 15 minutes. The trains run every 30 minutes.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ym typeface="Wingdings 3" panose="05040102010807070707" pitchFamily="18" charset="2"/>
              </a:rPr>
              <a:t> </a:t>
            </a:r>
            <a:r>
              <a:rPr lang="en-US" sz="3200" dirty="0"/>
              <a:t>The buses run ____________________________. (frequently)</a:t>
            </a:r>
            <a:endParaRPr lang="vi-VN" sz="3200" dirty="0"/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A85DFD21-5C26-1950-77A8-BF2E91994E06}"/>
              </a:ext>
            </a:extLst>
          </p:cNvPr>
          <p:cNvSpPr txBox="1"/>
          <p:nvPr/>
        </p:nvSpPr>
        <p:spPr>
          <a:xfrm>
            <a:off x="4182456" y="1718226"/>
            <a:ext cx="50764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</a:rPr>
              <a:t>earlier than my dad expected</a:t>
            </a:r>
            <a:endParaRPr lang="vi-VN" sz="3200" dirty="0">
              <a:solidFill>
                <a:srgbClr val="C00000"/>
              </a:solidFill>
            </a:endParaRPr>
          </a:p>
        </p:txBody>
      </p:sp>
      <p:sp>
        <p:nvSpPr>
          <p:cNvPr id="18" name="Hộp Văn bản 6">
            <a:extLst>
              <a:ext uri="{FF2B5EF4-FFF2-40B4-BE49-F238E27FC236}">
                <a16:creationId xmlns:a16="http://schemas.microsoft.com/office/drawing/2014/main" id="{8910A970-F829-DCBF-B16D-3756724AAB75}"/>
              </a:ext>
            </a:extLst>
          </p:cNvPr>
          <p:cNvSpPr txBox="1"/>
          <p:nvPr/>
        </p:nvSpPr>
        <p:spPr>
          <a:xfrm>
            <a:off x="3201425" y="3575327"/>
            <a:ext cx="548980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</a:rPr>
              <a:t>more frequently than the trains</a:t>
            </a:r>
            <a:endParaRPr lang="vi-VN" sz="3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816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0"/>
                <a:lumOff val="100000"/>
              </a:schemeClr>
            </a:gs>
            <a:gs pos="72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994877" y="909173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97483" y="929644"/>
            <a:ext cx="6242294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Work in pairs</a:t>
            </a:r>
            <a:r>
              <a:rPr lang="en-US" sz="24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. Ask 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and answer to find out who: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041882" y="817684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686006" y="97276"/>
            <a:ext cx="3920585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PRODUCTION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2074E32B-C6A6-18B2-F3B5-372E8543F4B0}"/>
              </a:ext>
            </a:extLst>
          </p:cNvPr>
          <p:cNvSpPr txBox="1"/>
          <p:nvPr/>
        </p:nvSpPr>
        <p:spPr>
          <a:xfrm>
            <a:off x="330402" y="1769244"/>
            <a:ext cx="6045891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/>
              <a:t>– can run faster</a:t>
            </a:r>
          </a:p>
          <a:p>
            <a:pPr>
              <a:lnSpc>
                <a:spcPct val="150000"/>
              </a:lnSpc>
            </a:pPr>
            <a:r>
              <a:rPr lang="en-US" sz="3200" dirty="0"/>
              <a:t>– can jump higher</a:t>
            </a:r>
          </a:p>
          <a:p>
            <a:pPr>
              <a:lnSpc>
                <a:spcPct val="150000"/>
              </a:lnSpc>
            </a:pPr>
            <a:r>
              <a:rPr lang="en-US" sz="3200" dirty="0"/>
              <a:t>– stays up later at night</a:t>
            </a:r>
          </a:p>
          <a:p>
            <a:pPr>
              <a:lnSpc>
                <a:spcPct val="150000"/>
              </a:lnSpc>
            </a:pPr>
            <a:r>
              <a:rPr lang="en-US" sz="3200" dirty="0"/>
              <a:t>– gets up earlier in the morning</a:t>
            </a:r>
            <a:endParaRPr lang="vi-VN" sz="3200" dirty="0"/>
          </a:p>
        </p:txBody>
      </p:sp>
      <p:sp>
        <p:nvSpPr>
          <p:cNvPr id="40" name="Hộp Văn bản 39">
            <a:extLst>
              <a:ext uri="{FF2B5EF4-FFF2-40B4-BE49-F238E27FC236}">
                <a16:creationId xmlns:a16="http://schemas.microsoft.com/office/drawing/2014/main" id="{A7961A1F-6ECB-D90A-207B-57B39BA4E793}"/>
              </a:ext>
            </a:extLst>
          </p:cNvPr>
          <p:cNvSpPr txBox="1"/>
          <p:nvPr/>
        </p:nvSpPr>
        <p:spPr>
          <a:xfrm>
            <a:off x="5947855" y="1769244"/>
            <a:ext cx="6315306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 dirty="0">
                <a:solidFill>
                  <a:srgbClr val="4494D0"/>
                </a:solidFill>
                <a:effectLst/>
              </a:rPr>
              <a:t>Example:</a:t>
            </a:r>
            <a:br>
              <a:rPr lang="en-US" sz="3200" b="0" i="0" dirty="0">
                <a:solidFill>
                  <a:srgbClr val="4494D0"/>
                </a:solidFill>
                <a:effectLst/>
              </a:rPr>
            </a:br>
            <a:r>
              <a:rPr lang="en-US" sz="3200" b="1" i="1" dirty="0">
                <a:solidFill>
                  <a:srgbClr val="242021"/>
                </a:solidFill>
                <a:effectLst/>
              </a:rPr>
              <a:t>A: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 </a:t>
            </a:r>
            <a:r>
              <a:rPr lang="en-US" sz="3200" dirty="0">
                <a:solidFill>
                  <a:srgbClr val="242021"/>
                </a:solidFill>
              </a:rPr>
              <a:t>H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ow fast can you run?</a:t>
            </a:r>
            <a:br>
              <a:rPr lang="en-US" sz="3200" b="0" i="0" dirty="0">
                <a:solidFill>
                  <a:srgbClr val="242021"/>
                </a:solidFill>
                <a:effectLst/>
              </a:rPr>
            </a:br>
            <a:r>
              <a:rPr lang="en-US" sz="3200" b="1" i="1" dirty="0">
                <a:solidFill>
                  <a:srgbClr val="242021"/>
                </a:solidFill>
                <a:effectLst/>
              </a:rPr>
              <a:t>B: 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I can run 15 </a:t>
            </a:r>
            <a:r>
              <a:rPr lang="en-US" sz="3200" b="0" i="0" dirty="0" err="1">
                <a:solidFill>
                  <a:srgbClr val="242021"/>
                </a:solidFill>
                <a:effectLst/>
              </a:rPr>
              <a:t>kilometres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 an hour.</a:t>
            </a:r>
            <a:br>
              <a:rPr lang="en-US" sz="3200" b="0" i="0" dirty="0">
                <a:solidFill>
                  <a:srgbClr val="242021"/>
                </a:solidFill>
                <a:effectLst/>
              </a:rPr>
            </a:br>
            <a:r>
              <a:rPr lang="en-US" sz="3200" b="1" i="1" dirty="0">
                <a:solidFill>
                  <a:srgbClr val="242021"/>
                </a:solidFill>
                <a:effectLst/>
              </a:rPr>
              <a:t>A: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 OK, you can run faster than me.</a:t>
            </a:r>
            <a:r>
              <a:rPr lang="en-US" sz="3200" dirty="0"/>
              <a:t> </a:t>
            </a:r>
            <a:br>
              <a:rPr lang="en-US" sz="3200" dirty="0"/>
            </a:br>
            <a:endParaRPr lang="vi-VN" sz="3200" dirty="0"/>
          </a:p>
        </p:txBody>
      </p:sp>
      <p:sp>
        <p:nvSpPr>
          <p:cNvPr id="42" name="Hộp Văn bản 41">
            <a:extLst>
              <a:ext uri="{FF2B5EF4-FFF2-40B4-BE49-F238E27FC236}">
                <a16:creationId xmlns:a16="http://schemas.microsoft.com/office/drawing/2014/main" id="{6F0C69E7-DCBE-BB01-0E70-98579F593DB2}"/>
              </a:ext>
            </a:extLst>
          </p:cNvPr>
          <p:cNvSpPr txBox="1"/>
          <p:nvPr/>
        </p:nvSpPr>
        <p:spPr>
          <a:xfrm>
            <a:off x="2978831" y="5059906"/>
            <a:ext cx="62753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i="0" dirty="0">
                <a:solidFill>
                  <a:srgbClr val="EF4B66"/>
                </a:solidFill>
                <a:effectLst/>
              </a:rPr>
              <a:t>Report your results to the class.</a:t>
            </a:r>
            <a:r>
              <a:rPr lang="en-US" sz="3600" dirty="0">
                <a:solidFill>
                  <a:srgbClr val="EF4B66"/>
                </a:solidFill>
              </a:rPr>
              <a:t> </a:t>
            </a:r>
            <a:endParaRPr lang="vi-VN" sz="3600" dirty="0">
              <a:solidFill>
                <a:srgbClr val="EF4B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9396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0" grpId="0"/>
      <p:bldP spid="4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0"/>
                <a:lumOff val="100000"/>
              </a:schemeClr>
            </a:gs>
            <a:gs pos="72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3901475" y="168754"/>
            <a:ext cx="3520729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85D3B7-A40A-4421-9C5F-777653C71BC7}"/>
              </a:ext>
            </a:extLst>
          </p:cNvPr>
          <p:cNvSpPr txBox="1"/>
          <p:nvPr/>
        </p:nvSpPr>
        <p:spPr>
          <a:xfrm>
            <a:off x="1834195" y="1110158"/>
            <a:ext cx="89363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/>
              <a:t>What have we learnt in this lesson?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200" dirty="0"/>
              <a:t>How to use the comparative forms of adverbs</a:t>
            </a:r>
          </a:p>
        </p:txBody>
      </p:sp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0"/>
                <a:lumOff val="100000"/>
              </a:schemeClr>
            </a:gs>
            <a:gs pos="72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4235765" y="86773"/>
            <a:ext cx="3867376" cy="83099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044887" y="1231254"/>
            <a:ext cx="79259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200" dirty="0"/>
              <a:t>Do exercises in the workbook.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200" dirty="0" err="1"/>
              <a:t>Prepair</a:t>
            </a:r>
            <a:r>
              <a:rPr lang="en-US" sz="3200" dirty="0"/>
              <a:t> lesson4: Communication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8641" y="4613220"/>
            <a:ext cx="2597742" cy="2244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0"/>
                <a:lumOff val="100000"/>
              </a:schemeClr>
            </a:gs>
            <a:gs pos="72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3" name="TextBox 13"/>
          <p:cNvSpPr txBox="1">
            <a:spLocks noChangeArrowheads="1"/>
          </p:cNvSpPr>
          <p:nvPr/>
        </p:nvSpPr>
        <p:spPr bwMode="auto">
          <a:xfrm>
            <a:off x="914400" y="1637491"/>
            <a:ext cx="9372600" cy="1969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03" tIns="60952" rIns="121903" bIns="6095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Clr>
                <a:srgbClr val="FF0000"/>
              </a:buClr>
              <a:buBlip>
                <a:blip r:embed="rId2"/>
              </a:buBlip>
            </a:pPr>
            <a:r>
              <a:rPr lang="en-US" sz="40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Do exercises in the workbook.</a:t>
            </a:r>
          </a:p>
          <a:p>
            <a:pPr eaLnBrk="1" hangingPunct="1">
              <a:buClr>
                <a:srgbClr val="FF0000"/>
              </a:buClr>
              <a:buFontTx/>
              <a:buBlip>
                <a:blip r:embed="rId2"/>
              </a:buBlip>
            </a:pPr>
            <a:r>
              <a:rPr lang="en-US" sz="40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Prepare:  Communication.</a:t>
            </a:r>
          </a:p>
          <a:p>
            <a:pPr eaLnBrk="1" hangingPunct="1"/>
            <a:endParaRPr lang="en-US" sz="40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15" name="Flowchart: Process 14"/>
          <p:cNvSpPr/>
          <p:nvPr/>
        </p:nvSpPr>
        <p:spPr>
          <a:xfrm>
            <a:off x="97277" y="77821"/>
            <a:ext cx="11994203" cy="6627779"/>
          </a:xfrm>
          <a:prstGeom prst="flowChartProcess">
            <a:avLst/>
          </a:prstGeom>
          <a:noFill/>
          <a:ln w="762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121903" tIns="60952" rIns="121903" bIns="60952" anchor="ctr"/>
          <a:lstStyle/>
          <a:p>
            <a:pPr algn="ctr">
              <a:defRPr/>
            </a:pP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6395" name="Text Box 12"/>
          <p:cNvSpPr txBox="1">
            <a:spLocks noChangeArrowheads="1"/>
          </p:cNvSpPr>
          <p:nvPr/>
        </p:nvSpPr>
        <p:spPr bwMode="auto">
          <a:xfrm>
            <a:off x="3273224" y="152400"/>
            <a:ext cx="6546849" cy="1231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03" tIns="60952" rIns="121903" bIns="6095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7200" b="1" dirty="0">
                <a:solidFill>
                  <a:srgbClr val="C00000"/>
                </a:solidFill>
              </a:rPr>
              <a:t>* </a:t>
            </a:r>
            <a:r>
              <a:rPr lang="en-US" sz="7200" b="1" u="sng" dirty="0">
                <a:solidFill>
                  <a:srgbClr val="C00000"/>
                </a:solidFill>
              </a:rPr>
              <a:t>Homework</a:t>
            </a:r>
          </a:p>
        </p:txBody>
      </p:sp>
    </p:spTree>
    <p:extLst>
      <p:ext uri="{BB962C8B-B14F-4D97-AF65-F5344CB8AC3E}">
        <p14:creationId xmlns:p14="http://schemas.microsoft.com/office/powerpoint/2010/main" val="31768166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ree Powerpoint Background Images - ClipArt Best - ClipArt Best - ClipArt  Best in 2021 | Powerpoint background free, Powerpoint background design,  Background powerpoint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764" y="-147601"/>
            <a:ext cx="12178823" cy="7041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2"/>
          <p:cNvSpPr>
            <a:spLocks noChangeArrowheads="1"/>
          </p:cNvSpPr>
          <p:nvPr/>
        </p:nvSpPr>
        <p:spPr bwMode="auto">
          <a:xfrm>
            <a:off x="676955" y="3368521"/>
            <a:ext cx="1559173" cy="862640"/>
          </a:xfrm>
          <a:prstGeom prst="roundRect">
            <a:avLst>
              <a:gd name="adj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121903" tIns="60952" rIns="121903" bIns="60952" numCol="1" anchor="t" anchorCtr="0" compatLnSpc="1">
            <a:prstTxWarp prst="textNoShape">
              <a:avLst/>
            </a:prstTxWarp>
          </a:bodyPr>
          <a:lstStyle/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ts val="1333"/>
              </a:spcAft>
            </a:pPr>
            <a:r>
              <a:rPr lang="en-US" sz="2400" b="1" dirty="0">
                <a:solidFill>
                  <a:srgbClr val="FF0000"/>
                </a:solidFill>
                <a:cs typeface="Times New Roman" pitchFamily="18" charset="0"/>
              </a:rPr>
              <a:t>more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78827" y="3174911"/>
            <a:ext cx="1723297" cy="1109108"/>
          </a:xfrm>
          <a:prstGeom prst="rect">
            <a:avLst/>
          </a:prstGeom>
          <a:solidFill>
            <a:srgbClr val="48C0B6"/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21903" tIns="60952" rIns="121903" bIns="60952" rtlCol="0" anchor="ctr"/>
          <a:lstStyle/>
          <a:p>
            <a:pPr algn="ctr"/>
            <a:r>
              <a:rPr lang="en-US" sz="5867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BodoniH" pitchFamily="34" charset="0"/>
              </a:rPr>
              <a:t>7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542205" y="140551"/>
            <a:ext cx="2027044" cy="49415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ea typeface="Adobe Gothic Std B" panose="020B0800000000000000" pitchFamily="34" charset="-128"/>
              </a:rPr>
              <a:t>WARM-UP</a:t>
            </a:r>
            <a:endParaRPr lang="en-GB" sz="2400" b="1" dirty="0">
              <a:solidFill>
                <a:srgbClr val="C00000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292388" y="126020"/>
            <a:ext cx="2964872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Arial Black" panose="020B0A04020102020204" pitchFamily="34" charset="0"/>
              </a:rPr>
              <a:t>PELMANISM</a:t>
            </a:r>
          </a:p>
        </p:txBody>
      </p:sp>
      <p:sp>
        <p:nvSpPr>
          <p:cNvPr id="38" name="AutoShape 2"/>
          <p:cNvSpPr>
            <a:spLocks noChangeArrowheads="1"/>
          </p:cNvSpPr>
          <p:nvPr/>
        </p:nvSpPr>
        <p:spPr bwMode="auto">
          <a:xfrm>
            <a:off x="2521211" y="3372427"/>
            <a:ext cx="1559173" cy="862640"/>
          </a:xfrm>
          <a:prstGeom prst="roundRect">
            <a:avLst>
              <a:gd name="adj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121903" tIns="60952" rIns="121903" bIns="60952" numCol="1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ts val="1333"/>
              </a:spcAft>
            </a:pPr>
            <a:r>
              <a:rPr lang="en-US" sz="2400" b="1" dirty="0">
                <a:solidFill>
                  <a:srgbClr val="FF0000"/>
                </a:solidFill>
                <a:cs typeface="Times New Roman" pitchFamily="18" charset="0"/>
              </a:rPr>
              <a:t>more quickly</a:t>
            </a:r>
          </a:p>
        </p:txBody>
      </p:sp>
      <p:sp>
        <p:nvSpPr>
          <p:cNvPr id="39" name="Rectangle 38"/>
          <p:cNvSpPr/>
          <p:nvPr/>
        </p:nvSpPr>
        <p:spPr>
          <a:xfrm>
            <a:off x="2436587" y="3169829"/>
            <a:ext cx="1723297" cy="1109108"/>
          </a:xfrm>
          <a:prstGeom prst="rect">
            <a:avLst/>
          </a:prstGeom>
          <a:solidFill>
            <a:srgbClr val="48C0B6"/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21903" tIns="60952" rIns="121903" bIns="60952" rtlCol="0" anchor="ctr"/>
          <a:lstStyle/>
          <a:p>
            <a:pPr algn="ctr"/>
            <a:r>
              <a:rPr lang="en-US" sz="5867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BodoniH" pitchFamily="34" charset="0"/>
              </a:rPr>
              <a:t>8</a:t>
            </a:r>
          </a:p>
        </p:txBody>
      </p:sp>
      <p:sp>
        <p:nvSpPr>
          <p:cNvPr id="40" name="AutoShape 2"/>
          <p:cNvSpPr>
            <a:spLocks noChangeArrowheads="1"/>
          </p:cNvSpPr>
          <p:nvPr/>
        </p:nvSpPr>
        <p:spPr bwMode="auto">
          <a:xfrm>
            <a:off x="4377720" y="3368521"/>
            <a:ext cx="1559173" cy="862640"/>
          </a:xfrm>
          <a:prstGeom prst="roundRect">
            <a:avLst>
              <a:gd name="adj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121903" tIns="60952" rIns="121903" bIns="60952" numCol="1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ts val="1333"/>
              </a:spcAft>
            </a:pPr>
            <a:r>
              <a:rPr lang="en-US" sz="2400" b="1" dirty="0">
                <a:solidFill>
                  <a:srgbClr val="FF0000"/>
                </a:solidFill>
                <a:cs typeface="Times New Roman" pitchFamily="18" charset="0"/>
              </a:rPr>
              <a:t>harder</a:t>
            </a:r>
          </a:p>
        </p:txBody>
      </p:sp>
      <p:sp>
        <p:nvSpPr>
          <p:cNvPr id="41" name="Rectangle 40"/>
          <p:cNvSpPr/>
          <p:nvPr/>
        </p:nvSpPr>
        <p:spPr>
          <a:xfrm>
            <a:off x="4307079" y="3169829"/>
            <a:ext cx="1723297" cy="1109108"/>
          </a:xfrm>
          <a:prstGeom prst="rect">
            <a:avLst/>
          </a:prstGeom>
          <a:solidFill>
            <a:srgbClr val="48C0B6"/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21903" tIns="60952" rIns="121903" bIns="60952" rtlCol="0" anchor="ctr"/>
          <a:lstStyle/>
          <a:p>
            <a:pPr algn="ctr"/>
            <a:r>
              <a:rPr lang="en-US" sz="5867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BodoniH" pitchFamily="34" charset="0"/>
              </a:rPr>
              <a:t>9</a:t>
            </a:r>
          </a:p>
        </p:txBody>
      </p:sp>
      <p:sp>
        <p:nvSpPr>
          <p:cNvPr id="42" name="AutoShape 2"/>
          <p:cNvSpPr>
            <a:spLocks noChangeArrowheads="1"/>
          </p:cNvSpPr>
          <p:nvPr/>
        </p:nvSpPr>
        <p:spPr bwMode="auto">
          <a:xfrm>
            <a:off x="6229216" y="3343059"/>
            <a:ext cx="1559173" cy="862640"/>
          </a:xfrm>
          <a:prstGeom prst="roundRect">
            <a:avLst>
              <a:gd name="adj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121903" tIns="60952" rIns="121903" bIns="60952" numCol="1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ts val="1333"/>
              </a:spcAft>
            </a:pPr>
            <a:r>
              <a:rPr lang="en-US" sz="2300" b="1" dirty="0">
                <a:solidFill>
                  <a:srgbClr val="FF0000"/>
                </a:solidFill>
                <a:cs typeface="Times New Roman" pitchFamily="18" charset="0"/>
              </a:rPr>
              <a:t>more carefully</a:t>
            </a:r>
          </a:p>
        </p:txBody>
      </p:sp>
      <p:sp>
        <p:nvSpPr>
          <p:cNvPr id="43" name="Rectangle 42"/>
          <p:cNvSpPr/>
          <p:nvPr/>
        </p:nvSpPr>
        <p:spPr>
          <a:xfrm>
            <a:off x="6139395" y="3174911"/>
            <a:ext cx="1723297" cy="1109108"/>
          </a:xfrm>
          <a:prstGeom prst="rect">
            <a:avLst/>
          </a:prstGeom>
          <a:solidFill>
            <a:srgbClr val="48C0B6"/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21903" tIns="60952" rIns="121903" bIns="60952" rtlCol="0" anchor="ctr"/>
          <a:lstStyle/>
          <a:p>
            <a:pPr algn="ctr"/>
            <a:r>
              <a:rPr lang="en-US" sz="5867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BodoniH" pitchFamily="34" charset="0"/>
              </a:rPr>
              <a:t>10</a:t>
            </a:r>
          </a:p>
        </p:txBody>
      </p:sp>
      <p:sp>
        <p:nvSpPr>
          <p:cNvPr id="44" name="AutoShape 2"/>
          <p:cNvSpPr>
            <a:spLocks noChangeArrowheads="1"/>
          </p:cNvSpPr>
          <p:nvPr/>
        </p:nvSpPr>
        <p:spPr bwMode="auto">
          <a:xfrm>
            <a:off x="8104856" y="3368522"/>
            <a:ext cx="1559173" cy="837177"/>
          </a:xfrm>
          <a:prstGeom prst="roundRect">
            <a:avLst>
              <a:gd name="adj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121903" tIns="60952" rIns="121903" bIns="60952" numCol="1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ts val="1333"/>
              </a:spcAft>
            </a:pPr>
            <a:r>
              <a:rPr lang="en-US" sz="2400" b="1" dirty="0">
                <a:solidFill>
                  <a:srgbClr val="FF0000"/>
                </a:solidFill>
                <a:cs typeface="Times New Roman" pitchFamily="18" charset="0"/>
              </a:rPr>
              <a:t>faster</a:t>
            </a:r>
          </a:p>
        </p:txBody>
      </p:sp>
      <p:sp>
        <p:nvSpPr>
          <p:cNvPr id="45" name="Rectangle 44"/>
          <p:cNvSpPr/>
          <p:nvPr/>
        </p:nvSpPr>
        <p:spPr>
          <a:xfrm>
            <a:off x="7982826" y="3177003"/>
            <a:ext cx="1723297" cy="1109108"/>
          </a:xfrm>
          <a:prstGeom prst="rect">
            <a:avLst/>
          </a:prstGeom>
          <a:solidFill>
            <a:srgbClr val="48C0B6"/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21903" tIns="60952" rIns="121903" bIns="60952" rtlCol="0" anchor="ctr"/>
          <a:lstStyle/>
          <a:p>
            <a:pPr algn="ctr"/>
            <a:r>
              <a:rPr lang="en-US" sz="5867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BodoniH" pitchFamily="34" charset="0"/>
              </a:rPr>
              <a:t>11</a:t>
            </a:r>
          </a:p>
        </p:txBody>
      </p:sp>
      <p:sp>
        <p:nvSpPr>
          <p:cNvPr id="46" name="AutoShape 2"/>
          <p:cNvSpPr>
            <a:spLocks noChangeArrowheads="1"/>
          </p:cNvSpPr>
          <p:nvPr/>
        </p:nvSpPr>
        <p:spPr bwMode="auto">
          <a:xfrm>
            <a:off x="9945368" y="3368521"/>
            <a:ext cx="1559173" cy="901811"/>
          </a:xfrm>
          <a:prstGeom prst="roundRect">
            <a:avLst>
              <a:gd name="adj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121903" tIns="60952" rIns="121903" bIns="60952" numCol="1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ts val="1333"/>
              </a:spcAft>
            </a:pPr>
            <a:r>
              <a:rPr lang="en-US" sz="2400" b="1" dirty="0">
                <a:solidFill>
                  <a:srgbClr val="FF0000"/>
                </a:solidFill>
                <a:cs typeface="Times New Roman" pitchFamily="18" charset="0"/>
              </a:rPr>
              <a:t>longer</a:t>
            </a:r>
          </a:p>
        </p:txBody>
      </p:sp>
      <p:sp>
        <p:nvSpPr>
          <p:cNvPr id="47" name="Rectangle 46"/>
          <p:cNvSpPr/>
          <p:nvPr/>
        </p:nvSpPr>
        <p:spPr>
          <a:xfrm>
            <a:off x="9815140" y="3189735"/>
            <a:ext cx="1723297" cy="1083645"/>
          </a:xfrm>
          <a:prstGeom prst="rect">
            <a:avLst/>
          </a:prstGeom>
          <a:solidFill>
            <a:srgbClr val="48C0B6"/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21903" tIns="60952" rIns="121903" bIns="60952" rtlCol="0" anchor="ctr"/>
          <a:lstStyle/>
          <a:p>
            <a:pPr algn="ctr"/>
            <a:r>
              <a:rPr lang="en-US" sz="5867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BodoniH" pitchFamily="34" charset="0"/>
              </a:rPr>
              <a:t>12</a:t>
            </a:r>
          </a:p>
        </p:txBody>
      </p:sp>
      <p:sp>
        <p:nvSpPr>
          <p:cNvPr id="35" name="AutoShape 2"/>
          <p:cNvSpPr>
            <a:spLocks noChangeArrowheads="1"/>
          </p:cNvSpPr>
          <p:nvPr/>
        </p:nvSpPr>
        <p:spPr bwMode="auto">
          <a:xfrm>
            <a:off x="641041" y="1747210"/>
            <a:ext cx="1559173" cy="862640"/>
          </a:xfrm>
          <a:prstGeom prst="roundRect">
            <a:avLst>
              <a:gd name="adj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121903" tIns="60952" rIns="121903" bIns="60952" numCol="1" anchor="t" anchorCtr="0" compatLnSpc="1">
            <a:prstTxWarp prst="textNoShape">
              <a:avLst/>
            </a:prstTxWarp>
          </a:bodyPr>
          <a:lstStyle/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ts val="1333"/>
              </a:spcAft>
            </a:pPr>
            <a:r>
              <a:rPr lang="en-US" sz="2400" b="1" dirty="0">
                <a:solidFill>
                  <a:srgbClr val="0070C0"/>
                </a:solidFill>
                <a:cs typeface="Times New Roman" pitchFamily="18" charset="0"/>
              </a:rPr>
              <a:t>hard</a:t>
            </a:r>
          </a:p>
        </p:txBody>
      </p:sp>
      <p:sp>
        <p:nvSpPr>
          <p:cNvPr id="48" name="Rectangle 47"/>
          <p:cNvSpPr/>
          <p:nvPr/>
        </p:nvSpPr>
        <p:spPr>
          <a:xfrm>
            <a:off x="578827" y="1564020"/>
            <a:ext cx="1723297" cy="110910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21903" tIns="60952" rIns="121903" bIns="60952" rtlCol="0" anchor="ctr"/>
          <a:lstStyle/>
          <a:p>
            <a:pPr algn="ctr"/>
            <a:r>
              <a:rPr lang="en-US" sz="5867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BodoniH" pitchFamily="34" charset="0"/>
              </a:rPr>
              <a:t>1</a:t>
            </a:r>
          </a:p>
        </p:txBody>
      </p:sp>
      <p:sp>
        <p:nvSpPr>
          <p:cNvPr id="49" name="AutoShape 2"/>
          <p:cNvSpPr>
            <a:spLocks noChangeArrowheads="1"/>
          </p:cNvSpPr>
          <p:nvPr/>
        </p:nvSpPr>
        <p:spPr bwMode="auto">
          <a:xfrm>
            <a:off x="2485297" y="1751116"/>
            <a:ext cx="1559173" cy="862640"/>
          </a:xfrm>
          <a:prstGeom prst="roundRect">
            <a:avLst>
              <a:gd name="adj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121903" tIns="60952" rIns="121903" bIns="60952" numCol="1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ts val="1333"/>
              </a:spcAft>
            </a:pPr>
            <a:r>
              <a:rPr lang="en-US" sz="2400" b="1" dirty="0">
                <a:solidFill>
                  <a:srgbClr val="0070C0"/>
                </a:solidFill>
                <a:cs typeface="Times New Roman" pitchFamily="18" charset="0"/>
              </a:rPr>
              <a:t>fast</a:t>
            </a:r>
          </a:p>
        </p:txBody>
      </p:sp>
      <p:sp>
        <p:nvSpPr>
          <p:cNvPr id="50" name="Rectangle 49"/>
          <p:cNvSpPr/>
          <p:nvPr/>
        </p:nvSpPr>
        <p:spPr>
          <a:xfrm>
            <a:off x="2436587" y="1558938"/>
            <a:ext cx="1723297" cy="110910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21903" tIns="60952" rIns="121903" bIns="60952" rtlCol="0" anchor="ctr"/>
          <a:lstStyle/>
          <a:p>
            <a:pPr algn="ctr"/>
            <a:r>
              <a:rPr lang="en-US" sz="5867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BodoniH" pitchFamily="34" charset="0"/>
              </a:rPr>
              <a:t>2</a:t>
            </a:r>
          </a:p>
        </p:txBody>
      </p:sp>
      <p:sp>
        <p:nvSpPr>
          <p:cNvPr id="51" name="AutoShape 2"/>
          <p:cNvSpPr>
            <a:spLocks noChangeArrowheads="1"/>
          </p:cNvSpPr>
          <p:nvPr/>
        </p:nvSpPr>
        <p:spPr bwMode="auto">
          <a:xfrm>
            <a:off x="4341806" y="1747210"/>
            <a:ext cx="1559173" cy="862640"/>
          </a:xfrm>
          <a:prstGeom prst="roundRect">
            <a:avLst>
              <a:gd name="adj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121903" tIns="60952" rIns="121903" bIns="60952" numCol="1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ts val="1333"/>
              </a:spcAft>
            </a:pPr>
            <a:r>
              <a:rPr lang="en-US" sz="2400" b="1" dirty="0">
                <a:solidFill>
                  <a:srgbClr val="0070C0"/>
                </a:solidFill>
                <a:cs typeface="Times New Roman" pitchFamily="18" charset="0"/>
              </a:rPr>
              <a:t>much</a:t>
            </a:r>
          </a:p>
        </p:txBody>
      </p:sp>
      <p:sp>
        <p:nvSpPr>
          <p:cNvPr id="52" name="Rectangle 51"/>
          <p:cNvSpPr/>
          <p:nvPr/>
        </p:nvSpPr>
        <p:spPr>
          <a:xfrm>
            <a:off x="4307079" y="1558938"/>
            <a:ext cx="1723297" cy="110910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21903" tIns="60952" rIns="121903" bIns="60952" rtlCol="0" anchor="ctr"/>
          <a:lstStyle/>
          <a:p>
            <a:pPr algn="ctr"/>
            <a:r>
              <a:rPr lang="en-US" sz="5867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BodoniH" pitchFamily="34" charset="0"/>
              </a:rPr>
              <a:t>3</a:t>
            </a:r>
          </a:p>
        </p:txBody>
      </p:sp>
      <p:sp>
        <p:nvSpPr>
          <p:cNvPr id="53" name="AutoShape 2"/>
          <p:cNvSpPr>
            <a:spLocks noChangeArrowheads="1"/>
          </p:cNvSpPr>
          <p:nvPr/>
        </p:nvSpPr>
        <p:spPr bwMode="auto">
          <a:xfrm>
            <a:off x="6193302" y="1721748"/>
            <a:ext cx="1559173" cy="862640"/>
          </a:xfrm>
          <a:prstGeom prst="roundRect">
            <a:avLst>
              <a:gd name="adj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121903" tIns="60952" rIns="121903" bIns="60952" numCol="1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ts val="1333"/>
              </a:spcAft>
            </a:pPr>
            <a:r>
              <a:rPr lang="en-US" sz="2300" b="1" dirty="0">
                <a:solidFill>
                  <a:srgbClr val="0070C0"/>
                </a:solidFill>
                <a:cs typeface="Times New Roman" pitchFamily="18" charset="0"/>
              </a:rPr>
              <a:t>carefully</a:t>
            </a:r>
          </a:p>
        </p:txBody>
      </p:sp>
      <p:sp>
        <p:nvSpPr>
          <p:cNvPr id="54" name="Rectangle 53"/>
          <p:cNvSpPr/>
          <p:nvPr/>
        </p:nvSpPr>
        <p:spPr>
          <a:xfrm>
            <a:off x="6139395" y="1564020"/>
            <a:ext cx="1723297" cy="110910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21903" tIns="60952" rIns="121903" bIns="60952" rtlCol="0" anchor="ctr"/>
          <a:lstStyle/>
          <a:p>
            <a:pPr algn="ctr"/>
            <a:r>
              <a:rPr lang="en-US" sz="5867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BodoniH" pitchFamily="34" charset="0"/>
              </a:rPr>
              <a:t>4</a:t>
            </a:r>
          </a:p>
        </p:txBody>
      </p:sp>
      <p:sp>
        <p:nvSpPr>
          <p:cNvPr id="55" name="AutoShape 2"/>
          <p:cNvSpPr>
            <a:spLocks noChangeArrowheads="1"/>
          </p:cNvSpPr>
          <p:nvPr/>
        </p:nvSpPr>
        <p:spPr bwMode="auto">
          <a:xfrm>
            <a:off x="8068942" y="1747211"/>
            <a:ext cx="1559173" cy="837177"/>
          </a:xfrm>
          <a:prstGeom prst="roundRect">
            <a:avLst>
              <a:gd name="adj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121903" tIns="60952" rIns="121903" bIns="60952" numCol="1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ts val="1333"/>
              </a:spcAft>
            </a:pPr>
            <a:r>
              <a:rPr lang="en-US" sz="2400" b="1" dirty="0">
                <a:solidFill>
                  <a:srgbClr val="0070C0"/>
                </a:solidFill>
                <a:cs typeface="Times New Roman" pitchFamily="18" charset="0"/>
              </a:rPr>
              <a:t>long</a:t>
            </a:r>
          </a:p>
        </p:txBody>
      </p:sp>
      <p:sp>
        <p:nvSpPr>
          <p:cNvPr id="56" name="Rectangle 55"/>
          <p:cNvSpPr/>
          <p:nvPr/>
        </p:nvSpPr>
        <p:spPr>
          <a:xfrm>
            <a:off x="7982826" y="1566112"/>
            <a:ext cx="1723297" cy="110910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21903" tIns="60952" rIns="121903" bIns="60952" rtlCol="0" anchor="ctr"/>
          <a:lstStyle/>
          <a:p>
            <a:pPr algn="ctr"/>
            <a:r>
              <a:rPr lang="en-US" sz="5867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BodoniH" pitchFamily="34" charset="0"/>
              </a:rPr>
              <a:t>5</a:t>
            </a:r>
          </a:p>
        </p:txBody>
      </p:sp>
      <p:sp>
        <p:nvSpPr>
          <p:cNvPr id="57" name="AutoShape 2"/>
          <p:cNvSpPr>
            <a:spLocks noChangeArrowheads="1"/>
          </p:cNvSpPr>
          <p:nvPr/>
        </p:nvSpPr>
        <p:spPr bwMode="auto">
          <a:xfrm>
            <a:off x="9909454" y="1747210"/>
            <a:ext cx="1559173" cy="901811"/>
          </a:xfrm>
          <a:prstGeom prst="roundRect">
            <a:avLst>
              <a:gd name="adj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121903" tIns="60952" rIns="121903" bIns="60952" numCol="1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ts val="1333"/>
              </a:spcAft>
            </a:pPr>
            <a:r>
              <a:rPr lang="en-US" sz="2400" b="1" dirty="0">
                <a:solidFill>
                  <a:srgbClr val="0070C0"/>
                </a:solidFill>
                <a:cs typeface="Times New Roman" pitchFamily="18" charset="0"/>
              </a:rPr>
              <a:t>quickly</a:t>
            </a:r>
          </a:p>
        </p:txBody>
      </p:sp>
      <p:sp>
        <p:nvSpPr>
          <p:cNvPr id="58" name="Rectangle 57"/>
          <p:cNvSpPr/>
          <p:nvPr/>
        </p:nvSpPr>
        <p:spPr>
          <a:xfrm>
            <a:off x="9815140" y="1578844"/>
            <a:ext cx="1723297" cy="108364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21903" tIns="60952" rIns="121903" bIns="60952" rtlCol="0" anchor="ctr"/>
          <a:lstStyle/>
          <a:p>
            <a:pPr algn="ctr"/>
            <a:r>
              <a:rPr lang="en-US" sz="5867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BodoniH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202138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1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1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1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8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1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9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1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1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1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1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4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39" grpId="0" animBg="1"/>
      <p:bldP spid="39" grpId="1" animBg="1"/>
      <p:bldP spid="41" grpId="0" animBg="1"/>
      <p:bldP spid="41" grpId="1" animBg="1"/>
      <p:bldP spid="43" grpId="0" animBg="1"/>
      <p:bldP spid="43" grpId="1" animBg="1"/>
      <p:bldP spid="45" grpId="0" animBg="1"/>
      <p:bldP spid="45" grpId="1" animBg="1"/>
      <p:bldP spid="47" grpId="0" animBg="1"/>
      <p:bldP spid="47" grpId="1" animBg="1"/>
      <p:bldP spid="48" grpId="0" animBg="1"/>
      <p:bldP spid="48" grpId="1" animBg="1"/>
      <p:bldP spid="50" grpId="0" animBg="1"/>
      <p:bldP spid="50" grpId="1" animBg="1"/>
      <p:bldP spid="52" grpId="0" animBg="1"/>
      <p:bldP spid="52" grpId="1" animBg="1"/>
      <p:bldP spid="54" grpId="0" animBg="1"/>
      <p:bldP spid="54" grpId="1" animBg="1"/>
      <p:bldP spid="56" grpId="0" animBg="1"/>
      <p:bldP spid="56" grpId="1" animBg="1"/>
      <p:bldP spid="58" grpId="0" animBg="1"/>
      <p:bldP spid="58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ree Powerpoint Background Images - ClipArt Best - ClipArt Best - ClipArt  Best in 2021 | Powerpoint background free, Powerpoint background design,  Background powerpoint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1" y="-183823"/>
            <a:ext cx="12178823" cy="7041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2"/>
          <p:cNvSpPr>
            <a:spLocks noChangeArrowheads="1"/>
          </p:cNvSpPr>
          <p:nvPr/>
        </p:nvSpPr>
        <p:spPr bwMode="auto">
          <a:xfrm>
            <a:off x="4335143" y="2857910"/>
            <a:ext cx="1666461" cy="918371"/>
          </a:xfrm>
          <a:prstGeom prst="roundRect">
            <a:avLst>
              <a:gd name="adj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121903" tIns="60952" rIns="121903" bIns="60952" numCol="1" anchor="t" anchorCtr="0" compatLnSpc="1">
            <a:prstTxWarp prst="textNoShape">
              <a:avLst/>
            </a:prstTxWarp>
          </a:bodyPr>
          <a:lstStyle/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ts val="1333"/>
              </a:spcAft>
            </a:pP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more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542205" y="140551"/>
            <a:ext cx="2027044" cy="49415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ea typeface="Adobe Gothic Std B" panose="020B0800000000000000" pitchFamily="34" charset="-128"/>
              </a:rPr>
              <a:t>WARM-UP</a:t>
            </a:r>
            <a:endParaRPr lang="en-GB" sz="2400" b="1" dirty="0">
              <a:solidFill>
                <a:srgbClr val="C00000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292388" y="126020"/>
            <a:ext cx="2964872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Arial Black" panose="020B0A04020102020204" pitchFamily="34" charset="0"/>
              </a:rPr>
              <a:t>PELMANISM</a:t>
            </a:r>
          </a:p>
        </p:txBody>
      </p:sp>
      <p:sp>
        <p:nvSpPr>
          <p:cNvPr id="38" name="AutoShape 2"/>
          <p:cNvSpPr>
            <a:spLocks noChangeArrowheads="1"/>
          </p:cNvSpPr>
          <p:nvPr/>
        </p:nvSpPr>
        <p:spPr bwMode="auto">
          <a:xfrm>
            <a:off x="9958518" y="2899500"/>
            <a:ext cx="1666461" cy="918371"/>
          </a:xfrm>
          <a:prstGeom prst="roundRect">
            <a:avLst>
              <a:gd name="adj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121903" tIns="60952" rIns="121903" bIns="60952" numCol="1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ts val="1333"/>
              </a:spcAft>
            </a:pP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more quickly</a:t>
            </a:r>
          </a:p>
        </p:txBody>
      </p:sp>
      <p:sp>
        <p:nvSpPr>
          <p:cNvPr id="40" name="AutoShape 2"/>
          <p:cNvSpPr>
            <a:spLocks noChangeArrowheads="1"/>
          </p:cNvSpPr>
          <p:nvPr/>
        </p:nvSpPr>
        <p:spPr bwMode="auto">
          <a:xfrm>
            <a:off x="639448" y="2858044"/>
            <a:ext cx="1666461" cy="918371"/>
          </a:xfrm>
          <a:prstGeom prst="roundRect">
            <a:avLst>
              <a:gd name="adj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121903" tIns="60952" rIns="121903" bIns="60952" numCol="1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ts val="1333"/>
              </a:spcAft>
            </a:pP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harder</a:t>
            </a:r>
          </a:p>
        </p:txBody>
      </p:sp>
      <p:sp>
        <p:nvSpPr>
          <p:cNvPr id="42" name="AutoShape 2"/>
          <p:cNvSpPr>
            <a:spLocks noChangeArrowheads="1"/>
          </p:cNvSpPr>
          <p:nvPr/>
        </p:nvSpPr>
        <p:spPr bwMode="auto">
          <a:xfrm>
            <a:off x="8053426" y="2880044"/>
            <a:ext cx="1666461" cy="918371"/>
          </a:xfrm>
          <a:prstGeom prst="roundRect">
            <a:avLst>
              <a:gd name="adj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121903" tIns="60952" rIns="121903" bIns="60952" numCol="1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ts val="1333"/>
              </a:spcAft>
            </a:pP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more carefully</a:t>
            </a:r>
          </a:p>
        </p:txBody>
      </p:sp>
      <p:sp>
        <p:nvSpPr>
          <p:cNvPr id="44" name="AutoShape 2"/>
          <p:cNvSpPr>
            <a:spLocks noChangeArrowheads="1"/>
          </p:cNvSpPr>
          <p:nvPr/>
        </p:nvSpPr>
        <p:spPr bwMode="auto">
          <a:xfrm>
            <a:off x="2483705" y="2854325"/>
            <a:ext cx="1666461" cy="891263"/>
          </a:xfrm>
          <a:prstGeom prst="roundRect">
            <a:avLst>
              <a:gd name="adj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121903" tIns="60952" rIns="121903" bIns="60952" numCol="1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ts val="1333"/>
              </a:spcAft>
            </a:pP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faster</a:t>
            </a:r>
          </a:p>
        </p:txBody>
      </p:sp>
      <p:sp>
        <p:nvSpPr>
          <p:cNvPr id="46" name="AutoShape 2"/>
          <p:cNvSpPr>
            <a:spLocks noChangeArrowheads="1"/>
          </p:cNvSpPr>
          <p:nvPr/>
        </p:nvSpPr>
        <p:spPr bwMode="auto">
          <a:xfrm>
            <a:off x="6179400" y="2857911"/>
            <a:ext cx="1666461" cy="960073"/>
          </a:xfrm>
          <a:prstGeom prst="roundRect">
            <a:avLst>
              <a:gd name="adj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121903" tIns="60952" rIns="121903" bIns="60952" numCol="1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ts val="1333"/>
              </a:spcAft>
            </a:pP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longer</a:t>
            </a:r>
          </a:p>
        </p:txBody>
      </p:sp>
      <p:sp>
        <p:nvSpPr>
          <p:cNvPr id="35" name="AutoShape 2"/>
          <p:cNvSpPr>
            <a:spLocks noChangeArrowheads="1"/>
          </p:cNvSpPr>
          <p:nvPr/>
        </p:nvSpPr>
        <p:spPr bwMode="auto">
          <a:xfrm>
            <a:off x="641041" y="1747209"/>
            <a:ext cx="1666461" cy="918371"/>
          </a:xfrm>
          <a:prstGeom prst="roundRect">
            <a:avLst>
              <a:gd name="adj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121903" tIns="60952" rIns="121903" bIns="60952" numCol="1" anchor="t" anchorCtr="0" compatLnSpc="1">
            <a:prstTxWarp prst="textNoShape">
              <a:avLst/>
            </a:prstTxWarp>
          </a:bodyPr>
          <a:lstStyle/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ts val="1333"/>
              </a:spcAft>
            </a:pPr>
            <a:r>
              <a:rPr lang="en-US" sz="2800" b="1" dirty="0">
                <a:solidFill>
                  <a:srgbClr val="0070C0"/>
                </a:solidFill>
                <a:cs typeface="Times New Roman" pitchFamily="18" charset="0"/>
              </a:rPr>
              <a:t>hard</a:t>
            </a:r>
          </a:p>
        </p:txBody>
      </p:sp>
      <p:sp>
        <p:nvSpPr>
          <p:cNvPr id="49" name="AutoShape 2"/>
          <p:cNvSpPr>
            <a:spLocks noChangeArrowheads="1"/>
          </p:cNvSpPr>
          <p:nvPr/>
        </p:nvSpPr>
        <p:spPr bwMode="auto">
          <a:xfrm>
            <a:off x="2485297" y="1751115"/>
            <a:ext cx="1666461" cy="918371"/>
          </a:xfrm>
          <a:prstGeom prst="roundRect">
            <a:avLst>
              <a:gd name="adj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121903" tIns="60952" rIns="121903" bIns="60952" numCol="1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ts val="1333"/>
              </a:spcAft>
            </a:pPr>
            <a:r>
              <a:rPr lang="en-US" sz="2800" b="1" dirty="0">
                <a:solidFill>
                  <a:srgbClr val="0070C0"/>
                </a:solidFill>
                <a:cs typeface="Times New Roman" pitchFamily="18" charset="0"/>
              </a:rPr>
              <a:t>fast</a:t>
            </a:r>
          </a:p>
        </p:txBody>
      </p:sp>
      <p:sp>
        <p:nvSpPr>
          <p:cNvPr id="51" name="AutoShape 2"/>
          <p:cNvSpPr>
            <a:spLocks noChangeArrowheads="1"/>
          </p:cNvSpPr>
          <p:nvPr/>
        </p:nvSpPr>
        <p:spPr bwMode="auto">
          <a:xfrm>
            <a:off x="4341806" y="1747209"/>
            <a:ext cx="1666461" cy="918371"/>
          </a:xfrm>
          <a:prstGeom prst="roundRect">
            <a:avLst>
              <a:gd name="adj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121903" tIns="60952" rIns="121903" bIns="60952" numCol="1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ts val="1333"/>
              </a:spcAft>
            </a:pPr>
            <a:r>
              <a:rPr lang="en-US" sz="2800" b="1" dirty="0">
                <a:solidFill>
                  <a:srgbClr val="0070C0"/>
                </a:solidFill>
                <a:cs typeface="Times New Roman" pitchFamily="18" charset="0"/>
              </a:rPr>
              <a:t>much</a:t>
            </a:r>
          </a:p>
        </p:txBody>
      </p:sp>
      <p:sp>
        <p:nvSpPr>
          <p:cNvPr id="53" name="AutoShape 2"/>
          <p:cNvSpPr>
            <a:spLocks noChangeArrowheads="1"/>
          </p:cNvSpPr>
          <p:nvPr/>
        </p:nvSpPr>
        <p:spPr bwMode="auto">
          <a:xfrm>
            <a:off x="8042571" y="1786380"/>
            <a:ext cx="1666461" cy="918371"/>
          </a:xfrm>
          <a:prstGeom prst="roundRect">
            <a:avLst>
              <a:gd name="adj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121903" tIns="60952" rIns="121903" bIns="60952" numCol="1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ts val="1333"/>
              </a:spcAft>
            </a:pPr>
            <a:r>
              <a:rPr lang="en-US" sz="2800" b="1" dirty="0">
                <a:solidFill>
                  <a:srgbClr val="0070C0"/>
                </a:solidFill>
                <a:cs typeface="Times New Roman" pitchFamily="18" charset="0"/>
              </a:rPr>
              <a:t>carefully</a:t>
            </a:r>
          </a:p>
        </p:txBody>
      </p:sp>
      <p:sp>
        <p:nvSpPr>
          <p:cNvPr id="55" name="AutoShape 2"/>
          <p:cNvSpPr>
            <a:spLocks noChangeArrowheads="1"/>
          </p:cNvSpPr>
          <p:nvPr/>
        </p:nvSpPr>
        <p:spPr bwMode="auto">
          <a:xfrm>
            <a:off x="6208689" y="1759941"/>
            <a:ext cx="1666461" cy="891263"/>
          </a:xfrm>
          <a:prstGeom prst="roundRect">
            <a:avLst>
              <a:gd name="adj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121903" tIns="60952" rIns="121903" bIns="60952" numCol="1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ts val="1333"/>
              </a:spcAft>
            </a:pPr>
            <a:r>
              <a:rPr lang="en-US" sz="2800" b="1" dirty="0">
                <a:solidFill>
                  <a:srgbClr val="0070C0"/>
                </a:solidFill>
                <a:cs typeface="Times New Roman" pitchFamily="18" charset="0"/>
              </a:rPr>
              <a:t>long</a:t>
            </a:r>
          </a:p>
        </p:txBody>
      </p:sp>
      <p:sp>
        <p:nvSpPr>
          <p:cNvPr id="57" name="AutoShape 2"/>
          <p:cNvSpPr>
            <a:spLocks noChangeArrowheads="1"/>
          </p:cNvSpPr>
          <p:nvPr/>
        </p:nvSpPr>
        <p:spPr bwMode="auto">
          <a:xfrm>
            <a:off x="9909454" y="1747210"/>
            <a:ext cx="1666461" cy="960073"/>
          </a:xfrm>
          <a:prstGeom prst="roundRect">
            <a:avLst>
              <a:gd name="adj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121903" tIns="60952" rIns="121903" bIns="60952" numCol="1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ts val="1333"/>
              </a:spcAft>
            </a:pPr>
            <a:r>
              <a:rPr lang="en-US" sz="2800" b="1" dirty="0">
                <a:solidFill>
                  <a:srgbClr val="0070C0"/>
                </a:solidFill>
                <a:cs typeface="Times New Roman" pitchFamily="18" charset="0"/>
              </a:rPr>
              <a:t>quickly</a:t>
            </a:r>
          </a:p>
        </p:txBody>
      </p:sp>
    </p:spTree>
    <p:extLst>
      <p:ext uri="{BB962C8B-B14F-4D97-AF65-F5344CB8AC3E}">
        <p14:creationId xmlns:p14="http://schemas.microsoft.com/office/powerpoint/2010/main" val="16383964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/>
          <p:cNvGrpSpPr/>
          <p:nvPr/>
        </p:nvGrpSpPr>
        <p:grpSpPr>
          <a:xfrm>
            <a:off x="2261781" y="112190"/>
            <a:ext cx="712319" cy="709214"/>
            <a:chOff x="2180974" y="148629"/>
            <a:chExt cx="712319" cy="709214"/>
          </a:xfrm>
        </p:grpSpPr>
        <p:sp>
          <p:nvSpPr>
            <p:cNvPr id="30" name="Oval 2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E5A822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Chord 3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E0702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928438" y="132929"/>
            <a:ext cx="1252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70C0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252247" y="169354"/>
            <a:ext cx="83004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  <a:latin typeface="Myriad Pro" pitchFamily="34" charset="0"/>
              </a:rPr>
              <a:t>LIFE IN THE COUNTRYSIDE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2251660" y="67223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96FECE1C-FDB7-AB12-DFBB-E550A39E79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80" b="17398"/>
          <a:stretch/>
        </p:blipFill>
        <p:spPr>
          <a:xfrm>
            <a:off x="3180945" y="2155409"/>
            <a:ext cx="5729591" cy="3535272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3966057" y="1294646"/>
            <a:ext cx="4808291" cy="625641"/>
          </a:xfrm>
          <a:prstGeom prst="roundRect">
            <a:avLst>
              <a:gd name="adj" fmla="val 42661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8962" y="1126250"/>
            <a:ext cx="964452" cy="91649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318145" y="1407315"/>
            <a:ext cx="48550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LESSON 3: A CLOSER LOOK 2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180945" y="5803350"/>
            <a:ext cx="665425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The comparative forms of the adverbs</a:t>
            </a:r>
            <a:endParaRPr lang="en-US" sz="3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82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688C5B30-1562-53DE-AEB1-61F90949E0B5}"/>
              </a:ext>
            </a:extLst>
          </p:cNvPr>
          <p:cNvSpPr txBox="1"/>
          <p:nvPr/>
        </p:nvSpPr>
        <p:spPr>
          <a:xfrm>
            <a:off x="158491" y="584775"/>
            <a:ext cx="12033509" cy="5693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/>
              <a:t>– For most adverbs (often with two or more syllables), we make comparative forms by adding </a:t>
            </a:r>
            <a:r>
              <a:rPr lang="en-US" sz="2800" b="1" i="1" dirty="0">
                <a:solidFill>
                  <a:srgbClr val="EF4B66"/>
                </a:solidFill>
              </a:rPr>
              <a:t>more</a:t>
            </a:r>
            <a:r>
              <a:rPr lang="en-US" sz="2800" b="1" dirty="0"/>
              <a:t>.</a:t>
            </a:r>
          </a:p>
          <a:p>
            <a:r>
              <a:rPr lang="en-US" sz="2800" dirty="0"/>
              <a:t>Example: </a:t>
            </a:r>
          </a:p>
          <a:p>
            <a:r>
              <a:rPr lang="en-US" sz="2800" dirty="0"/>
              <a:t>slowly → </a:t>
            </a:r>
            <a:r>
              <a:rPr lang="en-US" sz="2800" b="1" dirty="0">
                <a:solidFill>
                  <a:srgbClr val="EF4B66"/>
                </a:solidFill>
              </a:rPr>
              <a:t>more</a:t>
            </a:r>
            <a:r>
              <a:rPr lang="en-US" sz="2800" dirty="0"/>
              <a:t> slowly</a:t>
            </a:r>
          </a:p>
          <a:p>
            <a:r>
              <a:rPr lang="en-US" sz="2800" dirty="0"/>
              <a:t>carefully → </a:t>
            </a:r>
            <a:r>
              <a:rPr lang="en-US" sz="2800" b="1" dirty="0">
                <a:solidFill>
                  <a:srgbClr val="EF4B66"/>
                </a:solidFill>
              </a:rPr>
              <a:t>more</a:t>
            </a:r>
            <a:r>
              <a:rPr lang="en-US" sz="2800" dirty="0"/>
              <a:t> carefully</a:t>
            </a:r>
          </a:p>
          <a:p>
            <a:r>
              <a:rPr lang="en-US" sz="2800" b="1" dirty="0"/>
              <a:t>– For adverbs that have the same forms as adjectives like fast, hard, soon, etc., we make comparative forms by adding </a:t>
            </a:r>
            <a:r>
              <a:rPr lang="en-US" sz="2800" b="1" i="1" dirty="0">
                <a:solidFill>
                  <a:srgbClr val="EF4B66"/>
                </a:solidFill>
              </a:rPr>
              <a:t>-er</a:t>
            </a:r>
            <a:r>
              <a:rPr lang="en-US" sz="2800" b="1" dirty="0"/>
              <a:t>.</a:t>
            </a:r>
          </a:p>
          <a:p>
            <a:r>
              <a:rPr lang="en-US" sz="2800" dirty="0"/>
              <a:t>Example: </a:t>
            </a:r>
          </a:p>
          <a:p>
            <a:r>
              <a:rPr lang="en-US" sz="2800" dirty="0"/>
              <a:t>fast → fast</a:t>
            </a:r>
            <a:r>
              <a:rPr lang="en-US" sz="2800" dirty="0">
                <a:solidFill>
                  <a:srgbClr val="EF4B66"/>
                </a:solidFill>
              </a:rPr>
              <a:t>er</a:t>
            </a:r>
          </a:p>
          <a:p>
            <a:r>
              <a:rPr lang="en-US" sz="2800" dirty="0"/>
              <a:t>hard → hard</a:t>
            </a:r>
            <a:r>
              <a:rPr lang="en-US" sz="2800" dirty="0">
                <a:solidFill>
                  <a:srgbClr val="EF4B66"/>
                </a:solidFill>
              </a:rPr>
              <a:t>er</a:t>
            </a:r>
          </a:p>
          <a:p>
            <a:r>
              <a:rPr lang="en-US" sz="2800" b="1" dirty="0"/>
              <a:t>– Some irregular adverbs:</a:t>
            </a:r>
          </a:p>
          <a:p>
            <a:r>
              <a:rPr lang="en-US" sz="2800" dirty="0"/>
              <a:t>well → better</a:t>
            </a:r>
          </a:p>
          <a:p>
            <a:r>
              <a:rPr lang="en-US" sz="2800" dirty="0"/>
              <a:t>badly → worse</a:t>
            </a:r>
            <a:endParaRPr lang="vi-VN" sz="2800" dirty="0"/>
          </a:p>
        </p:txBody>
      </p:sp>
      <p:sp>
        <p:nvSpPr>
          <p:cNvPr id="12" name="Rectangle 11"/>
          <p:cNvSpPr/>
          <p:nvPr/>
        </p:nvSpPr>
        <p:spPr>
          <a:xfrm>
            <a:off x="2200419" y="0"/>
            <a:ext cx="69524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* The comparative forms of the adverbs</a:t>
            </a:r>
            <a:endParaRPr lang="en-US" sz="3200" dirty="0">
              <a:solidFill>
                <a:srgbClr val="0070C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AC812D-09AB-45EC-ADD4-B64C1644B4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2835" y="3886200"/>
            <a:ext cx="2971800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986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0"/>
                <a:lumOff val="100000"/>
              </a:schemeClr>
            </a:gs>
            <a:gs pos="82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62647" y="0"/>
            <a:ext cx="11780195" cy="6340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rgbClr val="C00000"/>
                </a:solidFill>
              </a:rPr>
              <a:t>COMPARATIVE ADVERBS</a:t>
            </a:r>
            <a:r>
              <a:rPr lang="en-US" sz="3200" b="1" dirty="0">
                <a:solidFill>
                  <a:srgbClr val="C00000"/>
                </a:solidFill>
              </a:rPr>
              <a:t>  </a:t>
            </a:r>
          </a:p>
          <a:p>
            <a:pPr algn="ctr"/>
            <a:r>
              <a:rPr lang="vi-VN" sz="2400" b="1" i="1" dirty="0"/>
              <a:t>(So sánh hơn của trạng từ)</a:t>
            </a:r>
            <a:endParaRPr lang="vi-VN" dirty="0"/>
          </a:p>
          <a:p>
            <a:pPr>
              <a:lnSpc>
                <a:spcPct val="150000"/>
              </a:lnSpc>
            </a:pPr>
            <a:r>
              <a:rPr lang="vi-VN" sz="2000" dirty="0"/>
              <a:t>- Hầu hết các trạng từ (thường nhiều </a:t>
            </a:r>
            <a:r>
              <a:rPr lang="vi-VN" sz="2000" b="1" dirty="0"/>
              <a:t>hơn hai âm tiết</a:t>
            </a:r>
            <a:r>
              <a:rPr lang="vi-VN" sz="2000" dirty="0"/>
              <a:t>), chúng ta hình thành dạng so sánh hơn bằng cách thêm </a:t>
            </a:r>
            <a:r>
              <a:rPr lang="vi-VN" sz="2000" b="1" dirty="0"/>
              <a:t>“more”: </a:t>
            </a:r>
            <a:r>
              <a:rPr lang="en-US" sz="2000" b="1" dirty="0"/>
              <a:t>     </a:t>
            </a:r>
            <a:r>
              <a:rPr lang="vi-VN" sz="2000" b="1" dirty="0"/>
              <a:t>S + V + more + trạng từ dài</a:t>
            </a:r>
          </a:p>
          <a:p>
            <a:r>
              <a:rPr lang="en-US" sz="2400" dirty="0"/>
              <a:t>Example:</a:t>
            </a:r>
          </a:p>
          <a:p>
            <a:r>
              <a:rPr lang="en-US" sz="2400" dirty="0"/>
              <a:t>            slowly → </a:t>
            </a:r>
            <a:r>
              <a:rPr lang="en-US" sz="2400" b="1" dirty="0">
                <a:solidFill>
                  <a:srgbClr val="EF4B66"/>
                </a:solidFill>
              </a:rPr>
              <a:t>more</a:t>
            </a:r>
            <a:r>
              <a:rPr lang="en-US" sz="2400" dirty="0"/>
              <a:t> slowly</a:t>
            </a:r>
          </a:p>
          <a:p>
            <a:r>
              <a:rPr lang="en-US" sz="2400" dirty="0"/>
              <a:t>            carefully → </a:t>
            </a:r>
            <a:r>
              <a:rPr lang="en-US" sz="2400" b="1" dirty="0">
                <a:solidFill>
                  <a:srgbClr val="EF4B66"/>
                </a:solidFill>
              </a:rPr>
              <a:t>more</a:t>
            </a:r>
            <a:r>
              <a:rPr lang="en-US" sz="2400" dirty="0"/>
              <a:t> carefully</a:t>
            </a:r>
          </a:p>
          <a:p>
            <a:endParaRPr lang="vi-VN" dirty="0"/>
          </a:p>
          <a:p>
            <a:pPr>
              <a:lnSpc>
                <a:spcPct val="150000"/>
              </a:lnSpc>
            </a:pPr>
            <a:r>
              <a:rPr lang="en-US" sz="2000" dirty="0"/>
              <a:t>- </a:t>
            </a:r>
            <a:r>
              <a:rPr lang="vi-VN" sz="2000" dirty="0"/>
              <a:t>Với những </a:t>
            </a:r>
            <a:r>
              <a:rPr lang="vi-VN" sz="2000" b="1" dirty="0"/>
              <a:t>trạng từ </a:t>
            </a:r>
            <a:r>
              <a:rPr lang="vi-VN" sz="2000" dirty="0"/>
              <a:t>có hình thức </a:t>
            </a:r>
            <a:r>
              <a:rPr lang="vi-VN" sz="2000" b="1" dirty="0"/>
              <a:t>giống như tính từ </a:t>
            </a:r>
            <a:r>
              <a:rPr lang="vi-VN" sz="2000" dirty="0"/>
              <a:t>như </a:t>
            </a:r>
            <a:r>
              <a:rPr lang="vi-VN" sz="2000" b="1" i="1" dirty="0"/>
              <a:t>fast</a:t>
            </a:r>
            <a:r>
              <a:rPr lang="vi-VN" sz="2000" dirty="0"/>
              <a:t> (nhanh), </a:t>
            </a:r>
            <a:r>
              <a:rPr lang="vi-VN" sz="2000" b="1" i="1" dirty="0"/>
              <a:t>hard </a:t>
            </a:r>
            <a:r>
              <a:rPr lang="vi-VN" sz="2000" dirty="0"/>
              <a:t>(khó/ chăm chỉ/ vất vả), </a:t>
            </a:r>
            <a:r>
              <a:rPr lang="vi-VN" sz="2000" b="1" i="1" dirty="0"/>
              <a:t>soon</a:t>
            </a:r>
            <a:r>
              <a:rPr lang="vi-VN" sz="2000" dirty="0"/>
              <a:t> (sớm),… chúng ta hình thành dạng so sánh hơn bằng cách thêm </a:t>
            </a:r>
            <a:r>
              <a:rPr lang="vi-VN" sz="2000" b="1" dirty="0"/>
              <a:t>–ER</a:t>
            </a:r>
            <a:r>
              <a:rPr lang="en-US" sz="2000" b="1" dirty="0"/>
              <a:t> </a:t>
            </a:r>
            <a:r>
              <a:rPr lang="vi-VN" sz="2000" dirty="0"/>
              <a:t>:</a:t>
            </a:r>
            <a:endParaRPr lang="en-US" sz="2000" dirty="0"/>
          </a:p>
          <a:p>
            <a:pPr>
              <a:lnSpc>
                <a:spcPct val="150000"/>
              </a:lnSpc>
            </a:pPr>
            <a:r>
              <a:rPr lang="vi-VN" sz="2000" dirty="0"/>
              <a:t> </a:t>
            </a:r>
            <a:r>
              <a:rPr lang="en-US" sz="2000" dirty="0"/>
              <a:t>                                         </a:t>
            </a:r>
            <a:r>
              <a:rPr lang="vi-VN" sz="2000" b="1" dirty="0"/>
              <a:t>S + V + trạng từ ngắn - ER</a:t>
            </a:r>
          </a:p>
          <a:p>
            <a:r>
              <a:rPr lang="en-US" sz="2400" dirty="0"/>
              <a:t>               Example: </a:t>
            </a:r>
          </a:p>
          <a:p>
            <a:r>
              <a:rPr lang="en-US" sz="2400" dirty="0"/>
              <a:t>                  fast → fast</a:t>
            </a:r>
            <a:r>
              <a:rPr lang="en-US" sz="2400" dirty="0">
                <a:solidFill>
                  <a:srgbClr val="EF4B66"/>
                </a:solidFill>
              </a:rPr>
              <a:t>er</a:t>
            </a:r>
          </a:p>
          <a:p>
            <a:r>
              <a:rPr lang="en-US" sz="2400" dirty="0"/>
              <a:t>                  hard → hard</a:t>
            </a:r>
            <a:r>
              <a:rPr lang="en-US" sz="2400" dirty="0">
                <a:solidFill>
                  <a:srgbClr val="EF4B66"/>
                </a:solidFill>
              </a:rPr>
              <a:t>er</a:t>
            </a:r>
          </a:p>
          <a:p>
            <a:endParaRPr lang="vi-VN" sz="2000" dirty="0"/>
          </a:p>
          <a:p>
            <a:r>
              <a:rPr lang="vi-VN" dirty="0"/>
              <a:t>-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5301574" y="5369668"/>
            <a:ext cx="4844375" cy="132072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dirty="0"/>
              <a:t>Một số trạng từ bất quy tắc:</a:t>
            </a:r>
            <a:endParaRPr lang="en-US" sz="2400" dirty="0"/>
          </a:p>
          <a:p>
            <a:pPr algn="ctr"/>
            <a:r>
              <a:rPr lang="vi-VN" sz="2800" dirty="0">
                <a:solidFill>
                  <a:srgbClr val="0070C0"/>
                </a:solidFill>
              </a:rPr>
              <a:t>well  -&gt; better </a:t>
            </a:r>
          </a:p>
          <a:p>
            <a:pPr algn="ctr"/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vi-VN" sz="2800" dirty="0">
                <a:solidFill>
                  <a:srgbClr val="0070C0"/>
                </a:solidFill>
              </a:rPr>
              <a:t>badly -&gt; worse </a:t>
            </a:r>
          </a:p>
        </p:txBody>
      </p:sp>
    </p:spTree>
    <p:extLst>
      <p:ext uri="{BB962C8B-B14F-4D97-AF65-F5344CB8AC3E}">
        <p14:creationId xmlns:p14="http://schemas.microsoft.com/office/powerpoint/2010/main" val="3100972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84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775542"/>
            <a:ext cx="7521878" cy="554697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0998" y="-9642"/>
            <a:ext cx="9905483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1. Write the comparative forms of the adverbs in the table below.</a:t>
            </a:r>
          </a:p>
        </p:txBody>
      </p:sp>
      <p:sp>
        <p:nvSpPr>
          <p:cNvPr id="18" name="Hình chữ nhật 17">
            <a:extLst>
              <a:ext uri="{FF2B5EF4-FFF2-40B4-BE49-F238E27FC236}">
                <a16:creationId xmlns:a16="http://schemas.microsoft.com/office/drawing/2014/main" id="{BFCB2745-A983-8284-89C4-06AF3D3A6644}"/>
              </a:ext>
            </a:extLst>
          </p:cNvPr>
          <p:cNvSpPr/>
          <p:nvPr/>
        </p:nvSpPr>
        <p:spPr>
          <a:xfrm>
            <a:off x="3540724" y="2022797"/>
            <a:ext cx="127150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200" b="1" dirty="0">
                <a:ln/>
                <a:solidFill>
                  <a:srgbClr val="EF4B66"/>
                </a:solidFill>
              </a:rPr>
              <a:t>higher</a:t>
            </a:r>
            <a:endParaRPr lang="vi-VN" sz="3200" b="1" dirty="0">
              <a:ln/>
              <a:solidFill>
                <a:srgbClr val="EF4B66"/>
              </a:solidFill>
            </a:endParaRPr>
          </a:p>
        </p:txBody>
      </p:sp>
      <p:sp>
        <p:nvSpPr>
          <p:cNvPr id="19" name="Hình chữ nhật 18">
            <a:extLst>
              <a:ext uri="{FF2B5EF4-FFF2-40B4-BE49-F238E27FC236}">
                <a16:creationId xmlns:a16="http://schemas.microsoft.com/office/drawing/2014/main" id="{A9909FFA-A2A5-AFCD-D526-3B4CFB11D03B}"/>
              </a:ext>
            </a:extLst>
          </p:cNvPr>
          <p:cNvSpPr/>
          <p:nvPr/>
        </p:nvSpPr>
        <p:spPr>
          <a:xfrm>
            <a:off x="3607329" y="2648757"/>
            <a:ext cx="97417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200" b="1" dirty="0">
                <a:ln/>
                <a:solidFill>
                  <a:srgbClr val="EF4B66"/>
                </a:solidFill>
              </a:rPr>
              <a:t>later</a:t>
            </a:r>
            <a:endParaRPr lang="vi-VN" sz="3200" b="1" dirty="0">
              <a:ln/>
              <a:solidFill>
                <a:srgbClr val="EF4B66"/>
              </a:solidFill>
            </a:endParaRPr>
          </a:p>
        </p:txBody>
      </p:sp>
      <p:sp>
        <p:nvSpPr>
          <p:cNvPr id="20" name="Hình chữ nhật 19">
            <a:extLst>
              <a:ext uri="{FF2B5EF4-FFF2-40B4-BE49-F238E27FC236}">
                <a16:creationId xmlns:a16="http://schemas.microsoft.com/office/drawing/2014/main" id="{9CF4E1C0-6CEF-AEAB-7D3E-20962C3758D2}"/>
              </a:ext>
            </a:extLst>
          </p:cNvPr>
          <p:cNvSpPr/>
          <p:nvPr/>
        </p:nvSpPr>
        <p:spPr>
          <a:xfrm>
            <a:off x="3570008" y="3298961"/>
            <a:ext cx="238417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200" b="1" dirty="0">
                <a:ln/>
                <a:solidFill>
                  <a:srgbClr val="EF4B66"/>
                </a:solidFill>
              </a:rPr>
              <a:t>more quickly</a:t>
            </a:r>
            <a:endParaRPr lang="vi-VN" sz="3200" b="1" dirty="0">
              <a:ln/>
              <a:solidFill>
                <a:srgbClr val="EF4B66"/>
              </a:solidFill>
            </a:endParaRPr>
          </a:p>
        </p:txBody>
      </p:sp>
      <p:sp>
        <p:nvSpPr>
          <p:cNvPr id="21" name="Hình chữ nhật 20">
            <a:extLst>
              <a:ext uri="{FF2B5EF4-FFF2-40B4-BE49-F238E27FC236}">
                <a16:creationId xmlns:a16="http://schemas.microsoft.com/office/drawing/2014/main" id="{AE8803FA-39CE-1A50-28DB-1F0B12CB6BB4}"/>
              </a:ext>
            </a:extLst>
          </p:cNvPr>
          <p:cNvSpPr/>
          <p:nvPr/>
        </p:nvSpPr>
        <p:spPr>
          <a:xfrm>
            <a:off x="3834079" y="3888795"/>
            <a:ext cx="295766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200" b="1" dirty="0">
                <a:ln/>
                <a:solidFill>
                  <a:srgbClr val="EF4B66"/>
                </a:solidFill>
              </a:rPr>
              <a:t>more frequently</a:t>
            </a:r>
          </a:p>
        </p:txBody>
      </p:sp>
      <p:sp>
        <p:nvSpPr>
          <p:cNvPr id="22" name="Hình chữ nhật 21">
            <a:extLst>
              <a:ext uri="{FF2B5EF4-FFF2-40B4-BE49-F238E27FC236}">
                <a16:creationId xmlns:a16="http://schemas.microsoft.com/office/drawing/2014/main" id="{29B193B6-2EB5-C693-5CE4-58E960C8AF3C}"/>
              </a:ext>
            </a:extLst>
          </p:cNvPr>
          <p:cNvSpPr/>
          <p:nvPr/>
        </p:nvSpPr>
        <p:spPr>
          <a:xfrm>
            <a:off x="3796483" y="4417236"/>
            <a:ext cx="129394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200" b="1" dirty="0">
                <a:ln/>
                <a:solidFill>
                  <a:srgbClr val="EF4B66"/>
                </a:solidFill>
              </a:rPr>
              <a:t>earlier</a:t>
            </a:r>
          </a:p>
        </p:txBody>
      </p:sp>
      <p:sp>
        <p:nvSpPr>
          <p:cNvPr id="23" name="Hình chữ nhật 22">
            <a:extLst>
              <a:ext uri="{FF2B5EF4-FFF2-40B4-BE49-F238E27FC236}">
                <a16:creationId xmlns:a16="http://schemas.microsoft.com/office/drawing/2014/main" id="{A65424E6-8AFE-6107-9033-2F745B64AA35}"/>
              </a:ext>
            </a:extLst>
          </p:cNvPr>
          <p:cNvSpPr/>
          <p:nvPr/>
        </p:nvSpPr>
        <p:spPr>
          <a:xfrm>
            <a:off x="3876458" y="4974746"/>
            <a:ext cx="108734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200" b="1" dirty="0">
                <a:ln/>
                <a:solidFill>
                  <a:srgbClr val="EF4B66"/>
                </a:solidFill>
              </a:rPr>
              <a:t>more</a:t>
            </a:r>
          </a:p>
        </p:txBody>
      </p:sp>
      <p:sp>
        <p:nvSpPr>
          <p:cNvPr id="24" name="Hình chữ nhật 23">
            <a:extLst>
              <a:ext uri="{FF2B5EF4-FFF2-40B4-BE49-F238E27FC236}">
                <a16:creationId xmlns:a16="http://schemas.microsoft.com/office/drawing/2014/main" id="{BCC64F3A-EFFA-6DE8-DB4A-8399B507FA12}"/>
              </a:ext>
            </a:extLst>
          </p:cNvPr>
          <p:cNvSpPr/>
          <p:nvPr/>
        </p:nvSpPr>
        <p:spPr>
          <a:xfrm>
            <a:off x="3656875" y="5636299"/>
            <a:ext cx="81945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200" b="1" dirty="0">
                <a:ln/>
                <a:solidFill>
                  <a:srgbClr val="EF4B66"/>
                </a:solidFill>
              </a:rPr>
              <a:t>less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42FEFB4-D024-4F36-A194-5941F59B08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9827" y="4181182"/>
            <a:ext cx="3524250" cy="28575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1E59EF3-DB92-4C06-BAEA-7A8FA71DB9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3674" y="3678148"/>
            <a:ext cx="2857500" cy="3391461"/>
          </a:xfrm>
          <a:prstGeom prst="rect">
            <a:avLst/>
          </a:prstGeom>
        </p:spPr>
      </p:pic>
      <p:pic>
        <p:nvPicPr>
          <p:cNvPr id="3" name="Video-dong-ho-dem-nguoc-30-giay-trong-powerpoint-www_tiengdong_com">
            <a:hlinkClick r:id="" action="ppaction://media"/>
            <a:extLst>
              <a:ext uri="{FF2B5EF4-FFF2-40B4-BE49-F238E27FC236}">
                <a16:creationId xmlns:a16="http://schemas.microsoft.com/office/drawing/2014/main" id="{27A03A71-C363-492A-82F0-DF5877E641B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771117" y="29184"/>
            <a:ext cx="2355001" cy="2241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224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447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3" grpId="0"/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0"/>
                <a:lumOff val="100000"/>
              </a:schemeClr>
            </a:gs>
            <a:gs pos="84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454987" y="308811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66322" y="326193"/>
            <a:ext cx="10222843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the sentences with the comparative forms of the adverbs in brackets.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00707" y="19261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320F24E6-7C4C-6E6D-D5A1-B8B84E32CB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9950" y="28511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vi-VN" altLang="vi-V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vi-VN" altLang="vi-V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05FA7772-FB14-B6AE-D0FC-8ECC5AC58B0F}"/>
              </a:ext>
            </a:extLst>
          </p:cNvPr>
          <p:cNvSpPr txBox="1"/>
          <p:nvPr/>
        </p:nvSpPr>
        <p:spPr>
          <a:xfrm>
            <a:off x="225836" y="1160285"/>
            <a:ext cx="11966164" cy="36625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E0702A"/>
                </a:solidFill>
              </a:rPr>
              <a:t>1.</a:t>
            </a:r>
            <a:r>
              <a:rPr lang="en-US" sz="3200" dirty="0"/>
              <a:t> Mai dances (beautifully) _______________ than </a:t>
            </a:r>
            <a:r>
              <a:rPr lang="en-US" sz="3200" dirty="0" err="1"/>
              <a:t>Hoa</a:t>
            </a:r>
            <a:r>
              <a:rPr lang="en-US" sz="3200" dirty="0"/>
              <a:t> does.</a:t>
            </a:r>
          </a:p>
          <a:p>
            <a:endParaRPr lang="en-US" sz="1000" dirty="0"/>
          </a:p>
          <a:p>
            <a:r>
              <a:rPr lang="en-US" sz="3200" b="1" dirty="0">
                <a:solidFill>
                  <a:srgbClr val="E0702A"/>
                </a:solidFill>
              </a:rPr>
              <a:t>2.</a:t>
            </a:r>
            <a:r>
              <a:rPr lang="en-US" sz="3200" dirty="0"/>
              <a:t> Please write (clearly) _____________. I can’t read it.</a:t>
            </a:r>
          </a:p>
          <a:p>
            <a:endParaRPr lang="en-US" sz="1000" dirty="0"/>
          </a:p>
          <a:p>
            <a:r>
              <a:rPr lang="en-US" sz="3200" b="1" dirty="0">
                <a:solidFill>
                  <a:srgbClr val="E0702A"/>
                </a:solidFill>
              </a:rPr>
              <a:t>3.</a:t>
            </a:r>
            <a:r>
              <a:rPr lang="en-US" sz="3200" dirty="0"/>
              <a:t> Life in the city seems to move (fast) _____ than that in the countryside.</a:t>
            </a:r>
          </a:p>
          <a:p>
            <a:endParaRPr lang="en-US" sz="1000" dirty="0"/>
          </a:p>
          <a:p>
            <a:r>
              <a:rPr lang="en-US" sz="3200" b="1" dirty="0">
                <a:solidFill>
                  <a:srgbClr val="E0702A"/>
                </a:solidFill>
              </a:rPr>
              <a:t>4.</a:t>
            </a:r>
            <a:r>
              <a:rPr lang="en-US" sz="3200" dirty="0"/>
              <a:t> If you want to get better marks, you must work much (hard) ______.</a:t>
            </a:r>
          </a:p>
          <a:p>
            <a:endParaRPr lang="en-US" sz="1000" dirty="0"/>
          </a:p>
          <a:p>
            <a:r>
              <a:rPr lang="en-US" sz="3200" b="1" dirty="0">
                <a:solidFill>
                  <a:srgbClr val="E0702A"/>
                </a:solidFill>
              </a:rPr>
              <a:t>5.</a:t>
            </a:r>
            <a:r>
              <a:rPr lang="en-US" sz="3200" dirty="0"/>
              <a:t> Today it’s raining (heavily) ____________ than it was yesterday.</a:t>
            </a:r>
            <a:endParaRPr lang="vi-VN" sz="3200" dirty="0"/>
          </a:p>
        </p:txBody>
      </p:sp>
      <p:sp>
        <p:nvSpPr>
          <p:cNvPr id="8" name="Hình chữ nhật 7">
            <a:extLst>
              <a:ext uri="{FF2B5EF4-FFF2-40B4-BE49-F238E27FC236}">
                <a16:creationId xmlns:a16="http://schemas.microsoft.com/office/drawing/2014/main" id="{DA1C49A7-CF3F-C223-26D1-27A6850DD658}"/>
              </a:ext>
            </a:extLst>
          </p:cNvPr>
          <p:cNvSpPr/>
          <p:nvPr/>
        </p:nvSpPr>
        <p:spPr>
          <a:xfrm>
            <a:off x="4544651" y="1160285"/>
            <a:ext cx="365465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200" b="1" dirty="0">
                <a:ln/>
                <a:solidFill>
                  <a:srgbClr val="EF4B66"/>
                </a:solidFill>
              </a:rPr>
              <a:t>more beautifully </a:t>
            </a:r>
            <a:endParaRPr lang="vi-VN" sz="3200" b="1" dirty="0">
              <a:ln/>
              <a:solidFill>
                <a:srgbClr val="EF4B66"/>
              </a:solidFill>
            </a:endParaRPr>
          </a:p>
        </p:txBody>
      </p:sp>
      <p:sp>
        <p:nvSpPr>
          <p:cNvPr id="9" name="Hình chữ nhật 8">
            <a:extLst>
              <a:ext uri="{FF2B5EF4-FFF2-40B4-BE49-F238E27FC236}">
                <a16:creationId xmlns:a16="http://schemas.microsoft.com/office/drawing/2014/main" id="{94357A15-0D50-1638-5DE8-4295D172E0AA}"/>
              </a:ext>
            </a:extLst>
          </p:cNvPr>
          <p:cNvSpPr/>
          <p:nvPr/>
        </p:nvSpPr>
        <p:spPr>
          <a:xfrm>
            <a:off x="4044921" y="1823957"/>
            <a:ext cx="2814601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200" b="1" dirty="0">
                <a:ln/>
                <a:solidFill>
                  <a:srgbClr val="EF4B66"/>
                </a:solidFill>
              </a:rPr>
              <a:t>more clearly </a:t>
            </a:r>
            <a:endParaRPr lang="vi-VN" sz="3200" b="1" dirty="0">
              <a:ln/>
              <a:solidFill>
                <a:srgbClr val="EF4B66"/>
              </a:solidFill>
            </a:endParaRPr>
          </a:p>
        </p:txBody>
      </p:sp>
      <p:sp>
        <p:nvSpPr>
          <p:cNvPr id="10" name="Hình chữ nhật 9">
            <a:extLst>
              <a:ext uri="{FF2B5EF4-FFF2-40B4-BE49-F238E27FC236}">
                <a16:creationId xmlns:a16="http://schemas.microsoft.com/office/drawing/2014/main" id="{42783B55-7F1B-AE86-73BB-BA185632249C}"/>
              </a:ext>
            </a:extLst>
          </p:cNvPr>
          <p:cNvSpPr/>
          <p:nvPr/>
        </p:nvSpPr>
        <p:spPr>
          <a:xfrm>
            <a:off x="6512657" y="2465212"/>
            <a:ext cx="136194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200" b="1" dirty="0">
                <a:ln/>
                <a:solidFill>
                  <a:srgbClr val="EF4B66"/>
                </a:solidFill>
              </a:rPr>
              <a:t>faster</a:t>
            </a:r>
            <a:endParaRPr lang="vi-VN" sz="3200" b="1" dirty="0">
              <a:ln/>
              <a:solidFill>
                <a:srgbClr val="EF4B66"/>
              </a:solidFill>
            </a:endParaRPr>
          </a:p>
        </p:txBody>
      </p:sp>
      <p:sp>
        <p:nvSpPr>
          <p:cNvPr id="16" name="Hình chữ nhật 15">
            <a:extLst>
              <a:ext uri="{FF2B5EF4-FFF2-40B4-BE49-F238E27FC236}">
                <a16:creationId xmlns:a16="http://schemas.microsoft.com/office/drawing/2014/main" id="{9F064FDD-BC12-3F83-C05A-CD3059E1FDFF}"/>
              </a:ext>
            </a:extLst>
          </p:cNvPr>
          <p:cNvSpPr/>
          <p:nvPr/>
        </p:nvSpPr>
        <p:spPr>
          <a:xfrm>
            <a:off x="10484905" y="3575726"/>
            <a:ext cx="155029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200" b="1" dirty="0">
                <a:ln/>
                <a:solidFill>
                  <a:srgbClr val="EF4B66"/>
                </a:solidFill>
              </a:rPr>
              <a:t>harder</a:t>
            </a:r>
            <a:endParaRPr lang="vi-VN" sz="3200" b="1" dirty="0">
              <a:ln/>
              <a:solidFill>
                <a:srgbClr val="EF4B66"/>
              </a:solidFill>
            </a:endParaRPr>
          </a:p>
        </p:txBody>
      </p:sp>
      <p:sp>
        <p:nvSpPr>
          <p:cNvPr id="19" name="Hình chữ nhật 18">
            <a:extLst>
              <a:ext uri="{FF2B5EF4-FFF2-40B4-BE49-F238E27FC236}">
                <a16:creationId xmlns:a16="http://schemas.microsoft.com/office/drawing/2014/main" id="{2BDEA295-5557-B092-86EF-1839D6CCD264}"/>
              </a:ext>
            </a:extLst>
          </p:cNvPr>
          <p:cNvSpPr/>
          <p:nvPr/>
        </p:nvSpPr>
        <p:spPr>
          <a:xfrm>
            <a:off x="4803161" y="4202178"/>
            <a:ext cx="281151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200" b="1" dirty="0">
                <a:ln/>
                <a:solidFill>
                  <a:srgbClr val="EF4B66"/>
                </a:solidFill>
              </a:rPr>
              <a:t>more heavily</a:t>
            </a:r>
            <a:endParaRPr lang="vi-VN" sz="3200" b="1" dirty="0">
              <a:ln/>
              <a:solidFill>
                <a:srgbClr val="EF4B66"/>
              </a:solidFill>
            </a:endParaRPr>
          </a:p>
        </p:txBody>
      </p:sp>
      <p:pic>
        <p:nvPicPr>
          <p:cNvPr id="2" name="2 Minutes Countdown 4k Giant Clock - Đồng hồ đếm ngược 2 phút (1)">
            <a:hlinkClick r:id="" action="ppaction://media"/>
            <a:extLst>
              <a:ext uri="{FF2B5EF4-FFF2-40B4-BE49-F238E27FC236}">
                <a16:creationId xmlns:a16="http://schemas.microsoft.com/office/drawing/2014/main" id="{5EE81CD7-0303-4C90-9060-21D5D68A50B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15946" y="5550475"/>
            <a:ext cx="1476054" cy="130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158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203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6" grpId="0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0"/>
                <a:lumOff val="100000"/>
              </a:schemeClr>
            </a:gs>
            <a:gs pos="93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192929" y="209818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07016" y="233786"/>
            <a:ext cx="11299772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the sentences with suitable comparative forms of the adverbs from the box.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45871" y="110862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4C87722-B88C-4242-BBAB-786B74455F27}"/>
              </a:ext>
            </a:extLst>
          </p:cNvPr>
          <p:cNvSpPr txBox="1"/>
          <p:nvPr/>
        </p:nvSpPr>
        <p:spPr>
          <a:xfrm>
            <a:off x="86900" y="1441453"/>
            <a:ext cx="11580418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rgbClr val="E0702A"/>
                </a:solidFill>
              </a:rPr>
              <a:t>1. </a:t>
            </a:r>
            <a:r>
              <a:rPr lang="en-US" sz="3200"/>
              <a:t>After </a:t>
            </a:r>
            <a:r>
              <a:rPr lang="en-US" sz="3200" dirty="0"/>
              <a:t>his accident last month</a:t>
            </a:r>
            <a:r>
              <a:rPr lang="en-US" sz="3200"/>
              <a:t>, he is driving _____________ now.</a:t>
            </a:r>
          </a:p>
          <a:p>
            <a:endParaRPr lang="en-US" sz="1500" dirty="0"/>
          </a:p>
          <a:p>
            <a:r>
              <a:rPr lang="en-US" sz="3200" b="1" dirty="0">
                <a:solidFill>
                  <a:srgbClr val="E0702A"/>
                </a:solidFill>
              </a:rPr>
              <a:t>2. </a:t>
            </a:r>
            <a:r>
              <a:rPr lang="en-US" sz="3200" dirty="0"/>
              <a:t>A horse can </a:t>
            </a:r>
            <a:r>
              <a:rPr lang="en-US" sz="3200"/>
              <a:t>run ______ </a:t>
            </a:r>
            <a:r>
              <a:rPr lang="en-US" sz="3200" dirty="0"/>
              <a:t>than a </a:t>
            </a:r>
            <a:r>
              <a:rPr lang="en-US" sz="3200"/>
              <a:t>buffalo.</a:t>
            </a:r>
          </a:p>
          <a:p>
            <a:endParaRPr lang="en-US" sz="1500" dirty="0"/>
          </a:p>
          <a:p>
            <a:r>
              <a:rPr lang="en-US" sz="3200" b="1" dirty="0">
                <a:solidFill>
                  <a:srgbClr val="E0702A"/>
                </a:solidFill>
              </a:rPr>
              <a:t>3. </a:t>
            </a:r>
            <a:r>
              <a:rPr lang="en-US" sz="3200" dirty="0"/>
              <a:t>You’re too loud</a:t>
            </a:r>
            <a:r>
              <a:rPr lang="en-US" sz="3200"/>
              <a:t>. Can </a:t>
            </a:r>
            <a:r>
              <a:rPr lang="en-US" sz="3200" dirty="0"/>
              <a:t>you speak a </a:t>
            </a:r>
            <a:r>
              <a:rPr lang="en-US" sz="3200"/>
              <a:t>bit ____________?</a:t>
            </a:r>
          </a:p>
          <a:p>
            <a:endParaRPr lang="en-US" sz="1500" dirty="0"/>
          </a:p>
          <a:p>
            <a:r>
              <a:rPr lang="en-US" sz="3200" b="1" dirty="0">
                <a:solidFill>
                  <a:srgbClr val="E0702A"/>
                </a:solidFill>
              </a:rPr>
              <a:t>4. </a:t>
            </a:r>
            <a:r>
              <a:rPr lang="en-US" sz="3200" dirty="0"/>
              <a:t>After working hard all day on the farm, we </a:t>
            </a:r>
            <a:r>
              <a:rPr lang="en-US" sz="3200"/>
              <a:t>slept ____________ </a:t>
            </a:r>
            <a:r>
              <a:rPr lang="en-US" sz="3200" dirty="0"/>
              <a:t>than ever </a:t>
            </a:r>
            <a:r>
              <a:rPr lang="en-US" sz="3200"/>
              <a:t>before.</a:t>
            </a:r>
          </a:p>
          <a:p>
            <a:endParaRPr lang="en-US" sz="1500" dirty="0"/>
          </a:p>
          <a:p>
            <a:r>
              <a:rPr lang="en-US" sz="3200" b="1">
                <a:solidFill>
                  <a:srgbClr val="E0702A"/>
                </a:solidFill>
              </a:rPr>
              <a:t>5. </a:t>
            </a:r>
            <a:r>
              <a:rPr lang="en-US" sz="3200"/>
              <a:t>The farmers started harvesting their crops ______ than expected.  </a:t>
            </a:r>
            <a:endParaRPr lang="en-US" sz="3200" dirty="0"/>
          </a:p>
        </p:txBody>
      </p:sp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D0F0792C-36EB-07D3-89C6-8ED0BF1D6515}"/>
              </a:ext>
            </a:extLst>
          </p:cNvPr>
          <p:cNvSpPr/>
          <p:nvPr/>
        </p:nvSpPr>
        <p:spPr>
          <a:xfrm>
            <a:off x="977300" y="700736"/>
            <a:ext cx="10454666" cy="68101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id="{BE015A54-5997-A7DB-266F-E64A686F6157}"/>
              </a:ext>
            </a:extLst>
          </p:cNvPr>
          <p:cNvSpPr/>
          <p:nvPr/>
        </p:nvSpPr>
        <p:spPr>
          <a:xfrm>
            <a:off x="977300" y="760436"/>
            <a:ext cx="10417917" cy="523220"/>
          </a:xfrm>
          <a:prstGeom prst="rect">
            <a:avLst/>
          </a:prstGeom>
          <a:solidFill>
            <a:schemeClr val="accent4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early 		soundly 		fast 		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carefully 			quietly</a:t>
            </a:r>
            <a:endParaRPr lang="vi-VN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156695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4072</TotalTime>
  <Words>1092</Words>
  <Application>Microsoft Office PowerPoint</Application>
  <PresentationFormat>Widescreen</PresentationFormat>
  <Paragraphs>189</Paragraphs>
  <Slides>17</Slides>
  <Notes>12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.VnBodoniH</vt:lpstr>
      <vt:lpstr>Arial</vt:lpstr>
      <vt:lpstr>Arial Black</vt:lpstr>
      <vt:lpstr>Calibri</vt:lpstr>
      <vt:lpstr>Calibri Light</vt:lpstr>
      <vt:lpstr>Microsoft Sans Serif</vt:lpstr>
      <vt:lpstr>Myriad Pro</vt:lpstr>
      <vt:lpstr>Wingdings</vt:lpstr>
      <vt:lpstr>Wingdings 3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Nguyễn Thị Huế</cp:lastModifiedBy>
  <cp:revision>231</cp:revision>
  <dcterms:created xsi:type="dcterms:W3CDTF">2020-12-09T02:04:09Z</dcterms:created>
  <dcterms:modified xsi:type="dcterms:W3CDTF">2024-10-05T01:01:49Z</dcterms:modified>
</cp:coreProperties>
</file>