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363" r:id="rId2"/>
    <p:sldId id="279" r:id="rId3"/>
    <p:sldId id="256" r:id="rId4"/>
    <p:sldId id="353" r:id="rId5"/>
    <p:sldId id="357" r:id="rId6"/>
    <p:sldId id="358" r:id="rId7"/>
    <p:sldId id="359" r:id="rId8"/>
    <p:sldId id="360" r:id="rId9"/>
    <p:sldId id="361" r:id="rId10"/>
    <p:sldId id="283" r:id="rId11"/>
    <p:sldId id="276" r:id="rId12"/>
    <p:sldId id="298" r:id="rId13"/>
    <p:sldId id="351" r:id="rId14"/>
    <p:sldId id="327" r:id="rId15"/>
    <p:sldId id="365" r:id="rId16"/>
    <p:sldId id="352" r:id="rId17"/>
    <p:sldId id="314" r:id="rId18"/>
    <p:sldId id="330" r:id="rId19"/>
    <p:sldId id="3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7CD"/>
    <a:srgbClr val="F15637"/>
    <a:srgbClr val="EF4B66"/>
    <a:srgbClr val="7192A9"/>
    <a:srgbClr val="F26547"/>
    <a:srgbClr val="FBD2D2"/>
    <a:srgbClr val="AD4F0F"/>
    <a:srgbClr val="E0702A"/>
    <a:srgbClr val="D36113"/>
    <a:srgbClr val="5D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2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09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31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6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20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78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572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6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8.xml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11" Type="http://schemas.microsoft.com/office/2007/relationships/media" Target="../media/media6.mp3"/><Relationship Id="rId5" Type="http://schemas.microsoft.com/office/2007/relationships/media" Target="../media/media2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3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2133601"/>
            <a:ext cx="3881336" cy="55398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903" tIns="60952" rIns="121903" bIns="60952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GOOD MORNING CLASS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14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3E78E500-E0A1-8A4D-EA87-EDEB0364E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912431"/>
              </p:ext>
            </p:extLst>
          </p:nvPr>
        </p:nvGraphicFramePr>
        <p:xfrm>
          <a:off x="1636304" y="1603836"/>
          <a:ext cx="9639013" cy="467055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97139">
                  <a:extLst>
                    <a:ext uri="{9D8B030D-6E8A-4147-A177-3AD203B41FA5}">
                      <a16:colId xmlns:a16="http://schemas.microsoft.com/office/drawing/2014/main" val="3689246342"/>
                    </a:ext>
                  </a:extLst>
                </a:gridCol>
                <a:gridCol w="2677149">
                  <a:extLst>
                    <a:ext uri="{9D8B030D-6E8A-4147-A177-3AD203B41FA5}">
                      <a16:colId xmlns:a16="http://schemas.microsoft.com/office/drawing/2014/main" val="2609133624"/>
                    </a:ext>
                  </a:extLst>
                </a:gridCol>
                <a:gridCol w="3464725">
                  <a:extLst>
                    <a:ext uri="{9D8B030D-6E8A-4147-A177-3AD203B41FA5}">
                      <a16:colId xmlns:a16="http://schemas.microsoft.com/office/drawing/2014/main" val="1921992061"/>
                    </a:ext>
                  </a:extLst>
                </a:gridCol>
              </a:tblGrid>
              <a:tr h="5940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</a:rPr>
                        <a:t>New words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Pronunciation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Vietnamese</a:t>
                      </a: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vi-VN" sz="2400" b="1" dirty="0">
                          <a:solidFill>
                            <a:schemeClr val="bg1"/>
                          </a:solidFill>
                          <a:effectLst/>
                        </a:rPr>
                        <a:t>equivalent  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41353"/>
                  </a:ext>
                </a:extLst>
              </a:tr>
              <a:tr h="66377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cattle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ˈkæt(ə)l/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úc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514384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poultry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ˈpəʊltri/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gia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cầm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670713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crop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krɒp/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hoa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482339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vast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vɑːst/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mênh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mông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484265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hospitable (adj)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/hɒˈspɪtəbl/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vi-VN" sz="2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/ˈhɒspɪtəbl/</a:t>
                      </a: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hiếu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707691"/>
                  </a:ext>
                </a:extLst>
              </a:tr>
              <a:tr h="59407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picturesque (adj)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/ˌ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pɪktʃəˈresk/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đẹp 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 tranh vẽ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847285"/>
                  </a:ext>
                </a:extLst>
              </a:tr>
            </a:tbl>
          </a:graphicData>
        </a:graphic>
      </p:graphicFrame>
      <p:pic>
        <p:nvPicPr>
          <p:cNvPr id="12" name="catt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2212738"/>
            <a:ext cx="609600" cy="609600"/>
          </a:xfrm>
          <a:prstGeom prst="rect">
            <a:avLst/>
          </a:prstGeom>
        </p:spPr>
      </p:pic>
      <p:pic>
        <p:nvPicPr>
          <p:cNvPr id="13" name="crop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724" y="3436227"/>
            <a:ext cx="609600" cy="609600"/>
          </a:xfrm>
          <a:prstGeom prst="rect">
            <a:avLst/>
          </a:prstGeom>
        </p:spPr>
      </p:pic>
      <p:pic>
        <p:nvPicPr>
          <p:cNvPr id="14" name="poultry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2843729"/>
            <a:ext cx="609600" cy="609600"/>
          </a:xfrm>
          <a:prstGeom prst="rect">
            <a:avLst/>
          </a:prstGeom>
        </p:spPr>
      </p:pic>
      <p:pic>
        <p:nvPicPr>
          <p:cNvPr id="15" name="vast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4061846"/>
            <a:ext cx="609600" cy="609600"/>
          </a:xfrm>
          <a:prstGeom prst="rect">
            <a:avLst/>
          </a:prstGeom>
        </p:spPr>
      </p:pic>
      <p:pic>
        <p:nvPicPr>
          <p:cNvPr id="16" name="hospitable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6704" y="4655427"/>
            <a:ext cx="609600" cy="609600"/>
          </a:xfrm>
          <a:prstGeom prst="rect">
            <a:avLst/>
          </a:prstGeom>
        </p:spPr>
      </p:pic>
      <p:pic>
        <p:nvPicPr>
          <p:cNvPr id="17" name="hospitable__gb_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724" y="5175098"/>
            <a:ext cx="609600" cy="609600"/>
          </a:xfrm>
          <a:prstGeom prst="rect">
            <a:avLst/>
          </a:prstGeom>
        </p:spPr>
      </p:pic>
      <p:pic>
        <p:nvPicPr>
          <p:cNvPr id="18" name="picturesque__gb_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2724" y="5694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8812" y="1265960"/>
            <a:ext cx="72944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7653" y="12432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B113A39-FD56-C6BE-1AD3-D3643C2D06C9}"/>
              </a:ext>
            </a:extLst>
          </p:cNvPr>
          <p:cNvSpPr txBox="1"/>
          <p:nvPr/>
        </p:nvSpPr>
        <p:spPr>
          <a:xfrm>
            <a:off x="648508" y="11569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CCA15E0-B754-2E42-2C34-1BC0C0779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3925" y="24622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277935" y="1993686"/>
            <a:ext cx="118279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1.</a:t>
            </a:r>
            <a:r>
              <a:rPr lang="en-US" sz="3200" dirty="0"/>
              <a:t> We helped the farmers herd </a:t>
            </a:r>
            <a:r>
              <a:rPr lang="en-US" sz="3200" dirty="0">
                <a:solidFill>
                  <a:srgbClr val="F15637"/>
                </a:solidFill>
              </a:rPr>
              <a:t>cattle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poultry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2.</a:t>
            </a:r>
            <a:r>
              <a:rPr lang="en-US" sz="3200" dirty="0"/>
              <a:t> They are helping their parents pick </a:t>
            </a:r>
            <a:r>
              <a:rPr lang="en-US" sz="3200" dirty="0">
                <a:solidFill>
                  <a:srgbClr val="F15637"/>
                </a:solidFill>
              </a:rPr>
              <a:t>plants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fruit</a:t>
            </a:r>
            <a:r>
              <a:rPr lang="en-US" sz="3200" dirty="0"/>
              <a:t> in the orchard.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3</a:t>
            </a:r>
            <a:r>
              <a:rPr lang="en-US" sz="3200" b="1">
                <a:solidFill>
                  <a:srgbClr val="F15637"/>
                </a:solidFill>
              </a:rPr>
              <a:t>.</a:t>
            </a:r>
            <a:r>
              <a:rPr lang="en-US" sz="3200"/>
              <a:t> At </a:t>
            </a:r>
            <a:r>
              <a:rPr lang="en-US" sz="3200" dirty="0"/>
              <a:t>harvest time farmers are busy cutting and collecting </a:t>
            </a:r>
            <a:r>
              <a:rPr lang="en-US" sz="3200" dirty="0">
                <a:solidFill>
                  <a:srgbClr val="F15637"/>
                </a:solidFill>
              </a:rPr>
              <a:t>food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crops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4.</a:t>
            </a:r>
            <a:r>
              <a:rPr lang="en-US" sz="3200" dirty="0"/>
              <a:t> The driver </a:t>
            </a:r>
            <a:r>
              <a:rPr lang="en-US" sz="3200" dirty="0">
                <a:solidFill>
                  <a:srgbClr val="F15637"/>
                </a:solidFill>
              </a:rPr>
              <a:t>loaded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unloaded</a:t>
            </a:r>
            <a:r>
              <a:rPr lang="en-US" sz="3200" dirty="0"/>
              <a:t> the rice from the back of the truck.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15637"/>
                </a:solidFill>
              </a:rPr>
              <a:t>5.</a:t>
            </a:r>
            <a:r>
              <a:rPr lang="en-US" sz="3200" dirty="0"/>
              <a:t> People here live by </a:t>
            </a:r>
            <a:r>
              <a:rPr lang="en-US" sz="3200" dirty="0">
                <a:solidFill>
                  <a:srgbClr val="F15637"/>
                </a:solidFill>
              </a:rPr>
              <a:t>catching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5637"/>
                </a:solidFill>
              </a:rPr>
              <a:t>holding</a:t>
            </a:r>
            <a:r>
              <a:rPr lang="en-US" sz="3200" dirty="0"/>
              <a:t> fish from nearby </a:t>
            </a:r>
            <a:r>
              <a:rPr lang="en-US" sz="3200"/>
              <a:t>lakes </a:t>
            </a:r>
          </a:p>
          <a:p>
            <a:pPr>
              <a:lnSpc>
                <a:spcPct val="150000"/>
              </a:lnSpc>
            </a:pPr>
            <a:r>
              <a:rPr lang="en-US" sz="3200"/>
              <a:t>     and </a:t>
            </a:r>
            <a:r>
              <a:rPr lang="en-US" sz="3200" dirty="0"/>
              <a:t>ponds.</a:t>
            </a:r>
            <a:endParaRPr lang="vi-VN" sz="3200" dirty="0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F06225CA-B0C5-5A34-CBFB-57C241BD1D47}"/>
              </a:ext>
            </a:extLst>
          </p:cNvPr>
          <p:cNvSpPr/>
          <p:nvPr/>
        </p:nvSpPr>
        <p:spPr>
          <a:xfrm>
            <a:off x="5459594" y="2210910"/>
            <a:ext cx="1029129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D65CDE84-D3FB-9150-3F85-69B6ECADD2A2}"/>
              </a:ext>
            </a:extLst>
          </p:cNvPr>
          <p:cNvSpPr/>
          <p:nvPr/>
        </p:nvSpPr>
        <p:spPr>
          <a:xfrm>
            <a:off x="7853453" y="2930741"/>
            <a:ext cx="850932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BBDDAF5C-A8B3-8B56-4471-D7E12B028983}"/>
              </a:ext>
            </a:extLst>
          </p:cNvPr>
          <p:cNvSpPr/>
          <p:nvPr/>
        </p:nvSpPr>
        <p:spPr>
          <a:xfrm>
            <a:off x="10956494" y="3705071"/>
            <a:ext cx="911191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4A469129-2544-CA9D-3544-1138475B0C63}"/>
              </a:ext>
            </a:extLst>
          </p:cNvPr>
          <p:cNvSpPr/>
          <p:nvPr/>
        </p:nvSpPr>
        <p:spPr>
          <a:xfrm>
            <a:off x="3958039" y="4352193"/>
            <a:ext cx="1686623" cy="5883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0863D969-F37F-2467-BC22-4ABCC54824B4}"/>
              </a:ext>
            </a:extLst>
          </p:cNvPr>
          <p:cNvSpPr/>
          <p:nvPr/>
        </p:nvSpPr>
        <p:spPr>
          <a:xfrm>
            <a:off x="3931663" y="5120479"/>
            <a:ext cx="1501555" cy="59118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7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31671" y="11311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4277" y="1161904"/>
            <a:ext cx="77982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following adjectives with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definitions.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275" y="101494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0F24E6-7C4C-6E6D-D5A1-B8B84E32C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851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715320"/>
              </p:ext>
            </p:extLst>
          </p:nvPr>
        </p:nvGraphicFramePr>
        <p:xfrm>
          <a:off x="6015810" y="1698633"/>
          <a:ext cx="6090109" cy="47673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90109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800" dirty="0">
                          <a:effectLst/>
                        </a:rPr>
                        <a:t> pretty, especially in a way that looks old-fashioned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800">
                          <a:effectLst/>
                        </a:rPr>
                        <a:t> having something near or around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800">
                          <a:effectLst/>
                        </a:rPr>
                        <a:t> extremely large in area, size, amount, etc.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800">
                          <a:effectLst/>
                        </a:rPr>
                        <a:t> pleased to welcome guests; generous and friendly to visitors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77951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800" dirty="0">
                          <a:effectLst/>
                        </a:rPr>
                        <a:t> having received good or thorough training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l="2063" t="59310" r="7562" b="23693"/>
          <a:stretch/>
        </p:blipFill>
        <p:spPr>
          <a:xfrm>
            <a:off x="103213" y="2963752"/>
            <a:ext cx="2624556" cy="5783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2313" t="8598" r="5322" b="72678"/>
          <a:stretch/>
        </p:blipFill>
        <p:spPr>
          <a:xfrm>
            <a:off x="104120" y="2116916"/>
            <a:ext cx="2602468" cy="6180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l="2086" t="71307" r="2967" b="3070"/>
          <a:stretch/>
        </p:blipFill>
        <p:spPr>
          <a:xfrm>
            <a:off x="103214" y="4616134"/>
            <a:ext cx="2603291" cy="6656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1990" t="9682" r="6470" b="66998"/>
          <a:stretch/>
        </p:blipFill>
        <p:spPr>
          <a:xfrm>
            <a:off x="103214" y="3766832"/>
            <a:ext cx="2621688" cy="6284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2" y="5506474"/>
            <a:ext cx="2617158" cy="5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5795 0.227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26393 0.253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26406 0.2747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26472 -0.2766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25873 -0.5247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99459" y="139741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9747" y="1395940"/>
            <a:ext cx="687351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from 2.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929" y="12880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336133" y="2210594"/>
            <a:ext cx="117697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15637"/>
                </a:solidFill>
              </a:rPr>
              <a:t>1.</a:t>
            </a:r>
            <a:r>
              <a:rPr lang="en-US" sz="3200"/>
              <a:t> The </a:t>
            </a:r>
            <a:r>
              <a:rPr lang="en-US" sz="3200" dirty="0"/>
              <a:t>local people are kind </a:t>
            </a:r>
            <a:r>
              <a:rPr lang="en-US" sz="3200"/>
              <a:t>and __________ </a:t>
            </a:r>
            <a:r>
              <a:rPr lang="en-US" sz="3200" dirty="0"/>
              <a:t>to </a:t>
            </a:r>
            <a:r>
              <a:rPr lang="en-US" sz="3200"/>
              <a:t>visitors.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2.</a:t>
            </a:r>
            <a:r>
              <a:rPr lang="en-US" sz="3200" dirty="0"/>
              <a:t> Our factory needs a lot </a:t>
            </a:r>
            <a:r>
              <a:rPr lang="en-US" sz="3200"/>
              <a:t>of ____________ workers.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3.</a:t>
            </a:r>
            <a:r>
              <a:rPr lang="en-US" sz="3200" dirty="0"/>
              <a:t> While travelling up the mountain, people always stop and take </a:t>
            </a:r>
            <a:r>
              <a:rPr lang="en-US" sz="3200"/>
              <a:t>photos of the ___________ scenery.</a:t>
            </a:r>
          </a:p>
          <a:p>
            <a:endParaRPr lang="en-US" sz="1000"/>
          </a:p>
          <a:p>
            <a:r>
              <a:rPr lang="en-US" sz="3200" b="1">
                <a:solidFill>
                  <a:srgbClr val="F15637"/>
                </a:solidFill>
              </a:rPr>
              <a:t>4</a:t>
            </a:r>
            <a:r>
              <a:rPr lang="en-US" sz="3200" b="1" dirty="0">
                <a:solidFill>
                  <a:srgbClr val="F15637"/>
                </a:solidFill>
              </a:rPr>
              <a:t>.</a:t>
            </a:r>
            <a:r>
              <a:rPr lang="en-US" sz="3200" dirty="0"/>
              <a:t> The Sahara is </a:t>
            </a:r>
            <a:r>
              <a:rPr lang="en-US" sz="3200"/>
              <a:t>a ______ </a:t>
            </a:r>
            <a:r>
              <a:rPr lang="en-US" sz="3200" dirty="0"/>
              <a:t>desert that covers parts of eleven countries in Northern </a:t>
            </a:r>
            <a:r>
              <a:rPr lang="en-US" sz="3200"/>
              <a:t>Africa.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15637"/>
                </a:solidFill>
              </a:rPr>
              <a:t>5.</a:t>
            </a:r>
            <a:r>
              <a:rPr lang="en-US" sz="3200" dirty="0"/>
              <a:t> The lake </a:t>
            </a:r>
            <a:r>
              <a:rPr lang="en-US" sz="3200"/>
              <a:t>is _____________ </a:t>
            </a:r>
            <a:r>
              <a:rPr lang="en-US" sz="3200" dirty="0"/>
              <a:t>by a lot of trees.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5F98E21-F493-9AD9-D2EF-174EF0B523FD}"/>
              </a:ext>
            </a:extLst>
          </p:cNvPr>
          <p:cNvSpPr txBox="1"/>
          <p:nvPr/>
        </p:nvSpPr>
        <p:spPr>
          <a:xfrm>
            <a:off x="5789653" y="2229573"/>
            <a:ext cx="2305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hospitable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0029B3-452C-7FFF-3912-FBBD8292F1E2}"/>
              </a:ext>
            </a:extLst>
          </p:cNvPr>
          <p:cNvSpPr txBox="1"/>
          <p:nvPr/>
        </p:nvSpPr>
        <p:spPr>
          <a:xfrm>
            <a:off x="5245873" y="2888239"/>
            <a:ext cx="2499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well-trained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2DD1CB4-6EDF-4306-5EDE-D597531B6D27}"/>
              </a:ext>
            </a:extLst>
          </p:cNvPr>
          <p:cNvSpPr txBox="1"/>
          <p:nvPr/>
        </p:nvSpPr>
        <p:spPr>
          <a:xfrm>
            <a:off x="2767667" y="3995698"/>
            <a:ext cx="2478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picturesque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3730033-D60B-B199-BA84-0680ABAA2A09}"/>
              </a:ext>
            </a:extLst>
          </p:cNvPr>
          <p:cNvSpPr txBox="1"/>
          <p:nvPr/>
        </p:nvSpPr>
        <p:spPr>
          <a:xfrm>
            <a:off x="3461039" y="4657436"/>
            <a:ext cx="1266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vast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96883E-3DB8-87E8-F5E4-29AF33D5238D}"/>
              </a:ext>
            </a:extLst>
          </p:cNvPr>
          <p:cNvSpPr txBox="1"/>
          <p:nvPr/>
        </p:nvSpPr>
        <p:spPr>
          <a:xfrm>
            <a:off x="2824378" y="5749758"/>
            <a:ext cx="2421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surrounded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1566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F122AC59-702B-F473-50BE-1F17B598739A}"/>
              </a:ext>
            </a:extLst>
          </p:cNvPr>
          <p:cNvSpPr txBox="1"/>
          <p:nvPr/>
        </p:nvSpPr>
        <p:spPr>
          <a:xfrm>
            <a:off x="19455" y="67254"/>
            <a:ext cx="424050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45540" y="128809"/>
            <a:ext cx="6702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How to pronounce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sounds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/ə/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/ɪ/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HƯỚNG DẪN PHÁT ÂM LỚP 8 - Unit 2- Life in the countryside - -ə- and -ɪ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55" y="652029"/>
            <a:ext cx="12153090" cy="563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8136" y="1320761"/>
            <a:ext cx="908292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/ə/ and /ɪ/.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43D9978-6802-177F-37C2-54A034C8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398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122AC59-702B-F473-50BE-1F17B598739A}"/>
              </a:ext>
            </a:extLst>
          </p:cNvPr>
          <p:cNvSpPr txBox="1"/>
          <p:nvPr/>
        </p:nvSpPr>
        <p:spPr>
          <a:xfrm>
            <a:off x="487067" y="207665"/>
            <a:ext cx="4911784" cy="64633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798" y="2016347"/>
            <a:ext cx="7468529" cy="4445145"/>
          </a:xfrm>
          <a:prstGeom prst="rect">
            <a:avLst/>
          </a:prstGeom>
        </p:spPr>
      </p:pic>
      <p:pic>
        <p:nvPicPr>
          <p:cNvPr id="8" name="Trac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9860" y="1320761"/>
            <a:ext cx="495809" cy="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18103" y="3073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0497" y="184580"/>
            <a:ext cx="942039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sentences. Underline the bold words with /ə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/, and circle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bold words with /ɪ/.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259" y="2047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074E32B-C6A6-18B2-F3B5-372E8543F4B0}"/>
              </a:ext>
            </a:extLst>
          </p:cNvPr>
          <p:cNvSpPr txBox="1"/>
          <p:nvPr/>
        </p:nvSpPr>
        <p:spPr>
          <a:xfrm>
            <a:off x="485397" y="1042225"/>
            <a:ext cx="81847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1. </a:t>
            </a:r>
            <a:r>
              <a:rPr lang="en-US" sz="2800" dirty="0"/>
              <a:t>There is a lot of </a:t>
            </a:r>
            <a:r>
              <a:rPr lang="en-US" sz="2800" b="1" dirty="0"/>
              <a:t>water in </a:t>
            </a:r>
            <a:r>
              <a:rPr lang="en-US" sz="2800" dirty="0"/>
              <a:t>the bottle.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2. </a:t>
            </a:r>
            <a:r>
              <a:rPr lang="en-US" sz="2800" dirty="0"/>
              <a:t>The </a:t>
            </a:r>
            <a:r>
              <a:rPr lang="en-US" sz="2800" b="1" dirty="0"/>
              <a:t>farmers</a:t>
            </a:r>
            <a:r>
              <a:rPr lang="en-US" sz="2800" dirty="0"/>
              <a:t> here </a:t>
            </a:r>
            <a:r>
              <a:rPr lang="en-US" sz="2800"/>
              <a:t>are </a:t>
            </a:r>
            <a:r>
              <a:rPr lang="en-US" sz="2800" b="1"/>
              <a:t>hard-working</a:t>
            </a:r>
            <a:r>
              <a:rPr lang="en-US" sz="2800"/>
              <a:t>.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3.</a:t>
            </a:r>
            <a:r>
              <a:rPr lang="en-US" sz="2800" dirty="0"/>
              <a:t> They </a:t>
            </a:r>
            <a:r>
              <a:rPr lang="en-US" sz="2800"/>
              <a:t>are </a:t>
            </a:r>
            <a:r>
              <a:rPr lang="en-US" sz="2800" b="1"/>
              <a:t>picking </a:t>
            </a:r>
            <a:r>
              <a:rPr lang="en-US" sz="2800"/>
              <a:t>fruits in the </a:t>
            </a:r>
            <a:r>
              <a:rPr lang="en-US" sz="2800" b="1"/>
              <a:t>orchard</a:t>
            </a:r>
            <a:r>
              <a:rPr lang="en-US" sz="2800"/>
              <a:t>.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4.</a:t>
            </a:r>
            <a:r>
              <a:rPr lang="en-US" sz="2800" dirty="0"/>
              <a:t> People in my </a:t>
            </a:r>
            <a:r>
              <a:rPr lang="en-US" sz="2800" b="1" dirty="0"/>
              <a:t>village</a:t>
            </a:r>
            <a:r>
              <a:rPr lang="en-US" sz="2800" dirty="0"/>
              <a:t> usually </a:t>
            </a:r>
            <a:r>
              <a:rPr lang="en-US" sz="2800" b="1" dirty="0"/>
              <a:t>gather</a:t>
            </a:r>
            <a:r>
              <a:rPr lang="en-US" sz="2800" dirty="0"/>
              <a:t> at weekends.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15637"/>
                </a:solidFill>
              </a:rPr>
              <a:t>5.</a:t>
            </a:r>
            <a:r>
              <a:rPr lang="en-US" sz="2800" dirty="0"/>
              <a:t> Please buy some </a:t>
            </a:r>
            <a:r>
              <a:rPr lang="en-US" sz="2800" b="1" dirty="0"/>
              <a:t>milk</a:t>
            </a:r>
            <a:r>
              <a:rPr lang="en-US" sz="2800" dirty="0"/>
              <a:t> and </a:t>
            </a:r>
            <a:r>
              <a:rPr lang="en-US" sz="2800" b="1" dirty="0"/>
              <a:t>pasta</a:t>
            </a:r>
            <a:r>
              <a:rPr lang="en-US" sz="2800" dirty="0"/>
              <a:t> at the supermarket.</a:t>
            </a:r>
            <a:endParaRPr lang="vi-VN" sz="2800" dirty="0"/>
          </a:p>
        </p:txBody>
      </p: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C7B42A3C-0605-EFD8-5C83-693C8B9D544E}"/>
              </a:ext>
            </a:extLst>
          </p:cNvPr>
          <p:cNvCxnSpPr/>
          <p:nvPr/>
        </p:nvCxnSpPr>
        <p:spPr>
          <a:xfrm>
            <a:off x="3257670" y="1786144"/>
            <a:ext cx="8028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FECFDACB-19CE-06DC-3089-0603444EB22F}"/>
              </a:ext>
            </a:extLst>
          </p:cNvPr>
          <p:cNvSpPr/>
          <p:nvPr/>
        </p:nvSpPr>
        <p:spPr>
          <a:xfrm>
            <a:off x="4100530" y="1387009"/>
            <a:ext cx="425188" cy="4562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FC52FA50-D3D7-42C2-09C2-C474886EFE30}"/>
              </a:ext>
            </a:extLst>
          </p:cNvPr>
          <p:cNvCxnSpPr/>
          <p:nvPr/>
        </p:nvCxnSpPr>
        <p:spPr>
          <a:xfrm>
            <a:off x="1551999" y="2624177"/>
            <a:ext cx="11097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1A9F7223-2B2B-A83A-D50C-DC6BB09ADDDB}"/>
              </a:ext>
            </a:extLst>
          </p:cNvPr>
          <p:cNvSpPr/>
          <p:nvPr/>
        </p:nvSpPr>
        <p:spPr>
          <a:xfrm>
            <a:off x="3957131" y="2188078"/>
            <a:ext cx="2253538" cy="5617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2AF2C6F6-80C2-6404-DEEC-69C3B2A7DD84}"/>
              </a:ext>
            </a:extLst>
          </p:cNvPr>
          <p:cNvCxnSpPr/>
          <p:nvPr/>
        </p:nvCxnSpPr>
        <p:spPr>
          <a:xfrm>
            <a:off x="5148357" y="3487888"/>
            <a:ext cx="11265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E11F099D-4C11-AFBA-3AE7-59BA0B0149F9}"/>
              </a:ext>
            </a:extLst>
          </p:cNvPr>
          <p:cNvSpPr/>
          <p:nvPr/>
        </p:nvSpPr>
        <p:spPr>
          <a:xfrm>
            <a:off x="2165889" y="3096820"/>
            <a:ext cx="1208096" cy="5026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BD09A00E-3FC8-B40B-D030-E40B7724135B}"/>
              </a:ext>
            </a:extLst>
          </p:cNvPr>
          <p:cNvCxnSpPr/>
          <p:nvPr/>
        </p:nvCxnSpPr>
        <p:spPr>
          <a:xfrm>
            <a:off x="4982702" y="4377570"/>
            <a:ext cx="9429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9B47A59D-15FB-A57E-2B99-FE60C4DB0AF0}"/>
              </a:ext>
            </a:extLst>
          </p:cNvPr>
          <p:cNvSpPr/>
          <p:nvPr/>
        </p:nvSpPr>
        <p:spPr>
          <a:xfrm>
            <a:off x="2807192" y="3936404"/>
            <a:ext cx="1055742" cy="50260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924ABB13-9634-E714-6FC3-FAB0F79FE713}"/>
              </a:ext>
            </a:extLst>
          </p:cNvPr>
          <p:cNvCxnSpPr/>
          <p:nvPr/>
        </p:nvCxnSpPr>
        <p:spPr>
          <a:xfrm>
            <a:off x="4746913" y="5222677"/>
            <a:ext cx="8028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22B62F3D-3FFE-1C5D-5379-9A0B17B4677D}"/>
              </a:ext>
            </a:extLst>
          </p:cNvPr>
          <p:cNvSpPr/>
          <p:nvPr/>
        </p:nvSpPr>
        <p:spPr>
          <a:xfrm>
            <a:off x="3355211" y="4804373"/>
            <a:ext cx="764369" cy="48073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3292" y="204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6" grpId="0" animBg="1"/>
      <p:bldP spid="19" grpId="0" animBg="1"/>
      <p:bldP spid="24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520361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1671794"/>
            <a:ext cx="1034534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017" y="981338"/>
            <a:ext cx="2875924" cy="19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3542437"/>
            <a:ext cx="1116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/>
              <a:t>Pronunciation: The sounds </a:t>
            </a:r>
            <a:r>
              <a:rPr lang="en-US" sz="3200" dirty="0"/>
              <a:t>/ə/ and /</a:t>
            </a:r>
            <a:r>
              <a:rPr lang="en-US" sz="3200"/>
              <a:t>ɪ/ in words and sentences</a:t>
            </a:r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573709"/>
            <a:ext cx="1116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/>
              <a:t>Vocabulary</a:t>
            </a:r>
            <a:r>
              <a:rPr lang="en-US" sz="3200" dirty="0"/>
              <a:t>: The lexical items related to </a:t>
            </a:r>
            <a:r>
              <a:rPr lang="en-US" sz="3200" i="1" dirty="0"/>
              <a:t>Life in </a:t>
            </a:r>
            <a:r>
              <a:rPr lang="en-US" sz="3200" i="1"/>
              <a:t>the countryside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25094" y="35877"/>
            <a:ext cx="4407257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1822" y="1563286"/>
            <a:ext cx="8149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/>
              <a:t>Prepair</a:t>
            </a:r>
            <a:r>
              <a:rPr lang="en-US" sz="3600" dirty="0"/>
              <a:t> lesson 3 : A closer look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74" y="917932"/>
            <a:ext cx="3549868" cy="35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7823"/>
            <a:ext cx="12192000" cy="69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67" y="631536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3561" y="5015151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0125" y="4538679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30" y="258742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34625" y="4997839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có liên qu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4093" y="4586526"/>
            <a:ext cx="85725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8102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36" name="Round Single Corner Rectangle 3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7" name="Round Single Corner Rectangle 3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24054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 WARM-UP: 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481" y="1203019"/>
            <a:ext cx="63313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Match the words to the suitable pictures.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19AE6A9D-4607-AA0E-F059-15E3DA137361}"/>
              </a:ext>
            </a:extLst>
          </p:cNvPr>
          <p:cNvSpPr/>
          <p:nvPr/>
        </p:nvSpPr>
        <p:spPr>
          <a:xfrm>
            <a:off x="2734727" y="130186"/>
            <a:ext cx="36553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MATCHING GAME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8C2DA35-45B6-B401-3CE1-5BF840833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92" y="4322245"/>
            <a:ext cx="1905157" cy="142938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8FC9AAE-65E3-5908-2AFB-7ACF0205A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25" y="2103843"/>
            <a:ext cx="2096287" cy="158774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80CDDEA-36EA-BB50-6F69-A3781C3785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39" y="2154866"/>
            <a:ext cx="2341343" cy="139251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7231FDB-2EAA-3CE0-1313-0A520022DF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10051132" y="2001047"/>
            <a:ext cx="2054648" cy="1460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602" y="3650141"/>
            <a:ext cx="12525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CATTLE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47F97D96-4962-2D27-6928-57D1430C7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126" y="3596965"/>
            <a:ext cx="936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VAST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A71BB41B-8D49-69A7-8569-4EFC494D2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8632" y="3565482"/>
            <a:ext cx="1006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CROP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3B0F7BD9-BAA7-7786-BE7E-F7F16C79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472" y="5866429"/>
            <a:ext cx="20347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HOSPITABLE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F4CBBE4D-5AFD-D48C-5811-2F7EBD992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1931" y="5858340"/>
            <a:ext cx="19537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POULTRY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966A1859-967F-E520-C502-FE8195AB4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500" y="5866429"/>
            <a:ext cx="2476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PICTURESQUE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39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56" y="3081962"/>
            <a:ext cx="12525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CATTLE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0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697" y="3775787"/>
            <a:ext cx="20063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3B87CD"/>
                </a:solidFill>
              </a:rPr>
              <a:t>HOSPITABLE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47" y="4647584"/>
            <a:ext cx="15367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3B87CD"/>
                </a:solidFill>
              </a:rPr>
              <a:t>POULTRY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485" y="4704152"/>
            <a:ext cx="9394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VAST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4727" y="2966651"/>
            <a:ext cx="1006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CROP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D79822EA-E4F5-A3AA-02BD-0951DB54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3" y="5751625"/>
            <a:ext cx="22747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3B87CD"/>
                </a:solidFill>
              </a:rPr>
              <a:t>PICTURESQUE</a:t>
            </a:r>
            <a:endParaRPr lang="vi-VN" sz="2800" b="1" dirty="0">
              <a:solidFill>
                <a:srgbClr val="3B87CD"/>
              </a:solidFill>
            </a:endParaRP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648" y="3645863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321" y="3598262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2.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7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1774" y="3563362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3.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838" y="5858340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4.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49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0092" y="5858340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5.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50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8869" y="5858340"/>
            <a:ext cx="46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6.</a:t>
            </a:r>
            <a:endParaRPr lang="vi-VN" sz="2800" b="1" dirty="0">
              <a:solidFill>
                <a:srgbClr val="C00000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/>
          <a:srcRect l="2820" t="33565" r="2767"/>
          <a:stretch/>
        </p:blipFill>
        <p:spPr>
          <a:xfrm>
            <a:off x="7370611" y="4221549"/>
            <a:ext cx="2447970" cy="1710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719" y="4151822"/>
            <a:ext cx="1671009" cy="18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1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7" y="169354"/>
            <a:ext cx="83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6FECE1C-FDB7-AB12-DFBB-E550A39E7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b="17398"/>
          <a:stretch/>
        </p:blipFill>
        <p:spPr>
          <a:xfrm>
            <a:off x="2545003" y="2102187"/>
            <a:ext cx="7382599" cy="464362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561172" y="1241423"/>
            <a:ext cx="4798565" cy="625641"/>
          </a:xfrm>
          <a:prstGeom prst="roundRect">
            <a:avLst>
              <a:gd name="adj" fmla="val 4266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77" y="1073027"/>
            <a:ext cx="964452" cy="9164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13260" y="1354092"/>
            <a:ext cx="4446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8FC9AAE-65E3-5908-2AFB-7ACF0205A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08" y="2059560"/>
            <a:ext cx="4977678" cy="3770135"/>
          </a:xfrm>
          <a:prstGeom prst="rect">
            <a:avLst/>
          </a:prstGeom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74" y="4510655"/>
            <a:ext cx="60340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cows and bulls kept by farmers for their milk or meat</a:t>
            </a:r>
            <a:endParaRPr lang="vi-VN" sz="3600" dirty="0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765" y="1257600"/>
            <a:ext cx="4317272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dirty="0">
                <a:solidFill>
                  <a:srgbClr val="AD4F0F"/>
                </a:solidFill>
              </a:rPr>
              <a:t>cattle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0738" y="3200400"/>
            <a:ext cx="18635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kætl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catt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623" y="3280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774" y="4427041"/>
            <a:ext cx="603403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birds such as chickens that are used for meat or eggs</a:t>
            </a:r>
          </a:p>
          <a:p>
            <a:r>
              <a:rPr lang="en-US" sz="3600"/>
              <a:t>a poultry farm.</a:t>
            </a:r>
            <a:endParaRPr lang="en-US" sz="3600" dirty="0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9" y="1337507"/>
            <a:ext cx="5212904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>
                <a:solidFill>
                  <a:srgbClr val="AD4F0F"/>
                </a:solidFill>
              </a:rPr>
              <a:t>poultry</a:t>
            </a:r>
            <a:r>
              <a:rPr lang="en-US" sz="7200" b="1">
                <a:solidFill>
                  <a:srgbClr val="AD4F0F"/>
                </a:solidFill>
              </a:rPr>
              <a:t> </a:t>
            </a:r>
            <a:r>
              <a:rPr lang="en-US" sz="6600" b="1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2072" y="3200400"/>
            <a:ext cx="24208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/ˈpəʊltri/</a:t>
            </a:r>
            <a:endParaRPr lang="en-GB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820" r="2767"/>
          <a:stretch/>
        </p:blipFill>
        <p:spPr>
          <a:xfrm>
            <a:off x="6428808" y="1163166"/>
            <a:ext cx="5125915" cy="5391150"/>
          </a:xfrm>
          <a:prstGeom prst="rect">
            <a:avLst/>
          </a:prstGeom>
        </p:spPr>
      </p:pic>
      <p:pic>
        <p:nvPicPr>
          <p:cNvPr id="5" name="poultry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332" y="3280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222" y="4712831"/>
            <a:ext cx="523230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a plant grown for food, usually on a farm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9" y="1337507"/>
            <a:ext cx="5212904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>
                <a:solidFill>
                  <a:srgbClr val="AD4F0F"/>
                </a:solidFill>
              </a:rPr>
              <a:t>crop</a:t>
            </a:r>
            <a:r>
              <a:rPr lang="en-US" sz="7200" b="1">
                <a:solidFill>
                  <a:srgbClr val="AD4F0F"/>
                </a:solidFill>
              </a:rPr>
              <a:t> </a:t>
            </a:r>
            <a:r>
              <a:rPr lang="en-US" sz="6600" b="1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5384" y="3272879"/>
            <a:ext cx="18742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 /krɒp/</a:t>
            </a:r>
          </a:p>
        </p:txBody>
      </p:sp>
      <p:pic>
        <p:nvPicPr>
          <p:cNvPr id="16" name="Hình ảnh 6">
            <a:extLst>
              <a:ext uri="{FF2B5EF4-FFF2-40B4-BE49-F238E27FC236}">
                <a16:creationId xmlns:a16="http://schemas.microsoft.com/office/drawing/2014/main" id="{B7231FDB-2EAA-3CE0-1313-0A520022DF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9456" r="9223" b="4019"/>
          <a:stretch/>
        </p:blipFill>
        <p:spPr bwMode="auto">
          <a:xfrm>
            <a:off x="6436083" y="1882271"/>
            <a:ext cx="5113150" cy="3633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crop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422" y="3347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930" y="4840361"/>
            <a:ext cx="344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extremely large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1380341"/>
            <a:ext cx="5212904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>
                <a:solidFill>
                  <a:srgbClr val="AD4F0F"/>
                </a:solidFill>
              </a:rPr>
              <a:t>vast</a:t>
            </a:r>
            <a:r>
              <a:rPr lang="en-US" sz="7200" b="1">
                <a:solidFill>
                  <a:srgbClr val="AD4F0F"/>
                </a:solidFill>
              </a:rPr>
              <a:t> </a:t>
            </a:r>
            <a:r>
              <a:rPr lang="en-US" sz="6600" b="1">
                <a:solidFill>
                  <a:srgbClr val="AD4F0F"/>
                </a:solidFill>
              </a:rPr>
              <a:t>(adj)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7123" y="3284309"/>
            <a:ext cx="18742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/vɑːst/</a:t>
            </a:r>
          </a:p>
        </p:txBody>
      </p:sp>
      <p:pic>
        <p:nvPicPr>
          <p:cNvPr id="17" name="Hình ảnh 4">
            <a:extLst>
              <a:ext uri="{FF2B5EF4-FFF2-40B4-BE49-F238E27FC236}">
                <a16:creationId xmlns:a16="http://schemas.microsoft.com/office/drawing/2014/main" id="{A80CDDEA-36EA-BB50-6F69-A3781C37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/>
          <a:stretch/>
        </p:blipFill>
        <p:spPr>
          <a:xfrm>
            <a:off x="5794131" y="2034350"/>
            <a:ext cx="5825942" cy="3601811"/>
          </a:xfrm>
          <a:prstGeom prst="rect">
            <a:avLst/>
          </a:prstGeom>
        </p:spPr>
      </p:pic>
      <p:pic>
        <p:nvPicPr>
          <p:cNvPr id="3" name="va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364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613" y="4975913"/>
            <a:ext cx="520735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generous towards visitors and guests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1380341"/>
            <a:ext cx="6511610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>
                <a:solidFill>
                  <a:srgbClr val="AD4F0F"/>
                </a:solidFill>
              </a:rPr>
              <a:t>hospitable</a:t>
            </a:r>
            <a:r>
              <a:rPr lang="en-US" sz="7200" b="1">
                <a:solidFill>
                  <a:srgbClr val="AD4F0F"/>
                </a:solidFill>
              </a:rPr>
              <a:t> </a:t>
            </a:r>
            <a:r>
              <a:rPr lang="en-US" sz="6600" b="1">
                <a:solidFill>
                  <a:srgbClr val="AD4F0F"/>
                </a:solidFill>
              </a:rPr>
              <a:t>(adj)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3930" y="3089009"/>
            <a:ext cx="30700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/hɒˈspɪtəbl/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57215" y="3858450"/>
            <a:ext cx="30700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/ˈhɒspɪtəbl/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351" y="1538765"/>
            <a:ext cx="3914775" cy="4333875"/>
          </a:xfrm>
          <a:prstGeom prst="rect">
            <a:avLst/>
          </a:prstGeom>
        </p:spPr>
      </p:pic>
      <p:pic>
        <p:nvPicPr>
          <p:cNvPr id="4" name="hospitabl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067" y="3185635"/>
            <a:ext cx="609600" cy="609600"/>
          </a:xfrm>
          <a:prstGeom prst="rect">
            <a:avLst/>
          </a:prstGeom>
        </p:spPr>
      </p:pic>
      <p:pic>
        <p:nvPicPr>
          <p:cNvPr id="5" name="hospitable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067" y="3938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8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531" y="3531"/>
            <a:ext cx="12192000" cy="1083309"/>
            <a:chOff x="0" y="-3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510" y="4879242"/>
            <a:ext cx="52073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 attractive, beautiful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977" y="1393213"/>
            <a:ext cx="7742533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>
                <a:solidFill>
                  <a:srgbClr val="AD4F0F"/>
                </a:solidFill>
              </a:rPr>
              <a:t>picturesque</a:t>
            </a:r>
            <a:r>
              <a:rPr lang="en-US" sz="7200" b="1">
                <a:solidFill>
                  <a:srgbClr val="AD4F0F"/>
                </a:solidFill>
              </a:rPr>
              <a:t> </a:t>
            </a:r>
            <a:r>
              <a:rPr lang="en-US" sz="6600" b="1">
                <a:solidFill>
                  <a:srgbClr val="AD4F0F"/>
                </a:solidFill>
              </a:rPr>
              <a:t>(adj)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9698" y="3320981"/>
            <a:ext cx="3339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/ˌpɪktʃəˈresk/</a:t>
            </a:r>
          </a:p>
        </p:txBody>
      </p:sp>
      <p:pic>
        <p:nvPicPr>
          <p:cNvPr id="17" name="Hình ảnh 1">
            <a:extLst>
              <a:ext uri="{FF2B5EF4-FFF2-40B4-BE49-F238E27FC236}">
                <a16:creationId xmlns:a16="http://schemas.microsoft.com/office/drawing/2014/main" id="{B8C2DA35-45B6-B401-3CE1-5BF8408332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22" y="2743200"/>
            <a:ext cx="4722707" cy="3543300"/>
          </a:xfrm>
          <a:prstGeom prst="rect">
            <a:avLst/>
          </a:prstGeom>
        </p:spPr>
      </p:pic>
      <p:pic>
        <p:nvPicPr>
          <p:cNvPr id="4" name="picturesqu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910" y="3400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4423</TotalTime>
  <Words>681</Words>
  <Application>Microsoft Office PowerPoint</Application>
  <PresentationFormat>Widescreen</PresentationFormat>
  <Paragraphs>147</Paragraphs>
  <Slides>19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Nguyễn Thị Huế</cp:lastModifiedBy>
  <cp:revision>234</cp:revision>
  <dcterms:created xsi:type="dcterms:W3CDTF">2020-12-09T02:04:09Z</dcterms:created>
  <dcterms:modified xsi:type="dcterms:W3CDTF">2024-10-01T01:51:40Z</dcterms:modified>
</cp:coreProperties>
</file>