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422" r:id="rId2"/>
    <p:sldId id="358" r:id="rId3"/>
    <p:sldId id="383" r:id="rId4"/>
    <p:sldId id="360" r:id="rId5"/>
    <p:sldId id="409" r:id="rId6"/>
    <p:sldId id="410" r:id="rId7"/>
    <p:sldId id="316" r:id="rId8"/>
    <p:sldId id="347" r:id="rId9"/>
    <p:sldId id="348" r:id="rId10"/>
    <p:sldId id="349" r:id="rId11"/>
    <p:sldId id="361" r:id="rId12"/>
    <p:sldId id="283" r:id="rId13"/>
    <p:sldId id="362" r:id="rId14"/>
    <p:sldId id="276" r:id="rId15"/>
    <p:sldId id="298" r:id="rId16"/>
    <p:sldId id="385" r:id="rId17"/>
    <p:sldId id="386" r:id="rId18"/>
    <p:sldId id="387" r:id="rId19"/>
    <p:sldId id="388" r:id="rId20"/>
    <p:sldId id="327" r:id="rId21"/>
    <p:sldId id="411" r:id="rId22"/>
    <p:sldId id="412" r:id="rId23"/>
    <p:sldId id="413" r:id="rId24"/>
    <p:sldId id="414" r:id="rId25"/>
    <p:sldId id="415" r:id="rId26"/>
    <p:sldId id="416" r:id="rId27"/>
    <p:sldId id="417" r:id="rId28"/>
    <p:sldId id="418" r:id="rId29"/>
    <p:sldId id="419" r:id="rId30"/>
    <p:sldId id="376" r:id="rId31"/>
    <p:sldId id="352" r:id="rId32"/>
    <p:sldId id="423" r:id="rId33"/>
    <p:sldId id="313" r:id="rId34"/>
    <p:sldId id="365" r:id="rId35"/>
    <p:sldId id="366" r:id="rId36"/>
    <p:sldId id="367" r:id="rId37"/>
    <p:sldId id="368" r:id="rId38"/>
    <p:sldId id="369" r:id="rId39"/>
    <p:sldId id="314" r:id="rId40"/>
    <p:sldId id="330" r:id="rId41"/>
    <p:sldId id="38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AD4F0F"/>
    <a:srgbClr val="F26649"/>
    <a:srgbClr val="7192A9"/>
    <a:srgbClr val="EF4B66"/>
    <a:srgbClr val="FBCDCD"/>
    <a:srgbClr val="3B87CD"/>
    <a:srgbClr val="E0702A"/>
    <a:srgbClr val="D36113"/>
    <a:srgbClr val="5D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3385" autoAdjust="0"/>
  </p:normalViewPr>
  <p:slideViewPr>
    <p:cSldViewPr snapToGrid="0" showGuides="1">
      <p:cViewPr varScale="1">
        <p:scale>
          <a:sx n="62" d="100"/>
          <a:sy n="62" d="100"/>
        </p:scale>
        <p:origin x="99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03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1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07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14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65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64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31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64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03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05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90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30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1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40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64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88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26.xml"/><Relationship Id="rId7" Type="http://schemas.openxmlformats.org/officeDocument/2006/relationships/slide" Target="slide25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9.xml"/><Relationship Id="rId4" Type="http://schemas.openxmlformats.org/officeDocument/2006/relationships/slide" Target="slide28.xml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11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E583B00-106E-410B-AE57-D8F70AAA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6450"/>
            <a:ext cx="12191999" cy="689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F02042-A5FB-4C33-8393-92C82BB872AA}"/>
              </a:ext>
            </a:extLst>
          </p:cNvPr>
          <p:cNvSpPr txBox="1"/>
          <p:nvPr/>
        </p:nvSpPr>
        <p:spPr>
          <a:xfrm>
            <a:off x="1373312" y="1296988"/>
            <a:ext cx="9774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Good morning class !!!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2ABDD-F543-4F3A-9204-19B1A332830F}"/>
              </a:ext>
            </a:extLst>
          </p:cNvPr>
          <p:cNvSpPr txBox="1"/>
          <p:nvPr/>
        </p:nvSpPr>
        <p:spPr>
          <a:xfrm>
            <a:off x="1" y="2352781"/>
            <a:ext cx="1209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.VnArabia" panose="020B7200000000000000" pitchFamily="34" charset="0"/>
              </a:rPr>
              <a:t>Welcome the teachers to attend our lesson to day - Class 8A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1DDAF0-E2F6-4CB9-ABC5-066435FB62EC}"/>
              </a:ext>
            </a:extLst>
          </p:cNvPr>
          <p:cNvSpPr txBox="1"/>
          <p:nvPr/>
        </p:nvSpPr>
        <p:spPr>
          <a:xfrm>
            <a:off x="4869951" y="50120"/>
            <a:ext cx="5527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Saturday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r>
              <a:rPr lang="en-US" sz="3200" i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849963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123186" y="0"/>
            <a:ext cx="424312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AD4F0F"/>
                </a:solidFill>
              </a:rPr>
              <a:t>- paddy field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3218" y="10453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cánh</a:t>
            </a:r>
            <a:r>
              <a:rPr lang="en-US" sz="4800" dirty="0"/>
              <a:t> </a:t>
            </a:r>
            <a:r>
              <a:rPr lang="en-US" sz="4800" dirty="0" err="1"/>
              <a:t>đồng</a:t>
            </a:r>
            <a:r>
              <a:rPr lang="en-US" sz="4800" dirty="0"/>
              <a:t> </a:t>
            </a:r>
            <a:r>
              <a:rPr lang="en-US" sz="4800" dirty="0" err="1"/>
              <a:t>lúa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4088342" y="104535"/>
            <a:ext cx="34964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pædi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fiːld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436" y="1040068"/>
            <a:ext cx="9277564" cy="58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6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507"/>
          <a:stretch/>
        </p:blipFill>
        <p:spPr>
          <a:xfrm>
            <a:off x="3323531" y="1012860"/>
            <a:ext cx="8747460" cy="57452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010" y="181193"/>
            <a:ext cx="578663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54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load (v) /loud/:</a:t>
            </a:r>
          </a:p>
        </p:txBody>
      </p:sp>
      <p:sp>
        <p:nvSpPr>
          <p:cNvPr id="7" name="Rectangle 6"/>
          <p:cNvSpPr/>
          <p:nvPr/>
        </p:nvSpPr>
        <p:spPr>
          <a:xfrm>
            <a:off x="5263794" y="312767"/>
            <a:ext cx="4172937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3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endParaRPr lang="en-US" sz="3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5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039948"/>
              </p:ext>
            </p:extLst>
          </p:nvPr>
        </p:nvGraphicFramePr>
        <p:xfrm>
          <a:off x="277403" y="1095058"/>
          <a:ext cx="11753637" cy="49187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8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2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356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New words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Pronunciation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Meaning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2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1. harvest (v) 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 /ˈhɑːvɪst</a:t>
                      </a:r>
                      <a:r>
                        <a:rPr lang="en-US" sz="3200" dirty="0">
                          <a:effectLst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 thu </a:t>
                      </a:r>
                      <a:r>
                        <a:rPr lang="en-US" sz="3200" dirty="0" err="1">
                          <a:effectLst/>
                        </a:rPr>
                        <a:t>hoạch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8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2. combine harvester (n)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 /</a:t>
                      </a:r>
                      <a:r>
                        <a:rPr lang="en-US" sz="3200" dirty="0" err="1">
                          <a:effectLst/>
                        </a:rPr>
                        <a:t>kəmˈbaɪn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>
                          <a:effectLst/>
                        </a:rPr>
                        <a:t>ˈhɑːvɪstər/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máy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gặt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đập</a:t>
                      </a:r>
                      <a:r>
                        <a:rPr lang="en-US" sz="3200" baseline="0" dirty="0">
                          <a:effectLst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</a:rPr>
                        <a:t>liên</a:t>
                      </a:r>
                      <a:r>
                        <a:rPr lang="en-US" sz="3200" baseline="0" dirty="0">
                          <a:effectLst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</a:rPr>
                        <a:t>hợp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452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3. herd (v)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 /</a:t>
                      </a:r>
                      <a:r>
                        <a:rPr lang="en-US" sz="3200" dirty="0" err="1">
                          <a:effectLst/>
                        </a:rPr>
                        <a:t>hɜːd</a:t>
                      </a:r>
                      <a:r>
                        <a:rPr lang="en-US" sz="3200" dirty="0">
                          <a:effectLst/>
                        </a:rPr>
                        <a:t>/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 chăn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353886"/>
                  </a:ext>
                </a:extLst>
              </a:tr>
              <a:tr h="7452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4. paddy field (n) 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 /ˈ</a:t>
                      </a:r>
                      <a:r>
                        <a:rPr lang="en-US" sz="3200" dirty="0" err="1">
                          <a:effectLst/>
                        </a:rPr>
                        <a:t>pædi</a:t>
                      </a:r>
                      <a:r>
                        <a:rPr lang="en-US" sz="3200" dirty="0">
                          <a:effectLst/>
                        </a:rPr>
                        <a:t> ˌ</a:t>
                      </a:r>
                      <a:r>
                        <a:rPr lang="en-US" sz="3200" dirty="0" err="1">
                          <a:effectLst/>
                        </a:rPr>
                        <a:t>fiːld</a:t>
                      </a:r>
                      <a:r>
                        <a:rPr lang="en-US" sz="3200" dirty="0">
                          <a:effectLst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đồng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lúa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347186"/>
                  </a:ext>
                </a:extLst>
              </a:tr>
              <a:tr h="7452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load (v)</a:t>
                      </a: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/loud/</a:t>
                      </a: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chở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084568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26459" y="26790"/>
            <a:ext cx="645927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I. Presentation : </a:t>
            </a:r>
            <a:r>
              <a:rPr lang="en-US" sz="3600" b="1" u="sng" dirty="0">
                <a:solidFill>
                  <a:srgbClr val="FF0000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149183" y="10293"/>
            <a:ext cx="319526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and read.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9553" y="10293"/>
            <a:ext cx="306963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PRACTICE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0" y="471958"/>
            <a:ext cx="12192000" cy="6561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You look great with a tan, Mai!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2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n-US" sz="2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Thank you. I’ve just come back from a very enjoyable summer holiday.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Really? Where did you stay?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2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n-US" sz="2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 stayed at my uncle’s house in a small village in Bac </a:t>
            </a:r>
            <a:r>
              <a:rPr lang="en-US" sz="2200" dirty="0" err="1">
                <a:solidFill>
                  <a:srgbClr val="242021"/>
                </a:solidFill>
                <a:latin typeface="Comic Sans MS" panose="030F0702030302020204" pitchFamily="66" charset="0"/>
              </a:rPr>
              <a:t>G</a:t>
            </a:r>
            <a:r>
              <a:rPr lang="en-US" sz="2200" dirty="0" err="1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iang</a:t>
            </a:r>
            <a:r>
              <a:rPr lang="en-US" sz="2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Province.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What did you do there?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2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n-US" sz="2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 lot of things. It was harvest time. The villagers were harvesting rice with a combine harvester. I helped them load the rice onto a truck. Then we unloaded the rice and dried it.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Sounds great!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2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n-US" sz="2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And sometimes I went with the village children to herd the buffaloes and cows. I made friends with them on my first day.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Were they friendly?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2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n-US" sz="2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they were. They took me to the paddy fields to fly kites. And in the evening, we played traditional games like bamboo dancing and dragon-snake.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Oh, I envy you!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2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Things move more slowly there than in our city, but people seem to have a healthier life.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pic>
        <p:nvPicPr>
          <p:cNvPr id="3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0875" y="317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0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2193" y="727737"/>
            <a:ext cx="36562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and read.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557" y="37119"/>
            <a:ext cx="306963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PRACTICE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36401" y="1189402"/>
            <a:ext cx="11736631" cy="5604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You look great with a tan, Mai!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0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Thank you. I’ve just come back from a very </a:t>
            </a:r>
            <a:r>
              <a:rPr lang="en-US" sz="20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enjoyable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summer holiday.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Really? Where did you stay?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0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 stayed at my uncle’s house in a small village in Bac </a:t>
            </a:r>
            <a:r>
              <a:rPr lang="en-US" sz="2000" dirty="0" err="1">
                <a:solidFill>
                  <a:srgbClr val="242021"/>
                </a:solidFill>
                <a:latin typeface="Comic Sans MS" panose="030F0702030302020204" pitchFamily="66" charset="0"/>
              </a:rPr>
              <a:t>G</a:t>
            </a:r>
            <a:r>
              <a:rPr lang="en-US" sz="2000" dirty="0" err="1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iang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Province.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What did you do there?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0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 lot of things. It was </a:t>
            </a:r>
            <a:r>
              <a:rPr lang="en-US" sz="20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harvest time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The villagers were harvesting rice with a combine harvester. I helped them </a:t>
            </a:r>
            <a:r>
              <a:rPr lang="en-US" sz="20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load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the rice onto a truck. Then we unloaded the rice and dried it.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Sounds great!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0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And sometimes I went with the village children to </a:t>
            </a:r>
            <a:r>
              <a:rPr lang="en-US" sz="20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herd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the buffaloes and cows. I made friends with them on my first day.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Were they friendly?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0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they were. They took me to the </a:t>
            </a:r>
            <a:r>
              <a:rPr lang="en-US" sz="20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paddy fields 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to fly kites. And in the evening, we played </a:t>
            </a:r>
            <a:r>
              <a:rPr lang="en-US" sz="20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traditional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games like bamboo dancing and dragon-snake.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Oh, I envy you!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0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Things move more slowly there than in our city, but people seem to have a healthier life.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3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8396" y="671037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60979" y="1669797"/>
            <a:ext cx="1183224" cy="3081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70993" y="3048541"/>
            <a:ext cx="1696745" cy="3246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72212" y="3457545"/>
            <a:ext cx="563684" cy="2584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43608" y="4194573"/>
            <a:ext cx="639884" cy="2981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57126" y="5248617"/>
            <a:ext cx="1586482" cy="3412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8968" y="5641328"/>
            <a:ext cx="1383677" cy="3180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4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97912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Work in pair and choose the correct answer to each question.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067" y="11282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" y="442798"/>
            <a:ext cx="1219200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7941E"/>
                </a:solidFill>
              </a:rPr>
              <a:t>1.</a:t>
            </a:r>
            <a:r>
              <a:rPr lang="en-US" sz="2800" dirty="0"/>
              <a:t> How does Mai feel about her summer holiday?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B0F0"/>
                </a:solidFill>
              </a:rPr>
              <a:t>A.</a:t>
            </a:r>
            <a:r>
              <a:rPr lang="en-US" sz="2800" dirty="0"/>
              <a:t> She likes it. 	  </a:t>
            </a:r>
            <a:r>
              <a:rPr lang="en-US" sz="2800" b="1" dirty="0">
                <a:solidFill>
                  <a:srgbClr val="00B0F0"/>
                </a:solidFill>
              </a:rPr>
              <a:t>B.</a:t>
            </a:r>
            <a:r>
              <a:rPr lang="en-US" sz="2800" dirty="0"/>
              <a:t> She doesn’t like it. 	</a:t>
            </a:r>
            <a:r>
              <a:rPr lang="en-US" sz="2800" b="1" dirty="0">
                <a:solidFill>
                  <a:srgbClr val="00B0F0"/>
                </a:solidFill>
              </a:rPr>
              <a:t>C.</a:t>
            </a:r>
            <a:r>
              <a:rPr lang="en-US" sz="2800" dirty="0"/>
              <a:t> She thought it was fine.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7941E"/>
                </a:solidFill>
              </a:rPr>
              <a:t>2.</a:t>
            </a:r>
            <a:r>
              <a:rPr lang="en-US" sz="2800" dirty="0"/>
              <a:t> Where did she stay during her summer holiday?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B0F0"/>
                </a:solidFill>
              </a:rPr>
              <a:t>A.</a:t>
            </a:r>
            <a:r>
              <a:rPr lang="en-US" sz="2800" dirty="0"/>
              <a:t> At her friend’s house.				</a:t>
            </a:r>
            <a:r>
              <a:rPr lang="en-US" sz="2800" b="1" dirty="0">
                <a:solidFill>
                  <a:srgbClr val="00B0F0"/>
                </a:solidFill>
              </a:rPr>
              <a:t>B.</a:t>
            </a:r>
            <a:r>
              <a:rPr lang="en-US" sz="2800" dirty="0"/>
              <a:t> At her uncle’s house.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B0F0"/>
                </a:solidFill>
              </a:rPr>
              <a:t>C.</a:t>
            </a:r>
            <a:r>
              <a:rPr lang="en-US" sz="2800" dirty="0"/>
              <a:t> At her grandparents’ house.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5D75F-9943-4EBE-8830-AA3D0D78C9E0}"/>
              </a:ext>
            </a:extLst>
          </p:cNvPr>
          <p:cNvSpPr txBox="1"/>
          <p:nvPr/>
        </p:nvSpPr>
        <p:spPr>
          <a:xfrm>
            <a:off x="-71921" y="3600826"/>
            <a:ext cx="12191999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7941E"/>
                </a:solidFill>
              </a:rPr>
              <a:t>3.</a:t>
            </a:r>
            <a:r>
              <a:rPr lang="en-US" sz="2800" dirty="0"/>
              <a:t> During harvest time, people harvest rice by ______.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B0F0"/>
                </a:solidFill>
              </a:rPr>
              <a:t>A.</a:t>
            </a:r>
            <a:r>
              <a:rPr lang="en-US" sz="2800" dirty="0"/>
              <a:t> Themselves					</a:t>
            </a:r>
            <a:r>
              <a:rPr lang="en-US" sz="2800" b="1" dirty="0">
                <a:solidFill>
                  <a:srgbClr val="00B0F0"/>
                </a:solidFill>
              </a:rPr>
              <a:t>B.</a:t>
            </a:r>
            <a:r>
              <a:rPr lang="en-US" sz="2800" dirty="0"/>
              <a:t> using a truck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B0F0"/>
                </a:solidFill>
              </a:rPr>
              <a:t>C.</a:t>
            </a:r>
            <a:r>
              <a:rPr lang="en-US" sz="2800" dirty="0"/>
              <a:t> using a combine harvester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7941E"/>
                </a:solidFill>
              </a:rPr>
              <a:t>4.</a:t>
            </a:r>
            <a:r>
              <a:rPr lang="en-US" sz="2800" dirty="0"/>
              <a:t> Mai thinks people in the countryside lead ______.	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B0F0"/>
                </a:solidFill>
              </a:rPr>
              <a:t>A.</a:t>
            </a:r>
            <a:r>
              <a:rPr lang="en-US" sz="2800" dirty="0"/>
              <a:t> a healthy life		</a:t>
            </a:r>
            <a:r>
              <a:rPr lang="en-US" sz="2800" b="1" dirty="0">
                <a:solidFill>
                  <a:srgbClr val="00B0F0"/>
                </a:solidFill>
              </a:rPr>
              <a:t>B.</a:t>
            </a:r>
            <a:r>
              <a:rPr lang="en-US" sz="2800" dirty="0"/>
              <a:t> an exciting life		</a:t>
            </a:r>
            <a:r>
              <a:rPr lang="en-US" sz="2800" b="1" dirty="0">
                <a:solidFill>
                  <a:srgbClr val="00B0F0"/>
                </a:solidFill>
              </a:rPr>
              <a:t>C.</a:t>
            </a:r>
            <a:r>
              <a:rPr lang="en-US" sz="2800" dirty="0"/>
              <a:t> an interesting life</a:t>
            </a:r>
          </a:p>
        </p:txBody>
      </p:sp>
      <p:pic>
        <p:nvPicPr>
          <p:cNvPr id="20" name="Video-dong-ho-dem-nguoc-30-gi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DD3E3169-DE80-4FE9-9BC2-821485D0C3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7043" y="124797"/>
            <a:ext cx="1263721" cy="7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34368" y="33276"/>
            <a:ext cx="717136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Choose the correct answer to each question.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F4741CCB-7F98-BDC5-4240-F6BA120D698A}"/>
              </a:ext>
            </a:extLst>
          </p:cNvPr>
          <p:cNvSpPr/>
          <p:nvPr/>
        </p:nvSpPr>
        <p:spPr>
          <a:xfrm>
            <a:off x="0" y="1030529"/>
            <a:ext cx="568328" cy="45043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78477" y="480720"/>
            <a:ext cx="85996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1.</a:t>
            </a:r>
            <a:r>
              <a:rPr lang="en-US" sz="3200" dirty="0"/>
              <a:t> How does Mai feel about her summer holiday? 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She likes it. 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She doesn’t like it. 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C.</a:t>
            </a:r>
            <a:r>
              <a:rPr lang="en-US" sz="3200" dirty="0"/>
              <a:t> She thought it was fine.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49DC67-568C-4951-93BB-EFC8D6DE2B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08" t="11880" r="22608" b="11880"/>
          <a:stretch/>
        </p:blipFill>
        <p:spPr>
          <a:xfrm>
            <a:off x="810302" y="2683881"/>
            <a:ext cx="4048133" cy="4066620"/>
          </a:xfrm>
          <a:prstGeom prst="ellipse">
            <a:avLst/>
          </a:prstGeom>
        </p:spPr>
      </p:pic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7C04B9F2-7F2F-4690-843B-37CB17E18F4B}"/>
              </a:ext>
            </a:extLst>
          </p:cNvPr>
          <p:cNvSpPr/>
          <p:nvPr/>
        </p:nvSpPr>
        <p:spPr>
          <a:xfrm rot="16200000">
            <a:off x="314964" y="4328005"/>
            <a:ext cx="148445" cy="778373"/>
          </a:xfrm>
          <a:prstGeom prst="flowChartOffpageConnector">
            <a:avLst/>
          </a:prstGeom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9BF275-596B-4D37-9527-CFC6A5C4F226}"/>
              </a:ext>
            </a:extLst>
          </p:cNvPr>
          <p:cNvSpPr/>
          <p:nvPr/>
        </p:nvSpPr>
        <p:spPr>
          <a:xfrm>
            <a:off x="2633469" y="4489593"/>
            <a:ext cx="401798" cy="455195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latin typeface="Bahnschrift SemiBold SemiConden" panose="020B0502040204020203" pitchFamily="34" charset="0"/>
              </a:rPr>
              <a:t>spin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7D636C-3319-4044-99FB-FFEED132A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6805" y="1003940"/>
            <a:ext cx="6986718" cy="5820784"/>
          </a:xfrm>
          <a:prstGeom prst="rect">
            <a:avLst/>
          </a:prstGeom>
        </p:spPr>
      </p:pic>
      <p:pic>
        <p:nvPicPr>
          <p:cNvPr id="3" name="Video-dong-ho-dem-nguoc-30-gi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11701912-3CB5-481C-9C23-296D7976A4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4166" y="103738"/>
            <a:ext cx="1051389" cy="63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5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04153" y="0"/>
            <a:ext cx="71508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Choose the correct answer to each question.</a:t>
            </a:r>
          </a:p>
        </p:txBody>
      </p:sp>
      <p:sp>
        <p:nvSpPr>
          <p:cNvPr id="24" name="Hình Bầu dục 4">
            <a:extLst>
              <a:ext uri="{FF2B5EF4-FFF2-40B4-BE49-F238E27FC236}">
                <a16:creationId xmlns:a16="http://schemas.microsoft.com/office/drawing/2014/main" id="{F4741CCB-7F98-BDC5-4240-F6BA120D698A}"/>
              </a:ext>
            </a:extLst>
          </p:cNvPr>
          <p:cNvSpPr/>
          <p:nvPr/>
        </p:nvSpPr>
        <p:spPr>
          <a:xfrm>
            <a:off x="-28938" y="1520754"/>
            <a:ext cx="547781" cy="4551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10271" y="469644"/>
            <a:ext cx="8667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2.</a:t>
            </a:r>
            <a:r>
              <a:rPr lang="en-US" sz="3200" dirty="0"/>
              <a:t> Where did she stay during her summer holiday?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At her friend’s house.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At her uncle’s house.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C.</a:t>
            </a:r>
            <a:r>
              <a:rPr lang="en-US" sz="3200" dirty="0"/>
              <a:t> At her grandparents’ house.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49DC67-568C-4951-93BB-EFC8D6DE2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08" t="11880" r="22608" b="11880"/>
          <a:stretch/>
        </p:blipFill>
        <p:spPr>
          <a:xfrm>
            <a:off x="729466" y="2531747"/>
            <a:ext cx="4325420" cy="4292978"/>
          </a:xfrm>
          <a:prstGeom prst="ellipse">
            <a:avLst/>
          </a:prstGeom>
        </p:spPr>
      </p:pic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7C04B9F2-7F2F-4690-843B-37CB17E18F4B}"/>
              </a:ext>
            </a:extLst>
          </p:cNvPr>
          <p:cNvSpPr/>
          <p:nvPr/>
        </p:nvSpPr>
        <p:spPr>
          <a:xfrm rot="16200000">
            <a:off x="272873" y="4526375"/>
            <a:ext cx="159451" cy="753732"/>
          </a:xfrm>
          <a:prstGeom prst="flowChartOffpageConnector">
            <a:avLst/>
          </a:prstGeom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9BF275-596B-4D37-9527-CFC6A5C4F226}"/>
              </a:ext>
            </a:extLst>
          </p:cNvPr>
          <p:cNvSpPr/>
          <p:nvPr/>
        </p:nvSpPr>
        <p:spPr>
          <a:xfrm>
            <a:off x="2594225" y="4383318"/>
            <a:ext cx="595901" cy="51992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latin typeface="Bahnschrift SemiBold SemiConden" panose="020B0502040204020203" pitchFamily="34" charset="0"/>
              </a:rPr>
              <a:t>spin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E2B1F-79F5-45D1-ABC4-33639C7B1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805" y="1003940"/>
            <a:ext cx="6986718" cy="582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9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53812" y="0"/>
            <a:ext cx="723300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Choose the correct answer to each question.</a:t>
            </a:r>
          </a:p>
        </p:txBody>
      </p:sp>
      <p:sp>
        <p:nvSpPr>
          <p:cNvPr id="24" name="Hình Bầu dục 4">
            <a:extLst>
              <a:ext uri="{FF2B5EF4-FFF2-40B4-BE49-F238E27FC236}">
                <a16:creationId xmlns:a16="http://schemas.microsoft.com/office/drawing/2014/main" id="{F4741CCB-7F98-BDC5-4240-F6BA120D698A}"/>
              </a:ext>
            </a:extLst>
          </p:cNvPr>
          <p:cNvSpPr/>
          <p:nvPr/>
        </p:nvSpPr>
        <p:spPr>
          <a:xfrm>
            <a:off x="0" y="1757975"/>
            <a:ext cx="547781" cy="4551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49DC67-568C-4951-93BB-EFC8D6DE2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08" t="11880" r="22608" b="11880"/>
          <a:stretch/>
        </p:blipFill>
        <p:spPr>
          <a:xfrm>
            <a:off x="729466" y="2531747"/>
            <a:ext cx="4325420" cy="4292978"/>
          </a:xfrm>
          <a:prstGeom prst="ellipse">
            <a:avLst/>
          </a:prstGeom>
        </p:spPr>
      </p:pic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7C04B9F2-7F2F-4690-843B-37CB17E18F4B}"/>
              </a:ext>
            </a:extLst>
          </p:cNvPr>
          <p:cNvSpPr/>
          <p:nvPr/>
        </p:nvSpPr>
        <p:spPr>
          <a:xfrm rot="16200000">
            <a:off x="272873" y="4526375"/>
            <a:ext cx="159451" cy="753732"/>
          </a:xfrm>
          <a:prstGeom prst="flowChartOffpageConnector">
            <a:avLst/>
          </a:prstGeom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9BF275-596B-4D37-9527-CFC6A5C4F226}"/>
              </a:ext>
            </a:extLst>
          </p:cNvPr>
          <p:cNvSpPr/>
          <p:nvPr/>
        </p:nvSpPr>
        <p:spPr>
          <a:xfrm>
            <a:off x="2594225" y="4383318"/>
            <a:ext cx="595901" cy="51992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latin typeface="Bahnschrift SemiBold SemiConden" panose="020B0502040204020203" pitchFamily="34" charset="0"/>
              </a:rPr>
              <a:t>spin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E2B1F-79F5-45D1-ABC4-33639C7B1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805" y="1003940"/>
            <a:ext cx="6986718" cy="5820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A5FDC6-5C5D-4DCC-9831-3DEA26D62ADF}"/>
              </a:ext>
            </a:extLst>
          </p:cNvPr>
          <p:cNvSpPr txBox="1"/>
          <p:nvPr/>
        </p:nvSpPr>
        <p:spPr>
          <a:xfrm>
            <a:off x="57930" y="430935"/>
            <a:ext cx="120247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3.</a:t>
            </a:r>
            <a:r>
              <a:rPr lang="en-US" sz="2800" dirty="0"/>
              <a:t> During harvest time, people harvest rice by ______. </a:t>
            </a:r>
          </a:p>
          <a:p>
            <a:r>
              <a:rPr lang="en-US" sz="2800" b="1" dirty="0">
                <a:solidFill>
                  <a:srgbClr val="00B0F0"/>
                </a:solidFill>
              </a:rPr>
              <a:t>A.</a:t>
            </a:r>
            <a:r>
              <a:rPr lang="en-US" sz="2800" dirty="0"/>
              <a:t> themselves</a:t>
            </a:r>
          </a:p>
          <a:p>
            <a:r>
              <a:rPr lang="en-US" sz="2800" b="1" dirty="0">
                <a:solidFill>
                  <a:srgbClr val="00B0F0"/>
                </a:solidFill>
              </a:rPr>
              <a:t>B.</a:t>
            </a:r>
            <a:r>
              <a:rPr lang="en-US" sz="2800" dirty="0"/>
              <a:t> using a truck </a:t>
            </a:r>
          </a:p>
          <a:p>
            <a:r>
              <a:rPr lang="en-US" sz="2800" b="1" dirty="0">
                <a:solidFill>
                  <a:srgbClr val="00B0F0"/>
                </a:solidFill>
              </a:rPr>
              <a:t>C.</a:t>
            </a:r>
            <a:r>
              <a:rPr lang="en-US" sz="2800" dirty="0"/>
              <a:t> using a combine harvester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53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92175" y="31348"/>
            <a:ext cx="722273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Choose the correct answer to each question.</a:t>
            </a:r>
          </a:p>
        </p:txBody>
      </p:sp>
      <p:sp>
        <p:nvSpPr>
          <p:cNvPr id="24" name="Hình Bầu dục 4">
            <a:extLst>
              <a:ext uri="{FF2B5EF4-FFF2-40B4-BE49-F238E27FC236}">
                <a16:creationId xmlns:a16="http://schemas.microsoft.com/office/drawing/2014/main" id="{F4741CCB-7F98-BDC5-4240-F6BA120D698A}"/>
              </a:ext>
            </a:extLst>
          </p:cNvPr>
          <p:cNvSpPr/>
          <p:nvPr/>
        </p:nvSpPr>
        <p:spPr>
          <a:xfrm>
            <a:off x="-24268" y="894536"/>
            <a:ext cx="547781" cy="4551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49DC67-568C-4951-93BB-EFC8D6DE2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08" t="11880" r="22608" b="11880"/>
          <a:stretch/>
        </p:blipFill>
        <p:spPr>
          <a:xfrm>
            <a:off x="729466" y="2531747"/>
            <a:ext cx="4325420" cy="4292978"/>
          </a:xfrm>
          <a:prstGeom prst="ellipse">
            <a:avLst/>
          </a:prstGeom>
        </p:spPr>
      </p:pic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7C04B9F2-7F2F-4690-843B-37CB17E18F4B}"/>
              </a:ext>
            </a:extLst>
          </p:cNvPr>
          <p:cNvSpPr/>
          <p:nvPr/>
        </p:nvSpPr>
        <p:spPr>
          <a:xfrm rot="16200000">
            <a:off x="272873" y="4526375"/>
            <a:ext cx="159451" cy="753732"/>
          </a:xfrm>
          <a:prstGeom prst="flowChartOffpageConnector">
            <a:avLst/>
          </a:prstGeom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9BF275-596B-4D37-9527-CFC6A5C4F226}"/>
              </a:ext>
            </a:extLst>
          </p:cNvPr>
          <p:cNvSpPr/>
          <p:nvPr/>
        </p:nvSpPr>
        <p:spPr>
          <a:xfrm>
            <a:off x="2594225" y="4383318"/>
            <a:ext cx="595901" cy="51992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latin typeface="Bahnschrift SemiBold SemiConden" panose="020B0502040204020203" pitchFamily="34" charset="0"/>
              </a:rPr>
              <a:t>spin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E2B1F-79F5-45D1-ABC4-33639C7B1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805" y="1003940"/>
            <a:ext cx="6986718" cy="5820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7807F2-25A7-4C06-BEF5-19FE506BD1BD}"/>
              </a:ext>
            </a:extLst>
          </p:cNvPr>
          <p:cNvSpPr txBox="1"/>
          <p:nvPr/>
        </p:nvSpPr>
        <p:spPr>
          <a:xfrm>
            <a:off x="23390" y="433927"/>
            <a:ext cx="12113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4.</a:t>
            </a:r>
            <a:r>
              <a:rPr lang="en-US" sz="2800" dirty="0"/>
              <a:t> Mai thinks people in the countryside lead ______.	</a:t>
            </a:r>
          </a:p>
          <a:p>
            <a:r>
              <a:rPr lang="en-US" sz="2800" b="1" dirty="0">
                <a:solidFill>
                  <a:srgbClr val="00B0F0"/>
                </a:solidFill>
              </a:rPr>
              <a:t>A.</a:t>
            </a:r>
            <a:r>
              <a:rPr lang="en-US" sz="2800" dirty="0"/>
              <a:t> a healthy life	</a:t>
            </a:r>
          </a:p>
          <a:p>
            <a:r>
              <a:rPr lang="en-US" sz="2800" b="1" dirty="0">
                <a:solidFill>
                  <a:srgbClr val="00B0F0"/>
                </a:solidFill>
              </a:rPr>
              <a:t>B.</a:t>
            </a:r>
            <a:r>
              <a:rPr lang="en-US" sz="2800" dirty="0"/>
              <a:t> an exciting life</a:t>
            </a:r>
          </a:p>
          <a:p>
            <a:r>
              <a:rPr lang="en-US" sz="2800" b="1" dirty="0">
                <a:solidFill>
                  <a:srgbClr val="00B0F0"/>
                </a:solidFill>
              </a:rPr>
              <a:t>C.</a:t>
            </a:r>
            <a:r>
              <a:rPr lang="en-US" sz="2800" dirty="0"/>
              <a:t> an interesting life</a:t>
            </a:r>
          </a:p>
        </p:txBody>
      </p:sp>
    </p:spTree>
    <p:extLst>
      <p:ext uri="{BB962C8B-B14F-4D97-AF65-F5344CB8AC3E}">
        <p14:creationId xmlns:p14="http://schemas.microsoft.com/office/powerpoint/2010/main" val="163748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125" y="0"/>
            <a:ext cx="26104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WARM UP:</a:t>
            </a:r>
            <a:endParaRPr kumimoji="0" lang="vi-VN" sz="3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https://encrypted-tbn1.gstatic.com/images?q=tbn:ANd9GcTc9WcFMFlMrfWlnaYGlMcjqeN13ITdHX6J6Pp3s70muRX9NYmH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555" y="5088144"/>
            <a:ext cx="3765109" cy="131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s://encrypted-tbn3.gstatic.com/images?q=tbn:ANd9GcQYLroJInP_vCHYrtf7wt-3nJpz8X4yP5IplZZxDfWOu_3ICPnsOA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7"/>
          <a:stretch/>
        </p:blipFill>
        <p:spPr bwMode="auto">
          <a:xfrm>
            <a:off x="1067641" y="2966470"/>
            <a:ext cx="3175585" cy="1686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ttp://thumbs.dreamstime.com/z/herding-buffalo-farmer-was-boyolali-central-java-indonesia-4113825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3"/>
          <a:stretch/>
        </p:blipFill>
        <p:spPr bwMode="auto">
          <a:xfrm>
            <a:off x="974829" y="4971836"/>
            <a:ext cx="3268397" cy="1430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2650732" y="-14110"/>
            <a:ext cx="7438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Write the activities with the pictures. (Bingo)</a:t>
            </a:r>
            <a:endParaRPr kumimoji="0" lang="vi-VN" sz="28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8435" y="4564924"/>
            <a:ext cx="2961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flying a kite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8434" y="2418431"/>
            <a:ext cx="382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vegetables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8435" y="6323629"/>
            <a:ext cx="3425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herding buffaloes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97338" y="2433128"/>
            <a:ext cx="3221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vegetables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46849" y="4594594"/>
            <a:ext cx="2961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rice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80083" y="6323629"/>
            <a:ext cx="2961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collecting water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Video-dong-ho-dem-nguoc-1-phut-www_tiengdong_com">
            <a:hlinkClick r:id="" action="ppaction://media"/>
            <a:extLst>
              <a:ext uri="{FF2B5EF4-FFF2-40B4-BE49-F238E27FC236}">
                <a16:creationId xmlns:a16="http://schemas.microsoft.com/office/drawing/2014/main" id="{26A6295C-1C80-44D3-B1E4-58A7413B29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8413" y="49786"/>
            <a:ext cx="1346767" cy="729670"/>
          </a:xfrm>
          <a:prstGeom prst="rect">
            <a:avLst/>
          </a:prstGeom>
        </p:spPr>
      </p:pic>
      <p:pic>
        <p:nvPicPr>
          <p:cNvPr id="2050" name="Picture 2" descr="Mầm non Xuân Ðỉnh B">
            <a:extLst>
              <a:ext uri="{FF2B5EF4-FFF2-40B4-BE49-F238E27FC236}">
                <a16:creationId xmlns:a16="http://schemas.microsoft.com/office/drawing/2014/main" id="{4F2E4405-3F34-4DBC-9944-B0EBB4DF0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29" y="553998"/>
            <a:ext cx="3268397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E43DF4-C7CF-405A-B031-82312D5EF9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3555" y="538781"/>
            <a:ext cx="3765109" cy="1879650"/>
          </a:xfrm>
          <a:prstGeom prst="rect">
            <a:avLst/>
          </a:prstGeom>
        </p:spPr>
      </p:pic>
      <p:pic>
        <p:nvPicPr>
          <p:cNvPr id="19" name="Picture 2" descr="Nông dân Nghệ An làm theo lời Bác dặn | Báo Dân tộc và Phát triển">
            <a:extLst>
              <a:ext uri="{FF2B5EF4-FFF2-40B4-BE49-F238E27FC236}">
                <a16:creationId xmlns:a16="http://schemas.microsoft.com/office/drawing/2014/main" id="{1467CD27-6481-452D-B1EB-F0B678F04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555" y="2956348"/>
            <a:ext cx="3626778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78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742" y="109587"/>
            <a:ext cx="1207925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3. Read the conversation again and complete the sentences with the words and phrases from the box.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6F366E4-43F8-F19C-82EB-ADE210DEFC91}"/>
              </a:ext>
            </a:extLst>
          </p:cNvPr>
          <p:cNvSpPr txBox="1"/>
          <p:nvPr/>
        </p:nvSpPr>
        <p:spPr>
          <a:xfrm>
            <a:off x="283145" y="1664756"/>
            <a:ext cx="1179561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1.</a:t>
            </a:r>
            <a:r>
              <a:rPr lang="en-US" sz="2800" dirty="0"/>
              <a:t> It took them an hour to ___________ all the goods onto the truck.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2.</a:t>
            </a:r>
            <a:r>
              <a:rPr lang="en-US" sz="2800" dirty="0"/>
              <a:t> Nowadays, people in my village use a _______________ to harvest their rice and separate the grains from the rest of the plant.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3.</a:t>
            </a:r>
            <a:r>
              <a:rPr lang="en-US" sz="2800" dirty="0"/>
              <a:t> Today it is my turn to __________ the cows.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4.</a:t>
            </a:r>
            <a:r>
              <a:rPr lang="en-US" sz="2800" dirty="0"/>
              <a:t> A place in which people grow rice is called a 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5.</a:t>
            </a:r>
            <a:r>
              <a:rPr lang="en-US" sz="2800" dirty="0"/>
              <a:t> A busy time when people cut and gather their crops is called _____________.</a:t>
            </a:r>
            <a:endParaRPr lang="vi-VN" sz="2800" dirty="0"/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A8DCDCC-8D68-F1D2-0D38-E521316DB179}"/>
              </a:ext>
            </a:extLst>
          </p:cNvPr>
          <p:cNvSpPr/>
          <p:nvPr/>
        </p:nvSpPr>
        <p:spPr>
          <a:xfrm>
            <a:off x="1182098" y="1059510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paddy field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AC58E9C8-2D0D-E7AB-55D2-25E817C689FD}"/>
              </a:ext>
            </a:extLst>
          </p:cNvPr>
          <p:cNvSpPr/>
          <p:nvPr/>
        </p:nvSpPr>
        <p:spPr>
          <a:xfrm>
            <a:off x="3464815" y="1070345"/>
            <a:ext cx="1118485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herd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B8246754-B31F-1F52-46CE-80A1EE46AB01}"/>
              </a:ext>
            </a:extLst>
          </p:cNvPr>
          <p:cNvSpPr/>
          <p:nvPr/>
        </p:nvSpPr>
        <p:spPr>
          <a:xfrm>
            <a:off x="4723383" y="1089908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harvest time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97E14E3C-FF0C-11D7-39F7-D71E5CC974E7}"/>
              </a:ext>
            </a:extLst>
          </p:cNvPr>
          <p:cNvSpPr/>
          <p:nvPr/>
        </p:nvSpPr>
        <p:spPr>
          <a:xfrm>
            <a:off x="7006101" y="1071997"/>
            <a:ext cx="91069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load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727561F6-4A1D-DFE9-72C9-88FFE047C3B9}"/>
              </a:ext>
            </a:extLst>
          </p:cNvPr>
          <p:cNvSpPr/>
          <p:nvPr/>
        </p:nvSpPr>
        <p:spPr>
          <a:xfrm>
            <a:off x="8113854" y="1070345"/>
            <a:ext cx="2977651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combine harvester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" name="Down Arrow Callout 1"/>
          <p:cNvSpPr/>
          <p:nvPr/>
        </p:nvSpPr>
        <p:spPr>
          <a:xfrm>
            <a:off x="5426765" y="6192078"/>
            <a:ext cx="1282148" cy="66592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Game</a:t>
            </a:r>
          </a:p>
        </p:txBody>
      </p:sp>
      <p:pic>
        <p:nvPicPr>
          <p:cNvPr id="13" name="2 Minutes Countdown 4k Giant Clock - Đồng hồ đếm ngược 2 phút (1)">
            <a:hlinkClick r:id="" action="ppaction://media"/>
            <a:extLst>
              <a:ext uri="{FF2B5EF4-FFF2-40B4-BE49-F238E27FC236}">
                <a16:creationId xmlns:a16="http://schemas.microsoft.com/office/drawing/2014/main" id="{7858EDA0-11A2-4C9A-A267-EA228A0680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3011" y="6054779"/>
            <a:ext cx="1198989" cy="78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rotWithShape="1">
            <a:gsLst>
              <a:gs pos="0">
                <a:srgbClr val="67F77C"/>
              </a:gs>
              <a:gs pos="50000">
                <a:schemeClr val="bg1"/>
              </a:gs>
              <a:gs pos="100000">
                <a:srgbClr val="67F77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eaLnBrk="0" hangingPunct="0">
              <a:defRPr/>
            </a:pPr>
            <a:endParaRPr lang="vi-VN" sz="3600">
              <a:latin typeface=".VnTime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15845" y="0"/>
            <a:ext cx="9144000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u="sng" dirty="0">
                <a:solidFill>
                  <a:srgbClr val="C00000"/>
                </a:solidFill>
                <a:latin typeface="Times New Roman" pitchFamily="18" charset="0"/>
              </a:rPr>
              <a:t>Questions: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</a:rPr>
              <a:t> Lucky numbers</a:t>
            </a:r>
          </a:p>
        </p:txBody>
      </p:sp>
      <p:sp>
        <p:nvSpPr>
          <p:cNvPr id="6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633319" y="1339184"/>
            <a:ext cx="1723247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1</a:t>
            </a:r>
          </a:p>
        </p:txBody>
      </p:sp>
      <p:sp>
        <p:nvSpPr>
          <p:cNvPr id="7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750044" y="1339184"/>
            <a:ext cx="1783190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4</a:t>
            </a:r>
          </a:p>
        </p:txBody>
      </p:sp>
      <p:sp>
        <p:nvSpPr>
          <p:cNvPr id="8" name="Rectangl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321290" y="1339184"/>
            <a:ext cx="1719044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2</a:t>
            </a:r>
          </a:p>
        </p:txBody>
      </p:sp>
      <p:sp>
        <p:nvSpPr>
          <p:cNvPr id="9" name="Rectangl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044163" y="1351474"/>
            <a:ext cx="1698276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3</a:t>
            </a:r>
          </a:p>
        </p:txBody>
      </p:sp>
      <p:sp>
        <p:nvSpPr>
          <p:cNvPr id="10" name="Rectangle 1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325405" y="3091784"/>
            <a:ext cx="1712398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6</a:t>
            </a:r>
          </a:p>
        </p:txBody>
      </p:sp>
      <p:sp>
        <p:nvSpPr>
          <p:cNvPr id="11" name="Rectangle 1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633318" y="3091784"/>
            <a:ext cx="1687971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5</a:t>
            </a:r>
          </a:p>
        </p:txBody>
      </p:sp>
      <p:sp>
        <p:nvSpPr>
          <p:cNvPr id="12" name="Rectangle 1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057782" y="3091784"/>
            <a:ext cx="170701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7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562600" y="5943600"/>
            <a:ext cx="1676400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200" b="1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5" name="Rectangle 1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7764792" y="3104074"/>
            <a:ext cx="178319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8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5733317" y="6513614"/>
            <a:ext cx="648929" cy="44291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A1544-7C6D-4945-91BB-63B73F875B36}"/>
              </a:ext>
            </a:extLst>
          </p:cNvPr>
          <p:cNvSpPr txBox="1"/>
          <p:nvPr/>
        </p:nvSpPr>
        <p:spPr>
          <a:xfrm>
            <a:off x="1257222" y="5312651"/>
            <a:ext cx="2752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Team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49492B-8841-4F05-96F1-5BFEB0AF552C}"/>
              </a:ext>
            </a:extLst>
          </p:cNvPr>
          <p:cNvSpPr txBox="1"/>
          <p:nvPr/>
        </p:nvSpPr>
        <p:spPr>
          <a:xfrm>
            <a:off x="8525410" y="5312651"/>
            <a:ext cx="2380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Team B</a:t>
            </a:r>
          </a:p>
        </p:txBody>
      </p:sp>
    </p:spTree>
    <p:extLst>
      <p:ext uri="{BB962C8B-B14F-4D97-AF65-F5344CB8AC3E}">
        <p14:creationId xmlns:p14="http://schemas.microsoft.com/office/powerpoint/2010/main" val="66394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8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8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4331" y="1676021"/>
            <a:ext cx="11298908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/>
              <a:t>It took them an hour to __________ all the goods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onto the truck.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AF1BC-40F6-44BA-9B74-CEA43214116E}"/>
              </a:ext>
            </a:extLst>
          </p:cNvPr>
          <p:cNvSpPr txBox="1"/>
          <p:nvPr/>
        </p:nvSpPr>
        <p:spPr>
          <a:xfrm>
            <a:off x="4407481" y="1825625"/>
            <a:ext cx="1583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load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5" name="Action Button: Home 14">
            <a:hlinkClick r:id="rId3" action="ppaction://hlinksldjump" highlightClick="1"/>
          </p:cNvPr>
          <p:cNvSpPr/>
          <p:nvPr/>
        </p:nvSpPr>
        <p:spPr>
          <a:xfrm>
            <a:off x="9162495" y="6231194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7D9B6-8ED0-4312-AF93-CB94F89824F1}"/>
              </a:ext>
            </a:extLst>
          </p:cNvPr>
          <p:cNvSpPr txBox="1"/>
          <p:nvPr/>
        </p:nvSpPr>
        <p:spPr>
          <a:xfrm>
            <a:off x="1651833" y="344369"/>
            <a:ext cx="11144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  <a:p>
            <a:endParaRPr lang="en-US" dirty="0"/>
          </a:p>
        </p:txBody>
      </p:sp>
      <p:sp>
        <p:nvSpPr>
          <p:cNvPr id="13" name="Hình chữ nhật: Góc Tròn 6">
            <a:extLst>
              <a:ext uri="{FF2B5EF4-FFF2-40B4-BE49-F238E27FC236}">
                <a16:creationId xmlns:a16="http://schemas.microsoft.com/office/drawing/2014/main" id="{773B3D95-06DF-4ADC-803D-4084FA849B8B}"/>
              </a:ext>
            </a:extLst>
          </p:cNvPr>
          <p:cNvSpPr/>
          <p:nvPr/>
        </p:nvSpPr>
        <p:spPr>
          <a:xfrm>
            <a:off x="1182098" y="1028688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paddy field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4" name="Hình chữ nhật: Góc Tròn 20">
            <a:extLst>
              <a:ext uri="{FF2B5EF4-FFF2-40B4-BE49-F238E27FC236}">
                <a16:creationId xmlns:a16="http://schemas.microsoft.com/office/drawing/2014/main" id="{AE6FD107-B6A3-4CA9-8E54-DB272BEE413B}"/>
              </a:ext>
            </a:extLst>
          </p:cNvPr>
          <p:cNvSpPr/>
          <p:nvPr/>
        </p:nvSpPr>
        <p:spPr>
          <a:xfrm>
            <a:off x="3464815" y="1039523"/>
            <a:ext cx="1118485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herd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6" name="Hình chữ nhật: Góc Tròn 21">
            <a:extLst>
              <a:ext uri="{FF2B5EF4-FFF2-40B4-BE49-F238E27FC236}">
                <a16:creationId xmlns:a16="http://schemas.microsoft.com/office/drawing/2014/main" id="{34652804-9828-448A-B8DD-B8304BF77802}"/>
              </a:ext>
            </a:extLst>
          </p:cNvPr>
          <p:cNvSpPr/>
          <p:nvPr/>
        </p:nvSpPr>
        <p:spPr>
          <a:xfrm>
            <a:off x="4723383" y="1059086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harvest time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7" name="Hình chữ nhật: Góc Tròn 22">
            <a:extLst>
              <a:ext uri="{FF2B5EF4-FFF2-40B4-BE49-F238E27FC236}">
                <a16:creationId xmlns:a16="http://schemas.microsoft.com/office/drawing/2014/main" id="{88F439B8-1D66-48FC-B7F0-43E22AE35794}"/>
              </a:ext>
            </a:extLst>
          </p:cNvPr>
          <p:cNvSpPr/>
          <p:nvPr/>
        </p:nvSpPr>
        <p:spPr>
          <a:xfrm>
            <a:off x="7006101" y="1041175"/>
            <a:ext cx="91069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load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8" name="Hình chữ nhật: Góc Tròn 23">
            <a:extLst>
              <a:ext uri="{FF2B5EF4-FFF2-40B4-BE49-F238E27FC236}">
                <a16:creationId xmlns:a16="http://schemas.microsoft.com/office/drawing/2014/main" id="{B11FEC50-96B1-497C-84EB-5F12240CFF90}"/>
              </a:ext>
            </a:extLst>
          </p:cNvPr>
          <p:cNvSpPr/>
          <p:nvPr/>
        </p:nvSpPr>
        <p:spPr>
          <a:xfrm>
            <a:off x="8113854" y="1039523"/>
            <a:ext cx="2977651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combine harvester</a:t>
            </a:r>
            <a:endParaRPr lang="vi-V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3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811" y="1676021"/>
            <a:ext cx="11298908" cy="2546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2. Nowadays, people in my village use a ________________ to harvest their rice and separate the grains from the rest of the plant.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30ABC3-5FD6-441C-9442-FD4879B1715C}"/>
              </a:ext>
            </a:extLst>
          </p:cNvPr>
          <p:cNvSpPr txBox="1"/>
          <p:nvPr/>
        </p:nvSpPr>
        <p:spPr>
          <a:xfrm>
            <a:off x="6096000" y="1983531"/>
            <a:ext cx="306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combine harvester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9162495" y="6231194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2B4543-0CB8-4B21-A6B2-203FBD4E49E9}"/>
              </a:ext>
            </a:extLst>
          </p:cNvPr>
          <p:cNvSpPr txBox="1"/>
          <p:nvPr/>
        </p:nvSpPr>
        <p:spPr>
          <a:xfrm>
            <a:off x="1651833" y="344369"/>
            <a:ext cx="11144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  <a:p>
            <a:endParaRPr lang="en-US" dirty="0"/>
          </a:p>
        </p:txBody>
      </p:sp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1F7D66BB-32E1-4310-AA46-7FDFB69CA442}"/>
              </a:ext>
            </a:extLst>
          </p:cNvPr>
          <p:cNvSpPr/>
          <p:nvPr/>
        </p:nvSpPr>
        <p:spPr>
          <a:xfrm>
            <a:off x="1182098" y="1028688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paddy field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C9A36CE4-60D6-4EC7-B4D0-3D1C41A3B6AE}"/>
              </a:ext>
            </a:extLst>
          </p:cNvPr>
          <p:cNvSpPr/>
          <p:nvPr/>
        </p:nvSpPr>
        <p:spPr>
          <a:xfrm>
            <a:off x="3464815" y="1039523"/>
            <a:ext cx="1118485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herd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68ABB2E0-A150-4859-9CB9-650BADF5AFA7}"/>
              </a:ext>
            </a:extLst>
          </p:cNvPr>
          <p:cNvSpPr/>
          <p:nvPr/>
        </p:nvSpPr>
        <p:spPr>
          <a:xfrm>
            <a:off x="4723383" y="1059086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harvest time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FAF1557B-42B9-4335-9F14-5BA3779D1121}"/>
              </a:ext>
            </a:extLst>
          </p:cNvPr>
          <p:cNvSpPr/>
          <p:nvPr/>
        </p:nvSpPr>
        <p:spPr>
          <a:xfrm>
            <a:off x="7006101" y="1041175"/>
            <a:ext cx="91069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load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A264626B-A5CE-45CF-B708-30C6B10B9ED0}"/>
              </a:ext>
            </a:extLst>
          </p:cNvPr>
          <p:cNvSpPr/>
          <p:nvPr/>
        </p:nvSpPr>
        <p:spPr>
          <a:xfrm>
            <a:off x="8113854" y="1039523"/>
            <a:ext cx="2977651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combine harvester</a:t>
            </a:r>
            <a:endParaRPr lang="vi-V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7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6546" y="3184469"/>
            <a:ext cx="11298908" cy="16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/>
              <a:t>3. Today it is my turn to __________ the cows. 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64EB5-8377-4711-9346-63E7B0E461E8}"/>
              </a:ext>
            </a:extLst>
          </p:cNvPr>
          <p:cNvSpPr txBox="1"/>
          <p:nvPr/>
        </p:nvSpPr>
        <p:spPr>
          <a:xfrm>
            <a:off x="4599264" y="3451786"/>
            <a:ext cx="1109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herd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9162495" y="6231194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569BAD-A653-406D-B5AE-131705584AFC}"/>
              </a:ext>
            </a:extLst>
          </p:cNvPr>
          <p:cNvSpPr txBox="1"/>
          <p:nvPr/>
        </p:nvSpPr>
        <p:spPr>
          <a:xfrm>
            <a:off x="973738" y="983079"/>
            <a:ext cx="11144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  <a:p>
            <a:endParaRPr lang="en-US" sz="2800" dirty="0"/>
          </a:p>
        </p:txBody>
      </p:sp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827E7D26-50DA-4115-8DF7-1FD3A72DCEF1}"/>
              </a:ext>
            </a:extLst>
          </p:cNvPr>
          <p:cNvSpPr/>
          <p:nvPr/>
        </p:nvSpPr>
        <p:spPr>
          <a:xfrm>
            <a:off x="1182098" y="1675956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paddy field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E9DBE5ED-C0D6-49C5-953A-14CE030AE7FB}"/>
              </a:ext>
            </a:extLst>
          </p:cNvPr>
          <p:cNvSpPr/>
          <p:nvPr/>
        </p:nvSpPr>
        <p:spPr>
          <a:xfrm>
            <a:off x="3464815" y="1686791"/>
            <a:ext cx="1118485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herd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812FE5BE-842A-4BC0-AFC4-4F39681E1784}"/>
              </a:ext>
            </a:extLst>
          </p:cNvPr>
          <p:cNvSpPr/>
          <p:nvPr/>
        </p:nvSpPr>
        <p:spPr>
          <a:xfrm>
            <a:off x="4723383" y="1706354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harvest time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E06B7A0E-86D7-493B-8D61-8F9C67F69D65}"/>
              </a:ext>
            </a:extLst>
          </p:cNvPr>
          <p:cNvSpPr/>
          <p:nvPr/>
        </p:nvSpPr>
        <p:spPr>
          <a:xfrm>
            <a:off x="7006101" y="1688443"/>
            <a:ext cx="91069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load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D1B848A7-7F71-4A35-9ABC-4CF4302100A7}"/>
              </a:ext>
            </a:extLst>
          </p:cNvPr>
          <p:cNvSpPr/>
          <p:nvPr/>
        </p:nvSpPr>
        <p:spPr>
          <a:xfrm>
            <a:off x="8113854" y="1686791"/>
            <a:ext cx="2977651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combine harvester</a:t>
            </a:r>
            <a:endParaRPr lang="vi-V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0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4056" y="3270133"/>
            <a:ext cx="11298908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/>
              <a:t>4. A place in which people grow rice is called a ____________.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F97032-E36E-40CB-BA41-7E2E58035DFD}"/>
              </a:ext>
            </a:extLst>
          </p:cNvPr>
          <p:cNvSpPr txBox="1"/>
          <p:nvPr/>
        </p:nvSpPr>
        <p:spPr>
          <a:xfrm>
            <a:off x="7442647" y="3358682"/>
            <a:ext cx="2184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paddy fields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9162495" y="6231194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E7752-32FD-4953-9AF8-160DCB28789D}"/>
              </a:ext>
            </a:extLst>
          </p:cNvPr>
          <p:cNvSpPr txBox="1"/>
          <p:nvPr/>
        </p:nvSpPr>
        <p:spPr>
          <a:xfrm>
            <a:off x="881722" y="1548730"/>
            <a:ext cx="11144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  <a:p>
            <a:endParaRPr lang="en-US" dirty="0"/>
          </a:p>
        </p:txBody>
      </p:sp>
      <p:sp>
        <p:nvSpPr>
          <p:cNvPr id="14" name="Hình chữ nhật: Góc Tròn 6">
            <a:extLst>
              <a:ext uri="{FF2B5EF4-FFF2-40B4-BE49-F238E27FC236}">
                <a16:creationId xmlns:a16="http://schemas.microsoft.com/office/drawing/2014/main" id="{98325266-953D-4977-8F86-ED725027D18C}"/>
              </a:ext>
            </a:extLst>
          </p:cNvPr>
          <p:cNvSpPr/>
          <p:nvPr/>
        </p:nvSpPr>
        <p:spPr>
          <a:xfrm>
            <a:off x="1182098" y="2261584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paddy field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5" name="Hình chữ nhật: Góc Tròn 20">
            <a:extLst>
              <a:ext uri="{FF2B5EF4-FFF2-40B4-BE49-F238E27FC236}">
                <a16:creationId xmlns:a16="http://schemas.microsoft.com/office/drawing/2014/main" id="{58B27E38-FD40-4EFA-92C8-411C07F6FDD4}"/>
              </a:ext>
            </a:extLst>
          </p:cNvPr>
          <p:cNvSpPr/>
          <p:nvPr/>
        </p:nvSpPr>
        <p:spPr>
          <a:xfrm>
            <a:off x="3464815" y="2272419"/>
            <a:ext cx="1118485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herd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6" name="Hình chữ nhật: Góc Tròn 21">
            <a:extLst>
              <a:ext uri="{FF2B5EF4-FFF2-40B4-BE49-F238E27FC236}">
                <a16:creationId xmlns:a16="http://schemas.microsoft.com/office/drawing/2014/main" id="{13DE9AAC-E7CE-4515-8510-719E15B2BC4B}"/>
              </a:ext>
            </a:extLst>
          </p:cNvPr>
          <p:cNvSpPr/>
          <p:nvPr/>
        </p:nvSpPr>
        <p:spPr>
          <a:xfrm>
            <a:off x="4723383" y="2291982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harvest time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7" name="Hình chữ nhật: Góc Tròn 22">
            <a:extLst>
              <a:ext uri="{FF2B5EF4-FFF2-40B4-BE49-F238E27FC236}">
                <a16:creationId xmlns:a16="http://schemas.microsoft.com/office/drawing/2014/main" id="{5EE493DA-26BC-4BDA-B742-86FC4E7CBFF8}"/>
              </a:ext>
            </a:extLst>
          </p:cNvPr>
          <p:cNvSpPr/>
          <p:nvPr/>
        </p:nvSpPr>
        <p:spPr>
          <a:xfrm>
            <a:off x="7006101" y="2274071"/>
            <a:ext cx="91069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load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8" name="Hình chữ nhật: Góc Tròn 23">
            <a:extLst>
              <a:ext uri="{FF2B5EF4-FFF2-40B4-BE49-F238E27FC236}">
                <a16:creationId xmlns:a16="http://schemas.microsoft.com/office/drawing/2014/main" id="{C79A9EB8-D195-4642-A03B-9C4554BB4CDA}"/>
              </a:ext>
            </a:extLst>
          </p:cNvPr>
          <p:cNvSpPr/>
          <p:nvPr/>
        </p:nvSpPr>
        <p:spPr>
          <a:xfrm>
            <a:off x="8113854" y="2272419"/>
            <a:ext cx="2977651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combine harvester</a:t>
            </a:r>
            <a:endParaRPr lang="vi-V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7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6524" y="2487524"/>
            <a:ext cx="11298908" cy="2115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/>
              <a:t>5. A busy time when people cut and gather their crops is called _____________.</a:t>
            </a:r>
            <a:endParaRPr lang="vi-VN" sz="2800" dirty="0"/>
          </a:p>
          <a:p>
            <a:pPr>
              <a:lnSpc>
                <a:spcPct val="20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C7485-7894-419A-BFCD-D26DDCE1BBF8}"/>
              </a:ext>
            </a:extLst>
          </p:cNvPr>
          <p:cNvSpPr txBox="1"/>
          <p:nvPr/>
        </p:nvSpPr>
        <p:spPr>
          <a:xfrm>
            <a:off x="478987" y="3299029"/>
            <a:ext cx="2101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harvest time</a:t>
            </a:r>
          </a:p>
        </p:txBody>
      </p:sp>
      <p:sp>
        <p:nvSpPr>
          <p:cNvPr id="12" name="Action Button: Home 11">
            <a:hlinkClick r:id="rId3" action="ppaction://hlinksldjump" highlightClick="1"/>
          </p:cNvPr>
          <p:cNvSpPr/>
          <p:nvPr/>
        </p:nvSpPr>
        <p:spPr>
          <a:xfrm>
            <a:off x="9162495" y="6231194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185FF0-80B7-46B2-8DC8-C4DDC324AA2B}"/>
              </a:ext>
            </a:extLst>
          </p:cNvPr>
          <p:cNvSpPr txBox="1"/>
          <p:nvPr/>
        </p:nvSpPr>
        <p:spPr>
          <a:xfrm>
            <a:off x="1047963" y="1349368"/>
            <a:ext cx="11144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  <a:p>
            <a:endParaRPr lang="en-US" dirty="0"/>
          </a:p>
        </p:txBody>
      </p:sp>
      <p:sp>
        <p:nvSpPr>
          <p:cNvPr id="14" name="Hình chữ nhật: Góc Tròn 6">
            <a:extLst>
              <a:ext uri="{FF2B5EF4-FFF2-40B4-BE49-F238E27FC236}">
                <a16:creationId xmlns:a16="http://schemas.microsoft.com/office/drawing/2014/main" id="{F3930348-BAE9-4E9D-8A2F-9E8C1DFA176A}"/>
              </a:ext>
            </a:extLst>
          </p:cNvPr>
          <p:cNvSpPr/>
          <p:nvPr/>
        </p:nvSpPr>
        <p:spPr>
          <a:xfrm>
            <a:off x="1182098" y="2066376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paddy field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5" name="Hình chữ nhật: Góc Tròn 20">
            <a:extLst>
              <a:ext uri="{FF2B5EF4-FFF2-40B4-BE49-F238E27FC236}">
                <a16:creationId xmlns:a16="http://schemas.microsoft.com/office/drawing/2014/main" id="{85633FC3-42C2-412D-A3C2-D9DB2A54DCFF}"/>
              </a:ext>
            </a:extLst>
          </p:cNvPr>
          <p:cNvSpPr/>
          <p:nvPr/>
        </p:nvSpPr>
        <p:spPr>
          <a:xfrm>
            <a:off x="3464815" y="2077211"/>
            <a:ext cx="1118485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herd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6" name="Hình chữ nhật: Góc Tròn 21">
            <a:extLst>
              <a:ext uri="{FF2B5EF4-FFF2-40B4-BE49-F238E27FC236}">
                <a16:creationId xmlns:a16="http://schemas.microsoft.com/office/drawing/2014/main" id="{2C1D6DF5-BCAF-4EAF-9842-AE0B5EAA824E}"/>
              </a:ext>
            </a:extLst>
          </p:cNvPr>
          <p:cNvSpPr/>
          <p:nvPr/>
        </p:nvSpPr>
        <p:spPr>
          <a:xfrm>
            <a:off x="4723383" y="2096774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harvest time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7" name="Hình chữ nhật: Góc Tròn 22">
            <a:extLst>
              <a:ext uri="{FF2B5EF4-FFF2-40B4-BE49-F238E27FC236}">
                <a16:creationId xmlns:a16="http://schemas.microsoft.com/office/drawing/2014/main" id="{98B148B4-4684-4EC6-BD8F-27E80C2581B3}"/>
              </a:ext>
            </a:extLst>
          </p:cNvPr>
          <p:cNvSpPr/>
          <p:nvPr/>
        </p:nvSpPr>
        <p:spPr>
          <a:xfrm>
            <a:off x="7006101" y="2078863"/>
            <a:ext cx="91069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load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8" name="Hình chữ nhật: Góc Tròn 23">
            <a:extLst>
              <a:ext uri="{FF2B5EF4-FFF2-40B4-BE49-F238E27FC236}">
                <a16:creationId xmlns:a16="http://schemas.microsoft.com/office/drawing/2014/main" id="{357583F1-495A-4056-8F48-13DF9DAB6A73}"/>
              </a:ext>
            </a:extLst>
          </p:cNvPr>
          <p:cNvSpPr/>
          <p:nvPr/>
        </p:nvSpPr>
        <p:spPr>
          <a:xfrm>
            <a:off x="8113854" y="2077211"/>
            <a:ext cx="2977651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combine harvester</a:t>
            </a:r>
            <a:endParaRPr lang="vi-V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5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C222CB0-577E-4B8B-B039-A35E3673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01" y="1472251"/>
            <a:ext cx="6576665" cy="41745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F720CF9-BF34-4187-8042-88DBE5FBB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399" y="5"/>
            <a:ext cx="1567605" cy="170613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E394AA8-C4F2-4D58-A6C4-D4D4A3984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5" y="133563"/>
            <a:ext cx="1567605" cy="170613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7BFF9B9-FF16-47C3-AB70-9CB878EA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399" y="5151868"/>
            <a:ext cx="1567605" cy="170613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D3A0704-6265-43C3-83D3-D86E7038C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51867"/>
            <a:ext cx="1567605" cy="1706137"/>
          </a:xfrm>
          <a:prstGeom prst="rect">
            <a:avLst/>
          </a:prstGeom>
        </p:spPr>
      </p:pic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9919579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9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C222CB0-577E-4B8B-B039-A35E3673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01" y="1472251"/>
            <a:ext cx="6576665" cy="41745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F720CF9-BF34-4187-8042-88DBE5FBB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399" y="5"/>
            <a:ext cx="1567605" cy="170613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E394AA8-C4F2-4D58-A6C4-D4D4A3984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567605" cy="170613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7BFF9B9-FF16-47C3-AB70-9CB878EA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399" y="5151868"/>
            <a:ext cx="1567605" cy="170613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D3A0704-6265-43C3-83D3-D86E7038C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51867"/>
            <a:ext cx="1567605" cy="1706137"/>
          </a:xfrm>
          <a:prstGeom prst="rect">
            <a:avLst/>
          </a:prstGeom>
        </p:spPr>
      </p:pic>
      <p:sp>
        <p:nvSpPr>
          <p:cNvPr id="11" name="Action Button: Home 10">
            <a:hlinkClick r:id="rId5" action="ppaction://hlinksldjump" highlightClick="1"/>
          </p:cNvPr>
          <p:cNvSpPr/>
          <p:nvPr/>
        </p:nvSpPr>
        <p:spPr>
          <a:xfrm>
            <a:off x="9919579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9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2376714"/>
            <a:ext cx="3505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58457" y="633400"/>
            <a:ext cx="6553200" cy="830985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.VnBodoniH" pitchFamily="34" charset="0"/>
              </a:rPr>
              <a:t>You get a gift</a:t>
            </a:r>
            <a:endParaRPr lang="en-GB" sz="4800" b="1" dirty="0">
              <a:solidFill>
                <a:srgbClr val="0070C0"/>
              </a:solidFill>
              <a:latin typeface=".VnBodoniH" pitchFamily="34" charset="0"/>
            </a:endParaRPr>
          </a:p>
        </p:txBody>
      </p:sp>
      <p:sp>
        <p:nvSpPr>
          <p:cNvPr id="10" name="Action Button: Home 9">
            <a:hlinkClick r:id="rId5" action="ppaction://hlinksldjump" highlightClick="1"/>
          </p:cNvPr>
          <p:cNvSpPr/>
          <p:nvPr/>
        </p:nvSpPr>
        <p:spPr>
          <a:xfrm>
            <a:off x="9289143" y="6081486"/>
            <a:ext cx="580571" cy="551543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4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124" y="0"/>
            <a:ext cx="62580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WARM UP: Answer</a:t>
            </a:r>
            <a:r>
              <a:rPr kumimoji="0" lang="en-US" sz="30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my questions.</a:t>
            </a:r>
            <a:endParaRPr kumimoji="0" lang="vi-VN" sz="3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https://encrypted-tbn1.gstatic.com/images?q=tbn:ANd9GcTc9WcFMFlMrfWlnaYGlMcjqeN13ITdHX6J6Pp3s70muRX9NYm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17" y="4860287"/>
            <a:ext cx="2619256" cy="128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s://encrypted-tbn3.gstatic.com/images?q=tbn:ANd9GcQYLroJInP_vCHYrtf7wt-3nJpz8X4yP5IplZZxDfWOu_3ICPnsO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7"/>
          <a:stretch/>
        </p:blipFill>
        <p:spPr bwMode="auto">
          <a:xfrm>
            <a:off x="796972" y="2617832"/>
            <a:ext cx="2415728" cy="1686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ttp://thumbs.dreamstime.com/z/herding-buffalo-farmer-was-boyolali-central-java-indonesia-4113825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3"/>
          <a:stretch/>
        </p:blipFill>
        <p:spPr bwMode="auto">
          <a:xfrm>
            <a:off x="704159" y="4861879"/>
            <a:ext cx="2508541" cy="1430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413791" y="4337067"/>
            <a:ext cx="2961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flying a kite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8434" y="2028964"/>
            <a:ext cx="324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water vegetables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0411" y="6292715"/>
            <a:ext cx="3425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herding buffaloes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69656" y="2059878"/>
            <a:ext cx="324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p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vegetables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63932" y="4359239"/>
            <a:ext cx="2961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rice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69659" y="6270544"/>
            <a:ext cx="2961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collecting water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2CE7DF-93FA-4345-9795-B34EC73F0027}"/>
              </a:ext>
            </a:extLst>
          </p:cNvPr>
          <p:cNvSpPr txBox="1"/>
          <p:nvPr/>
        </p:nvSpPr>
        <p:spPr>
          <a:xfrm>
            <a:off x="6752481" y="209776"/>
            <a:ext cx="5403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Do you think these activities in the city or in the countryside?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8318F0-736A-4832-B62D-089C13527E11}"/>
              </a:ext>
            </a:extLst>
          </p:cNvPr>
          <p:cNvSpPr txBox="1"/>
          <p:nvPr/>
        </p:nvSpPr>
        <p:spPr>
          <a:xfrm>
            <a:off x="6788151" y="2073723"/>
            <a:ext cx="5289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 Where do you live?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7EB60E-CC92-4E3C-B9A0-67C37CE17B88}"/>
              </a:ext>
            </a:extLst>
          </p:cNvPr>
          <p:cNvSpPr txBox="1"/>
          <p:nvPr/>
        </p:nvSpPr>
        <p:spPr>
          <a:xfrm>
            <a:off x="6788151" y="4598677"/>
            <a:ext cx="5289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3. Do you like living in the countryside?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34229-9A2B-4341-879C-31D3D32F7AED}"/>
              </a:ext>
            </a:extLst>
          </p:cNvPr>
          <p:cNvSpPr txBox="1"/>
          <p:nvPr/>
        </p:nvSpPr>
        <p:spPr>
          <a:xfrm>
            <a:off x="6788150" y="2997053"/>
            <a:ext cx="5403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Do you often see these activities in your </a:t>
            </a:r>
            <a:r>
              <a:rPr lang="en-US" sz="3200" dirty="0" err="1"/>
              <a:t>neibourhood</a:t>
            </a:r>
            <a:r>
              <a:rPr lang="en-US" sz="3200" dirty="0"/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EFF7E-7523-4DC1-94E1-506D7478C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886" y="431515"/>
            <a:ext cx="2781285" cy="1631122"/>
          </a:xfrm>
          <a:prstGeom prst="rect">
            <a:avLst/>
          </a:prstGeom>
        </p:spPr>
      </p:pic>
      <p:pic>
        <p:nvPicPr>
          <p:cNvPr id="1026" name="Picture 2" descr="Nông dân Nghệ An làm theo lời Bác dặn | Báo Dân tộc và Phát triển">
            <a:extLst>
              <a:ext uri="{FF2B5EF4-FFF2-40B4-BE49-F238E27FC236}">
                <a16:creationId xmlns:a16="http://schemas.microsoft.com/office/drawing/2014/main" id="{6C17EA74-82C6-4B7A-9BF7-5140B5DE2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722" y="2494152"/>
            <a:ext cx="2742449" cy="184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ầm non Xuân Ðỉnh B">
            <a:extLst>
              <a:ext uri="{FF2B5EF4-FFF2-40B4-BE49-F238E27FC236}">
                <a16:creationId xmlns:a16="http://schemas.microsoft.com/office/drawing/2014/main" id="{99EBF6A7-D617-472B-8E05-144F4FCA7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72" y="440147"/>
            <a:ext cx="2466975" cy="158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68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9313" y="33238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6707" y="33238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9492" y="22974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6F366E4-43F8-F19C-82EB-ADE210DEFC91}"/>
              </a:ext>
            </a:extLst>
          </p:cNvPr>
          <p:cNvSpPr txBox="1"/>
          <p:nvPr/>
        </p:nvSpPr>
        <p:spPr>
          <a:xfrm>
            <a:off x="283145" y="1397632"/>
            <a:ext cx="1179561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1.</a:t>
            </a:r>
            <a:r>
              <a:rPr lang="en-US" sz="2800" dirty="0"/>
              <a:t> It took them an hour to ___________ all the goods onto the truck.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2.</a:t>
            </a:r>
            <a:r>
              <a:rPr lang="en-US" sz="2800" dirty="0"/>
              <a:t> Nowadays, people in my village use a __________________ to harvest their rice and separate the grains from the rest of the plant.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3.</a:t>
            </a:r>
            <a:r>
              <a:rPr lang="en-US" sz="2800" dirty="0"/>
              <a:t> Today it is my turn to __________ the cows.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4.</a:t>
            </a:r>
            <a:r>
              <a:rPr lang="en-US" sz="2800" dirty="0"/>
              <a:t> A place in which people grow rice is called a 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5.</a:t>
            </a:r>
            <a:r>
              <a:rPr lang="en-US" sz="2800" dirty="0"/>
              <a:t> A busy time when people cut and gather their crops is called _____________.</a:t>
            </a:r>
            <a:endParaRPr lang="vi-VN" sz="2800" dirty="0"/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A8DCDCC-8D68-F1D2-0D38-E521316DB179}"/>
              </a:ext>
            </a:extLst>
          </p:cNvPr>
          <p:cNvSpPr/>
          <p:nvPr/>
        </p:nvSpPr>
        <p:spPr>
          <a:xfrm>
            <a:off x="7145576" y="4080899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paddy field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AC58E9C8-2D0D-E7AB-55D2-25E817C689FD}"/>
              </a:ext>
            </a:extLst>
          </p:cNvPr>
          <p:cNvSpPr/>
          <p:nvPr/>
        </p:nvSpPr>
        <p:spPr>
          <a:xfrm>
            <a:off x="4061163" y="3385664"/>
            <a:ext cx="1118485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herd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B8246754-B31F-1F52-46CE-80A1EE46AB01}"/>
              </a:ext>
            </a:extLst>
          </p:cNvPr>
          <p:cNvSpPr/>
          <p:nvPr/>
        </p:nvSpPr>
        <p:spPr>
          <a:xfrm>
            <a:off x="9583618" y="4758679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harvest time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97E14E3C-FF0C-11D7-39F7-D71E5CC974E7}"/>
              </a:ext>
            </a:extLst>
          </p:cNvPr>
          <p:cNvSpPr/>
          <p:nvPr/>
        </p:nvSpPr>
        <p:spPr>
          <a:xfrm>
            <a:off x="4531258" y="1513621"/>
            <a:ext cx="91069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load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727561F6-4A1D-DFE9-72C9-88FFE047C3B9}"/>
              </a:ext>
            </a:extLst>
          </p:cNvPr>
          <p:cNvSpPr/>
          <p:nvPr/>
        </p:nvSpPr>
        <p:spPr>
          <a:xfrm>
            <a:off x="6180953" y="2184760"/>
            <a:ext cx="2977651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combine harvester</a:t>
            </a:r>
            <a:endParaRPr lang="vi-V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7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18845"/>
            <a:ext cx="111577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4. Match the activities that people living in the countryside often do with the pictures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A3A7BD3-7279-856C-743D-E02A15823F32}"/>
              </a:ext>
            </a:extLst>
          </p:cNvPr>
          <p:cNvSpPr/>
          <p:nvPr/>
        </p:nvSpPr>
        <p:spPr>
          <a:xfrm>
            <a:off x="116878" y="642595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1. unloading rice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27D59C92-9444-09DA-5937-A18DF03E68A2}"/>
              </a:ext>
            </a:extLst>
          </p:cNvPr>
          <p:cNvSpPr/>
          <p:nvPr/>
        </p:nvSpPr>
        <p:spPr>
          <a:xfrm>
            <a:off x="4504883" y="622125"/>
            <a:ext cx="2995598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2. ploughing fields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60BF277-D50F-252C-91EE-615E7A553E3F}"/>
              </a:ext>
            </a:extLst>
          </p:cNvPr>
          <p:cNvSpPr/>
          <p:nvPr/>
        </p:nvSpPr>
        <p:spPr>
          <a:xfrm>
            <a:off x="8892888" y="569853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3. milking cows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2B793053-2174-F55F-E122-BC5736C1BB61}"/>
              </a:ext>
            </a:extLst>
          </p:cNvPr>
          <p:cNvSpPr/>
          <p:nvPr/>
        </p:nvSpPr>
        <p:spPr>
          <a:xfrm>
            <a:off x="116878" y="1055359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4. feeding pigs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1ADF222E-67A0-CAF9-5942-4889D3FE3C3B}"/>
              </a:ext>
            </a:extLst>
          </p:cNvPr>
          <p:cNvSpPr/>
          <p:nvPr/>
        </p:nvSpPr>
        <p:spPr>
          <a:xfrm>
            <a:off x="4504882" y="1043424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5. catching fish</a:t>
            </a:r>
            <a:endParaRPr lang="vi-VN" sz="2800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3846" r="2595"/>
          <a:stretch/>
        </p:blipFill>
        <p:spPr>
          <a:xfrm>
            <a:off x="231432" y="1572678"/>
            <a:ext cx="2707738" cy="18563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340" y="1517024"/>
            <a:ext cx="3114892" cy="19361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876" y="1572678"/>
            <a:ext cx="2835091" cy="19600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41" y="4203173"/>
            <a:ext cx="2622948" cy="18563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717" y="4322313"/>
            <a:ext cx="2932137" cy="18563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2402" y="4322313"/>
            <a:ext cx="2768038" cy="1856322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1EE922B-124B-B297-5007-6770C4B647C0}"/>
              </a:ext>
            </a:extLst>
          </p:cNvPr>
          <p:cNvSpPr/>
          <p:nvPr/>
        </p:nvSpPr>
        <p:spPr>
          <a:xfrm>
            <a:off x="8892888" y="970374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6. drying rice</a:t>
            </a:r>
            <a:endParaRPr lang="vi-V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9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12778 L -0.01081 0.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5787 L -0.36315 0.4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15717 L -0.02461 0.842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3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35156 0.775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17" y="3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7338 L -0.01433 0.389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65 0.08935 L -0.01679 0.408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18845"/>
            <a:ext cx="111577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4. Match the activities that people living in the countryside often do with the pictures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A3A7BD3-7279-856C-743D-E02A15823F32}"/>
              </a:ext>
            </a:extLst>
          </p:cNvPr>
          <p:cNvSpPr/>
          <p:nvPr/>
        </p:nvSpPr>
        <p:spPr>
          <a:xfrm>
            <a:off x="116878" y="642595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1. unloading rice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27D59C92-9444-09DA-5937-A18DF03E68A2}"/>
              </a:ext>
            </a:extLst>
          </p:cNvPr>
          <p:cNvSpPr/>
          <p:nvPr/>
        </p:nvSpPr>
        <p:spPr>
          <a:xfrm>
            <a:off x="4504883" y="622125"/>
            <a:ext cx="2995598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2. ploughing fields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60BF277-D50F-252C-91EE-615E7A553E3F}"/>
              </a:ext>
            </a:extLst>
          </p:cNvPr>
          <p:cNvSpPr/>
          <p:nvPr/>
        </p:nvSpPr>
        <p:spPr>
          <a:xfrm>
            <a:off x="8892888" y="569853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3. milking cows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2B793053-2174-F55F-E122-BC5736C1BB61}"/>
              </a:ext>
            </a:extLst>
          </p:cNvPr>
          <p:cNvSpPr/>
          <p:nvPr/>
        </p:nvSpPr>
        <p:spPr>
          <a:xfrm>
            <a:off x="116878" y="1055359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4. feeding pigs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1ADF222E-67A0-CAF9-5942-4889D3FE3C3B}"/>
              </a:ext>
            </a:extLst>
          </p:cNvPr>
          <p:cNvSpPr/>
          <p:nvPr/>
        </p:nvSpPr>
        <p:spPr>
          <a:xfrm>
            <a:off x="4504882" y="1043424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5. catching fish</a:t>
            </a:r>
            <a:endParaRPr lang="vi-VN" sz="2800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3846" r="2595"/>
          <a:stretch/>
        </p:blipFill>
        <p:spPr>
          <a:xfrm>
            <a:off x="231432" y="1572678"/>
            <a:ext cx="2707738" cy="18563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340" y="1517024"/>
            <a:ext cx="3114892" cy="19361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8876" y="1572678"/>
            <a:ext cx="2835091" cy="19600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41" y="4203173"/>
            <a:ext cx="2622948" cy="18563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4717" y="4322313"/>
            <a:ext cx="2932137" cy="18563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2402" y="4322313"/>
            <a:ext cx="2768038" cy="1856322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1EE922B-124B-B297-5007-6770C4B647C0}"/>
              </a:ext>
            </a:extLst>
          </p:cNvPr>
          <p:cNvSpPr/>
          <p:nvPr/>
        </p:nvSpPr>
        <p:spPr>
          <a:xfrm>
            <a:off x="8892888" y="970374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6. drying rice</a:t>
            </a:r>
            <a:endParaRPr lang="vi-VN" sz="2800" dirty="0">
              <a:solidFill>
                <a:srgbClr val="C00000"/>
              </a:solidFill>
            </a:endParaRPr>
          </a:p>
        </p:txBody>
      </p:sp>
      <p:pic>
        <p:nvPicPr>
          <p:cNvPr id="10" name="2 Minutes Countdown 4k Giant Clock - Đồng hồ đếm ngược 2 phút (1)">
            <a:hlinkClick r:id="" action="ppaction://media"/>
            <a:extLst>
              <a:ext uri="{FF2B5EF4-FFF2-40B4-BE49-F238E27FC236}">
                <a16:creationId xmlns:a16="http://schemas.microsoft.com/office/drawing/2014/main" id="{D1815C93-065A-4E5A-AB07-709CD6969F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93011" y="0"/>
            <a:ext cx="1198989" cy="6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3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12778 L -0.01081 0.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5787 L -0.36315 0.4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15717 L -0.02461 0.842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3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35156 0.775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17" y="3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7338 L -0.01433 0.389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65 0.08935 L -0.01679 0.408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641844"/>
            <a:ext cx="85373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5. Work in pairs. ask and answer about the pictures in 4</a:t>
            </a:r>
            <a:endParaRPr lang="en-US" sz="2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5" y="60601"/>
            <a:ext cx="382807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IV.  PRODUCTION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DC11619-DEAC-44EE-56EC-B710570FB8B9}"/>
              </a:ext>
            </a:extLst>
          </p:cNvPr>
          <p:cNvSpPr txBox="1"/>
          <p:nvPr/>
        </p:nvSpPr>
        <p:spPr>
          <a:xfrm>
            <a:off x="0" y="5235243"/>
            <a:ext cx="7633699" cy="15696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C00000"/>
                </a:solidFill>
                <a:latin typeface="ChronicaProMediumIt"/>
              </a:rPr>
              <a:t>Example:</a:t>
            </a:r>
            <a:endParaRPr lang="en-US" sz="3200" b="0" i="1" dirty="0">
              <a:solidFill>
                <a:srgbClr val="C00000"/>
              </a:solidFill>
              <a:effectLst/>
              <a:latin typeface="ChronicaProMediumIt"/>
            </a:endParaRPr>
          </a:p>
          <a:p>
            <a:r>
              <a:rPr lang="en-US" sz="3200" b="0" i="0" dirty="0">
                <a:solidFill>
                  <a:srgbClr val="242021"/>
                </a:solidFill>
                <a:effectLst/>
                <a:latin typeface="ChronicaProMediumIt"/>
              </a:rPr>
              <a:t>A: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What are they doing in picture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hronicaPro-Bold"/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ChronicaProMediumIt"/>
              </a:rPr>
              <a:t>B: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They’re ploughing fields</a:t>
            </a: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6B7D12D9-74E6-F6A6-1438-EFEE32B246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10760092" y="4540265"/>
            <a:ext cx="1431908" cy="19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638AD8B2-9D92-BA3F-A5EA-D86E960DDA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8865220" y="4698051"/>
            <a:ext cx="1793360" cy="1817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D08A1C40-9949-6C30-2E76-CA18125753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10558815" y="3457232"/>
            <a:ext cx="1598185" cy="118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5DEE0157-0166-4371-22DC-3BB79B8E52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537304" y="3355923"/>
            <a:ext cx="1554745" cy="1184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t="3846" r="2595"/>
          <a:stretch/>
        </p:blipFill>
        <p:spPr>
          <a:xfrm>
            <a:off x="76294" y="1223087"/>
            <a:ext cx="7937549" cy="39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73088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6B7D12D9-74E6-F6A6-1438-EFEE32B246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10760092" y="4540265"/>
            <a:ext cx="1431908" cy="19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638AD8B2-9D92-BA3F-A5EA-D86E960DDA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8865220" y="4698051"/>
            <a:ext cx="1793360" cy="1817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D08A1C40-9949-6C30-2E76-CA18125753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10558815" y="3457232"/>
            <a:ext cx="1598185" cy="118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5DEE0157-0166-4371-22DC-3BB79B8E52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537304" y="3355923"/>
            <a:ext cx="1554745" cy="1184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576"/>
            <a:ext cx="8257078" cy="49098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124464"/>
            <a:ext cx="6811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OpenSans"/>
              </a:rPr>
              <a:t>A: </a:t>
            </a:r>
            <a:r>
              <a:rPr lang="vi-VN" sz="3200" dirty="0">
                <a:solidFill>
                  <a:srgbClr val="C00000"/>
                </a:solidFill>
                <a:latin typeface="OpenSans"/>
              </a:rPr>
              <a:t>What are they doing in picture b?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847079"/>
            <a:ext cx="4651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0070C0"/>
                </a:solidFill>
                <a:latin typeface="OpenSans"/>
              </a:rPr>
              <a:t>B : </a:t>
            </a:r>
            <a:r>
              <a:rPr lang="vi-VN" sz="3200" dirty="0">
                <a:solidFill>
                  <a:srgbClr val="C00000"/>
                </a:solidFill>
                <a:latin typeface="OpenSans"/>
              </a:rPr>
              <a:t>They're catching fish.</a:t>
            </a:r>
          </a:p>
        </p:txBody>
      </p:sp>
    </p:spTree>
    <p:extLst>
      <p:ext uri="{BB962C8B-B14F-4D97-AF65-F5344CB8AC3E}">
        <p14:creationId xmlns:p14="http://schemas.microsoft.com/office/powerpoint/2010/main" val="374989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6B7D12D9-74E6-F6A6-1438-EFEE32B246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10760092" y="4540265"/>
            <a:ext cx="1431908" cy="19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638AD8B2-9D92-BA3F-A5EA-D86E960DDA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8865220" y="4698051"/>
            <a:ext cx="1793360" cy="1817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D08A1C40-9949-6C30-2E76-CA18125753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10558815" y="3457232"/>
            <a:ext cx="1598185" cy="118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5DEE0157-0166-4371-22DC-3BB79B8E52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537304" y="3355923"/>
            <a:ext cx="1554745" cy="118434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23119" y="5314532"/>
            <a:ext cx="6351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OpenSans"/>
              </a:rPr>
              <a:t>A: </a:t>
            </a:r>
            <a:r>
              <a:rPr lang="vi-VN" sz="3200" dirty="0">
                <a:solidFill>
                  <a:srgbClr val="C00000"/>
                </a:solidFill>
                <a:latin typeface="OpenSans"/>
              </a:rPr>
              <a:t>What are they doing in picture 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c </a:t>
            </a:r>
            <a:r>
              <a:rPr lang="vi-VN" sz="3200" dirty="0">
                <a:solidFill>
                  <a:srgbClr val="C00000"/>
                </a:solidFill>
                <a:latin typeface="OpenSans"/>
              </a:rPr>
              <a:t>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19" y="6007189"/>
            <a:ext cx="4377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OpenSans"/>
              </a:rPr>
              <a:t>B : </a:t>
            </a:r>
            <a:r>
              <a:rPr lang="vi-VN" sz="3200" dirty="0">
                <a:solidFill>
                  <a:srgbClr val="C00000"/>
                </a:solidFill>
                <a:latin typeface="OpenSans"/>
              </a:rPr>
              <a:t>They're drying rice.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9580"/>
            <a:ext cx="8537304" cy="493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3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6B7D12D9-74E6-F6A6-1438-EFEE32B246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10760092" y="4540265"/>
            <a:ext cx="1431908" cy="19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638AD8B2-9D92-BA3F-A5EA-D86E960DDA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8865220" y="4698051"/>
            <a:ext cx="1793360" cy="1817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D08A1C40-9949-6C30-2E76-CA18125753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10558815" y="3457232"/>
            <a:ext cx="1598185" cy="118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5DEE0157-0166-4371-22DC-3BB79B8E52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537304" y="3355923"/>
            <a:ext cx="1554745" cy="118434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5314532"/>
            <a:ext cx="63069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OpenSans"/>
              </a:rPr>
              <a:t>A: </a:t>
            </a:r>
            <a:r>
              <a:rPr lang="vi-VN" sz="3200" dirty="0">
                <a:solidFill>
                  <a:srgbClr val="C00000"/>
                </a:solidFill>
                <a:latin typeface="OpenSans"/>
              </a:rPr>
              <a:t>What are they doing in picture 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d</a:t>
            </a:r>
            <a:r>
              <a:rPr lang="vi-VN" sz="3200" dirty="0">
                <a:solidFill>
                  <a:srgbClr val="C00000"/>
                </a:solidFill>
                <a:latin typeface="OpenSans"/>
              </a:rPr>
              <a:t>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71" y="5931015"/>
            <a:ext cx="49237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C00000"/>
                </a:solidFill>
                <a:latin typeface="OpenSans"/>
              </a:rPr>
              <a:t>B : </a:t>
            </a:r>
            <a:r>
              <a:rPr lang="vi-VN" sz="3200" dirty="0">
                <a:solidFill>
                  <a:srgbClr val="C00000"/>
                </a:solidFill>
                <a:latin typeface="OpenSans"/>
              </a:rPr>
              <a:t>They're unloading rice.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352890" cy="512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0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6B7D12D9-74E6-F6A6-1438-EFEE32B246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10760092" y="4540265"/>
            <a:ext cx="1431908" cy="19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638AD8B2-9D92-BA3F-A5EA-D86E960DDA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8865220" y="4698051"/>
            <a:ext cx="1793360" cy="1817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D08A1C40-9949-6C30-2E76-CA18125753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10558815" y="3457232"/>
            <a:ext cx="1598185" cy="118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5DEE0157-0166-4371-22DC-3BB79B8E52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537304" y="3355923"/>
            <a:ext cx="1554745" cy="1184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79778"/>
            <a:ext cx="8414535" cy="50446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" y="5314532"/>
            <a:ext cx="6757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OpenSans"/>
              </a:rPr>
              <a:t>A: </a:t>
            </a:r>
            <a:r>
              <a:rPr lang="vi-VN" sz="3200" dirty="0">
                <a:solidFill>
                  <a:srgbClr val="C00000"/>
                </a:solidFill>
                <a:latin typeface="OpenSans"/>
              </a:rPr>
              <a:t>What are they doing in picture </a:t>
            </a:r>
            <a:r>
              <a:rPr lang="en-US" sz="3200" dirty="0">
                <a:solidFill>
                  <a:srgbClr val="C00000"/>
                </a:solidFill>
                <a:latin typeface="OpenSans"/>
              </a:rPr>
              <a:t>e </a:t>
            </a:r>
            <a:r>
              <a:rPr lang="vi-VN" sz="3200" dirty="0">
                <a:solidFill>
                  <a:srgbClr val="C00000"/>
                </a:solidFill>
                <a:latin typeface="OpenSans"/>
              </a:rPr>
              <a:t>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5974086"/>
            <a:ext cx="5144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OpenSans"/>
              </a:rPr>
              <a:t>B : </a:t>
            </a:r>
            <a:r>
              <a:rPr lang="vi-VN" sz="3200" dirty="0">
                <a:solidFill>
                  <a:srgbClr val="C00000"/>
                </a:solidFill>
                <a:latin typeface="OpenSans"/>
              </a:rPr>
              <a:t>They're feeding pigs.</a:t>
            </a:r>
          </a:p>
        </p:txBody>
      </p:sp>
    </p:spTree>
    <p:extLst>
      <p:ext uri="{BB962C8B-B14F-4D97-AF65-F5344CB8AC3E}">
        <p14:creationId xmlns:p14="http://schemas.microsoft.com/office/powerpoint/2010/main" val="220980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6B7D12D9-74E6-F6A6-1438-EFEE32B246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10760092" y="4540265"/>
            <a:ext cx="1431908" cy="19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638AD8B2-9D92-BA3F-A5EA-D86E960DDA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8865220" y="4698051"/>
            <a:ext cx="1793360" cy="1817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D08A1C40-9949-6C30-2E76-CA18125753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10558815" y="3457232"/>
            <a:ext cx="1598185" cy="118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5DEE0157-0166-4371-22DC-3BB79B8E52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537304" y="3355923"/>
            <a:ext cx="1554745" cy="1184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14" y="144870"/>
            <a:ext cx="8265702" cy="49795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314532"/>
            <a:ext cx="63053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OpenSans"/>
              </a:rPr>
              <a:t>A: </a:t>
            </a:r>
            <a:r>
              <a:rPr lang="vi-VN" sz="3200" dirty="0">
                <a:solidFill>
                  <a:srgbClr val="C00000"/>
                </a:solidFill>
                <a:latin typeface="OpenSans"/>
              </a:rPr>
              <a:t>What are they doing in picture </a:t>
            </a:r>
            <a:r>
              <a:rPr lang="en-US" sz="3200" dirty="0">
                <a:solidFill>
                  <a:srgbClr val="C00000"/>
                </a:solidFill>
                <a:latin typeface="OpenSans"/>
              </a:rPr>
              <a:t>f </a:t>
            </a:r>
            <a:r>
              <a:rPr lang="vi-VN" sz="3200" dirty="0">
                <a:solidFill>
                  <a:srgbClr val="C00000"/>
                </a:solidFill>
                <a:latin typeface="OpenSans"/>
              </a:rPr>
              <a:t>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024530"/>
            <a:ext cx="5144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OpenSans"/>
              </a:rPr>
              <a:t>B : </a:t>
            </a:r>
            <a:r>
              <a:rPr lang="vi-VN" sz="3200" dirty="0">
                <a:solidFill>
                  <a:srgbClr val="C00000"/>
                </a:solidFill>
                <a:latin typeface="OpenSans"/>
              </a:rPr>
              <a:t>They're milking cows.</a:t>
            </a:r>
          </a:p>
        </p:txBody>
      </p:sp>
    </p:spTree>
    <p:extLst>
      <p:ext uri="{BB962C8B-B14F-4D97-AF65-F5344CB8AC3E}">
        <p14:creationId xmlns:p14="http://schemas.microsoft.com/office/powerpoint/2010/main" val="391121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3" y="1289230"/>
            <a:ext cx="16785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344290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827500" y="2098607"/>
            <a:ext cx="728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</a:t>
            </a:r>
            <a:r>
              <a:rPr lang="en-US" sz="3200"/>
              <a:t>lesson?</a:t>
            </a:r>
            <a:endParaRPr lang="en-US" sz="32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788" y="154227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827500" y="2785873"/>
            <a:ext cx="97702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- Learn vocabulary about </a:t>
            </a:r>
            <a:r>
              <a:rPr lang="en-US" sz="3200" dirty="0" err="1"/>
              <a:t>countrysiade</a:t>
            </a:r>
            <a:r>
              <a:rPr lang="en-US" sz="3200" dirty="0"/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827500" y="3375586"/>
            <a:ext cx="97702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- use lexical items related to life in the countryside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08252"/>
            <a:ext cx="5732980" cy="5049748"/>
          </a:xfrm>
          <a:prstGeom prst="rect">
            <a:avLst/>
          </a:prstGeom>
        </p:spPr>
      </p:pic>
      <p:sp>
        <p:nvSpPr>
          <p:cNvPr id="6" name="Tiêu đề 1">
            <a:extLst>
              <a:ext uri="{FF2B5EF4-FFF2-40B4-BE49-F238E27FC236}">
                <a16:creationId xmlns:a16="http://schemas.microsoft.com/office/drawing/2014/main" id="{DDF1AF6F-1E3B-4A3F-B661-3B8695FE6693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072134" cy="9863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P9: Unit 2: Life in the countryside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ABD804-2E5D-4F3C-8A97-78243C7E4452}"/>
              </a:ext>
            </a:extLst>
          </p:cNvPr>
          <p:cNvSpPr txBox="1"/>
          <p:nvPr/>
        </p:nvSpPr>
        <p:spPr>
          <a:xfrm>
            <a:off x="119865" y="750013"/>
            <a:ext cx="12072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.VnArabia" panose="020B7200000000000000" pitchFamily="34" charset="0"/>
              </a:rPr>
              <a:t>Lesson 1: Getting started - </a:t>
            </a:r>
            <a:r>
              <a:rPr lang="en-US" sz="4000" b="1" dirty="0">
                <a:solidFill>
                  <a:srgbClr val="F26649"/>
                </a:solidFill>
                <a:latin typeface=".VnArabia" panose="020B7200000000000000" pitchFamily="34" charset="0"/>
              </a:rPr>
              <a:t>Last summer holiday</a:t>
            </a:r>
          </a:p>
          <a:p>
            <a:pPr algn="ctr"/>
            <a:endParaRPr lang="en-US" sz="4000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pic>
        <p:nvPicPr>
          <p:cNvPr id="7" name="Hình ảnh 2">
            <a:extLst>
              <a:ext uri="{FF2B5EF4-FFF2-40B4-BE49-F238E27FC236}">
                <a16:creationId xmlns:a16="http://schemas.microsoft.com/office/drawing/2014/main" id="{924633A3-A277-4901-823E-FB552800B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61" y="1808251"/>
            <a:ext cx="6316038" cy="50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67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13756" y="50506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40010" y="46412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415" y="36854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0415" y="1337924"/>
            <a:ext cx="8149852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/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/>
              <a:t>Start preparing for the Project of the unit.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060" y="2131020"/>
            <a:ext cx="3549868" cy="35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21244735">
            <a:off x="1275798" y="2010172"/>
            <a:ext cx="6340197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Goodbye.</a:t>
            </a:r>
          </a:p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 See you again</a:t>
            </a:r>
          </a:p>
        </p:txBody>
      </p:sp>
    </p:spTree>
    <p:extLst>
      <p:ext uri="{BB962C8B-B14F-4D97-AF65-F5344CB8AC3E}">
        <p14:creationId xmlns:p14="http://schemas.microsoft.com/office/powerpoint/2010/main" val="270613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ẻ đẹp làng quê -Nông thôn Việt Nam">
            <a:hlinkClick r:id="" action="ppaction://media"/>
            <a:extLst>
              <a:ext uri="{FF2B5EF4-FFF2-40B4-BE49-F238E27FC236}">
                <a16:creationId xmlns:a16="http://schemas.microsoft.com/office/drawing/2014/main" id="{A729E013-3733-4B63-A982-0E142C66A9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94" y="1253850"/>
            <a:ext cx="11935144" cy="5516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50A5E2-A7A0-41DD-B40E-84C1BF863283}"/>
              </a:ext>
            </a:extLst>
          </p:cNvPr>
          <p:cNvSpPr txBox="1"/>
          <p:nvPr/>
        </p:nvSpPr>
        <p:spPr>
          <a:xfrm>
            <a:off x="0" y="0"/>
            <a:ext cx="1156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What can you see in video?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1C3C47-9E22-4536-83DE-4C32C4B03DAA}"/>
              </a:ext>
            </a:extLst>
          </p:cNvPr>
          <p:cNvSpPr txBox="1"/>
          <p:nvPr/>
        </p:nvSpPr>
        <p:spPr>
          <a:xfrm>
            <a:off x="0" y="607518"/>
            <a:ext cx="11239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 How do you feel about the life in the countryside?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68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921321" y="48017"/>
            <a:ext cx="54864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Listen and read the dialogue.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-10274" y="278849"/>
            <a:ext cx="12192000" cy="759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4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You look great with a tan, Mai!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4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n-US" sz="24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Thank you. I’ve just come back from a very enjoyable summer holiday.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4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Really? Where did you stay?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4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n-US" sz="24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 stayed at my uncle’s house in a small village in Bac </a:t>
            </a:r>
            <a:r>
              <a:rPr lang="en-US" sz="2400" dirty="0" err="1">
                <a:solidFill>
                  <a:srgbClr val="242021"/>
                </a:solidFill>
                <a:latin typeface="Comic Sans MS" panose="030F0702030302020204" pitchFamily="66" charset="0"/>
              </a:rPr>
              <a:t>G</a:t>
            </a:r>
            <a:r>
              <a:rPr lang="en-US" sz="2400" dirty="0" err="1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iang</a:t>
            </a:r>
            <a:r>
              <a:rPr lang="en-US" sz="24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Province.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4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What did you do there?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4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n-US" sz="24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 lot of things. It was harvest time. The villagers were harvesting rice with a combine harvester. I helped them load the rice onto a truck. Then we unloaded the rice and dried it.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4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Sounds great!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4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n-US" sz="24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And sometimes I went with the village children to herd the buffaloes and cows. I made friends with them on my first day.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4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Were they friendly?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40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n-US" sz="24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they were. They took me to the paddy fields to fly kites. And in the evening, we played traditional games like bamboo dancing and dragon-snake.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24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Oh, I envy you!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24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Things move more slowly there than in our city, but people seem to have a healthier life.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3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0875" y="204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4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26458" y="558811"/>
            <a:ext cx="3226341" cy="100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4800" b="1" dirty="0">
                <a:solidFill>
                  <a:srgbClr val="AD4F0F"/>
                </a:solidFill>
              </a:rPr>
              <a:t>- harvest (v)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07973" y="734676"/>
            <a:ext cx="3313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thu</a:t>
            </a:r>
            <a:r>
              <a:rPr lang="en-US" sz="4800" dirty="0"/>
              <a:t> </a:t>
            </a:r>
            <a:r>
              <a:rPr lang="en-US" sz="4800" dirty="0" err="1"/>
              <a:t>hoạch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3051446" y="734676"/>
            <a:ext cx="3044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hɑːvɪst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065541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I. Presentation: Vocabulary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749" y="1741538"/>
            <a:ext cx="9246740" cy="50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" y="0"/>
            <a:ext cx="6096000" cy="98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</a:pPr>
            <a:r>
              <a:rPr lang="en-US" sz="4800" dirty="0"/>
              <a:t>- combine harvester (n)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66358" y="986319"/>
            <a:ext cx="55930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máy</a:t>
            </a:r>
            <a:r>
              <a:rPr lang="en-US" sz="4800" dirty="0"/>
              <a:t> </a:t>
            </a:r>
            <a:r>
              <a:rPr lang="en-US" sz="4800" dirty="0" err="1"/>
              <a:t>gặt</a:t>
            </a:r>
            <a:r>
              <a:rPr lang="en-US" sz="4800" dirty="0"/>
              <a:t> </a:t>
            </a:r>
            <a:r>
              <a:rPr lang="en-US" sz="4800" dirty="0" err="1"/>
              <a:t>đập</a:t>
            </a:r>
            <a:r>
              <a:rPr lang="en-US" sz="4800" dirty="0"/>
              <a:t> </a:t>
            </a:r>
            <a:r>
              <a:rPr lang="en-US" sz="4800" dirty="0" err="1"/>
              <a:t>liên</a:t>
            </a:r>
            <a:r>
              <a:rPr lang="en-US" sz="4800" dirty="0"/>
              <a:t> </a:t>
            </a:r>
            <a:r>
              <a:rPr lang="en-US" sz="4800" dirty="0" err="1"/>
              <a:t>hợp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5896363" y="155322"/>
            <a:ext cx="59261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kəmˈbaɪn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hɑːvɪstər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894" y="1972638"/>
            <a:ext cx="8938517" cy="47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0" y="-32032"/>
            <a:ext cx="2879833" cy="12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- herd 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70554" y="16109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chăn</a:t>
            </a:r>
            <a:r>
              <a:rPr lang="en-US" sz="4800" dirty="0"/>
              <a:t> (</a:t>
            </a:r>
            <a:r>
              <a:rPr lang="en-US" sz="4800" dirty="0" err="1"/>
              <a:t>gia</a:t>
            </a:r>
            <a:r>
              <a:rPr lang="en-US" sz="4800" dirty="0"/>
              <a:t> </a:t>
            </a:r>
            <a:r>
              <a:rPr lang="en-US" sz="4800" dirty="0" err="1"/>
              <a:t>súc</a:t>
            </a:r>
            <a:r>
              <a:rPr lang="en-US" sz="4800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632183" y="161095"/>
            <a:ext cx="18085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hɜːd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45" y="1185219"/>
            <a:ext cx="9410655" cy="567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4278</TotalTime>
  <Words>1997</Words>
  <Application>Microsoft Office PowerPoint</Application>
  <PresentationFormat>Widescreen</PresentationFormat>
  <Paragraphs>284</Paragraphs>
  <Slides>41</Slides>
  <Notes>26</Notes>
  <HiddenSlides>0</HiddenSlides>
  <MMClips>9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0" baseType="lpstr">
      <vt:lpstr>.VnArabia</vt:lpstr>
      <vt:lpstr>.VnBodoniH</vt:lpstr>
      <vt:lpstr>.VnTifani HeavyH</vt:lpstr>
      <vt:lpstr>.VnTime</vt:lpstr>
      <vt:lpstr>Arial</vt:lpstr>
      <vt:lpstr>Bahnschrift SemiBold SemiConden</vt:lpstr>
      <vt:lpstr>Berlin Sans FB</vt:lpstr>
      <vt:lpstr>Calibri</vt:lpstr>
      <vt:lpstr>Calibri Light</vt:lpstr>
      <vt:lpstr>Cambria</vt:lpstr>
      <vt:lpstr>Comic Sans MS</vt:lpstr>
      <vt:lpstr>ChronicaPro-Bold</vt:lpstr>
      <vt:lpstr>ChronicaPro-Book</vt:lpstr>
      <vt:lpstr>ChronicaProMediumIt</vt:lpstr>
      <vt:lpstr>Myriad Pro</vt:lpstr>
      <vt:lpstr>OpenSans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Nguyễn Thị Huế</cp:lastModifiedBy>
  <cp:revision>250</cp:revision>
  <cp:lastPrinted>2024-09-27T22:57:54Z</cp:lastPrinted>
  <dcterms:created xsi:type="dcterms:W3CDTF">2020-12-09T02:04:09Z</dcterms:created>
  <dcterms:modified xsi:type="dcterms:W3CDTF">2024-09-27T23:06:12Z</dcterms:modified>
</cp:coreProperties>
</file>