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2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355" r:id="rId2"/>
    <p:sldId id="354" r:id="rId3"/>
    <p:sldId id="357" r:id="rId4"/>
    <p:sldId id="279" r:id="rId5"/>
    <p:sldId id="356" r:id="rId6"/>
    <p:sldId id="358" r:id="rId7"/>
    <p:sldId id="256" r:id="rId8"/>
    <p:sldId id="316" r:id="rId9"/>
    <p:sldId id="347" r:id="rId10"/>
    <p:sldId id="349" r:id="rId11"/>
    <p:sldId id="348" r:id="rId12"/>
    <p:sldId id="283" r:id="rId13"/>
    <p:sldId id="359" r:id="rId14"/>
    <p:sldId id="350" r:id="rId15"/>
    <p:sldId id="277" r:id="rId16"/>
    <p:sldId id="278" r:id="rId17"/>
    <p:sldId id="327" r:id="rId18"/>
    <p:sldId id="374" r:id="rId19"/>
    <p:sldId id="375" r:id="rId20"/>
    <p:sldId id="387" r:id="rId21"/>
    <p:sldId id="388" r:id="rId22"/>
    <p:sldId id="389" r:id="rId23"/>
    <p:sldId id="390" r:id="rId24"/>
    <p:sldId id="380" r:id="rId25"/>
    <p:sldId id="381" r:id="rId26"/>
    <p:sldId id="382" r:id="rId27"/>
    <p:sldId id="392" r:id="rId28"/>
    <p:sldId id="325" r:id="rId29"/>
    <p:sldId id="391" r:id="rId30"/>
    <p:sldId id="368" r:id="rId31"/>
    <p:sldId id="369" r:id="rId32"/>
    <p:sldId id="370" r:id="rId33"/>
    <p:sldId id="371" r:id="rId34"/>
    <p:sldId id="313" r:id="rId35"/>
    <p:sldId id="314" r:id="rId36"/>
    <p:sldId id="330" r:id="rId37"/>
    <p:sldId id="35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E0702A"/>
    <a:srgbClr val="7192A9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 varScale="1">
        <p:scale>
          <a:sx n="62" d="100"/>
          <a:sy n="62" d="100"/>
        </p:scale>
        <p:origin x="7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32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4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21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7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D3AA-940B-4BA5-A2EF-61F9AEC11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5A91E-BB70-4925-B623-B7C1E770B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1059E-E15F-46EB-9B1D-766723CF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B1217-C8CE-4BFB-ABBD-C34EFD35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AC70A-B339-452A-A729-039D7DE5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5B2D-378B-4967-AE0A-DF894599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0F0D4-5083-4EA5-9B04-1A9468B33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FBE2-FA20-40F7-BD5F-E5D20ADB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6E2A-33CA-4E71-9094-D0024937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220D-AC7C-451C-BB37-33D42393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728B7-0DFE-4288-AE99-55C517726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EB1B5-8EDA-47F2-BEBD-5BC839E13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DBBBE-2579-4379-98F1-7520FB1C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A50DC-267A-400D-A15E-6AA8E2F5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7247E-94C6-4D4D-8EED-65D11B72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987F-D2C5-4BC1-A975-F34A4AE2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840A-EB1B-4798-AA8B-13648DB0B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37A1B-88EE-4E37-BCC8-A29E929C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D1558-054A-426F-B9B0-A66B1018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7E09F-361F-44D8-832C-A8EF574E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DC2-CAE6-4DB3-A82E-F381E0B2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ADDCD-98EC-466B-8A99-F4F70C42D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BC86B-F266-41FF-9248-428B3219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E6F6-39A8-49AB-8FDA-1A5460CF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EF982-39BC-4930-A69A-C35E13E6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1AB7-B052-4DCB-8186-084C8C0E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585C-933D-4184-9568-7C5974FC1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5F65B-3EFF-40CD-B536-616D4BCC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02607-E8A4-4116-8881-7E157046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5DEDC-F108-4D7B-A4B7-74C9838C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BFE33-79AE-48AB-A0AF-9E59A40C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F1EA-9712-44C4-815E-8FA0C6B8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7437B-3673-4F86-AF88-93E6E56BC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25273-E2D7-416B-954D-D485D96E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097B3-D354-4560-8A99-1BA1B504C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68949-F89D-45DD-B3A8-AA9692CC8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73F3E-AF3D-483B-B2B0-1839885B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F7CBA-72C0-44FA-8F58-540CB2AB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4EE74-9F6E-41A6-BC96-402552A6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18DC-FAE2-4492-BDCD-98E70078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8C61E-C218-4836-BB6F-A2C251CE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F793-ABE1-491A-8879-1B181A49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F7B19-10FA-429B-8C3E-F95DFEE4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921DE-3323-44CA-8869-F0ADC851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6C2C0-A549-46A7-9CE2-805C2440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E11F0-DD5A-4AF5-8787-2531986C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2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A21D-C5AD-45AB-A95F-C599346E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9AD62-FCFA-4756-8713-A8CD7A9B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2C28D-CF23-4F39-97FA-0B5D1CAF0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CEDCE-AA37-4E27-A330-7C881D2D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833C0-4429-4753-B11C-84B5F028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F106B-980B-48F3-B782-20B3A704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894F-9DAF-495E-8EC0-5C3DF5D3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C2EAA-72CF-4C5A-A3C6-9794E50C6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7BAE0-953D-4651-B64C-28CE08E27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314E4-7D82-4271-A47C-9FAB23BA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20E66-1069-4FAD-AF7A-F095341F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DEAAF-0A11-4F53-ACDD-B004B0C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6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21A87-0528-43A3-B252-2F1F9FD3B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60E4E-7BCB-414C-B3D5-A6AD83F8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A12F3-CA5F-4558-96A3-4DE9BBD4B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DA53-A70A-430C-ABE3-F2E483BF7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BE6B9-D8C7-4166-9B39-1EE06E3D6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0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9.png"/><Relationship Id="rId5" Type="http://schemas.microsoft.com/office/2007/relationships/media" Target="../media/media2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3.xml"/><Relationship Id="rId5" Type="http://schemas.openxmlformats.org/officeDocument/2006/relationships/slide" Target="slide25.xml"/><Relationship Id="rId10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614845"/>
            <a:ext cx="5231128" cy="129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66485" y="1079561"/>
            <a:ext cx="342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781664" y="1079779"/>
            <a:ext cx="3127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/ˈ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kɒstjuːm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0" y="2085655"/>
            <a:ext cx="7520683" cy="40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1808" y="232859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75790"/>
              </p:ext>
            </p:extLst>
          </p:nvPr>
        </p:nvGraphicFramePr>
        <p:xfrm>
          <a:off x="1130663" y="957361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/ˈ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kɒstjuːm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4596350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1947188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0039" y="2802584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369946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917" y="1384244"/>
            <a:ext cx="1142329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sz="2800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2524" y="1526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0037" y="4436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43" y="4514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</a:t>
            </a:r>
            <a:r>
              <a:rPr lang="en-US" sz="2800" b="1" dirty="0" err="1">
                <a:solidFill>
                  <a:schemeClr val="tx1"/>
                </a:solidFill>
              </a:rPr>
              <a:t>Trang’s</a:t>
            </a:r>
            <a:r>
              <a:rPr lang="en-US" sz="2800" b="1" dirty="0">
                <a:solidFill>
                  <a:schemeClr val="tx1"/>
                </a:solidFill>
              </a:rPr>
              <a:t>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23" y="340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0037" y="1056721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0" y="1"/>
            <a:ext cx="12153900" cy="119353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text is about Trang’s leisure activities ______.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83332" y="1327427"/>
            <a:ext cx="3586322" cy="119353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A.</a:t>
            </a:r>
            <a:r>
              <a:rPr lang="en-US" sz="3200" dirty="0"/>
              <a:t> in the past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815EEA27-0224-4598-91C9-22417602A638}"/>
              </a:ext>
            </a:extLst>
          </p:cNvPr>
          <p:cNvSpPr/>
          <p:nvPr/>
        </p:nvSpPr>
        <p:spPr>
          <a:xfrm>
            <a:off x="4581634" y="1327427"/>
            <a:ext cx="3586322" cy="119353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B.</a:t>
            </a:r>
            <a:r>
              <a:rPr lang="en-US" sz="3200" b="1" dirty="0">
                <a:solidFill>
                  <a:srgbClr val="00B0F0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with her friends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Snip Diagonal Corner Rectangle 49">
            <a:extLst>
              <a:ext uri="{FF2B5EF4-FFF2-40B4-BE49-F238E27FC236}">
                <a16:creationId xmlns:a16="http://schemas.microsoft.com/office/drawing/2014/main" id="{AF7EB836-52A0-4D42-A456-0A6486C837D1}"/>
              </a:ext>
            </a:extLst>
          </p:cNvPr>
          <p:cNvSpPr/>
          <p:nvPr/>
        </p:nvSpPr>
        <p:spPr>
          <a:xfrm>
            <a:off x="8547579" y="1327427"/>
            <a:ext cx="3442362" cy="119353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with her family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CACFB8-DAB7-4E15-8F7E-44EB89BAF3B0}"/>
              </a:ext>
            </a:extLst>
          </p:cNvPr>
          <p:cNvSpPr/>
          <p:nvPr/>
        </p:nvSpPr>
        <p:spPr>
          <a:xfrm>
            <a:off x="8687830" y="1592495"/>
            <a:ext cx="517815" cy="6986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1" y="101677"/>
            <a:ext cx="11124548" cy="1777461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/>
              <a:t>The word “</a:t>
            </a:r>
            <a:r>
              <a:rPr lang="en-US" sz="3600" b="1" dirty="0"/>
              <a:t>connect</a:t>
            </a:r>
            <a:r>
              <a:rPr lang="en-US" sz="3600" dirty="0"/>
              <a:t>” is closest in meaning to ______.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952518" y="2144255"/>
            <a:ext cx="5499652" cy="97909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schemeClr val="bg1"/>
                </a:solidFill>
              </a:rPr>
              <a:t>A.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join with something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735CA1B3-DB53-4554-A31F-41C77A5C0C0E}"/>
              </a:ext>
            </a:extLst>
          </p:cNvPr>
          <p:cNvSpPr/>
          <p:nvPr/>
        </p:nvSpPr>
        <p:spPr>
          <a:xfrm>
            <a:off x="952518" y="3388462"/>
            <a:ext cx="5499653" cy="97909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effectLst/>
              </a:rPr>
              <a:t>B.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better understand someone </a:t>
            </a:r>
          </a:p>
        </p:txBody>
      </p:sp>
      <p:sp>
        <p:nvSpPr>
          <p:cNvPr id="6" name="Snip Diagonal Corner Rectangle 49">
            <a:extLst>
              <a:ext uri="{FF2B5EF4-FFF2-40B4-BE49-F238E27FC236}">
                <a16:creationId xmlns:a16="http://schemas.microsoft.com/office/drawing/2014/main" id="{CBDCD099-87DE-43DC-9310-7EC765DC8105}"/>
              </a:ext>
            </a:extLst>
          </p:cNvPr>
          <p:cNvSpPr/>
          <p:nvPr/>
        </p:nvSpPr>
        <p:spPr>
          <a:xfrm>
            <a:off x="952518" y="4711082"/>
            <a:ext cx="5499652" cy="97909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effectLst/>
              </a:rPr>
              <a:t>C.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speak to someone by phone </a:t>
            </a:r>
            <a:endParaRPr lang="en-US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F0C016-3468-4B89-9CC9-4F6DDF972689}"/>
              </a:ext>
            </a:extLst>
          </p:cNvPr>
          <p:cNvSpPr/>
          <p:nvPr/>
        </p:nvSpPr>
        <p:spPr>
          <a:xfrm>
            <a:off x="1027329" y="3732493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5971597" y="5661498"/>
            <a:ext cx="1274323" cy="690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881" y="1825624"/>
            <a:ext cx="8397924" cy="4741869"/>
          </a:xfrm>
        </p:spPr>
        <p:txBody>
          <a:bodyPr/>
          <a:lstStyle/>
          <a:p>
            <a:endParaRPr lang="en-US" sz="5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9677" y="475880"/>
            <a:ext cx="7603067" cy="775979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1143000" y="1489410"/>
            <a:ext cx="1686864" cy="1569414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5400" b="1" dirty="0"/>
              <a:t>1</a:t>
            </a: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3541486" y="1489410"/>
            <a:ext cx="1639350" cy="1544826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5400" b="1" dirty="0"/>
              <a:t>2</a:t>
            </a:r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6004077" y="1580936"/>
            <a:ext cx="1686864" cy="15694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8458624" y="1634739"/>
            <a:ext cx="1686864" cy="156941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5400" b="1" dirty="0"/>
              <a:t>4</a:t>
            </a:r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5785968" y="3467100"/>
            <a:ext cx="1686864" cy="156941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5400" b="1" dirty="0"/>
              <a:t>7</a:t>
            </a:r>
            <a:endParaRPr lang="en-US" sz="5400" b="1" dirty="0"/>
          </a:p>
        </p:txBody>
      </p:sp>
      <p:sp>
        <p:nvSpPr>
          <p:cNvPr id="11" name="Oval 10">
            <a:hlinkClick r:id="rId5" action="ppaction://hlinksldjump"/>
          </p:cNvPr>
          <p:cNvSpPr/>
          <p:nvPr/>
        </p:nvSpPr>
        <p:spPr>
          <a:xfrm>
            <a:off x="3363343" y="3434753"/>
            <a:ext cx="1686864" cy="156941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5400" b="1" dirty="0"/>
              <a:t>6</a:t>
            </a: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8331200" y="3517082"/>
            <a:ext cx="1549946" cy="15194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5400" b="1" dirty="0"/>
              <a:t>8</a:t>
            </a:r>
            <a:endParaRPr lang="en-US" sz="5400" b="1" dirty="0"/>
          </a:p>
        </p:txBody>
      </p:sp>
      <p:sp>
        <p:nvSpPr>
          <p:cNvPr id="13" name="Oval 12">
            <a:hlinkClick r:id="rId10" action="ppaction://hlinksldjump"/>
          </p:cNvPr>
          <p:cNvSpPr/>
          <p:nvPr/>
        </p:nvSpPr>
        <p:spPr>
          <a:xfrm>
            <a:off x="1045029" y="3420239"/>
            <a:ext cx="1686864" cy="15694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5400" b="1" dirty="0"/>
              <a:t>5</a:t>
            </a:r>
            <a:endParaRPr lang="en-US" sz="5400" b="1" dirty="0"/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999876" y="5294083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3200" b="1" dirty="0">
                <a:solidFill>
                  <a:srgbClr val="0000CC"/>
                </a:solidFill>
                <a:latin typeface="Arial" charset="0"/>
              </a:rPr>
              <a:t>Tom</a:t>
            </a:r>
            <a:endParaRPr lang="en-US" sz="32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999876" y="5827483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3200" b="1" dirty="0">
                <a:solidFill>
                  <a:srgbClr val="FF0000"/>
                </a:solidFill>
                <a:latin typeface="Arial" charset="0"/>
              </a:rPr>
              <a:t>Jerry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2219076" y="52940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2219076" y="58274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3209676" y="52940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4200276" y="52940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5190876" y="52940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6181476" y="52940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7172076" y="52940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8162676" y="52940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8162676" y="58274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7172076" y="58274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6" name="AutoShape 28"/>
          <p:cNvSpPr>
            <a:spLocks noChangeArrowheads="1"/>
          </p:cNvSpPr>
          <p:nvPr/>
        </p:nvSpPr>
        <p:spPr bwMode="auto">
          <a:xfrm>
            <a:off x="6181476" y="58274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7" name="AutoShape 29"/>
          <p:cNvSpPr>
            <a:spLocks noChangeArrowheads="1"/>
          </p:cNvSpPr>
          <p:nvPr/>
        </p:nvSpPr>
        <p:spPr bwMode="auto">
          <a:xfrm>
            <a:off x="5190876" y="58274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4200276" y="58274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9" name="AutoShape 31"/>
          <p:cNvSpPr>
            <a:spLocks noChangeArrowheads="1"/>
          </p:cNvSpPr>
          <p:nvPr/>
        </p:nvSpPr>
        <p:spPr bwMode="auto">
          <a:xfrm>
            <a:off x="3209676" y="5827483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40" name="Right Arrow 39">
            <a:hlinkClick r:id="rId11" action="ppaction://hlinksldjump"/>
          </p:cNvPr>
          <p:cNvSpPr/>
          <p:nvPr/>
        </p:nvSpPr>
        <p:spPr>
          <a:xfrm>
            <a:off x="9302056" y="6451597"/>
            <a:ext cx="804070" cy="49711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8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3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5" dur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6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95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27680A-7081-A34B-9B72-F77475799451}"/>
              </a:ext>
            </a:extLst>
          </p:cNvPr>
          <p:cNvSpPr/>
          <p:nvPr/>
        </p:nvSpPr>
        <p:spPr>
          <a:xfrm>
            <a:off x="1" y="42912"/>
            <a:ext cx="1219200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does Trang do with her family members at the weekend?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9289143" y="6081486"/>
            <a:ext cx="580571" cy="5515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B464C1-BE27-4E6C-B416-57A050ED29B3}"/>
              </a:ext>
            </a:extLst>
          </p:cNvPr>
          <p:cNvSpPr/>
          <p:nvPr/>
        </p:nvSpPr>
        <p:spPr>
          <a:xfrm>
            <a:off x="0" y="1346010"/>
            <a:ext cx="12192000" cy="83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F4B66"/>
                </a:solidFill>
              </a:rPr>
              <a:t> She goes for a bike ride, cooks, and does DIY projects.</a:t>
            </a:r>
          </a:p>
        </p:txBody>
      </p:sp>
    </p:spTree>
    <p:extLst>
      <p:ext uri="{BB962C8B-B14F-4D97-AF65-F5344CB8AC3E}">
        <p14:creationId xmlns:p14="http://schemas.microsoft.com/office/powerpoint/2010/main" val="21228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15965"/>
            <a:ext cx="563123" cy="53502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latin typeface="Bahnschrift SemiBold SemiConden" panose="020B0502040204020203" pitchFamily="34" charset="0"/>
              </a:rPr>
              <a:t>spin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9186" y="737753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80302" y="44343"/>
            <a:ext cx="201814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FE7BE2-7973-4844-9A94-AE723FACB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38476"/>
              </p:ext>
            </p:extLst>
          </p:nvPr>
        </p:nvGraphicFramePr>
        <p:xfrm>
          <a:off x="5167901" y="1220078"/>
          <a:ext cx="6770670" cy="5143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5335">
                  <a:extLst>
                    <a:ext uri="{9D8B030D-6E8A-4147-A177-3AD203B41FA5}">
                      <a16:colId xmlns:a16="http://schemas.microsoft.com/office/drawing/2014/main" val="3534456649"/>
                    </a:ext>
                  </a:extLst>
                </a:gridCol>
                <a:gridCol w="3385335">
                  <a:extLst>
                    <a:ext uri="{9D8B030D-6E8A-4147-A177-3AD203B41FA5}">
                      <a16:colId xmlns:a16="http://schemas.microsoft.com/office/drawing/2014/main" val="1024735894"/>
                    </a:ext>
                  </a:extLst>
                </a:gridCol>
              </a:tblGrid>
              <a:tr h="245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 HỌC SINH LỚP 8A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77248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639701975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4270046336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846410168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Hiền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501569909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116357428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612321717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83506808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490927120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Nguyễn Minh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 Lê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Nguyệt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604092342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4140191631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819973425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725391513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181878239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 Nguyễn Minh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596416422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 Nguyễn Minh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841915918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 Lê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648421568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Lê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Nguyễn Minh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564394676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 Lê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772664092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925073447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Tú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759983615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357189049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760251450"/>
                  </a:ext>
                </a:extLst>
              </a:tr>
              <a:tr h="2074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 Nguyễn Minh Long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 Ng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508955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068"/>
            <a:ext cx="12192000" cy="695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9289143" y="6081486"/>
            <a:ext cx="580571" cy="5515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B464C1-BE27-4E6C-B416-57A050ED29B3}"/>
              </a:ext>
            </a:extLst>
          </p:cNvPr>
          <p:cNvSpPr/>
          <p:nvPr/>
        </p:nvSpPr>
        <p:spPr>
          <a:xfrm>
            <a:off x="0" y="1510398"/>
            <a:ext cx="12192000" cy="83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EF4B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F4B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brother does.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112D9-3706-4EDB-8D95-6D59B55AE9B2}"/>
              </a:ext>
            </a:extLst>
          </p:cNvPr>
          <p:cNvSpPr txBox="1"/>
          <p:nvPr/>
        </p:nvSpPr>
        <p:spPr>
          <a:xfrm>
            <a:off x="0" y="0"/>
            <a:ext cx="12003931" cy="82375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looks for recipes when Trang and her brother cook?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95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9289143" y="6081486"/>
            <a:ext cx="580571" cy="5515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28AF3-D76C-4D34-8058-91DD3A3C5DAD}"/>
              </a:ext>
            </a:extLst>
          </p:cNvPr>
          <p:cNvSpPr txBox="1"/>
          <p:nvPr/>
        </p:nvSpPr>
        <p:spPr>
          <a:xfrm>
            <a:off x="42808" y="128342"/>
            <a:ext cx="9846677" cy="83747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leisure activity does she love the most?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4F14F-8723-47FC-B8C9-962D9ECDF208}"/>
              </a:ext>
            </a:extLst>
          </p:cNvPr>
          <p:cNvSpPr/>
          <p:nvPr/>
        </p:nvSpPr>
        <p:spPr>
          <a:xfrm>
            <a:off x="42808" y="1124275"/>
            <a:ext cx="12149192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EF4B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EF4B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loves doing DIY projects with her mum the most.</a:t>
            </a:r>
          </a:p>
        </p:txBody>
      </p:sp>
    </p:spTree>
    <p:extLst>
      <p:ext uri="{BB962C8B-B14F-4D97-AF65-F5344CB8AC3E}">
        <p14:creationId xmlns:p14="http://schemas.microsoft.com/office/powerpoint/2010/main" val="19516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95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9289143" y="6081486"/>
            <a:ext cx="580571" cy="5515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30B2E-F86D-45B2-944B-7586297E6B4E}"/>
              </a:ext>
            </a:extLst>
          </p:cNvPr>
          <p:cNvSpPr txBox="1"/>
          <p:nvPr/>
        </p:nvSpPr>
        <p:spPr>
          <a:xfrm>
            <a:off x="44223" y="84609"/>
            <a:ext cx="9846677" cy="83747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does Trang’s mum teach her to do?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20DDDF-D0FE-49CA-8CFB-CE20AD024CB5}"/>
              </a:ext>
            </a:extLst>
          </p:cNvPr>
          <p:cNvSpPr/>
          <p:nvPr/>
        </p:nvSpPr>
        <p:spPr>
          <a:xfrm>
            <a:off x="44222" y="1031005"/>
            <a:ext cx="12147777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EF4B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EF4B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mum teaches her to make her own dresses and doll clothes.</a:t>
            </a:r>
          </a:p>
        </p:txBody>
      </p:sp>
    </p:spTree>
    <p:extLst>
      <p:ext uri="{BB962C8B-B14F-4D97-AF65-F5344CB8AC3E}">
        <p14:creationId xmlns:p14="http://schemas.microsoft.com/office/powerpoint/2010/main" val="28406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95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9289143" y="6081486"/>
            <a:ext cx="580571" cy="5515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39158-E383-457E-B50C-5E909EB94E28}"/>
              </a:ext>
            </a:extLst>
          </p:cNvPr>
          <p:cNvSpPr txBox="1"/>
          <p:nvPr/>
        </p:nvSpPr>
        <p:spPr>
          <a:xfrm>
            <a:off x="0" y="138615"/>
            <a:ext cx="9846677" cy="82375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did she win?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009611-016E-4863-A768-D978B6F4A7B3}"/>
              </a:ext>
            </a:extLst>
          </p:cNvPr>
          <p:cNvSpPr/>
          <p:nvPr/>
        </p:nvSpPr>
        <p:spPr>
          <a:xfrm>
            <a:off x="0" y="1105364"/>
            <a:ext cx="12003932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EF4B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EF4B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won the first prize in a costume contest at her school. </a:t>
            </a:r>
          </a:p>
        </p:txBody>
      </p:sp>
    </p:spTree>
    <p:extLst>
      <p:ext uri="{BB962C8B-B14F-4D97-AF65-F5344CB8AC3E}">
        <p14:creationId xmlns:p14="http://schemas.microsoft.com/office/powerpoint/2010/main" val="16007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0" y="2097742"/>
            <a:ext cx="5136041" cy="353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869088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289143" y="6081486"/>
            <a:ext cx="580571" cy="5515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0" y="2097742"/>
            <a:ext cx="5136041" cy="353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869088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289143" y="6081486"/>
            <a:ext cx="580571" cy="5515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376714"/>
            <a:ext cx="3505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8457" y="633400"/>
            <a:ext cx="65532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0070C0"/>
              </a:solidFill>
              <a:latin typeface=".VnBodoniH" pitchFamily="34" charset="0"/>
            </a:endParaRP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9289143" y="6081486"/>
            <a:ext cx="580571" cy="5515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53B526-DC19-49AD-A8A9-02B6C4A8F8B7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Trang and her family usually go for a bike ride. They cycle to some nearby villages to enjoy the fresh air. They take photos and look at them later.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When Trang and her brother cook, her brother looks for easy recipes.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leisure activity she likes the most is doing DIY projects with her mum.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Trang's mum teaches her to make her own dresses and doll clothes.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She won the first prize in a costume contest at her school.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1212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8970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02499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3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1855990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04420"/>
              </p:ext>
            </p:extLst>
          </p:nvPr>
        </p:nvGraphicFramePr>
        <p:xfrm>
          <a:off x="628983" y="3887315"/>
          <a:ext cx="10934036" cy="270869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33509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733509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733509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733509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7889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63991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639918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639918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8970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02499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3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0" y="1855990"/>
            <a:ext cx="12192000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- I usually watch TV, eat meals, play badminton, talk, gardening, play chess, …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 </a:t>
            </a:r>
            <a:r>
              <a:rPr lang="en-US" sz="2800" dirty="0">
                <a:solidFill>
                  <a:srgbClr val="FF0000"/>
                </a:solidFill>
              </a:rPr>
              <a:t>like gardening with my family because planting trees can protect the environment, giving more green for my </a:t>
            </a:r>
            <a:r>
              <a:rPr lang="en-US" sz="2800" dirty="0" err="1">
                <a:solidFill>
                  <a:srgbClr val="FF0000"/>
                </a:solidFill>
              </a:rPr>
              <a:t>neighbour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Very happy…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</p:spTree>
    <p:extLst>
      <p:ext uri="{BB962C8B-B14F-4D97-AF65-F5344CB8AC3E}">
        <p14:creationId xmlns:p14="http://schemas.microsoft.com/office/powerpoint/2010/main" val="333021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18246" y="468369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7287" y="50207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50072" y="3760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8" y="1879340"/>
            <a:ext cx="4815534" cy="3723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677471" y="353455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966" y="71274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95650" y="1465012"/>
            <a:ext cx="1201758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leisure activities do you usually do with your family?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do you like the most? Why?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feel when you spend time with your family members?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56957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EF4B66"/>
                </a:solidFill>
              </a:rPr>
              <a:t> I feel very happy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45" y="2213684"/>
            <a:ext cx="12249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EF4B66"/>
                </a:solidFill>
              </a:rPr>
              <a:t>We usually </a:t>
            </a:r>
            <a:r>
              <a:rPr lang="en-US" sz="2800" dirty="0">
                <a:solidFill>
                  <a:srgbClr val="FF0000"/>
                </a:solidFill>
              </a:rPr>
              <a:t>watch TV, eat meals, play badminton, talk, do gardening, play chess,..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76185"/>
            <a:ext cx="11173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EF4B66"/>
                </a:solidFill>
              </a:rPr>
              <a:t>The leisure activity I like the most is</a:t>
            </a:r>
            <a:r>
              <a:rPr lang="en-US" sz="2800" dirty="0">
                <a:solidFill>
                  <a:srgbClr val="FF0000"/>
                </a:solidFill>
              </a:rPr>
              <a:t> gardening with my family because it helps protect the environment, giving more green for my </a:t>
            </a:r>
            <a:r>
              <a:rPr lang="en-US" sz="2800" dirty="0" err="1">
                <a:solidFill>
                  <a:srgbClr val="FF0000"/>
                </a:solidFill>
              </a:rPr>
              <a:t>neighbour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98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800" y="2096738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3642" y="2342959"/>
            <a:ext cx="327822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play badminton.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dinner.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jogging.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watch TV.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to the beach.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Visit grandparents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a picnic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297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33708" y="1826863"/>
            <a:ext cx="3085178" cy="40875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67" y="2223408"/>
            <a:ext cx="7757877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OpenSans"/>
              </a:rPr>
              <a:t>I like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going to the beach </a:t>
            </a:r>
            <a:r>
              <a:rPr lang="en-US" sz="2800" i="1" dirty="0">
                <a:solidFill>
                  <a:srgbClr val="000000"/>
                </a:solidFill>
                <a:latin typeface="OpenSans"/>
              </a:rPr>
              <a:t>the most. Because it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helps me relax and it reduces stress.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3546" y="2399381"/>
            <a:ext cx="294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help me relax</a:t>
            </a:r>
          </a:p>
          <a:p>
            <a:r>
              <a:rPr lang="en-US" sz="2400" i="1" dirty="0"/>
              <a:t>- reduce stress</a:t>
            </a:r>
          </a:p>
          <a:p>
            <a:r>
              <a:rPr lang="en-US" sz="2400" i="1" dirty="0"/>
              <a:t>- good for my health</a:t>
            </a:r>
          </a:p>
          <a:p>
            <a:r>
              <a:rPr lang="en-US" sz="2400" i="1" dirty="0"/>
              <a:t>- explore interesting areas</a:t>
            </a:r>
          </a:p>
          <a:p>
            <a:r>
              <a:rPr lang="en-US" sz="2400" i="1" dirty="0"/>
              <a:t>- make delicious meal</a:t>
            </a:r>
          </a:p>
          <a:p>
            <a:r>
              <a:rPr lang="en-US" sz="2400" i="1" dirty="0"/>
              <a:t>- spend time together</a:t>
            </a:r>
          </a:p>
        </p:txBody>
      </p:sp>
    </p:spTree>
    <p:extLst>
      <p:ext uri="{BB962C8B-B14F-4D97-AF65-F5344CB8AC3E}">
        <p14:creationId xmlns:p14="http://schemas.microsoft.com/office/powerpoint/2010/main" val="3634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5786" y="2276240"/>
            <a:ext cx="3014122" cy="34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783796"/>
            <a:ext cx="101828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4764" y="2537717"/>
            <a:ext cx="282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- very happy.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really comfortable.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very cozy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the relationship is connected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452268" y="229149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8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5807" y="464818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3202" y="58085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987" y="47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95653" y="1651317"/>
            <a:ext cx="635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is …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22" y="1083458"/>
            <a:ext cx="3257395" cy="34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919" y="2482250"/>
            <a:ext cx="77497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  <a:latin typeface="OpenSans"/>
              </a:rPr>
              <a:t>   After discussing with members in our group, we see that </a:t>
            </a:r>
            <a:r>
              <a:rPr lang="en-US" sz="2800" i="1" dirty="0">
                <a:solidFill>
                  <a:srgbClr val="C00000"/>
                </a:solidFill>
                <a:latin typeface="OpenSans"/>
              </a:rPr>
              <a:t>riding bike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is the most popular activity in our group. Also, almost members in our group are into………………………………….</a:t>
            </a:r>
            <a:br>
              <a:rPr lang="en-US" sz="2800" i="1" dirty="0">
                <a:solidFill>
                  <a:srgbClr val="0070C0"/>
                </a:solidFill>
                <a:latin typeface="OpenSans"/>
              </a:rPr>
            </a:b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20082" y="202845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16" y="99181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8191" y="154866"/>
            <a:ext cx="108153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6581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6918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565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2850204" y="2013626"/>
            <a:ext cx="4614816" cy="354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7850266" y="3036247"/>
            <a:ext cx="2101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411746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445449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319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2364182" y="1955260"/>
            <a:ext cx="4882923" cy="3686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168311" y="331984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8250" y="2316624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318949" y="3736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797990" y="40733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850775" y="28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010107" y="4421880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9233861" y="301565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07" y="191876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20663" y="18793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6118743" y="377554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1088524" y="54180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0219" y="129451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126122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57575" y="140728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223086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472218"/>
            <a:ext cx="4834648" cy="120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0351" y="848110"/>
            <a:ext cx="2518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kết</a:t>
            </a:r>
            <a:r>
              <a:rPr lang="en-US" sz="4800" dirty="0"/>
              <a:t>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4571781" y="8481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70" y="1679107"/>
            <a:ext cx="3744367" cy="23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9002" y="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31" y="2547682"/>
            <a:ext cx="4834648" cy="35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466187"/>
            <a:ext cx="4616114" cy="137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1041" y="885187"/>
            <a:ext cx="2949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công</a:t>
            </a:r>
            <a:r>
              <a:rPr lang="en-US" sz="4800" dirty="0"/>
              <a:t>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4016852" y="885187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/ˈ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1" y="1716183"/>
            <a:ext cx="6349428" cy="46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1733</Words>
  <Application>Microsoft Office PowerPoint</Application>
  <PresentationFormat>Widescreen</PresentationFormat>
  <Paragraphs>276</Paragraphs>
  <Slides>37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.VnBahamasB</vt:lpstr>
      <vt:lpstr>.VnBodoniH</vt:lpstr>
      <vt:lpstr>Arial</vt:lpstr>
      <vt:lpstr>Bahnschrift SemiBold SemiConden</vt:lpstr>
      <vt:lpstr>Calibri</vt:lpstr>
      <vt:lpstr>Calibri Light</vt:lpstr>
      <vt:lpstr>inherit</vt:lpstr>
      <vt:lpstr>Myriad Pro</vt:lpstr>
      <vt:lpstr>OpenSans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Thị Huế</cp:lastModifiedBy>
  <cp:revision>239</cp:revision>
  <dcterms:created xsi:type="dcterms:W3CDTF">2020-12-09T02:04:09Z</dcterms:created>
  <dcterms:modified xsi:type="dcterms:W3CDTF">2024-09-21T01:58:56Z</dcterms:modified>
</cp:coreProperties>
</file>