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8"/>
  </p:notesMasterIdLst>
  <p:sldIdLst>
    <p:sldId id="334" r:id="rId2"/>
    <p:sldId id="279" r:id="rId3"/>
    <p:sldId id="256" r:id="rId4"/>
    <p:sldId id="276" r:id="rId5"/>
    <p:sldId id="354" r:id="rId6"/>
    <p:sldId id="335" r:id="rId7"/>
    <p:sldId id="298" r:id="rId8"/>
    <p:sldId id="327" r:id="rId9"/>
    <p:sldId id="336" r:id="rId10"/>
    <p:sldId id="325" r:id="rId11"/>
    <p:sldId id="337" r:id="rId12"/>
    <p:sldId id="338" r:id="rId13"/>
    <p:sldId id="313" r:id="rId14"/>
    <p:sldId id="314" r:id="rId15"/>
    <p:sldId id="332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3B87CD"/>
    <a:srgbClr val="E0702A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9" autoAdjust="0"/>
    <p:restoredTop sz="94640"/>
  </p:normalViewPr>
  <p:slideViewPr>
    <p:cSldViewPr snapToGrid="0" showGuides="1">
      <p:cViewPr varScale="1">
        <p:scale>
          <a:sx n="62" d="100"/>
          <a:sy n="62" d="100"/>
        </p:scale>
        <p:origin x="8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558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2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9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8995" y="1215958"/>
            <a:ext cx="816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83810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1055233"/>
            <a:ext cx="72925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pairs. Ask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393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7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158060" y="2329559"/>
            <a:ext cx="5405572" cy="304698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1. When do you usually have free time? </a:t>
            </a:r>
          </a:p>
          <a:p>
            <a:r>
              <a:rPr lang="en-US" sz="3200" dirty="0"/>
              <a:t>2. What do you usually do with your friends in your free time? </a:t>
            </a:r>
          </a:p>
          <a:p>
            <a:r>
              <a:rPr lang="en-US" sz="32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677995" y="2383238"/>
            <a:ext cx="6354971" cy="310854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i="1" dirty="0">
                <a:latin typeface="Bahnschrift Condensed" panose="020B0502040204020203" pitchFamily="34" charset="0"/>
              </a:rPr>
              <a:t>I often have free time </a:t>
            </a:r>
            <a:r>
              <a:rPr lang="en-US" sz="28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at the weekend.</a:t>
            </a:r>
          </a:p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2. </a:t>
            </a:r>
            <a:r>
              <a:rPr lang="vi-VN" sz="2800" i="1" dirty="0">
                <a:latin typeface="Bahnschrift Condensed" panose="020B0502040204020203" pitchFamily="34" charset="0"/>
              </a:rPr>
              <a:t>I usually </a:t>
            </a:r>
            <a:r>
              <a:rPr lang="en-US" sz="28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hang out with my friends</a:t>
            </a:r>
            <a:r>
              <a:rPr lang="en-US" sz="2800" i="1" dirty="0">
                <a:latin typeface="Bahnschrift Condensed" panose="020B0502040204020203" pitchFamily="34" charset="0"/>
              </a:rPr>
              <a:t>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>
                <a:latin typeface="Bahnschrift Condensed" panose="020B0502040204020203" pitchFamily="34" charset="0"/>
              </a:rPr>
              <a:t>  </a:t>
            </a:r>
            <a:r>
              <a:rPr lang="vi-VN" sz="2800" i="1" dirty="0">
                <a:latin typeface="Bahnschrift Condensed" panose="020B0502040204020203" pitchFamily="34" charset="0"/>
              </a:rPr>
              <a:t>I usually </a:t>
            </a:r>
            <a:r>
              <a:rPr lang="vi-VN" sz="28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play badminton</a:t>
            </a:r>
            <a:r>
              <a:rPr lang="en-US" sz="28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i="1" dirty="0">
                <a:latin typeface="Bahnschrift Condensed" panose="020B0502040204020203" pitchFamily="34" charset="0"/>
              </a:rPr>
              <a:t>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>
                <a:latin typeface="Bahnschrift Condensed" panose="020B0502040204020203" pitchFamily="34" charset="0"/>
              </a:rPr>
              <a:t>  </a:t>
            </a:r>
            <a:r>
              <a:rPr lang="vi-VN" sz="2800" i="1" dirty="0">
                <a:latin typeface="Bahnschrift Condensed" panose="020B0502040204020203" pitchFamily="34" charset="0"/>
              </a:rPr>
              <a:t>I usually </a:t>
            </a:r>
            <a:r>
              <a:rPr lang="vi-VN" sz="28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go swimming</a:t>
            </a:r>
            <a:r>
              <a:rPr lang="en-US" sz="28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i="1" dirty="0">
                <a:latin typeface="Bahnschrift Condensed" panose="020B0502040204020203" pitchFamily="34" charset="0"/>
              </a:rPr>
              <a:t>………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>
                <a:latin typeface="Bahnschrift Condensed" panose="020B0502040204020203" pitchFamily="34" charset="0"/>
              </a:rPr>
              <a:t>  </a:t>
            </a:r>
            <a:r>
              <a:rPr lang="vi-VN" sz="2800" i="1" dirty="0">
                <a:latin typeface="Bahnschrift Condensed" panose="020B0502040204020203" pitchFamily="34" charset="0"/>
              </a:rPr>
              <a:t>I play </a:t>
            </a:r>
            <a:r>
              <a:rPr lang="vi-VN" sz="28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video games</a:t>
            </a:r>
            <a:r>
              <a:rPr lang="en-US" sz="2800" i="1" dirty="0">
                <a:latin typeface="Bahnschrift Condensed" panose="020B0502040204020203" pitchFamily="34" charset="0"/>
              </a:rPr>
              <a:t>…………..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3. </a:t>
            </a:r>
            <a:r>
              <a:rPr lang="en-US" sz="2800" i="1" dirty="0">
                <a:latin typeface="Bahnschrift Condensed" panose="020B0502040204020203" pitchFamily="34" charset="0"/>
              </a:rPr>
              <a:t>I do these activities because it helps me </a:t>
            </a:r>
            <a:r>
              <a:rPr lang="en-US" sz="28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reduce stress</a:t>
            </a:r>
            <a:r>
              <a:rPr lang="en-US" sz="2800" i="1" dirty="0">
                <a:latin typeface="Bahnschrift Condensed" panose="020B0502040204020203" pitchFamily="34" charset="0"/>
              </a:rPr>
              <a:t> and it also </a:t>
            </a:r>
            <a:r>
              <a:rPr lang="en-US" sz="28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improves my mental health</a:t>
            </a:r>
            <a:r>
              <a:rPr lang="en-US" sz="2800" i="1" dirty="0">
                <a:latin typeface="Bahnschrift Condensed" panose="020B0502040204020203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628983" y="157252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6504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Sample answers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664" y="311415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a </a:t>
            </a:r>
            <a:r>
              <a:rPr lang="en-US" sz="24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penfriend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8104" y="386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89" y="2836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394939" y="5384826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1940058" y="1563064"/>
            <a:ext cx="7864342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1940058" y="4837918"/>
            <a:ext cx="7864342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A2CEA-E016-4E0A-879A-78C9CC20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" y="71919"/>
            <a:ext cx="12192000" cy="6133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i="1" dirty="0"/>
              <a:t>From : (</a:t>
            </a:r>
            <a:r>
              <a:rPr lang="en-US" sz="2400" b="1" i="1" dirty="0" err="1"/>
              <a:t>Tên</a:t>
            </a:r>
            <a:r>
              <a:rPr lang="en-US" sz="2400" b="1" i="1" dirty="0"/>
              <a:t> </a:t>
            </a:r>
            <a:r>
              <a:rPr lang="en-US" sz="2400" b="1" i="1" dirty="0" err="1"/>
              <a:t>mình</a:t>
            </a:r>
            <a:r>
              <a:rPr lang="en-US" sz="2400" b="1" i="1" dirty="0"/>
              <a:t>)2010@gmail.com</a:t>
            </a:r>
          </a:p>
          <a:p>
            <a:pPr marL="0" indent="0">
              <a:buNone/>
            </a:pPr>
            <a:r>
              <a:rPr lang="en-US" sz="2400" b="1" i="1" dirty="0"/>
              <a:t>To: (</a:t>
            </a:r>
            <a:r>
              <a:rPr lang="en-US" sz="2400" b="1" i="1" dirty="0" err="1"/>
              <a:t>Tên</a:t>
            </a:r>
            <a:r>
              <a:rPr lang="en-US" sz="2400" b="1" i="1" dirty="0"/>
              <a:t> </a:t>
            </a:r>
            <a:r>
              <a:rPr lang="en-US" sz="2400" b="1" i="1" dirty="0" err="1"/>
              <a:t>bạn</a:t>
            </a:r>
            <a:r>
              <a:rPr lang="en-US" sz="2400" b="1" i="1" dirty="0"/>
              <a:t> </a:t>
            </a:r>
            <a:r>
              <a:rPr lang="en-US" sz="2400" b="1" i="1" dirty="0" err="1"/>
              <a:t>mình</a:t>
            </a:r>
            <a:r>
              <a:rPr lang="en-US" sz="2400" b="1" i="1" dirty="0"/>
              <a:t>) 2010@gmail.com</a:t>
            </a:r>
          </a:p>
          <a:p>
            <a:pPr marL="0" indent="0">
              <a:buNone/>
            </a:pPr>
            <a:r>
              <a:rPr lang="en-US" sz="2400" b="1" i="1" dirty="0"/>
              <a:t>Subject: My free time.</a:t>
            </a:r>
          </a:p>
          <a:p>
            <a:pPr marL="0" indent="0">
              <a:buNone/>
            </a:pPr>
            <a:r>
              <a:rPr lang="en-US" sz="2400" b="1" i="1" dirty="0"/>
              <a:t>Hi ….,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It’s nice to hear from you again.</a:t>
            </a:r>
          </a:p>
          <a:p>
            <a:pPr marL="0" indent="0">
              <a:buNone/>
            </a:pPr>
            <a:r>
              <a:rPr lang="en-US" sz="2400" i="1" dirty="0"/>
              <a:t>Let me tell you about the things I usually do with my friends/ family in my leisure time. </a:t>
            </a:r>
          </a:p>
          <a:p>
            <a:pPr marL="0" indent="0">
              <a:buNone/>
            </a:pPr>
            <a:r>
              <a:rPr lang="en-US" sz="2400" i="1" dirty="0"/>
              <a:t>I usually have free time at weekends, and I often spend </a:t>
            </a:r>
            <a:r>
              <a:rPr lang="en-US" sz="2400" i="1" dirty="0">
                <a:solidFill>
                  <a:srgbClr val="FF0000"/>
                </a:solidFill>
              </a:rPr>
              <a:t>Sunday mornings </a:t>
            </a:r>
            <a:r>
              <a:rPr lang="en-US" sz="2400" i="1" dirty="0"/>
              <a:t>with </a:t>
            </a:r>
            <a:r>
              <a:rPr lang="en-US" sz="2400" i="1" dirty="0">
                <a:solidFill>
                  <a:srgbClr val="FF0000"/>
                </a:solidFill>
              </a:rPr>
              <a:t>my friends</a:t>
            </a:r>
            <a:r>
              <a:rPr lang="en-US" sz="2400" i="1" dirty="0"/>
              <a:t>. I have </a:t>
            </a:r>
            <a:r>
              <a:rPr lang="en-US" sz="2400" i="1" dirty="0">
                <a:solidFill>
                  <a:srgbClr val="FF0000"/>
                </a:solidFill>
              </a:rPr>
              <a:t>three close friends</a:t>
            </a:r>
            <a:r>
              <a:rPr lang="en-US" sz="2400" i="1" dirty="0"/>
              <a:t>, and they live </a:t>
            </a:r>
            <a:r>
              <a:rPr lang="en-US" sz="2400" i="1" dirty="0">
                <a:solidFill>
                  <a:srgbClr val="FF0000"/>
                </a:solidFill>
              </a:rPr>
              <a:t>near my house</a:t>
            </a:r>
            <a:r>
              <a:rPr lang="en-US" sz="2400" i="1" dirty="0"/>
              <a:t>. We usually </a:t>
            </a:r>
            <a:r>
              <a:rPr lang="en-US" sz="2400" i="1" dirty="0">
                <a:solidFill>
                  <a:srgbClr val="FF0000"/>
                </a:solidFill>
              </a:rPr>
              <a:t>play badminton </a:t>
            </a:r>
            <a:r>
              <a:rPr lang="en-US" sz="2400" i="1" dirty="0"/>
              <a:t>together for about </a:t>
            </a:r>
            <a:r>
              <a:rPr lang="en-US" sz="2400" i="1" dirty="0">
                <a:solidFill>
                  <a:srgbClr val="FF0000"/>
                </a:solidFill>
              </a:rPr>
              <a:t>an hour </a:t>
            </a:r>
            <a:r>
              <a:rPr lang="en-US" sz="2400" i="1" dirty="0"/>
              <a:t>in the </a:t>
            </a:r>
            <a:r>
              <a:rPr lang="en-US" sz="2400" i="1" dirty="0">
                <a:solidFill>
                  <a:srgbClr val="FF0000"/>
                </a:solidFill>
              </a:rPr>
              <a:t>playground</a:t>
            </a:r>
            <a:r>
              <a:rPr lang="en-US" sz="2400" i="1" dirty="0"/>
              <a:t>. After that, we </a:t>
            </a:r>
            <a:r>
              <a:rPr lang="en-US" sz="2400" i="1" dirty="0">
                <a:solidFill>
                  <a:srgbClr val="FF0000"/>
                </a:solidFill>
              </a:rPr>
              <a:t>cycle around </a:t>
            </a:r>
            <a:r>
              <a:rPr lang="en-US" sz="2400" i="1" dirty="0"/>
              <a:t>the </a:t>
            </a:r>
            <a:r>
              <a:rPr lang="en-US" sz="2400" i="1" dirty="0">
                <a:solidFill>
                  <a:srgbClr val="FF0000"/>
                </a:solidFill>
              </a:rPr>
              <a:t>neighborhood</a:t>
            </a:r>
            <a:r>
              <a:rPr lang="en-US" sz="2400" i="1" dirty="0"/>
              <a:t>. This helps us </a:t>
            </a:r>
            <a:r>
              <a:rPr lang="en-US" sz="2400" i="1" dirty="0">
                <a:solidFill>
                  <a:srgbClr val="FF0000"/>
                </a:solidFill>
              </a:rPr>
              <a:t>relax</a:t>
            </a:r>
            <a:r>
              <a:rPr lang="en-US" sz="2400" i="1" dirty="0"/>
              <a:t> and have a lot of </a:t>
            </a:r>
            <a:r>
              <a:rPr lang="en-US" sz="2400" i="1" dirty="0">
                <a:solidFill>
                  <a:srgbClr val="FF0000"/>
                </a:solidFill>
              </a:rPr>
              <a:t>fun. </a:t>
            </a:r>
          </a:p>
          <a:p>
            <a:pPr marL="0" indent="0">
              <a:buNone/>
            </a:pPr>
            <a:r>
              <a:rPr lang="en-US" sz="2400" i="1" dirty="0"/>
              <a:t>What about you? What do you usually do with </a:t>
            </a:r>
            <a:r>
              <a:rPr lang="en-US" sz="2400" i="1" dirty="0">
                <a:solidFill>
                  <a:srgbClr val="FF0000"/>
                </a:solidFill>
              </a:rPr>
              <a:t>your friends </a:t>
            </a:r>
            <a:r>
              <a:rPr lang="en-US" sz="2400" i="1" dirty="0"/>
              <a:t>in your free time? </a:t>
            </a:r>
          </a:p>
          <a:p>
            <a:pPr marL="0" indent="0">
              <a:buNone/>
            </a:pPr>
            <a:r>
              <a:rPr lang="en-US" sz="2400" i="1" dirty="0"/>
              <a:t>Tell me in your next email.</a:t>
            </a:r>
          </a:p>
          <a:p>
            <a:pPr marL="0" indent="0">
              <a:buNone/>
            </a:pPr>
            <a:r>
              <a:rPr lang="en-US" sz="2400" i="1" dirty="0"/>
              <a:t>Bye for now,</a:t>
            </a:r>
          </a:p>
          <a:p>
            <a:pPr marL="0" indent="0">
              <a:buNone/>
            </a:pPr>
            <a:r>
              <a:rPr lang="en-US" sz="2400" dirty="0"/>
              <a:t>    (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43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664" y="311415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a </a:t>
            </a:r>
            <a:r>
              <a:rPr lang="en-US" sz="24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penfriend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8104" y="386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89" y="2836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394939" y="5384826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957924" y="1614384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947479" y="4906816"/>
            <a:ext cx="4375459" cy="1046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2315" y="1614384"/>
            <a:ext cx="642025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/>
              <a:t>Hi………..,</a:t>
            </a:r>
            <a:endParaRPr lang="en-US" sz="2400" i="1" dirty="0"/>
          </a:p>
          <a:p>
            <a:r>
              <a:rPr lang="en-US" sz="2400" i="1" dirty="0"/>
              <a:t>It’s nice to hear from you again.</a:t>
            </a:r>
          </a:p>
          <a:p>
            <a:r>
              <a:rPr lang="en-US" sz="2400" i="1" dirty="0"/>
              <a:t>Let me tell you about my leisure activities. At the weekend, I usually hang out and talk with my close friends. We also go swimming </a:t>
            </a:r>
            <a:r>
              <a:rPr lang="en-US" sz="2400" dirty="0"/>
              <a:t>on </a:t>
            </a:r>
            <a:r>
              <a:rPr lang="en-US" sz="2400" i="1" dirty="0"/>
              <a:t>Saturday afternoon. This helps us relax and have a lot of fun. Sometimes, I always help my mom with housework and cook meals. </a:t>
            </a:r>
          </a:p>
          <a:p>
            <a:r>
              <a:rPr lang="en-US" sz="2400" i="1" dirty="0"/>
              <a:t>How do you spend your free time? I’m looking forward to your reply.</a:t>
            </a:r>
          </a:p>
          <a:p>
            <a:r>
              <a:rPr lang="en-US" sz="2400" i="1" dirty="0"/>
              <a:t>Bye for now,</a:t>
            </a:r>
          </a:p>
          <a:p>
            <a:r>
              <a:rPr lang="en-US" sz="2400"/>
              <a:t>………………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5164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45949" y="1541004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4008" y="172751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250" y="1484123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Prepare lesson 7: Looking back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08" y="1085214"/>
            <a:ext cx="2835987" cy="29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8654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68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087989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744416" y="1263436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39621" y="81813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73" y="3305214"/>
            <a:ext cx="2524125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8684" y="4752695"/>
            <a:ext cx="446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Example:</a:t>
            </a:r>
            <a:r>
              <a:rPr lang="en-US" sz="2000" i="1" dirty="0">
                <a:solidFill>
                  <a:srgbClr val="0070C0"/>
                </a:solidFill>
              </a:rPr>
              <a:t> - Flying the kites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go fishing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listening to music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arranging flowers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taking photos</a:t>
            </a:r>
          </a:p>
          <a:p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40277" y="114457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49" y="1050681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97586" y="1166330"/>
            <a:ext cx="322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01" y="2057812"/>
            <a:ext cx="7346023" cy="46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0" y="2098219"/>
            <a:ext cx="12192000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-2069" r="5202" b="2069"/>
          <a:stretch/>
        </p:blipFill>
        <p:spPr bwMode="auto">
          <a:xfrm>
            <a:off x="8140085" y="-36204"/>
            <a:ext cx="3803515" cy="22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15965"/>
            <a:ext cx="563123" cy="53502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latin typeface="Bahnschrift SemiBold SemiConden" panose="020B0502040204020203" pitchFamily="34" charset="0"/>
              </a:rPr>
              <a:t>spin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FE7BE2-7973-4844-9A94-AE723FACB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4884"/>
              </p:ext>
            </p:extLst>
          </p:nvPr>
        </p:nvGraphicFramePr>
        <p:xfrm>
          <a:off x="4962417" y="123290"/>
          <a:ext cx="7150814" cy="6647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5407">
                  <a:extLst>
                    <a:ext uri="{9D8B030D-6E8A-4147-A177-3AD203B41FA5}">
                      <a16:colId xmlns:a16="http://schemas.microsoft.com/office/drawing/2014/main" val="3534456649"/>
                    </a:ext>
                  </a:extLst>
                </a:gridCol>
                <a:gridCol w="3575407">
                  <a:extLst>
                    <a:ext uri="{9D8B030D-6E8A-4147-A177-3AD203B41FA5}">
                      <a16:colId xmlns:a16="http://schemas.microsoft.com/office/drawing/2014/main" val="1024735894"/>
                    </a:ext>
                  </a:extLst>
                </a:gridCol>
              </a:tblGrid>
              <a:tr h="3167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 HỌC SINH LỚP 8A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77248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639701975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4270046336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846410168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Hiền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501569909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116357428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612321717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83506808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490927120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Nguyễn Minh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 Lê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Nguyệt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604092342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4140191631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819973425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 Nguyễn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725391513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181878239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 Nguyễn Minh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596416422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 Nguyễn Minh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841915918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 Lê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648421568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Lê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Nguyễn Minh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564394676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 Lê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2772664092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925073447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Tú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759983615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357189049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Nguyễn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3760251450"/>
                  </a:ext>
                </a:extLst>
              </a:tr>
              <a:tr h="2752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 Nguyễn Minh Long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 Ng Thị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7" marR="61337" marT="0" marB="0" anchor="ctr"/>
                </a:tc>
                <a:extLst>
                  <a:ext uri="{0D108BD9-81ED-4DB2-BD59-A6C34878D82A}">
                    <a16:rowId xmlns:a16="http://schemas.microsoft.com/office/drawing/2014/main" val="1508955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 (groups work)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3664" y="1102487"/>
            <a:ext cx="51173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1. 	</a:t>
            </a:r>
            <a:r>
              <a:rPr lang="vi-VN" sz="2400" i="1" dirty="0">
                <a:solidFill>
                  <a:srgbClr val="C00000"/>
                </a:solidFill>
              </a:rPr>
              <a:t>- go to the cinema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	</a:t>
            </a:r>
            <a:r>
              <a:rPr lang="vi-VN" sz="2400" i="1" dirty="0">
                <a:solidFill>
                  <a:srgbClr val="C00000"/>
                </a:solidFill>
              </a:rPr>
              <a:t>- play sport</a:t>
            </a:r>
            <a:r>
              <a:rPr lang="en-US" sz="2400" i="1" dirty="0">
                <a:solidFill>
                  <a:srgbClr val="C00000"/>
                </a:solidFill>
              </a:rPr>
              <a:t>s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	</a:t>
            </a:r>
            <a:r>
              <a:rPr lang="vi-VN" sz="2400" i="1" dirty="0">
                <a:solidFill>
                  <a:srgbClr val="C00000"/>
                </a:solidFill>
              </a:rPr>
              <a:t>- go to the park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	- </a:t>
            </a:r>
            <a:r>
              <a:rPr lang="vi-VN" sz="2400" i="1" dirty="0">
                <a:solidFill>
                  <a:srgbClr val="C00000"/>
                </a:solidFill>
              </a:rPr>
              <a:t>hav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srgbClr val="C00000"/>
                </a:solidFill>
              </a:rPr>
              <a:t>a </a:t>
            </a:r>
            <a:r>
              <a:rPr lang="vi-VN" sz="2400" i="1" dirty="0">
                <a:solidFill>
                  <a:srgbClr val="C00000"/>
                </a:solidFill>
              </a:rPr>
              <a:t>dinner party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	- </a:t>
            </a:r>
            <a:r>
              <a:rPr lang="vi-VN" sz="2400" i="1" dirty="0">
                <a:solidFill>
                  <a:srgbClr val="C00000"/>
                </a:solidFill>
              </a:rPr>
              <a:t>Go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vi-VN" sz="2400" i="1" dirty="0">
                <a:solidFill>
                  <a:srgbClr val="C00000"/>
                </a:solidFill>
              </a:rPr>
              <a:t>fishing </a:t>
            </a:r>
            <a:endParaRPr lang="en-US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	- </a:t>
            </a:r>
            <a:r>
              <a:rPr lang="vi-VN" sz="2400" i="1" dirty="0">
                <a:solidFill>
                  <a:srgbClr val="C00000"/>
                </a:solidFill>
              </a:rPr>
              <a:t>play video games</a:t>
            </a:r>
            <a:r>
              <a:rPr lang="en-US" sz="2400" i="1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-1905" y="4955418"/>
            <a:ext cx="12107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OpenSans"/>
              </a:rPr>
              <a:t>2. </a:t>
            </a:r>
            <a:r>
              <a:rPr lang="en-US" sz="2400" i="1" dirty="0">
                <a:solidFill>
                  <a:srgbClr val="002060"/>
                </a:solidFill>
                <a:latin typeface="OpenSans"/>
              </a:rPr>
              <a:t>- connect with other people and become closer with them.</a:t>
            </a:r>
          </a:p>
          <a:p>
            <a:r>
              <a:rPr lang="en-US" sz="2400" b="1" dirty="0">
                <a:solidFill>
                  <a:srgbClr val="002060"/>
                </a:solidFill>
                <a:latin typeface="OpenSans"/>
              </a:rPr>
              <a:t>   -  </a:t>
            </a:r>
            <a:r>
              <a:rPr lang="en-US" sz="2400" i="1" dirty="0">
                <a:solidFill>
                  <a:srgbClr val="002060"/>
                </a:solidFill>
                <a:latin typeface="OpenSans"/>
              </a:rPr>
              <a:t>boost (</a:t>
            </a:r>
            <a:r>
              <a:rPr lang="en-US" sz="2400" i="1" dirty="0" err="1">
                <a:solidFill>
                  <a:srgbClr val="002060"/>
                </a:solidFill>
                <a:latin typeface="OpenSans"/>
              </a:rPr>
              <a:t>tăng</a:t>
            </a:r>
            <a:r>
              <a:rPr lang="en-US" sz="2400" i="1" dirty="0">
                <a:solidFill>
                  <a:srgbClr val="002060"/>
                </a:solidFill>
                <a:latin typeface="OpenSans"/>
              </a:rPr>
              <a:t>) your happiness and reduce your stress.</a:t>
            </a:r>
            <a:br>
              <a:rPr lang="en-US" sz="2400" i="1" dirty="0">
                <a:solidFill>
                  <a:srgbClr val="002060"/>
                </a:solidFill>
                <a:latin typeface="OpenSans"/>
              </a:rPr>
            </a:br>
            <a:r>
              <a:rPr lang="en-US" sz="2400" i="1" dirty="0">
                <a:solidFill>
                  <a:srgbClr val="002060"/>
                </a:solidFill>
                <a:latin typeface="OpenSans"/>
              </a:rPr>
              <a:t>   - improve your self-confidence.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   - help you overcome sad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FFD47-E102-48E6-9F03-F0CE25AB0856}"/>
              </a:ext>
            </a:extLst>
          </p:cNvPr>
          <p:cNvSpPr txBox="1"/>
          <p:nvPr/>
        </p:nvSpPr>
        <p:spPr>
          <a:xfrm>
            <a:off x="29534" y="1927286"/>
            <a:ext cx="6852863" cy="108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B7A5C-360D-4D02-9AB8-47D3416C5DEE}"/>
              </a:ext>
            </a:extLst>
          </p:cNvPr>
          <p:cNvSpPr txBox="1"/>
          <p:nvPr/>
        </p:nvSpPr>
        <p:spPr>
          <a:xfrm>
            <a:off x="86360" y="1938737"/>
            <a:ext cx="62938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In your opinion, what activities can we do with our friends in our leisure time?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6CD7F-F773-4194-9893-34F3F2DED92A}"/>
              </a:ext>
            </a:extLst>
          </p:cNvPr>
          <p:cNvSpPr txBox="1"/>
          <p:nvPr/>
        </p:nvSpPr>
        <p:spPr>
          <a:xfrm>
            <a:off x="86360" y="3075944"/>
            <a:ext cx="68528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Why should we spend time with our friends?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236" y="551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842" y="47871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 (</a:t>
            </a:r>
            <a:r>
              <a:rPr lang="en-US" sz="24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pairwwork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022" y="448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99602" y="130853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35283" y="21802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26491" y="504087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8844" y="100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7627" y="3039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7288" y="4154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3" y="3128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10293"/>
              </p:ext>
            </p:extLst>
          </p:nvPr>
        </p:nvGraphicFramePr>
        <p:xfrm>
          <a:off x="590073" y="146380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874129" y="236988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16743" y="238702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194205" y="307468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17301" y="306669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49831" y="417250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bike ride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10223" y="417345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61" y="648446"/>
            <a:ext cx="609600" cy="609600"/>
          </a:xfrm>
          <a:prstGeom prst="rect">
            <a:avLst/>
          </a:prstGeom>
        </p:spPr>
      </p:pic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11350121" y="6400800"/>
            <a:ext cx="486383" cy="330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825" y="350357"/>
            <a:ext cx="1125490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When do you usually have free time?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Mark: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I usually have free time at the weekend.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So how do you spend it?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spend time to connect with my family on Saturdays. We do puzzles, play board games or go camping.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What about Sundays?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usually spend Sundays with my friends. I have a group of friends and we do lots of things together.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For example?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Sometimes I invite them to my house. We cook our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food and watch a video. It's fun and better than going to the cinema.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Do you do outdoor activities together?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Yes, we love spending time outdoors. We go to the park to play volleyball or skateboard. It helps us stay in shape. Sometimes we go for a bike ride around our city. This gives us a chance to see different places in our city.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Thanks for letting us interview you.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4476" y="-18975"/>
            <a:ext cx="116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Tapescript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1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3987</TotalTime>
  <Words>1346</Words>
  <Application>Microsoft Office PowerPoint</Application>
  <PresentationFormat>Widescreen</PresentationFormat>
  <Paragraphs>180</Paragraphs>
  <Slides>16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Bahnschrift Condensed</vt:lpstr>
      <vt:lpstr>Bahnschrift SemiBold SemiConden</vt:lpstr>
      <vt:lpstr>Calibri</vt:lpstr>
      <vt:lpstr>Calibri Light</vt:lpstr>
      <vt:lpstr>Cooper Black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Thị Huế</cp:lastModifiedBy>
  <cp:revision>245</cp:revision>
  <dcterms:created xsi:type="dcterms:W3CDTF">2020-12-09T02:04:09Z</dcterms:created>
  <dcterms:modified xsi:type="dcterms:W3CDTF">2024-09-24T02:24:13Z</dcterms:modified>
</cp:coreProperties>
</file>