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71" r:id="rId2"/>
    <p:sldId id="351" r:id="rId3"/>
    <p:sldId id="279" r:id="rId4"/>
    <p:sldId id="316" r:id="rId5"/>
    <p:sldId id="347" r:id="rId6"/>
    <p:sldId id="348" r:id="rId7"/>
    <p:sldId id="349" r:id="rId8"/>
    <p:sldId id="350" r:id="rId9"/>
    <p:sldId id="283" r:id="rId10"/>
    <p:sldId id="259" r:id="rId11"/>
    <p:sldId id="260" r:id="rId12"/>
    <p:sldId id="261" r:id="rId13"/>
    <p:sldId id="262" r:id="rId14"/>
    <p:sldId id="263" r:id="rId15"/>
    <p:sldId id="264" r:id="rId16"/>
    <p:sldId id="330" r:id="rId17"/>
    <p:sldId id="352" r:id="rId18"/>
  </p:sldIdLst>
  <p:sldSz cx="12192000" cy="6858000"/>
  <p:notesSz cx="6858000" cy="9144000"/>
  <p:embeddedFontLst>
    <p:embeddedFont>
      <p:font typeface=".VnArabia" panose="020B7200000000000000" pitchFamily="34" charset="0"/>
      <p:regular r:id="rId20"/>
    </p:embeddedFont>
    <p:embeddedFont>
      <p:font typeface=".VnClarendon" panose="020B7200000000000000" pitchFamily="34" charset="0"/>
      <p:regular r:id="rId21"/>
    </p:embeddedFont>
    <p:embeddedFont>
      <p:font typeface="Berlin Sans FB" panose="020E0602020502020306" pitchFamily="34" charset="0"/>
      <p:regular r:id="rId22"/>
      <p:bold r:id="rId23"/>
    </p:embeddedFont>
    <p:embeddedFont>
      <p:font typeface="Berlin Sans FB Demi" panose="020E0802020502020306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Forte" panose="03060902040502070203" pitchFamily="66" charset="0"/>
      <p:regular r:id="rId31"/>
    </p:embeddedFont>
    <p:embeddedFont>
      <p:font typeface="High Tower Text" panose="02040502050506030303" pitchFamily="18" charset="0"/>
      <p:regular r:id="rId32"/>
      <p:italic r:id="rId33"/>
    </p:embeddedFont>
    <p:embeddedFont>
      <p:font typeface="Questrial" panose="020B0604020202020204" charset="0"/>
      <p:regular r:id="rId34"/>
    </p:embeddedFont>
    <p:embeddedFont>
      <p:font typeface="Quicksand Medium"/>
      <p:regular r:id="rId3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BF5F"/>
    <a:srgbClr val="E36E54"/>
    <a:srgbClr val="FAE3C8"/>
    <a:srgbClr val="FFD5D5"/>
    <a:srgbClr val="FFCCCC"/>
    <a:srgbClr val="FBECDB"/>
    <a:srgbClr val="EACBAC"/>
    <a:srgbClr val="E7C4A1"/>
    <a:srgbClr val="E2B88E"/>
    <a:srgbClr val="FCF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BFAD5-E9F4-498F-B235-DC5910A87031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7045E-3621-4B9C-91DB-F27109A2B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8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65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8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4C63-D1E9-4611-8BC3-0D2F35246B4A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545D-29E4-498C-A822-ACD7F1B7EC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997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4C63-D1E9-4611-8BC3-0D2F35246B4A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545D-29E4-498C-A822-ACD7F1B7EC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33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4C63-D1E9-4611-8BC3-0D2F35246B4A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545D-29E4-498C-A822-ACD7F1B7EC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242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4C63-D1E9-4611-8BC3-0D2F35246B4A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545D-29E4-498C-A822-ACD7F1B7EC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959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4C63-D1E9-4611-8BC3-0D2F35246B4A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545D-29E4-498C-A822-ACD7F1B7EC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709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4C63-D1E9-4611-8BC3-0D2F35246B4A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545D-29E4-498C-A822-ACD7F1B7EC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352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4C63-D1E9-4611-8BC3-0D2F35246B4A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545D-29E4-498C-A822-ACD7F1B7EC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425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4C63-D1E9-4611-8BC3-0D2F35246B4A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545D-29E4-498C-A822-ACD7F1B7EC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022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4C63-D1E9-4611-8BC3-0D2F35246B4A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545D-29E4-498C-A822-ACD7F1B7EC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5342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4C63-D1E9-4611-8BC3-0D2F35246B4A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545D-29E4-498C-A822-ACD7F1B7EC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84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4C63-D1E9-4611-8BC3-0D2F35246B4A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545D-29E4-498C-A822-ACD7F1B7EC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867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74C63-D1E9-4611-8BC3-0D2F35246B4A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E545D-29E4-498C-A822-ACD7F1B7EC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52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72655"/>
          </a:xfrm>
          <a:prstGeom prst="rect">
            <a:avLst/>
          </a:prstGeom>
          <a:solidFill>
            <a:srgbClr val="E7C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01600" y="28227"/>
            <a:ext cx="3461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Listen and read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39340"/>
            <a:ext cx="12007272" cy="651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    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Hi, Trang. Surprised to see you. What brings you here?</a:t>
            </a:r>
          </a:p>
          <a:p>
            <a:pPr algn="just">
              <a:lnSpc>
                <a:spcPct val="125000"/>
              </a:lnSpc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Trang:     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Oh, hello Tom. I'm looking for a knitting kit.</a:t>
            </a:r>
          </a:p>
          <a:p>
            <a:pPr algn="just">
              <a:lnSpc>
                <a:spcPct val="125000"/>
              </a:lnSpc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    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knitting kit? I didn't know you like knitting.</a:t>
            </a:r>
          </a:p>
          <a:p>
            <a:pPr algn="just">
              <a:lnSpc>
                <a:spcPct val="125000"/>
              </a:lnSpc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Trang: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Actually, I'm keen on many DIY activities. In my leisure </a:t>
            </a:r>
          </a:p>
          <a:p>
            <a:pPr algn="just">
              <a:lnSpc>
                <a:spcPct val="125000"/>
              </a:lnSpc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time, I love knitting, building dollhouses, and making paper flowers.</a:t>
            </a:r>
          </a:p>
          <a:p>
            <a:pPr algn="just">
              <a:lnSpc>
                <a:spcPct val="125000"/>
              </a:lnSpc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    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see. So, you like spending time on your own.</a:t>
            </a:r>
          </a:p>
          <a:p>
            <a:pPr algn="just">
              <a:lnSpc>
                <a:spcPct val="125000"/>
              </a:lnSpc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Trang:      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Yeah. What do you do in your free time?</a:t>
            </a:r>
          </a:p>
          <a:p>
            <a:pPr algn="just">
              <a:lnSpc>
                <a:spcPct val="125000"/>
              </a:lnSpc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    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I'm a bit different. I usually hang out with my friends. We go to the </a:t>
            </a:r>
          </a:p>
          <a:p>
            <a:pPr algn="just">
              <a:lnSpc>
                <a:spcPct val="125000"/>
              </a:lnSpc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cinema, go cycling, or play sport in the park.</a:t>
            </a:r>
          </a:p>
          <a:p>
            <a:pPr algn="just">
              <a:lnSpc>
                <a:spcPct val="125000"/>
              </a:lnSpc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Trang:      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love spending free time with other people, don't you?</a:t>
            </a:r>
          </a:p>
          <a:p>
            <a:pPr algn="just">
              <a:lnSpc>
                <a:spcPct val="125000"/>
              </a:lnSpc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Tom:     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That's right. By the way, would you like to go to the cinema with </a:t>
            </a:r>
          </a:p>
          <a:p>
            <a:pPr algn="just">
              <a:lnSpc>
                <a:spcPct val="125000"/>
              </a:lnSpc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me and Mark this Sunday? There's a new comedy at New World Cinema.</a:t>
            </a:r>
          </a:p>
          <a:p>
            <a:pPr algn="just">
              <a:lnSpc>
                <a:spcPct val="125000"/>
              </a:lnSpc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Trang:      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I'd love to. Can I ask Mai to join us?</a:t>
            </a:r>
          </a:p>
          <a:p>
            <a:pPr algn="just">
              <a:lnSpc>
                <a:spcPct val="125000"/>
              </a:lnSpc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     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Sure. Let's meet outside the cinema at 9 a.m.</a:t>
            </a:r>
            <a:endParaRPr lang="vi-VN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139" y="-133120"/>
            <a:ext cx="2768769" cy="2491310"/>
          </a:xfrm>
          <a:prstGeom prst="rect">
            <a:avLst/>
          </a:prstGeom>
        </p:spPr>
      </p:pic>
      <p:pic>
        <p:nvPicPr>
          <p:cNvPr id="6" name="unit-1-ex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4558" y="97420"/>
            <a:ext cx="446387" cy="44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5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4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9329"/>
            <a:ext cx="12192000" cy="572655"/>
          </a:xfrm>
          <a:prstGeom prst="rect">
            <a:avLst/>
          </a:prstGeom>
          <a:solidFill>
            <a:srgbClr val="E7C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0" y="36945"/>
            <a:ext cx="9651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1. Read the conversation again and complete the sentences.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0" y="573639"/>
            <a:ext cx="8331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Trang is looking for ____________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4550636" y="565083"/>
            <a:ext cx="366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knitting kit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179965"/>
            <a:ext cx="7765267" cy="593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High Tower Text" panose="02040502050506030303" pitchFamily="18" charset="0"/>
              </a:rPr>
              <a:t>Trang:      Oh, hello Tom. I'm looking </a:t>
            </a:r>
            <a:r>
              <a:rPr lang="en-US" sz="2800" b="1" i="1" dirty="0">
                <a:solidFill>
                  <a:srgbClr val="002060"/>
                </a:solidFill>
                <a:latin typeface="High Tower Text" panose="02040502050506030303" pitchFamily="18" charset="0"/>
              </a:rPr>
              <a:t>for a knitting kit.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0" y="1652084"/>
            <a:ext cx="1027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She likes doing DIY in her ____________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0" y="4843151"/>
            <a:ext cx="12191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Tom, Mark, Trang, and Mai are going to see a comedy this ____________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0" y="2818075"/>
            <a:ext cx="113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Tom loves spending his free time with ____________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-62035" y="3830613"/>
            <a:ext cx="1162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Tom and his friend usually ____________ together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767589" y="5457545"/>
            <a:ext cx="1898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Sunday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6009372" y="3849855"/>
            <a:ext cx="2959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spend time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8214880" y="2837317"/>
            <a:ext cx="205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friend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5893723" y="1708566"/>
            <a:ext cx="253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leisure time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2035" y="2241933"/>
            <a:ext cx="7965812" cy="59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High Tower Text" panose="02040502050506030303" pitchFamily="18" charset="0"/>
              </a:rPr>
              <a:t>Trang: In </a:t>
            </a:r>
            <a:r>
              <a:rPr lang="en-US" sz="2800" b="1" i="1" dirty="0">
                <a:solidFill>
                  <a:srgbClr val="002060"/>
                </a:solidFill>
                <a:latin typeface="High Tower Text" panose="02040502050506030303" pitchFamily="18" charset="0"/>
              </a:rPr>
              <a:t>my leisure time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High Tower Text" panose="02040502050506030303" pitchFamily="18" charset="0"/>
              </a:rPr>
              <a:t>, I love knitting……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342" y="3326137"/>
            <a:ext cx="12186657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Trag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You love spending free time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other people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don't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you?Tom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That's right.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808" y="4427466"/>
            <a:ext cx="7881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        …..I usually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 out with my friends.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808" y="5940327"/>
            <a:ext cx="12170190" cy="9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By the way, would you like to go to the cinema with me and Mark this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Sunday?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Trang:       Yes, I'd love to. </a:t>
            </a:r>
          </a:p>
        </p:txBody>
      </p:sp>
    </p:spTree>
    <p:extLst>
      <p:ext uri="{BB962C8B-B14F-4D97-AF65-F5344CB8AC3E}">
        <p14:creationId xmlns:p14="http://schemas.microsoft.com/office/powerpoint/2010/main" val="36446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3" grpId="0"/>
      <p:bldP spid="15" grpId="0"/>
      <p:bldP spid="3" grpId="0"/>
      <p:bldP spid="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72655"/>
          </a:xfrm>
          <a:prstGeom prst="rect">
            <a:avLst/>
          </a:prstGeom>
          <a:solidFill>
            <a:srgbClr val="E7C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33445" y="80212"/>
            <a:ext cx="107770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iCiel Cucho" pitchFamily="50" charset="0"/>
                <a:cs typeface="iCiel Cucho" pitchFamily="50" charset="0"/>
              </a:rPr>
              <a:t>2. Work in pairs. Write the activities from the box under the correct pictures.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5" y="635272"/>
            <a:ext cx="2773835" cy="3312695"/>
          </a:xfrm>
          <a:prstGeom prst="rect">
            <a:avLst/>
          </a:prstGeom>
          <a:solidFill>
            <a:srgbClr val="EAC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Happy School" pitchFamily="50" charset="0"/>
              </a:rPr>
              <a:t>doing diy</a:t>
            </a:r>
            <a:br>
              <a:rPr lang="en-US" sz="2400" b="1" dirty="0">
                <a:solidFill>
                  <a:schemeClr val="tx1"/>
                </a:solidFill>
                <a:latin typeface="Happy School" pitchFamily="50" charset="0"/>
              </a:rPr>
            </a:br>
            <a:r>
              <a:rPr lang="en-US" sz="2400" b="1" dirty="0">
                <a:solidFill>
                  <a:schemeClr val="tx1"/>
                </a:solidFill>
                <a:latin typeface="Happy School" pitchFamily="50" charset="0"/>
              </a:rPr>
              <a:t>doing puzzles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Happy School" pitchFamily="50" charset="0"/>
              </a:rPr>
              <a:t>surfing the net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Happy School" pitchFamily="50" charset="0"/>
              </a:rPr>
              <a:t>cooking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Happy School" pitchFamily="50" charset="0"/>
              </a:rPr>
              <a:t>playing sport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Happy School" pitchFamily="50" charset="0"/>
              </a:rPr>
              <a:t>messaging friends</a:t>
            </a:r>
            <a:endParaRPr lang="vi-VN" sz="2400" b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Female High School Basketball Team Playing Game Stock Photo - Download  Image Now - Basketball - Sport, Sport, Basketball - Ball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400" y="723145"/>
            <a:ext cx="2904121" cy="21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7 health benefits of doing jigsaw puzzles - Rest Le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27" y="3559405"/>
            <a:ext cx="2591999" cy="25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8533" y="2983345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Quicksand Medium" pitchFamily="2" charset="0"/>
              </a:rPr>
              <a:t>1.______________</a:t>
            </a:r>
            <a:endParaRPr lang="en-US" dirty="0">
              <a:latin typeface="Quicksand Medium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983345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Quicksand Medium" pitchFamily="2" charset="0"/>
              </a:rPr>
              <a:t>2</a:t>
            </a:r>
            <a:r>
              <a:rPr lang="vi-VN">
                <a:latin typeface="Quicksand Medium" pitchFamily="2" charset="0"/>
              </a:rPr>
              <a:t>.______________</a:t>
            </a:r>
            <a:endParaRPr lang="en-US" dirty="0">
              <a:latin typeface="Quicksand Medium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27933" y="2855472"/>
            <a:ext cx="401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.______________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8533" y="6226407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Quicksand Medium" pitchFamily="2" charset="0"/>
              </a:rPr>
              <a:t>4.______________</a:t>
            </a:r>
            <a:endParaRPr lang="en-US" dirty="0">
              <a:latin typeface="Quicksand Medium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5868" y="6236412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Quicksand Medium" pitchFamily="2" charset="0"/>
              </a:rPr>
              <a:t>5.______________</a:t>
            </a:r>
            <a:endParaRPr lang="en-US" dirty="0">
              <a:latin typeface="Quicksand Medium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00400" y="6236412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Quicksand Medium" pitchFamily="2" charset="0"/>
              </a:rPr>
              <a:t>6.______________</a:t>
            </a:r>
            <a:endParaRPr lang="en-US" dirty="0">
              <a:latin typeface="Quicksand Medium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14914" y="6027427"/>
            <a:ext cx="3063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doing puzzles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14914" y="2785753"/>
            <a:ext cx="2846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Messaging friends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0820" y="2827302"/>
            <a:ext cx="1751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cooking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94326" y="2827302"/>
            <a:ext cx="2414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sport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89918" y="6025811"/>
            <a:ext cx="1751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doing diy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94326" y="6108539"/>
            <a:ext cx="3489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Surfing the net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349824" y="5209369"/>
            <a:ext cx="8829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Nhấn vào ảnh để ra đáp án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E579EF-EDB1-4968-AEA4-6641096DF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3" t="2880" r="2810" b="5023"/>
          <a:stretch/>
        </p:blipFill>
        <p:spPr>
          <a:xfrm>
            <a:off x="3038275" y="723146"/>
            <a:ext cx="2617294" cy="2116306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4A1DE9BE-23C2-4324-AD74-EB9D32A39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r="5316"/>
          <a:stretch/>
        </p:blipFill>
        <p:spPr bwMode="auto">
          <a:xfrm>
            <a:off x="6096000" y="723145"/>
            <a:ext cx="2734307" cy="2116305"/>
          </a:xfrm>
          <a:prstGeom prst="roundRect">
            <a:avLst/>
          </a:prstGeom>
          <a:noFill/>
          <a:ln w="127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Best Students Scissors">
            <a:extLst>
              <a:ext uri="{FF2B5EF4-FFF2-40B4-BE49-F238E27FC236}">
                <a16:creationId xmlns:a16="http://schemas.microsoft.com/office/drawing/2014/main" id="{4D35159C-8110-4B14-8EAC-501D99DBC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 bwMode="auto">
          <a:xfrm>
            <a:off x="6062714" y="3559406"/>
            <a:ext cx="2592000" cy="2504510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DDBF7A62-AF3A-47E2-94CB-3BBD7E999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-603" r="9433" b="603"/>
          <a:stretch/>
        </p:blipFill>
        <p:spPr bwMode="auto">
          <a:xfrm>
            <a:off x="9060297" y="3559405"/>
            <a:ext cx="2944224" cy="2504511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48934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72655"/>
          </a:xfrm>
          <a:prstGeom prst="rect">
            <a:avLst/>
          </a:prstGeom>
          <a:solidFill>
            <a:srgbClr val="E7C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-18054" y="55494"/>
            <a:ext cx="11366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iCiel Cucho" pitchFamily="50" charset="0"/>
                <a:cs typeface="iCiel Cucho" pitchFamily="50" charset="0"/>
              </a:rPr>
              <a:t>3. Read the word and phrases, and guess which activities in 3 are described</a:t>
            </a:r>
          </a:p>
        </p:txBody>
      </p:sp>
      <p:pic>
        <p:nvPicPr>
          <p:cNvPr id="1026" name="Picture 2" descr="MMS Picture Messaging Expla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93" y="5263990"/>
            <a:ext cx="1871262" cy="124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ào lưu Do it yourself và hành trình &quot;gõ cửa&quot; nước Nhật | KILA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123" y="5246670"/>
            <a:ext cx="1730236" cy="125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nonymous surfing on the Internet – Here's how to do it! | Digital  Marketing News &amp; Ti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066" y="5246669"/>
            <a:ext cx="1644528" cy="125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 healthy cooking methods &amp; best ingredient swaps - Women's Fitn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440" y="5249074"/>
            <a:ext cx="1540721" cy="124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emale High School Basketball Team Playing Game Stock Photo - Download  Image Now - Basketball - Sport, Sport, Basketball - Ball - i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868" y="5238202"/>
            <a:ext cx="1644528" cy="12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3172" y="1018553"/>
            <a:ext cx="6096000" cy="36710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srgbClr val="000000"/>
                </a:solidFill>
                <a:latin typeface="Berlin Sans FB" panose="020E0602020502020306" pitchFamily="34" charset="0"/>
              </a:rPr>
              <a:t>1. improve memory, a mental exercise</a:t>
            </a:r>
          </a:p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srgbClr val="000000"/>
                </a:solidFill>
                <a:latin typeface="Berlin Sans FB" panose="020E0602020502020306" pitchFamily="34" charset="0"/>
              </a:rPr>
              <a:t>2. save money, increase creativity</a:t>
            </a:r>
          </a:p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srgbClr val="000000"/>
                </a:solidFill>
                <a:latin typeface="Berlin Sans FB" panose="020E0602020502020306" pitchFamily="34" charset="0"/>
              </a:rPr>
              <a:t>3. improve physical health, make friends</a:t>
            </a:r>
          </a:p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srgbClr val="000000"/>
                </a:solidFill>
                <a:latin typeface="Berlin Sans FB" panose="020E0602020502020306" pitchFamily="34" charset="0"/>
              </a:rPr>
              <a:t>4. keep in touch, relaxed</a:t>
            </a:r>
          </a:p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srgbClr val="000000"/>
                </a:solidFill>
                <a:latin typeface="Berlin Sans FB" panose="020E0602020502020306" pitchFamily="34" charset="0"/>
              </a:rPr>
              <a:t>5. learn something about IT, computer skills</a:t>
            </a:r>
            <a:endParaRPr lang="en-US" sz="2400" b="0" i="0" dirty="0">
              <a:solidFill>
                <a:srgbClr val="000000"/>
              </a:solidFill>
              <a:effectLst/>
              <a:latin typeface="Berlin Sans FB" panose="020E06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2106" y="1307756"/>
            <a:ext cx="266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Forte" panose="03060902040502070203" pitchFamily="66" charset="0"/>
                <a:sym typeface="Wingdings" panose="05000000000000000000" pitchFamily="2" charset="2"/>
              </a:rPr>
              <a:t>2.  Doing puzzles</a:t>
            </a:r>
            <a:endParaRPr lang="en-US" dirty="0">
              <a:solidFill>
                <a:srgbClr val="FF0000"/>
              </a:solidFill>
              <a:latin typeface="Forte" panose="03060902040502070203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54452" y="2038166"/>
            <a:ext cx="2281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Forte" panose="03060902040502070203" pitchFamily="66" charset="0"/>
                <a:sym typeface="Wingdings" panose="05000000000000000000" pitchFamily="2" charset="2"/>
              </a:rPr>
              <a:t>3.  Doing DIY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37514" y="2751192"/>
            <a:ext cx="2620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Forte" panose="03060902040502070203" pitchFamily="66" charset="0"/>
                <a:sym typeface="Wingdings" panose="05000000000000000000" pitchFamily="2" charset="2"/>
              </a:rPr>
              <a:t>6.  Playing sport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85296" y="3491831"/>
            <a:ext cx="3223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Forte" panose="03060902040502070203" pitchFamily="66" charset="0"/>
                <a:sym typeface="Wingdings" panose="05000000000000000000" pitchFamily="2" charset="2"/>
              </a:rPr>
              <a:t> 1. Messaging friends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93881" y="4204857"/>
            <a:ext cx="2692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Forte" panose="03060902040502070203" pitchFamily="66" charset="0"/>
                <a:sym typeface="Wingdings" panose="05000000000000000000" pitchFamily="2" charset="2"/>
              </a:rPr>
              <a:t>4.  Surfing the net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16" name="Picture 2" descr="MMS Picture Messaging Explained">
            <a:extLst>
              <a:ext uri="{FF2B5EF4-FFF2-40B4-BE49-F238E27FC236}">
                <a16:creationId xmlns:a16="http://schemas.microsoft.com/office/drawing/2014/main" id="{936B499F-E61D-4D8C-A9D9-1D3B77EC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3" y="5263990"/>
            <a:ext cx="1871262" cy="124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Trào lưu Do it yourself và hành trình &quot;gõ cửa&quot; nước Nhật | KILALA">
            <a:extLst>
              <a:ext uri="{FF2B5EF4-FFF2-40B4-BE49-F238E27FC236}">
                <a16:creationId xmlns:a16="http://schemas.microsoft.com/office/drawing/2014/main" id="{C92BE52B-9C32-482C-9D1F-92649D642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63" y="5246670"/>
            <a:ext cx="1730236" cy="125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Anonymous surfing on the Internet – Here's how to do it! | Digital  Marketing News &amp; Tips">
            <a:extLst>
              <a:ext uri="{FF2B5EF4-FFF2-40B4-BE49-F238E27FC236}">
                <a16:creationId xmlns:a16="http://schemas.microsoft.com/office/drawing/2014/main" id="{378B75E9-FB25-45BF-987D-52875B2D6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06" y="5246669"/>
            <a:ext cx="1644528" cy="125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DF2B0D-FAF9-4B00-899D-B2C7EFCE23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5" t="3976" r="2934" b="3448"/>
          <a:stretch/>
        </p:blipFill>
        <p:spPr>
          <a:xfrm>
            <a:off x="2252312" y="5263990"/>
            <a:ext cx="1871263" cy="12588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6960E9-5607-4B42-9A39-EC76A75A1BDE}"/>
              </a:ext>
            </a:extLst>
          </p:cNvPr>
          <p:cNvSpPr txBox="1"/>
          <p:nvPr/>
        </p:nvSpPr>
        <p:spPr>
          <a:xfrm>
            <a:off x="977496" y="6403766"/>
            <a:ext cx="341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95B15D-63D0-4B1F-B891-5DD40F341181}"/>
              </a:ext>
            </a:extLst>
          </p:cNvPr>
          <p:cNvSpPr txBox="1"/>
          <p:nvPr/>
        </p:nvSpPr>
        <p:spPr>
          <a:xfrm>
            <a:off x="2970878" y="6403766"/>
            <a:ext cx="341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F40AE3-EFA3-4C9E-B4CD-2B5A5709ED3A}"/>
              </a:ext>
            </a:extLst>
          </p:cNvPr>
          <p:cNvSpPr txBox="1"/>
          <p:nvPr/>
        </p:nvSpPr>
        <p:spPr>
          <a:xfrm>
            <a:off x="4964260" y="6400563"/>
            <a:ext cx="341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430E08-629F-47DE-990A-C1A6AFDA73DF}"/>
              </a:ext>
            </a:extLst>
          </p:cNvPr>
          <p:cNvSpPr txBox="1"/>
          <p:nvPr/>
        </p:nvSpPr>
        <p:spPr>
          <a:xfrm>
            <a:off x="6956985" y="6400563"/>
            <a:ext cx="341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FC8DA9-B67A-451D-97EC-4F1809218A40}"/>
              </a:ext>
            </a:extLst>
          </p:cNvPr>
          <p:cNvSpPr txBox="1"/>
          <p:nvPr/>
        </p:nvSpPr>
        <p:spPr>
          <a:xfrm>
            <a:off x="8891217" y="6384531"/>
            <a:ext cx="341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B975C9-1C42-4654-92F6-F42E37CF01A4}"/>
              </a:ext>
            </a:extLst>
          </p:cNvPr>
          <p:cNvSpPr txBox="1"/>
          <p:nvPr/>
        </p:nvSpPr>
        <p:spPr>
          <a:xfrm>
            <a:off x="10845549" y="6384531"/>
            <a:ext cx="341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262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8" grpId="0"/>
      <p:bldP spid="25" grpId="0"/>
      <p:bldP spid="26" grpId="0"/>
      <p:bldP spid="27" grpId="0"/>
      <p:bldP spid="28" grpId="0"/>
      <p:bldP spid="2" grpId="0"/>
      <p:bldP spid="22" grpId="0"/>
      <p:bldP spid="23" grpId="0"/>
      <p:bldP spid="24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72655"/>
          </a:xfrm>
          <a:prstGeom prst="rect">
            <a:avLst/>
          </a:prstGeom>
          <a:solidFill>
            <a:srgbClr val="E7C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69959" y="78578"/>
            <a:ext cx="114436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4. Work in groups. Ask one another the question below. Then report your friend’s answer to the class</a:t>
            </a:r>
          </a:p>
        </p:txBody>
      </p:sp>
      <p:pic>
        <p:nvPicPr>
          <p:cNvPr id="6" name="Picture 4" descr="5 School Activities to Organize with Sign U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9012"/>
          <a:stretch/>
        </p:blipFill>
        <p:spPr bwMode="auto">
          <a:xfrm>
            <a:off x="300868" y="981073"/>
            <a:ext cx="5046986" cy="32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5839326" y="1219201"/>
            <a:ext cx="4604085" cy="946484"/>
          </a:xfrm>
          <a:prstGeom prst="wedgeRoundRectCallout">
            <a:avLst>
              <a:gd name="adj1" fmla="val -35849"/>
              <a:gd name="adj2" fmla="val 62500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Quicksand Medium" pitchFamily="2" charset="0"/>
              </a:rPr>
              <a:t>If you have some free time this weekend, what will you do?</a:t>
            </a:r>
            <a:endParaRPr lang="vi-VN" sz="2000" dirty="0">
              <a:solidFill>
                <a:schemeClr val="tx1"/>
              </a:solidFill>
              <a:latin typeface="Quicksand Medium" pitchFamily="2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 flipH="1">
            <a:off x="7363326" y="2582573"/>
            <a:ext cx="4604085" cy="946484"/>
          </a:xfrm>
          <a:prstGeom prst="wedgeRoundRectCallout">
            <a:avLst>
              <a:gd name="adj1" fmla="val -35849"/>
              <a:gd name="adj2" fmla="val 6250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Quicksand Medium" pitchFamily="2" charset="0"/>
              </a:rPr>
              <a:t>I will </a:t>
            </a:r>
            <a:r>
              <a:rPr lang="en-US" sz="2000" b="1" i="1" dirty="0">
                <a:solidFill>
                  <a:schemeClr val="tx1"/>
                </a:solidFill>
                <a:latin typeface="Quicksand Medium" pitchFamily="2" charset="0"/>
              </a:rPr>
              <a:t>go for a picnic </a:t>
            </a:r>
            <a:r>
              <a:rPr lang="en-US" sz="2000" dirty="0">
                <a:solidFill>
                  <a:schemeClr val="tx1"/>
                </a:solidFill>
                <a:latin typeface="Quicksand Medium" pitchFamily="2" charset="0"/>
              </a:rPr>
              <a:t>with my friends in the park</a:t>
            </a:r>
            <a:endParaRPr lang="vi-VN" sz="2000" dirty="0">
              <a:solidFill>
                <a:schemeClr val="tx1"/>
              </a:solidFill>
              <a:latin typeface="Quicksand Medium" pitchFamily="2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5839326" y="3833651"/>
            <a:ext cx="4604085" cy="946484"/>
          </a:xfrm>
          <a:prstGeom prst="wedgeRoundRectCallout">
            <a:avLst>
              <a:gd name="adj1" fmla="val -35849"/>
              <a:gd name="adj2" fmla="val 6250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Quicksand Medium" pitchFamily="2" charset="0"/>
              </a:rPr>
              <a:t>I will </a:t>
            </a:r>
            <a:r>
              <a:rPr lang="en-US" sz="2000" i="1" dirty="0">
                <a:solidFill>
                  <a:schemeClr val="tx1"/>
                </a:solidFill>
                <a:latin typeface="Quicksand Medium" pitchFamily="2" charset="0"/>
              </a:rPr>
              <a:t>go to the cinema </a:t>
            </a:r>
            <a:r>
              <a:rPr lang="en-US" sz="2000" dirty="0">
                <a:solidFill>
                  <a:schemeClr val="tx1"/>
                </a:solidFill>
                <a:latin typeface="Quicksand Medium" pitchFamily="2" charset="0"/>
              </a:rPr>
              <a:t>with my sister/brother</a:t>
            </a:r>
            <a:endParaRPr lang="vi-VN" sz="2000" dirty="0">
              <a:solidFill>
                <a:schemeClr val="tx1"/>
              </a:solidFill>
              <a:latin typeface="Quicksand Medium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88655" y="5218595"/>
            <a:ext cx="8854756" cy="1266887"/>
          </a:xfrm>
          <a:prstGeom prst="roundRect">
            <a:avLst>
              <a:gd name="adj" fmla="val 33595"/>
            </a:avLst>
          </a:prstGeom>
          <a:solidFill>
            <a:srgbClr val="FF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Quicksand Medium" pitchFamily="2" charset="0"/>
              </a:rPr>
              <a:t>Good morning everyone. My name is Mai.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Quicksand Medium" pitchFamily="2" charset="0"/>
              </a:rPr>
              <a:t>Now I’m going to tell you some of my friend’s leisure activities… </a:t>
            </a:r>
          </a:p>
        </p:txBody>
      </p:sp>
    </p:spTree>
    <p:extLst>
      <p:ext uri="{BB962C8B-B14F-4D97-AF65-F5344CB8AC3E}">
        <p14:creationId xmlns:p14="http://schemas.microsoft.com/office/powerpoint/2010/main" val="10389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72655"/>
          </a:xfrm>
          <a:prstGeom prst="rect">
            <a:avLst/>
          </a:prstGeom>
          <a:solidFill>
            <a:srgbClr val="E7C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-18054" y="55494"/>
            <a:ext cx="3061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III. Consolidation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36435" y="1792950"/>
            <a:ext cx="7648775" cy="1634836"/>
            <a:chOff x="1679952" y="1589750"/>
            <a:chExt cx="7648775" cy="1634836"/>
          </a:xfrm>
        </p:grpSpPr>
        <p:sp>
          <p:nvSpPr>
            <p:cNvPr id="6" name="Rounded Rectangle 5"/>
            <p:cNvSpPr/>
            <p:nvPr/>
          </p:nvSpPr>
          <p:spPr>
            <a:xfrm>
              <a:off x="1736435" y="1589750"/>
              <a:ext cx="7592292" cy="1634836"/>
            </a:xfrm>
            <a:prstGeom prst="roundRect">
              <a:avLst/>
            </a:prstGeom>
            <a:solidFill>
              <a:srgbClr val="FAE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9952" y="1991669"/>
              <a:ext cx="2096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Questrial" pitchFamily="2" charset="0"/>
                </a:rPr>
                <a:t>Topic of the unit</a:t>
              </a:r>
              <a:endParaRPr lang="vi-VN" sz="2400" dirty="0">
                <a:latin typeface="Questrial" pitchFamily="2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675212" y="1704108"/>
              <a:ext cx="2184933" cy="1417783"/>
            </a:xfrm>
            <a:prstGeom prst="roundRect">
              <a:avLst/>
            </a:prstGeom>
            <a:solidFill>
              <a:srgbClr val="E36E5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Berlin Sans FB Demi" panose="020E0802020502020306" pitchFamily="34" charset="0"/>
                </a:rPr>
                <a:t>Leisure Time</a:t>
              </a:r>
              <a:endParaRPr lang="vi-VN" sz="2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36435" y="3823852"/>
            <a:ext cx="7656947" cy="1634836"/>
            <a:chOff x="1736434" y="4082471"/>
            <a:chExt cx="7656947" cy="1634836"/>
          </a:xfrm>
        </p:grpSpPr>
        <p:sp>
          <p:nvSpPr>
            <p:cNvPr id="18" name="Rounded Rectangle 17"/>
            <p:cNvSpPr/>
            <p:nvPr/>
          </p:nvSpPr>
          <p:spPr>
            <a:xfrm>
              <a:off x="1736434" y="4082471"/>
              <a:ext cx="7656947" cy="1634836"/>
            </a:xfrm>
            <a:prstGeom prst="roundRect">
              <a:avLst/>
            </a:prstGeom>
            <a:solidFill>
              <a:srgbClr val="FAE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7270" y="4669056"/>
              <a:ext cx="1762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Questrial" pitchFamily="2" charset="0"/>
                </a:rPr>
                <a:t>Vocabulary</a:t>
              </a:r>
              <a:endParaRPr lang="vi-VN" sz="2400" dirty="0">
                <a:latin typeface="Questrial" pitchFamily="2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675212" y="4190996"/>
              <a:ext cx="2184933" cy="1417783"/>
            </a:xfrm>
            <a:prstGeom prst="roundRect">
              <a:avLst/>
            </a:prstGeom>
            <a:solidFill>
              <a:srgbClr val="AABF5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Berlin Sans FB Demi" panose="020E0802020502020306" pitchFamily="34" charset="0"/>
                </a:rPr>
                <a:t>Leisure activities</a:t>
              </a:r>
              <a:endParaRPr lang="vi-VN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503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19195" y="74405"/>
            <a:ext cx="26785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3501" y="14626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337" y="74405"/>
            <a:ext cx="710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IV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1778" y="795142"/>
            <a:ext cx="1200022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Name a list of cheap expensive, easy and difficult leisure activities.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Do exercises in the workbook.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Prepare for the Project of Unit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427" y="3597337"/>
            <a:ext cx="3414917" cy="341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357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-2736850" y="825500"/>
            <a:ext cx="4806950" cy="5105400"/>
          </a:xfrm>
          <a:prstGeom prst="ellipse">
            <a:avLst/>
          </a:prstGeom>
          <a:solidFill>
            <a:srgbClr val="E47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-1244600" y="-1475740"/>
            <a:ext cx="3314700" cy="3302000"/>
          </a:xfrm>
          <a:prstGeom prst="ellipse">
            <a:avLst/>
          </a:prstGeom>
          <a:solidFill>
            <a:srgbClr val="FCF9F1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-2047460" y="4648200"/>
            <a:ext cx="3637721" cy="4419600"/>
          </a:xfrm>
          <a:prstGeom prst="ellipse">
            <a:avLst/>
          </a:prstGeom>
          <a:solidFill>
            <a:srgbClr val="E2B88E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8743950" y="-2377440"/>
            <a:ext cx="4806950" cy="5105400"/>
          </a:xfrm>
          <a:prstGeom prst="ellipse">
            <a:avLst/>
          </a:prstGeom>
          <a:solidFill>
            <a:srgbClr val="E47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10539755" y="1168400"/>
            <a:ext cx="4289327" cy="4419600"/>
          </a:xfrm>
          <a:prstGeom prst="ellipse">
            <a:avLst/>
          </a:prstGeom>
          <a:solidFill>
            <a:srgbClr val="E2B88E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9887963" y="5207000"/>
            <a:ext cx="3314700" cy="3302000"/>
          </a:xfrm>
          <a:prstGeom prst="ellipse">
            <a:avLst/>
          </a:prstGeom>
          <a:solidFill>
            <a:srgbClr val="FCF9F1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298">
            <a:off x="-415418" y="-56743"/>
            <a:ext cx="3544711" cy="1993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53" y="4485913"/>
            <a:ext cx="1546999" cy="15917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8262">
            <a:off x="10129213" y="4894078"/>
            <a:ext cx="1776013" cy="1531811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0E79D24C-127B-4E9D-A242-6202BADA9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460" y="1240"/>
            <a:ext cx="16001999" cy="6855520"/>
          </a:xfrm>
          <a:prstGeom prst="rect">
            <a:avLst/>
          </a:prstGeom>
        </p:spPr>
      </p:pic>
      <p:sp>
        <p:nvSpPr>
          <p:cNvPr id="18" name="矩形: 圆角 10">
            <a:extLst>
              <a:ext uri="{FF2B5EF4-FFF2-40B4-BE49-F238E27FC236}">
                <a16:creationId xmlns:a16="http://schemas.microsoft.com/office/drawing/2014/main" id="{96D6055C-A270-40E0-A6F4-F9CCECEFC7EE}"/>
              </a:ext>
            </a:extLst>
          </p:cNvPr>
          <p:cNvSpPr/>
          <p:nvPr/>
        </p:nvSpPr>
        <p:spPr>
          <a:xfrm>
            <a:off x="2986077" y="786792"/>
            <a:ext cx="6227545" cy="1084198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LESSON 1: GETTING STARTED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ECD19-46EB-462E-8253-BBE0434FB029}"/>
              </a:ext>
            </a:extLst>
          </p:cNvPr>
          <p:cNvSpPr txBox="1"/>
          <p:nvPr/>
        </p:nvSpPr>
        <p:spPr>
          <a:xfrm>
            <a:off x="3106996" y="137584"/>
            <a:ext cx="5847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rabia" panose="020B7200000000000000" pitchFamily="34" charset="0"/>
              </a:rPr>
              <a:t>Unit 1: LEISURE TIME</a:t>
            </a:r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EE6431-C968-478A-AA1E-DD2846624A13}"/>
              </a:ext>
            </a:extLst>
          </p:cNvPr>
          <p:cNvSpPr txBox="1"/>
          <p:nvPr/>
        </p:nvSpPr>
        <p:spPr>
          <a:xfrm>
            <a:off x="1638539" y="1870990"/>
            <a:ext cx="8922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keen on DIY (do-it-yourself)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95FC2B-8E68-4357-B362-24F270AC6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298">
            <a:off x="-2333551" y="3574175"/>
            <a:ext cx="2365250" cy="1330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DC9F49-2DC3-4B49-8125-C305CA0E1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0312" y="3429594"/>
            <a:ext cx="773500" cy="795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D9421D-83F5-407D-BE5E-2C7D72B9E8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8262">
            <a:off x="2287099" y="2999278"/>
            <a:ext cx="1439478" cy="12415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2E8D00-5928-4990-A28D-7F4571410C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0071">
            <a:off x="6737561" y="3009657"/>
            <a:ext cx="1725720" cy="100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06922" y="125539"/>
            <a:ext cx="1207522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WARM-UP: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Name the activities in the picture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30760" y="882137"/>
            <a:ext cx="355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LEISURE ACTIVITIES</a:t>
            </a:r>
          </a:p>
        </p:txBody>
      </p:sp>
      <p:pic>
        <p:nvPicPr>
          <p:cNvPr id="2" name="Picture 2" descr="1.Free Time Activity - Free Time Activity">
            <a:extLst>
              <a:ext uri="{FF2B5EF4-FFF2-40B4-BE49-F238E27FC236}">
                <a16:creationId xmlns:a16="http://schemas.microsoft.com/office/drawing/2014/main" id="{09808AAA-849F-B9F8-F984-0CA164634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95" y="904624"/>
            <a:ext cx="8627351" cy="572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924F55-BB42-43F7-A6A6-4C46491FE8FE}"/>
              </a:ext>
            </a:extLst>
          </p:cNvPr>
          <p:cNvSpPr txBox="1"/>
          <p:nvPr/>
        </p:nvSpPr>
        <p:spPr>
          <a:xfrm>
            <a:off x="9854" y="1714764"/>
            <a:ext cx="2571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 Fishing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BD904E-A63D-4806-9E53-66749E6F5F92}"/>
              </a:ext>
            </a:extLst>
          </p:cNvPr>
          <p:cNvSpPr txBox="1"/>
          <p:nvPr/>
        </p:nvSpPr>
        <p:spPr>
          <a:xfrm>
            <a:off x="-88323" y="2593897"/>
            <a:ext cx="390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.VnClarendon" panose="020B7200000000000000" pitchFamily="34" charset="0"/>
              </a:rPr>
              <a:t>2. Climbing tree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DDEF86-E86F-4D92-ABAA-E5B957D2BE3C}"/>
              </a:ext>
            </a:extLst>
          </p:cNvPr>
          <p:cNvSpPr txBox="1"/>
          <p:nvPr/>
        </p:nvSpPr>
        <p:spPr>
          <a:xfrm>
            <a:off x="-65706" y="3418554"/>
            <a:ext cx="2899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.VnClarendon" panose="020B7200000000000000" pitchFamily="34" charset="0"/>
              </a:rPr>
              <a:t>3. Knitting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D064AA-A7B5-4CAC-BED7-D77754D449D1}"/>
              </a:ext>
            </a:extLst>
          </p:cNvPr>
          <p:cNvSpPr txBox="1"/>
          <p:nvPr/>
        </p:nvSpPr>
        <p:spPr>
          <a:xfrm>
            <a:off x="-65706" y="4243211"/>
            <a:ext cx="532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.VnClarendon" panose="020B7200000000000000" pitchFamily="34" charset="0"/>
              </a:rPr>
              <a:t>4. Going on a picnic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7A392-949F-46CF-9798-A89777E06107}"/>
              </a:ext>
            </a:extLst>
          </p:cNvPr>
          <p:cNvSpPr txBox="1"/>
          <p:nvPr/>
        </p:nvSpPr>
        <p:spPr>
          <a:xfrm>
            <a:off x="-49981" y="5067868"/>
            <a:ext cx="2829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.VnClarendon" panose="020B7200000000000000" pitchFamily="34" charset="0"/>
              </a:rPr>
              <a:t>5. Cycling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E00D3C-9C20-4404-B509-05F4D6978C97}"/>
              </a:ext>
            </a:extLst>
          </p:cNvPr>
          <p:cNvSpPr txBox="1"/>
          <p:nvPr/>
        </p:nvSpPr>
        <p:spPr>
          <a:xfrm>
            <a:off x="-127940" y="5903787"/>
            <a:ext cx="356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00FFFF"/>
                </a:highlight>
                <a:latin typeface=".VnClarendon" panose="020B7200000000000000" pitchFamily="34" charset="0"/>
              </a:rPr>
              <a:t>6. swimming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59014"/>
            <a:ext cx="73049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PRESENTATION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* Vocabulary.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AC835552-578E-AA6A-8D04-ABE445C48CD6}"/>
              </a:ext>
            </a:extLst>
          </p:cNvPr>
          <p:cNvSpPr txBox="1">
            <a:spLocks/>
          </p:cNvSpPr>
          <p:nvPr/>
        </p:nvSpPr>
        <p:spPr>
          <a:xfrm>
            <a:off x="0" y="782270"/>
            <a:ext cx="6719299" cy="95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DIY (n): (do-it-yourself)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A3042-938C-08D7-EE9E-F60A54B5B7BC}"/>
              </a:ext>
            </a:extLst>
          </p:cNvPr>
          <p:cNvSpPr/>
          <p:nvPr/>
        </p:nvSpPr>
        <p:spPr>
          <a:xfrm>
            <a:off x="128780" y="1614739"/>
            <a:ext cx="2816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tự</a:t>
            </a:r>
            <a:r>
              <a:rPr lang="en-US" sz="4400" dirty="0"/>
              <a:t> </a:t>
            </a:r>
            <a:r>
              <a:rPr lang="en-US" sz="4400" dirty="0" err="1"/>
              <a:t>tay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endParaRPr lang="en-US" sz="6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EC76A-130E-019C-6AE0-3F420839E35B}"/>
              </a:ext>
            </a:extLst>
          </p:cNvPr>
          <p:cNvSpPr/>
          <p:nvPr/>
        </p:nvSpPr>
        <p:spPr>
          <a:xfrm>
            <a:off x="6353256" y="968408"/>
            <a:ext cx="30380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diːaɪˈwaɪ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Picture 2" descr="Pin on trabajos en foamy">
            <a:extLst>
              <a:ext uri="{FF2B5EF4-FFF2-40B4-BE49-F238E27FC236}">
                <a16:creationId xmlns:a16="http://schemas.microsoft.com/office/drawing/2014/main" id="{D61C3924-D88A-C4FF-9FAA-D449E70C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64" y="1849348"/>
            <a:ext cx="7443456" cy="50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1;p31">
            <a:extLst>
              <a:ext uri="{FF2B5EF4-FFF2-40B4-BE49-F238E27FC236}">
                <a16:creationId xmlns:a16="http://schemas.microsoft.com/office/drawing/2014/main" id="{D416C306-6932-4695-A232-0456608B6375}"/>
              </a:ext>
            </a:extLst>
          </p:cNvPr>
          <p:cNvSpPr txBox="1">
            <a:spLocks/>
          </p:cNvSpPr>
          <p:nvPr/>
        </p:nvSpPr>
        <p:spPr>
          <a:xfrm>
            <a:off x="0" y="27395"/>
            <a:ext cx="4058293" cy="96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knitting kit (n)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02061A-2E82-661A-C9B0-6D306EBC4757}"/>
              </a:ext>
            </a:extLst>
          </p:cNvPr>
          <p:cNvSpPr/>
          <p:nvPr/>
        </p:nvSpPr>
        <p:spPr>
          <a:xfrm>
            <a:off x="6608180" y="162505"/>
            <a:ext cx="5120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bộ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r>
              <a:rPr lang="en-US" sz="4800" dirty="0"/>
              <a:t> </a:t>
            </a:r>
            <a:r>
              <a:rPr lang="en-US" sz="4800" dirty="0" err="1"/>
              <a:t>cụ</a:t>
            </a:r>
            <a:r>
              <a:rPr lang="en-US" sz="4800" dirty="0"/>
              <a:t> </a:t>
            </a:r>
            <a:r>
              <a:rPr lang="en-US" sz="4800" dirty="0" err="1"/>
              <a:t>đan</a:t>
            </a:r>
            <a:r>
              <a:rPr lang="en-US" sz="4800" dirty="0"/>
              <a:t> </a:t>
            </a:r>
            <a:r>
              <a:rPr lang="en-US" sz="4800" dirty="0" err="1"/>
              <a:t>len</a:t>
            </a:r>
            <a:endParaRPr lang="en-US" sz="6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C5FE9C-D4A9-DEE7-3063-3EF394BDCE9A}"/>
              </a:ext>
            </a:extLst>
          </p:cNvPr>
          <p:cNvSpPr/>
          <p:nvPr/>
        </p:nvSpPr>
        <p:spPr>
          <a:xfrm>
            <a:off x="3825078" y="162505"/>
            <a:ext cx="30187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nɪtɪŋ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1" name="Picture 2" descr="Basket With Knitting Balls Bright Decorative Home Hobby Stock Illustration  - Download Image Now - iStock">
            <a:extLst>
              <a:ext uri="{FF2B5EF4-FFF2-40B4-BE49-F238E27FC236}">
                <a16:creationId xmlns:a16="http://schemas.microsoft.com/office/drawing/2014/main" id="{51788A2A-1777-E7E3-A249-044BB60E4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12749" r="6760" b="6894"/>
          <a:stretch/>
        </p:blipFill>
        <p:spPr bwMode="auto">
          <a:xfrm>
            <a:off x="4058293" y="1753535"/>
            <a:ext cx="4490358" cy="424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13016" y="61249"/>
            <a:ext cx="3791164" cy="120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dollhouse (n):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49799" y="277677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búp</a:t>
            </a:r>
            <a:r>
              <a:rPr lang="en-US" sz="4400" dirty="0"/>
              <a:t> </a:t>
            </a:r>
            <a:r>
              <a:rPr lang="en-US" sz="4400" dirty="0" err="1"/>
              <a:t>bê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3544583" y="277677"/>
            <a:ext cx="28870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dɒlhaʊs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/: </a:t>
            </a:r>
          </a:p>
        </p:txBody>
      </p:sp>
      <p:pic>
        <p:nvPicPr>
          <p:cNvPr id="5122" name="Picture 2" descr="Robotime Wooden Dollhouse With Furniture, Pretend Play Doll House Toys For  Kids, Gift For Girls &amp; Reviews | Wayfair">
            <a:extLst>
              <a:ext uri="{FF2B5EF4-FFF2-40B4-BE49-F238E27FC236}">
                <a16:creationId xmlns:a16="http://schemas.microsoft.com/office/drawing/2014/main" id="{8CC97BDF-3A12-4AB5-9C23-61C7AC6D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62" y="1047118"/>
            <a:ext cx="7315200" cy="553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65318A2B-D2F2-01C3-EC8B-3C6C8F6C8A28}"/>
              </a:ext>
            </a:extLst>
          </p:cNvPr>
          <p:cNvSpPr txBox="1">
            <a:spLocks/>
          </p:cNvSpPr>
          <p:nvPr/>
        </p:nvSpPr>
        <p:spPr>
          <a:xfrm>
            <a:off x="45007" y="-139277"/>
            <a:ext cx="7280467" cy="108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paper flowers (</a:t>
            </a:r>
            <a:r>
              <a:rPr lang="en-US" sz="48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v.phr</a:t>
            </a:r>
            <a:r>
              <a:rPr lang="en-US" sz="48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7FEA5C-64E1-D242-1D04-0C6CF6CF270C}"/>
              </a:ext>
            </a:extLst>
          </p:cNvPr>
          <p:cNvSpPr/>
          <p:nvPr/>
        </p:nvSpPr>
        <p:spPr>
          <a:xfrm>
            <a:off x="5686518" y="70353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hoa</a:t>
            </a:r>
            <a:r>
              <a:rPr lang="en-US" sz="4800" dirty="0"/>
              <a:t> </a:t>
            </a:r>
            <a:r>
              <a:rPr lang="en-US" sz="4800" dirty="0" err="1"/>
              <a:t>giấy</a:t>
            </a:r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7FD1D7-3182-7685-10AF-7293F86F18E8}"/>
              </a:ext>
            </a:extLst>
          </p:cNvPr>
          <p:cNvSpPr/>
          <p:nvPr/>
        </p:nvSpPr>
        <p:spPr>
          <a:xfrm>
            <a:off x="-39952" y="703535"/>
            <a:ext cx="6242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'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peɪpər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'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flaʊərz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/:</a:t>
            </a:r>
          </a:p>
        </p:txBody>
      </p:sp>
      <p:pic>
        <p:nvPicPr>
          <p:cNvPr id="8" name="Picture 2" descr="9,109 Paper Flower Stock Photos, Pictures &amp; Royalty-Free Images - iStock">
            <a:extLst>
              <a:ext uri="{FF2B5EF4-FFF2-40B4-BE49-F238E27FC236}">
                <a16:creationId xmlns:a16="http://schemas.microsoft.com/office/drawing/2014/main" id="{678DF3C8-604E-5455-2051-724C090C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81" y="1681817"/>
            <a:ext cx="6102848" cy="504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A55D47A0-C26B-DEB9-2874-5AF14FEE5F9D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3780890" cy="116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 out (v):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0AD810-20FE-C656-F294-1A27385AD04C}"/>
              </a:ext>
            </a:extLst>
          </p:cNvPr>
          <p:cNvSpPr/>
          <p:nvPr/>
        </p:nvSpPr>
        <p:spPr>
          <a:xfrm>
            <a:off x="6227357" y="73881"/>
            <a:ext cx="2091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đi</a:t>
            </a:r>
            <a:r>
              <a:rPr lang="en-US" sz="4800" dirty="0"/>
              <a:t> </a:t>
            </a:r>
            <a:r>
              <a:rPr lang="en-US" sz="4800" dirty="0" err="1"/>
              <a:t>chơi</a:t>
            </a:r>
            <a:endParaRPr lang="en-US" sz="4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AFD3D-4FBB-0281-B553-D5B8C60A9552}"/>
              </a:ext>
            </a:extLst>
          </p:cNvPr>
          <p:cNvSpPr/>
          <p:nvPr/>
        </p:nvSpPr>
        <p:spPr>
          <a:xfrm>
            <a:off x="3407382" y="73881"/>
            <a:ext cx="30380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hæŋ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aʊt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/:</a:t>
            </a:r>
          </a:p>
        </p:txBody>
      </p:sp>
      <p:pic>
        <p:nvPicPr>
          <p:cNvPr id="9" name="Picture 4" descr="Female Friends Hanging Out In Cafe | EPS PNG Images Free Download - Pikbest">
            <a:extLst>
              <a:ext uri="{FF2B5EF4-FFF2-40B4-BE49-F238E27FC236}">
                <a16:creationId xmlns:a16="http://schemas.microsoft.com/office/drawing/2014/main" id="{7BF45857-6E36-E7F8-A269-0AA0690D3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2822" r="1731" b="1566"/>
          <a:stretch/>
        </p:blipFill>
        <p:spPr bwMode="auto">
          <a:xfrm>
            <a:off x="2059896" y="1237579"/>
            <a:ext cx="8245084" cy="55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2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90345"/>
            <a:ext cx="740766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PRESENTATION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Vocabulary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68DAF4-AE25-B987-9978-B0B9DEC685E3}"/>
              </a:ext>
            </a:extLst>
          </p:cNvPr>
          <p:cNvGraphicFramePr>
            <a:graphicFrameLocks noGrp="1"/>
          </p:cNvGraphicFramePr>
          <p:nvPr/>
        </p:nvGraphicFramePr>
        <p:xfrm>
          <a:off x="595901" y="664757"/>
          <a:ext cx="11496785" cy="450186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29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4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2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DIY (n) 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diːaɪˈwaɪ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knitting kit (n)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nɪtɪŋ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kɪt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dcụ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dollhouse (n)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dɒlˌhaʊs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búp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bê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17077977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make paper flowers (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v.phr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meɪk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'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peɪpər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'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flaʊərz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24542958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hang out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hæŋ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aʊt</a:t>
                      </a: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32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285282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881</Words>
  <Application>Microsoft Office PowerPoint</Application>
  <PresentationFormat>Widescreen</PresentationFormat>
  <Paragraphs>141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Quicksand Medium</vt:lpstr>
      <vt:lpstr>Forte</vt:lpstr>
      <vt:lpstr>Myriad Pro</vt:lpstr>
      <vt:lpstr>.VnArabia</vt:lpstr>
      <vt:lpstr>Calibri</vt:lpstr>
      <vt:lpstr>Arial</vt:lpstr>
      <vt:lpstr>iCiel Cucho</vt:lpstr>
      <vt:lpstr>Berlin Sans FB</vt:lpstr>
      <vt:lpstr>Questrial</vt:lpstr>
      <vt:lpstr>Berlin Sans FB Demi</vt:lpstr>
      <vt:lpstr>Happy School</vt:lpstr>
      <vt:lpstr>Times New Roman</vt:lpstr>
      <vt:lpstr>.VnClarendon</vt:lpstr>
      <vt:lpstr>High Tower Text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Nguyễn Thị Huế</cp:lastModifiedBy>
  <cp:revision>126</cp:revision>
  <dcterms:created xsi:type="dcterms:W3CDTF">2024-03-20T13:03:09Z</dcterms:created>
  <dcterms:modified xsi:type="dcterms:W3CDTF">2024-09-10T08:51:28Z</dcterms:modified>
</cp:coreProperties>
</file>