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368" r:id="rId2"/>
    <p:sldId id="279" r:id="rId3"/>
    <p:sldId id="256" r:id="rId4"/>
    <p:sldId id="275" r:id="rId5"/>
    <p:sldId id="347" r:id="rId6"/>
    <p:sldId id="369" r:id="rId7"/>
    <p:sldId id="346" r:id="rId8"/>
    <p:sldId id="361" r:id="rId9"/>
    <p:sldId id="362" r:id="rId10"/>
    <p:sldId id="352" r:id="rId11"/>
    <p:sldId id="354" r:id="rId12"/>
    <p:sldId id="365" r:id="rId13"/>
    <p:sldId id="314" r:id="rId14"/>
    <p:sldId id="330" r:id="rId15"/>
    <p:sldId id="3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CBEAF0"/>
    <a:srgbClr val="FF9801"/>
    <a:srgbClr val="FFDAAB"/>
    <a:srgbClr val="0FB7BD"/>
    <a:srgbClr val="00A9A5"/>
    <a:srgbClr val="F7941E"/>
    <a:srgbClr val="48C0B6"/>
    <a:srgbClr val="FBB040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9905D-84B6-4A86-802D-C24EE6BDC5F4}" v="313" dt="2022-01-13T02:11:05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4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2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3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4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1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3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92073" y="1649323"/>
            <a:ext cx="9698713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B43E80-FAEA-47DF-A3AD-0CC4402B18A7}"/>
              </a:ext>
            </a:extLst>
          </p:cNvPr>
          <p:cNvSpPr txBox="1"/>
          <p:nvPr/>
        </p:nvSpPr>
        <p:spPr>
          <a:xfrm>
            <a:off x="127116" y="530143"/>
            <a:ext cx="1096401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3: Read the passage and choose the correct title for it.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90C75-FE5C-4D78-8AC2-2576AF92BF80}"/>
              </a:ext>
            </a:extLst>
          </p:cNvPr>
          <p:cNvSpPr/>
          <p:nvPr/>
        </p:nvSpPr>
        <p:spPr>
          <a:xfrm>
            <a:off x="8532969" y="3100039"/>
            <a:ext cx="3473503" cy="1382752"/>
          </a:xfrm>
          <a:prstGeom prst="roundRect">
            <a:avLst/>
          </a:prstGeom>
          <a:solidFill>
            <a:srgbClr val="92D050">
              <a:alpha val="56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A. How to live long</a:t>
            </a:r>
          </a:p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B. What food to eat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4965C1-7B59-4560-AEB2-098FA3D6C437}"/>
              </a:ext>
            </a:extLst>
          </p:cNvPr>
          <p:cNvSpPr/>
          <p:nvPr/>
        </p:nvSpPr>
        <p:spPr>
          <a:xfrm>
            <a:off x="8555271" y="3412273"/>
            <a:ext cx="454916" cy="4653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88817" y="-23147"/>
            <a:ext cx="647129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TIPS FOR A HEALTHY LIFE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367755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/>
              <a:t>In this passage, the author mentions to the way to live long including </a:t>
            </a:r>
            <a:r>
              <a:rPr lang="en-GB" sz="2800" b="1" i="1" dirty="0">
                <a:solidFill>
                  <a:srgbClr val="C00000"/>
                </a:solidFill>
              </a:rPr>
              <a:t>diet</a:t>
            </a:r>
            <a:r>
              <a:rPr lang="en-GB" sz="2800" b="1" i="1" dirty="0"/>
              <a:t> and </a:t>
            </a:r>
            <a:r>
              <a:rPr lang="en-GB" sz="2800" b="1" i="1" dirty="0">
                <a:solidFill>
                  <a:srgbClr val="C00000"/>
                </a:solidFill>
              </a:rPr>
              <a:t>outdoor activities</a:t>
            </a:r>
            <a:r>
              <a:rPr lang="en-GB" sz="2800" b="1" i="1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b="1" i="1" dirty="0"/>
          </a:p>
        </p:txBody>
      </p:sp>
      <p:sp>
        <p:nvSpPr>
          <p:cNvPr id="5" name="Rectangle 4"/>
          <p:cNvSpPr/>
          <p:nvPr/>
        </p:nvSpPr>
        <p:spPr>
          <a:xfrm>
            <a:off x="9271764" y="1487049"/>
            <a:ext cx="2584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</a:rPr>
              <a:t>sản phẩm </a:t>
            </a:r>
            <a:r>
              <a:rPr lang="en-GB" i="1" dirty="0" err="1">
                <a:solidFill>
                  <a:srgbClr val="FF0000"/>
                </a:solidFill>
              </a:rPr>
              <a:t>từ</a:t>
            </a:r>
            <a:r>
              <a:rPr lang="vi-VN" i="1" dirty="0">
                <a:solidFill>
                  <a:srgbClr val="FF0000"/>
                </a:solidFill>
              </a:rPr>
              <a:t> đậu nành. 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026228" y="3174349"/>
            <a:ext cx="40494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cxnSpLocks/>
            <a:endCxn id="5" idx="1"/>
          </p:cNvCxnSpPr>
          <p:nvPr/>
        </p:nvCxnSpPr>
        <p:spPr>
          <a:xfrm flipV="1">
            <a:off x="7075714" y="1671715"/>
            <a:ext cx="2196050" cy="1352674"/>
          </a:xfrm>
          <a:prstGeom prst="bentConnector3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0EF224-3804-43AE-825D-B2964F07FD3F}"/>
              </a:ext>
            </a:extLst>
          </p:cNvPr>
          <p:cNvSpPr txBox="1"/>
          <p:nvPr/>
        </p:nvSpPr>
        <p:spPr>
          <a:xfrm>
            <a:off x="315686" y="1208314"/>
            <a:ext cx="821728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Japanese live long lives. The main reason is their diet. They eat a lot of fish and vegetables. They cook fish with little cooking oil. They also eat a lot of tofu, a product from soybeans. Tofu has vegetable protein and vitamin B. It doesn’t have any fat. The Japanese work hard and do a lot of outdoor activities too. This helps them keep fit.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87067" y="5449217"/>
            <a:ext cx="1971794" cy="100289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43E80-FAEA-47DF-A3AD-0CC4402B18A7}"/>
              </a:ext>
            </a:extLst>
          </p:cNvPr>
          <p:cNvSpPr txBox="1"/>
          <p:nvPr/>
        </p:nvSpPr>
        <p:spPr>
          <a:xfrm>
            <a:off x="1345" y="398027"/>
            <a:ext cx="12190655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4: Discuss and make a list for the tips which help the Japanese live long lives. </a:t>
            </a:r>
          </a:p>
        </p:txBody>
      </p:sp>
      <p:pic>
        <p:nvPicPr>
          <p:cNvPr id="15" name="Picture 2" descr="Download Survey - Clipart Survey - Full Size PNG Image - PNGkit">
            <a:extLst>
              <a:ext uri="{FF2B5EF4-FFF2-40B4-BE49-F238E27FC236}">
                <a16:creationId xmlns:a16="http://schemas.microsoft.com/office/drawing/2014/main" id="{DBB4FD4F-7F77-4718-9E6C-6CE2ECB92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3" y="2047075"/>
            <a:ext cx="2799945" cy="28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5420" y="5677508"/>
            <a:ext cx="1955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ea typeface="Times New Roman"/>
                <a:cs typeface="Calibri"/>
              </a:rPr>
              <a:t>Group work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5831" y="1266589"/>
            <a:ext cx="8888361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(1) They eat a lot of fish and vegetable.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(2) They cook fish with little cooking oil.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(3) They also eat a lot of tofu.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C00000"/>
                </a:solidFill>
              </a:rPr>
              <a:t>(4) The Japanese work hard and do a lot of outdoor activities.</a:t>
            </a:r>
          </a:p>
        </p:txBody>
      </p:sp>
      <p:pic>
        <p:nvPicPr>
          <p:cNvPr id="4" name="2 Minutes Countdown 4k Giant Clock - Đồng hồ đếm ngược 2 phút (1)">
            <a:hlinkClick r:id="" action="ppaction://media"/>
            <a:extLst>
              <a:ext uri="{FF2B5EF4-FFF2-40B4-BE49-F238E27FC236}">
                <a16:creationId xmlns:a16="http://schemas.microsoft.com/office/drawing/2014/main" id="{A6A803F4-8F72-4A5F-B696-1B69F9DC4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3732" y="6090744"/>
            <a:ext cx="968268" cy="7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B43E80-FAEA-47DF-A3AD-0CC4402B18A7}"/>
              </a:ext>
            </a:extLst>
          </p:cNvPr>
          <p:cNvSpPr txBox="1"/>
          <p:nvPr/>
        </p:nvSpPr>
        <p:spPr>
          <a:xfrm>
            <a:off x="0" y="343901"/>
            <a:ext cx="121920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5: Discuss and make a list for the tips that the Vietnamese can do to live longer. </a:t>
            </a:r>
          </a:p>
        </p:txBody>
      </p:sp>
      <p:pic>
        <p:nvPicPr>
          <p:cNvPr id="15" name="Picture 2" descr="Download Survey - Clipart Survey - Full Size PNG Image - PNGkit">
            <a:extLst>
              <a:ext uri="{FF2B5EF4-FFF2-40B4-BE49-F238E27FC236}">
                <a16:creationId xmlns:a16="http://schemas.microsoft.com/office/drawing/2014/main" id="{DBB4FD4F-7F77-4718-9E6C-6CE2ECB92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17" y="1781604"/>
            <a:ext cx="2799945" cy="33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1262" y="994974"/>
            <a:ext cx="8560738" cy="4832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-</a:t>
            </a:r>
            <a:r>
              <a:rPr lang="vi-VN" sz="2800" b="1" dirty="0">
                <a:solidFill>
                  <a:srgbClr val="FF0000"/>
                </a:solidFill>
              </a:rPr>
              <a:t> Go to bed early.</a:t>
            </a:r>
          </a:p>
          <a:p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Drink</a:t>
            </a:r>
            <a:r>
              <a:rPr lang="en-GB" sz="2800" b="1" dirty="0">
                <a:solidFill>
                  <a:srgbClr val="FF0000"/>
                </a:solidFill>
                <a:latin typeface=".VnArial Narrow" pitchFamily="34" charset="0"/>
              </a:rPr>
              <a:t> more</a:t>
            </a:r>
            <a:r>
              <a:rPr lang="vi-VN" sz="2800" b="1" dirty="0">
                <a:solidFill>
                  <a:srgbClr val="FF0000"/>
                </a:solidFill>
              </a:rPr>
              <a:t> water.</a:t>
            </a:r>
          </a:p>
          <a:p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Get daily exercise.</a:t>
            </a:r>
          </a:p>
          <a:p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- Eat vegetables.</a:t>
            </a:r>
          </a:p>
          <a:p>
            <a:endParaRPr lang="vi-VN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vi-VN" sz="2800" b="1" dirty="0">
                <a:solidFill>
                  <a:srgbClr val="FF0000"/>
                </a:solidFill>
              </a:rPr>
              <a:t>Laugh a lot.</a:t>
            </a:r>
            <a:endParaRPr lang="en-GB" sz="2800" b="1" dirty="0">
              <a:solidFill>
                <a:srgbClr val="FF0000"/>
              </a:solidFill>
              <a:latin typeface=".VnArial Narrow" pitchFamily="34" charset="0"/>
            </a:endParaRPr>
          </a:p>
          <a:p>
            <a:pPr marL="342900" indent="-342900">
              <a:buFontTx/>
              <a:buChar char="-"/>
            </a:pPr>
            <a:endParaRPr lang="vi-VN" sz="2800" b="1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  <a:latin typeface=".VnArial Narrow" pitchFamily="34" charset="0"/>
              </a:rPr>
              <a:t>- Drink less soft drink and eat less </a:t>
            </a:r>
            <a:r>
              <a:rPr lang="en-GB" sz="2800" b="1" dirty="0" err="1">
                <a:solidFill>
                  <a:srgbClr val="FF0000"/>
                </a:solidFill>
                <a:latin typeface=".VnArial Narrow" pitchFamily="34" charset="0"/>
              </a:rPr>
              <a:t>fastfood</a:t>
            </a:r>
            <a:r>
              <a:rPr lang="en-GB" sz="2800" b="1" dirty="0">
                <a:solidFill>
                  <a:srgbClr val="FF0000"/>
                </a:solidFill>
                <a:latin typeface=".VnArial Narrow" pitchFamily="34" charset="0"/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8D527B1C-9B64-4D15-87F0-9BA74F34B1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6130" y="6051479"/>
            <a:ext cx="1385870" cy="7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5" y="133191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7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4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7"/>
            <a:ext cx="45421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532459" y="2298467"/>
            <a:ext cx="82023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 (Body)"/>
              </a:rPr>
              <a:t>In this lesson, we have learn to: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Calibri (Body)"/>
              </a:rPr>
              <a:t> learn how to ask for and give health tips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Calibri (Body)"/>
              </a:rPr>
              <a:t> </a:t>
            </a:r>
            <a:r>
              <a:rPr lang="en-US" sz="2800" dirty="0" err="1">
                <a:latin typeface="Calibri (Body)"/>
              </a:rPr>
              <a:t>practise</a:t>
            </a:r>
            <a:r>
              <a:rPr lang="en-US" sz="2800" dirty="0">
                <a:latin typeface="Calibri (Body)"/>
              </a:rPr>
              <a:t> using some grammar points and vocabulary related to the topic.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5" y="133191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7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4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051" y="386598"/>
            <a:ext cx="52150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1957" y="2272147"/>
            <a:ext cx="774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exercises in the workbook.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8" y="1265790"/>
            <a:ext cx="4224003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z2726079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535" y="60054"/>
            <a:ext cx="6218409" cy="7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z27260797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60" y="94996"/>
            <a:ext cx="6218409" cy="7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3562" y="5015151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26" y="4538678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29" y="2587423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4626" y="4997839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có liên qua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4094" y="4586525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269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7618" y="351705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3" name="Explosion 1 2"/>
          <p:cNvSpPr/>
          <p:nvPr/>
        </p:nvSpPr>
        <p:spPr>
          <a:xfrm>
            <a:off x="1585451" y="2227004"/>
            <a:ext cx="3008671" cy="2551471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HEALTH PROBLEMS</a:t>
            </a:r>
          </a:p>
          <a:p>
            <a:pPr algn="ctr"/>
            <a:endParaRPr lang="en-US" dirty="0"/>
          </a:p>
        </p:txBody>
      </p:sp>
      <p:sp>
        <p:nvSpPr>
          <p:cNvPr id="7" name="Explosion 1 6"/>
          <p:cNvSpPr/>
          <p:nvPr/>
        </p:nvSpPr>
        <p:spPr>
          <a:xfrm>
            <a:off x="8116529" y="2064774"/>
            <a:ext cx="3008671" cy="2551471"/>
          </a:xfrm>
          <a:prstGeom prst="irregularSeal1">
            <a:avLst/>
          </a:prstGeom>
          <a:ln>
            <a:solidFill>
              <a:srgbClr val="048DA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HEALTH PROBLEMS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5806" y="497618"/>
            <a:ext cx="1430592" cy="400110"/>
          </a:xfrm>
          <a:prstGeom prst="rect">
            <a:avLst/>
          </a:prstGeom>
          <a:solidFill>
            <a:srgbClr val="CBEA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2 Groups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914400" y="4908358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* Suggested answers: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Asthma, a backache, a broken leg, a cold, a cough, an earache, a headache, a sore throat, a toothache, sunburn, etc.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1187" y="1799303"/>
            <a:ext cx="173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toothache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89575" y="1729855"/>
            <a:ext cx="173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toothache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9786" y="433436"/>
            <a:ext cx="2396614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Game: </a:t>
            </a:r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2 Minutes Countdown 4k Giant Clock - Đồng hồ đếm ngược 2 phút (1)">
            <a:hlinkClick r:id="" action="ppaction://media"/>
            <a:extLst>
              <a:ext uri="{FF2B5EF4-FFF2-40B4-BE49-F238E27FC236}">
                <a16:creationId xmlns:a16="http://schemas.microsoft.com/office/drawing/2014/main" id="{39B90E5C-A974-4A70-98F1-AB8EFEE94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2217" y="433436"/>
            <a:ext cx="1399783" cy="9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500" y="5269730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2" y="5269729"/>
            <a:ext cx="495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6" y="1670264"/>
            <a:ext cx="5483757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9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7" y="1757477"/>
            <a:ext cx="456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LESSON 4: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9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9"/>
            <a:ext cx="124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5"/>
            <a:ext cx="495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9" y="190031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26" name="Picture 2" descr="Free Communication Cliparts, Download Free Communication Cliparts png  images, Free ClipArts on Clipart Library">
            <a:extLst>
              <a:ext uri="{FF2B5EF4-FFF2-40B4-BE49-F238E27FC236}">
                <a16:creationId xmlns:a16="http://schemas.microsoft.com/office/drawing/2014/main" id="{1E4F5D93-1E9A-48B5-823E-C281A511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52" y="2484469"/>
            <a:ext cx="3370035" cy="323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87968" y="5977615"/>
            <a:ext cx="5447004" cy="6718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libri (Body)"/>
              </a:rPr>
              <a:t>How to ask for and give health tips.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3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1" y="706510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1" y="144697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03075"/>
            <a:ext cx="1219199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libri (Body)"/>
              </a:rPr>
              <a:t>By the end of the lesson, students will be able to: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 (Body)"/>
              </a:rPr>
              <a:t>- learn how to ask for and give health tips.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 (Body)"/>
              </a:rPr>
              <a:t>- </a:t>
            </a:r>
            <a:r>
              <a:rPr lang="en-US" sz="3200" dirty="0" err="1">
                <a:latin typeface="Calibri (Body)"/>
              </a:rPr>
              <a:t>practise</a:t>
            </a:r>
            <a:r>
              <a:rPr lang="en-US" sz="3200" dirty="0">
                <a:latin typeface="Calibri (Body)"/>
              </a:rPr>
              <a:t> using some grammar points and vocabulary related to the topic.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850798"/>
            <a:ext cx="12192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Ex1. Listen and read the conversations. Pay attention to the highlighted sentences.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7835" y="302129"/>
            <a:ext cx="577991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pic>
        <p:nvPicPr>
          <p:cNvPr id="2" name="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131246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674" t="1880" r="2630" b="1878"/>
          <a:stretch/>
        </p:blipFill>
        <p:spPr>
          <a:xfrm>
            <a:off x="2732049" y="2245781"/>
            <a:ext cx="6010507" cy="43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84554" y="2325576"/>
            <a:ext cx="25121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84554" y="1784610"/>
            <a:ext cx="231549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51343"/>
            <a:ext cx="121920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1. Listen and read the conversations. Pay attention to the highlighted sentences.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91135" y="2296079"/>
            <a:ext cx="621112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ü"/>
            </a:pPr>
            <a:r>
              <a:rPr lang="en-GB" sz="3200" dirty="0">
                <a:solidFill>
                  <a:srgbClr val="292934"/>
                </a:solidFill>
              </a:rPr>
              <a:t>You shouldn’t read in dim light.</a:t>
            </a:r>
            <a:endParaRPr lang="en-US" sz="4000" b="1" dirty="0">
              <a:solidFill>
                <a:srgbClr val="79463D">
                  <a:lumMod val="7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1135" y="1676889"/>
            <a:ext cx="4950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itchFamily="2" charset="2"/>
              <a:buChar char="ü"/>
            </a:pPr>
            <a:r>
              <a:rPr lang="en-GB" sz="3200" kern="0" dirty="0">
                <a:solidFill>
                  <a:sysClr val="windowText" lastClr="000000"/>
                </a:solidFill>
              </a:rPr>
              <a:t>You can use eye drops.</a:t>
            </a:r>
            <a:endParaRPr lang="en-US" sz="3200" b="1" kern="0" dirty="0">
              <a:solidFill>
                <a:srgbClr val="79463D">
                  <a:lumMod val="7500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64015" y="272440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 - What do these sentences mean?</a:t>
            </a:r>
            <a:endParaRPr lang="en-US" sz="2800" b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en-GB" sz="2800" b="1" i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 - When do we use these sentences?</a:t>
            </a:r>
            <a:endParaRPr lang="en-US" sz="2800" b="1" dirty="0">
              <a:solidFill>
                <a:srgbClr val="C00000"/>
              </a:solidFill>
              <a:latin typeface="Calibri"/>
              <a:ea typeface="Times New Roman"/>
              <a:cs typeface="Times New Roman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>
              <a:solidFill>
                <a:srgbClr val="C0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1135" y="3385998"/>
            <a:ext cx="6792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3200" b="1" i="1" dirty="0">
                <a:solidFill>
                  <a:srgbClr val="00B050"/>
                </a:solidFill>
              </a:rPr>
              <a:t> Giving tips for health problems.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40173" y="4130481"/>
            <a:ext cx="4839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 </a:t>
            </a:r>
            <a:r>
              <a:rPr lang="en-US" sz="2800" b="1" u="sng" dirty="0">
                <a:solidFill>
                  <a:srgbClr val="FF0000"/>
                </a:solidFill>
              </a:rPr>
              <a:t>Structure</a:t>
            </a:r>
            <a:r>
              <a:rPr lang="en-US" sz="2800" b="1" dirty="0"/>
              <a:t>:  </a:t>
            </a:r>
            <a:r>
              <a:rPr lang="en-US" sz="2800" b="1" i="1" dirty="0"/>
              <a:t>to give advice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57244" y="48756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kern="0" dirty="0">
                <a:solidFill>
                  <a:srgbClr val="FF0000"/>
                </a:solidFill>
              </a:rPr>
              <a:t>- You should/ shouldn’t + V</a:t>
            </a:r>
          </a:p>
          <a:p>
            <a:pPr lvl="0">
              <a:lnSpc>
                <a:spcPct val="150000"/>
              </a:lnSpc>
            </a:pPr>
            <a:r>
              <a:rPr lang="en-US" sz="2400" b="1" kern="0" dirty="0">
                <a:solidFill>
                  <a:srgbClr val="FF0000"/>
                </a:solidFill>
              </a:rPr>
              <a:t>- You can + V</a:t>
            </a:r>
          </a:p>
        </p:txBody>
      </p:sp>
    </p:spTree>
    <p:extLst>
      <p:ext uri="{BB962C8B-B14F-4D97-AF65-F5344CB8AC3E}">
        <p14:creationId xmlns:p14="http://schemas.microsoft.com/office/powerpoint/2010/main" val="176473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690E87-2DE1-41DA-B544-E5924DCF5200}"/>
              </a:ext>
            </a:extLst>
          </p:cNvPr>
          <p:cNvSpPr txBox="1"/>
          <p:nvPr/>
        </p:nvSpPr>
        <p:spPr>
          <a:xfrm>
            <a:off x="4763729" y="1208961"/>
            <a:ext cx="2777327" cy="1248875"/>
          </a:xfrm>
          <a:prstGeom prst="cloudCallou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 </a:t>
            </a:r>
            <a:r>
              <a:rPr lang="en-US" sz="2800" b="1" dirty="0"/>
              <a:t>I’m tired. </a:t>
            </a:r>
          </a:p>
        </p:txBody>
      </p:sp>
      <p:pic>
        <p:nvPicPr>
          <p:cNvPr id="3074" name="Picture 2" descr="Tired Cliparts - Cliparts Zone">
            <a:extLst>
              <a:ext uri="{FF2B5EF4-FFF2-40B4-BE49-F238E27FC236}">
                <a16:creationId xmlns:a16="http://schemas.microsoft.com/office/drawing/2014/main" id="{2D030E2B-0C43-48C4-B62D-87978D93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62" y="1019129"/>
            <a:ext cx="3493367" cy="31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785" y="424419"/>
            <a:ext cx="1208642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2: Work in pairs. Make similar conversations with the following situations.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43215" y="2721837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A: I’m tired. </a:t>
            </a:r>
          </a:p>
          <a:p>
            <a:r>
              <a:rPr lang="vi-VN" sz="3200" i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You can take a rest. </a:t>
            </a:r>
          </a:p>
          <a:p>
            <a:r>
              <a:rPr lang="vi-VN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A: Yes.</a:t>
            </a:r>
          </a:p>
          <a:p>
            <a:r>
              <a:rPr lang="vi-VN" sz="3200" i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You shouldn’t go out. </a:t>
            </a:r>
          </a:p>
          <a:p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974" y="474036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i="1" dirty="0"/>
              <a:t>A: I am tired.</a:t>
            </a:r>
          </a:p>
          <a:p>
            <a:r>
              <a:rPr lang="en-GB" sz="2400" i="1" dirty="0">
                <a:solidFill>
                  <a:srgbClr val="FF0000"/>
                </a:solidFill>
              </a:rPr>
              <a:t>B: </a:t>
            </a:r>
            <a:r>
              <a:rPr lang="en-GB" sz="2400" i="1" dirty="0"/>
              <a:t>You can drink some milk.</a:t>
            </a:r>
          </a:p>
          <a:p>
            <a:r>
              <a:rPr lang="en-GB" sz="2400" i="1" dirty="0"/>
              <a:t>A: Yes.</a:t>
            </a:r>
          </a:p>
          <a:p>
            <a:r>
              <a:rPr lang="en-GB" sz="2400" i="1" dirty="0">
                <a:solidFill>
                  <a:srgbClr val="FF0000"/>
                </a:solidFill>
              </a:rPr>
              <a:t>B: </a:t>
            </a:r>
            <a:r>
              <a:rPr lang="en-GB" sz="2400" i="1" dirty="0"/>
              <a:t>And you should have a nap.</a:t>
            </a:r>
          </a:p>
          <a:p>
            <a:r>
              <a:rPr lang="en-GB" sz="2400" i="1" dirty="0"/>
              <a:t>A: Thank you.</a:t>
            </a:r>
          </a:p>
        </p:txBody>
      </p:sp>
      <p:pic>
        <p:nvPicPr>
          <p:cNvPr id="4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B24F7C5D-83ED-4378-BA3B-83E3FB77C1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8190" y="780780"/>
            <a:ext cx="1121025" cy="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5690E87-2DE1-41DA-B544-E5924DCF5200}"/>
              </a:ext>
            </a:extLst>
          </p:cNvPr>
          <p:cNvSpPr txBox="1"/>
          <p:nvPr/>
        </p:nvSpPr>
        <p:spPr>
          <a:xfrm>
            <a:off x="6186510" y="1479009"/>
            <a:ext cx="4697800" cy="1248875"/>
          </a:xfrm>
          <a:prstGeom prst="cloudCallou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     </a:t>
            </a:r>
            <a:r>
              <a:rPr lang="en-US" sz="2800" b="1" dirty="0"/>
              <a:t>I have acne.</a:t>
            </a:r>
          </a:p>
        </p:txBody>
      </p:sp>
      <p:pic>
        <p:nvPicPr>
          <p:cNvPr id="12" name="Picture 2" descr="Acne clipart png images | PNGWing">
            <a:extLst>
              <a:ext uri="{FF2B5EF4-FFF2-40B4-BE49-F238E27FC236}">
                <a16:creationId xmlns:a16="http://schemas.microsoft.com/office/drawing/2014/main" id="{0EECB5C7-D8AB-4461-B210-D60E36080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0000" l="6111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7" y="760320"/>
            <a:ext cx="3205093" cy="29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0347" y="3305048"/>
            <a:ext cx="64882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A: I have acne. </a:t>
            </a:r>
          </a:p>
          <a:p>
            <a:r>
              <a:rPr lang="en-US" sz="3200" b="1" i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You should wash your face. </a:t>
            </a:r>
          </a:p>
          <a:p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A: Yes. </a:t>
            </a:r>
          </a:p>
          <a:p>
            <a:r>
              <a:rPr lang="en-US" sz="3200" b="1" i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You shouldn’t touch your face with dirty hands</a:t>
            </a:r>
          </a:p>
          <a:p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92A4236E-6B17-4E1A-8D2B-74E6BEAD7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5910" y="5542895"/>
            <a:ext cx="936090" cy="7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690E87-2DE1-41DA-B544-E5924DCF5200}"/>
              </a:ext>
            </a:extLst>
          </p:cNvPr>
          <p:cNvSpPr txBox="1"/>
          <p:nvPr/>
        </p:nvSpPr>
        <p:spPr>
          <a:xfrm>
            <a:off x="5684709" y="1313356"/>
            <a:ext cx="4093471" cy="1986780"/>
          </a:xfrm>
          <a:prstGeom prst="cloudCallou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My hands are chapped.</a:t>
            </a:r>
          </a:p>
        </p:txBody>
      </p:sp>
      <p:pic>
        <p:nvPicPr>
          <p:cNvPr id="14" name="Picture 2" descr="54,538 Dry Hands Stock Photos, Pictures &amp;amp; Royalty-Free Images - iStock">
            <a:extLst>
              <a:ext uri="{FF2B5EF4-FFF2-40B4-BE49-F238E27FC236}">
                <a16:creationId xmlns:a16="http://schemas.microsoft.com/office/drawing/2014/main" id="{F0382037-F170-4A5A-83BE-A5001F21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71" y="1534206"/>
            <a:ext cx="3905167" cy="271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3365" y="379459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A: My hands are chapped. </a:t>
            </a:r>
          </a:p>
          <a:p>
            <a:r>
              <a:rPr lang="vi-VN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vi-V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You can use hand cream. </a:t>
            </a:r>
          </a:p>
          <a:p>
            <a:r>
              <a:rPr lang="vi-V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A: Yes.</a:t>
            </a:r>
          </a:p>
          <a:p>
            <a:r>
              <a:rPr lang="vi-VN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vi-V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You shouldn’t use chemical soaps. </a:t>
            </a:r>
          </a:p>
          <a:p>
            <a:endParaRPr lang="vi-VN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AD84B6E7-5F74-46D5-8288-C448457D8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910" y="5542895"/>
            <a:ext cx="936090" cy="7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3021</TotalTime>
  <Words>652</Words>
  <Application>Microsoft Office PowerPoint</Application>
  <PresentationFormat>Widescreen</PresentationFormat>
  <Paragraphs>98</Paragraphs>
  <Slides>15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.VnArial Narrow</vt:lpstr>
      <vt:lpstr>Arial</vt:lpstr>
      <vt:lpstr>Calibri</vt:lpstr>
      <vt:lpstr>Calibri (Body)</vt:lpstr>
      <vt:lpstr>Myriad Pro</vt:lpstr>
      <vt:lpstr>Times New Roman</vt:lpstr>
      <vt:lpstr>VNI-Ariston</vt:lpstr>
      <vt:lpstr>Wingdings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Thị Huế</cp:lastModifiedBy>
  <cp:revision>196</cp:revision>
  <dcterms:created xsi:type="dcterms:W3CDTF">2020-12-09T02:04:09Z</dcterms:created>
  <dcterms:modified xsi:type="dcterms:W3CDTF">2024-10-06T15:40:16Z</dcterms:modified>
</cp:coreProperties>
</file>