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media/audio2.wav" ContentType="audio/x-wav"/>
  <Override PartName="/ppt/media/audio3.wav" ContentType="audio/x-wav"/>
  <Override PartName="/ppt/media/audio4.wav" ContentType="audio/x-wav"/>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32" r:id="rId2"/>
    <p:sldId id="333" r:id="rId3"/>
    <p:sldId id="334" r:id="rId4"/>
    <p:sldId id="335" r:id="rId5"/>
    <p:sldId id="336" r:id="rId6"/>
    <p:sldId id="337" r:id="rId7"/>
    <p:sldId id="338" r:id="rId8"/>
    <p:sldId id="311" r:id="rId9"/>
    <p:sldId id="312" r:id="rId10"/>
    <p:sldId id="313" r:id="rId11"/>
    <p:sldId id="258" r:id="rId12"/>
    <p:sldId id="259" r:id="rId13"/>
    <p:sldId id="339" r:id="rId14"/>
    <p:sldId id="341" r:id="rId15"/>
    <p:sldId id="329" r:id="rId16"/>
    <p:sldId id="314" r:id="rId17"/>
    <p:sldId id="342" r:id="rId18"/>
    <p:sldId id="263" r:id="rId19"/>
    <p:sldId id="343" r:id="rId20"/>
    <p:sldId id="316" r:id="rId21"/>
    <p:sldId id="317" r:id="rId22"/>
    <p:sldId id="264" r:id="rId23"/>
    <p:sldId id="325" r:id="rId24"/>
    <p:sldId id="277" r:id="rId25"/>
    <p:sldId id="344" r:id="rId26"/>
    <p:sldId id="265" r:id="rId27"/>
    <p:sldId id="266" r:id="rId28"/>
    <p:sldId id="267" r:id="rId29"/>
    <p:sldId id="268" r:id="rId30"/>
    <p:sldId id="269" r:id="rId31"/>
    <p:sldId id="270" r:id="rId32"/>
    <p:sldId id="271" r:id="rId33"/>
    <p:sldId id="322" r:id="rId34"/>
    <p:sldId id="323" r:id="rId35"/>
    <p:sldId id="340" r:id="rId36"/>
    <p:sldId id="321" r:id="rId37"/>
    <p:sldId id="330" r:id="rId38"/>
    <p:sldId id="331" r:id="rId39"/>
    <p:sldId id="324" r:id="rId40"/>
    <p:sldId id="272" r:id="rId41"/>
    <p:sldId id="310" r:id="rId42"/>
    <p:sldId id="315" r:id="rId43"/>
    <p:sldId id="309" r:id="rId44"/>
    <p:sldId id="304" r:id="rId45"/>
    <p:sldId id="297" r:id="rId46"/>
    <p:sldId id="298" r:id="rId47"/>
    <p:sldId id="299" r:id="rId48"/>
    <p:sldId id="300" r:id="rId49"/>
    <p:sldId id="326" r:id="rId50"/>
    <p:sldId id="327" r:id="rId51"/>
    <p:sldId id="328" r:id="rId52"/>
    <p:sldId id="294" r:id="rId53"/>
    <p:sldId id="295"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840" userDrawn="1">
          <p15:clr>
            <a:srgbClr val="A4A3A4"/>
          </p15:clr>
        </p15:guide>
        <p15:guide id="2" pos="384" userDrawn="1">
          <p15:clr>
            <a:srgbClr val="A4A3A4"/>
          </p15:clr>
        </p15:guide>
        <p15:guide id="3" pos="7296" userDrawn="1">
          <p15:clr>
            <a:srgbClr val="A4A3A4"/>
          </p15:clr>
        </p15:guide>
        <p15:guide id="4" orient="horz" pos="4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E33A"/>
    <a:srgbClr val="5B6F37"/>
    <a:srgbClr val="E6E6E6"/>
    <a:srgbClr val="D6B582"/>
    <a:srgbClr val="5579B7"/>
    <a:srgbClr val="CA5530"/>
    <a:srgbClr val="EBE153"/>
    <a:srgbClr val="C95D3B"/>
    <a:srgbClr val="682023"/>
    <a:srgbClr val="BC4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9888" autoAdjust="0"/>
  </p:normalViewPr>
  <p:slideViewPr>
    <p:cSldViewPr snapToGrid="0">
      <p:cViewPr varScale="1">
        <p:scale>
          <a:sx n="80" d="100"/>
          <a:sy n="80" d="100"/>
        </p:scale>
        <p:origin x="-136" y="-64"/>
      </p:cViewPr>
      <p:guideLst>
        <p:guide orient="horz" pos="3840"/>
        <p:guide orient="horz" pos="408"/>
        <p:guide pos="384"/>
        <p:guide pos="72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13145E-75AC-4592-901F-BE32BBEF96C7}"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096C1A-F315-4F88-B65C-3355A68224AD}" type="slidenum">
              <a:rPr lang="en-GB" smtClean="0"/>
              <a:t>‹#›</a:t>
            </a:fld>
            <a:endParaRPr lang="en-GB"/>
          </a:p>
        </p:txBody>
      </p:sp>
    </p:spTree>
    <p:extLst>
      <p:ext uri="{BB962C8B-B14F-4D97-AF65-F5344CB8AC3E}">
        <p14:creationId xmlns:p14="http://schemas.microsoft.com/office/powerpoint/2010/main" val="2558150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64C35F1-108E-45EE-BF7D-C597E655C376}" type="slidenum">
              <a:rPr lang="zh-CN" altLang="en-US" smtClean="0"/>
              <a:t>52</a:t>
            </a:fld>
            <a:endParaRPr lang="zh-CN" altLang="en-US"/>
          </a:p>
        </p:txBody>
      </p:sp>
    </p:spTree>
    <p:extLst>
      <p:ext uri="{BB962C8B-B14F-4D97-AF65-F5344CB8AC3E}">
        <p14:creationId xmlns:p14="http://schemas.microsoft.com/office/powerpoint/2010/main" val="377325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8500388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698309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26741489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1299538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4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964520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07071714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06171850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1718071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82423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6668145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7044399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83002714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50548923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71821884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91646366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1871640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11357112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1305635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51040549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6010693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19491177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0090435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68546259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8196452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67707806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78696058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64849575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19051413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61891921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88018649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57990734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19939621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03511915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51433316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70908844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42020373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28654874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2842038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8173361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4846420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19382892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27784800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94367069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5899980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68141888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03427300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49560374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53403845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73099572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18185721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697375214"/>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76878536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450691660"/>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293142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4F118C5-94FF-4971-963A-736CAAF36CFD}" type="datetimeFigureOut">
              <a:rPr lang="en-GB" smtClean="0"/>
              <a:t>24/09/2024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717480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76905033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4F118C5-94FF-4971-963A-736CAAF36CFD}" type="datetimeFigureOut">
              <a:rPr lang="en-GB" smtClean="0"/>
              <a:t>24/09/2024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81127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4F118C5-94FF-4971-963A-736CAAF36CFD}" type="datetimeFigureOut">
              <a:rPr lang="en-GB" smtClean="0"/>
              <a:t>24/09/2024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444866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F118C5-94FF-4971-963A-736CAAF36CFD}" type="datetimeFigureOut">
              <a:rPr lang="en-GB" smtClean="0"/>
              <a:t>24/09/2024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1044087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F118C5-94FF-4971-963A-736CAAF36CFD}" type="datetimeFigureOut">
              <a:rPr lang="en-GB" smtClean="0"/>
              <a:t>24/09/2024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4919357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F118C5-94FF-4971-963A-736CAAF36CFD}" type="datetimeFigureOut">
              <a:rPr lang="en-GB" smtClean="0"/>
              <a:t>24/09/2024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638316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417411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301097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4822453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7330155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F118C5-94FF-4971-963A-736CAAF36CFD}"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95442B-F76C-41F9-8D0D-D60301CF2B91}" type="slidenum">
              <a:rPr lang="en-GB" smtClean="0"/>
              <a:t>‹#›</a:t>
            </a:fld>
            <a:endParaRPr lang="en-GB"/>
          </a:p>
        </p:txBody>
      </p:sp>
    </p:spTree>
    <p:extLst>
      <p:ext uri="{BB962C8B-B14F-4D97-AF65-F5344CB8AC3E}">
        <p14:creationId xmlns:p14="http://schemas.microsoft.com/office/powerpoint/2010/main" val="287325206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F118C5-94FF-4971-963A-736CAAF36CFD}" type="datetimeFigureOut">
              <a:rPr lang="en-GB" smtClean="0"/>
              <a:t>24/09/2024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5442B-F76C-41F9-8D0D-D60301CF2B91}" type="slidenum">
              <a:rPr lang="en-GB" smtClean="0"/>
              <a:t>‹#›</a:t>
            </a:fld>
            <a:endParaRPr lang="en-GB"/>
          </a:p>
        </p:txBody>
      </p:sp>
    </p:spTree>
    <p:extLst>
      <p:ext uri="{BB962C8B-B14F-4D97-AF65-F5344CB8AC3E}">
        <p14:creationId xmlns:p14="http://schemas.microsoft.com/office/powerpoint/2010/main" val="1954731905"/>
      </p:ext>
    </p:extLst>
  </p:cSld>
  <p:clrMap bg1="lt1" tx1="dk1" bg2="lt2" tx2="dk2" accent1="accent1" accent2="accent2" accent3="accent3" accent4="accent4" accent5="accent5" accent6="accent6" hlink="hlink" folHlink="folHlink"/>
  <p:sldLayoutIdLst>
    <p:sldLayoutId id="2147483649" r:id="rId1"/>
    <p:sldLayoutId id="2147483698" r:id="rId2"/>
    <p:sldLayoutId id="2147483697" r:id="rId3"/>
    <p:sldLayoutId id="2147483692" r:id="rId4"/>
    <p:sldLayoutId id="2147483682" r:id="rId5"/>
    <p:sldLayoutId id="2147483679" r:id="rId6"/>
    <p:sldLayoutId id="2147483678" r:id="rId7"/>
    <p:sldLayoutId id="2147483672" r:id="rId8"/>
    <p:sldLayoutId id="2147483669" r:id="rId9"/>
    <p:sldLayoutId id="2147483650" r:id="rId10"/>
    <p:sldLayoutId id="2147483714" r:id="rId11"/>
    <p:sldLayoutId id="2147483713" r:id="rId12"/>
    <p:sldLayoutId id="2147483712" r:id="rId13"/>
    <p:sldLayoutId id="2147483711" r:id="rId14"/>
    <p:sldLayoutId id="2147483710" r:id="rId15"/>
    <p:sldLayoutId id="2147483709" r:id="rId16"/>
    <p:sldLayoutId id="2147483708" r:id="rId17"/>
    <p:sldLayoutId id="2147483707" r:id="rId18"/>
    <p:sldLayoutId id="2147483706" r:id="rId19"/>
    <p:sldLayoutId id="2147483705" r:id="rId20"/>
    <p:sldLayoutId id="2147483704" r:id="rId21"/>
    <p:sldLayoutId id="2147483703" r:id="rId22"/>
    <p:sldLayoutId id="2147483702" r:id="rId23"/>
    <p:sldLayoutId id="2147483701" r:id="rId24"/>
    <p:sldLayoutId id="2147483700" r:id="rId25"/>
    <p:sldLayoutId id="2147483699" r:id="rId26"/>
    <p:sldLayoutId id="2147483696" r:id="rId27"/>
    <p:sldLayoutId id="2147483695" r:id="rId28"/>
    <p:sldLayoutId id="2147483694" r:id="rId29"/>
    <p:sldLayoutId id="2147483693" r:id="rId30"/>
    <p:sldLayoutId id="2147483691" r:id="rId31"/>
    <p:sldLayoutId id="2147483690" r:id="rId32"/>
    <p:sldLayoutId id="2147483689" r:id="rId33"/>
    <p:sldLayoutId id="2147483688" r:id="rId34"/>
    <p:sldLayoutId id="2147483687" r:id="rId35"/>
    <p:sldLayoutId id="2147483686" r:id="rId36"/>
    <p:sldLayoutId id="2147483685" r:id="rId37"/>
    <p:sldLayoutId id="2147483684" r:id="rId38"/>
    <p:sldLayoutId id="2147483683" r:id="rId39"/>
    <p:sldLayoutId id="2147483681" r:id="rId40"/>
    <p:sldLayoutId id="2147483680" r:id="rId41"/>
    <p:sldLayoutId id="2147483677" r:id="rId42"/>
    <p:sldLayoutId id="2147483676" r:id="rId43"/>
    <p:sldLayoutId id="2147483675" r:id="rId44"/>
    <p:sldLayoutId id="2147483674" r:id="rId45"/>
    <p:sldLayoutId id="2147483673" r:id="rId46"/>
    <p:sldLayoutId id="2147483671" r:id="rId47"/>
    <p:sldLayoutId id="2147483670" r:id="rId48"/>
    <p:sldLayoutId id="2147483668" r:id="rId49"/>
    <p:sldLayoutId id="2147483667" r:id="rId50"/>
    <p:sldLayoutId id="2147483666" r:id="rId51"/>
    <p:sldLayoutId id="2147483665" r:id="rId52"/>
    <p:sldLayoutId id="2147483664" r:id="rId53"/>
    <p:sldLayoutId id="2147483663" r:id="rId54"/>
    <p:sldLayoutId id="2147483662" r:id="rId55"/>
    <p:sldLayoutId id="2147483661" r:id="rId56"/>
    <p:sldLayoutId id="2147483660" r:id="rId57"/>
    <p:sldLayoutId id="2147483651" r:id="rId58"/>
    <p:sldLayoutId id="2147483652" r:id="rId59"/>
    <p:sldLayoutId id="2147483653" r:id="rId60"/>
    <p:sldLayoutId id="2147483654" r:id="rId61"/>
    <p:sldLayoutId id="2147483655" r:id="rId62"/>
    <p:sldLayoutId id="2147483656" r:id="rId63"/>
    <p:sldLayoutId id="2147483657" r:id="rId64"/>
    <p:sldLayoutId id="2147483658" r:id="rId65"/>
    <p:sldLayoutId id="2147483659"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slide" Target="slide5.xml"/><Relationship Id="rId12" Type="http://schemas.openxmlformats.org/officeDocument/2006/relationships/image" Target="../media/image6.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5.gif"/><Relationship Id="rId5" Type="http://schemas.openxmlformats.org/officeDocument/2006/relationships/slide" Target="slide3.xml"/><Relationship Id="rId10" Type="http://schemas.openxmlformats.org/officeDocument/2006/relationships/image" Target="../media/image4.gif"/><Relationship Id="rId4" Type="http://schemas.openxmlformats.org/officeDocument/2006/relationships/image" Target="../media/image3.png"/><Relationship Id="rId9" Type="http://schemas.openxmlformats.org/officeDocument/2006/relationships/slide" Target="slide7.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5.jpg"/><Relationship Id="rId7" Type="http://schemas.openxmlformats.org/officeDocument/2006/relationships/image" Target="../media/image35.jpg"/><Relationship Id="rId2" Type="http://schemas.openxmlformats.org/officeDocument/2006/relationships/image" Target="../media/image24.jpg"/><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28.jpg"/><Relationship Id="rId4" Type="http://schemas.openxmlformats.org/officeDocument/2006/relationships/image" Target="../media/image27.jpg"/><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0.xml"/><Relationship Id="rId5" Type="http://schemas.openxmlformats.org/officeDocument/2006/relationships/image" Target="../media/image45.jpe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0.xml"/><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0.xml"/><Relationship Id="rId6" Type="http://schemas.microsoft.com/office/2007/relationships/hdphoto" Target="../media/hdphoto11.wdp"/><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5.png"/><Relationship Id="rId1" Type="http://schemas.openxmlformats.org/officeDocument/2006/relationships/slideLayout" Target="../slideLayouts/slideLayout10.xml"/><Relationship Id="rId5" Type="http://schemas.microsoft.com/office/2007/relationships/hdphoto" Target="../media/hdphoto14.wdp"/><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0.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1.png"/><Relationship Id="rId1" Type="http://schemas.openxmlformats.org/officeDocument/2006/relationships/slideLayout" Target="../slideLayouts/slideLayout10.xml"/><Relationship Id="rId6" Type="http://schemas.openxmlformats.org/officeDocument/2006/relationships/image" Target="../media/image63.jpeg"/><Relationship Id="rId5" Type="http://schemas.microsoft.com/office/2007/relationships/hdphoto" Target="../media/hdphoto16.wdp"/><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6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5" Type="http://schemas.openxmlformats.org/officeDocument/2006/relationships/image" Target="../media/image89.png"/><Relationship Id="rId4" Type="http://schemas.openxmlformats.org/officeDocument/2006/relationships/image" Target="../media/image88.wmf"/></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slideLayout" Target="../slideLayouts/slideLayout1.xml"/><Relationship Id="rId7" Type="http://schemas.openxmlformats.org/officeDocument/2006/relationships/image" Target="../media/image95.gif"/><Relationship Id="rId12" Type="http://schemas.openxmlformats.org/officeDocument/2006/relationships/image" Target="../media/image10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4.gif"/><Relationship Id="rId11" Type="http://schemas.openxmlformats.org/officeDocument/2006/relationships/image" Target="../media/image99.gif"/><Relationship Id="rId5" Type="http://schemas.openxmlformats.org/officeDocument/2006/relationships/image" Target="../media/image93.gif"/><Relationship Id="rId10" Type="http://schemas.openxmlformats.org/officeDocument/2006/relationships/image" Target="../media/image98.png"/><Relationship Id="rId4" Type="http://schemas.openxmlformats.org/officeDocument/2006/relationships/image" Target="../media/image92.gif"/><Relationship Id="rId9" Type="http://schemas.openxmlformats.org/officeDocument/2006/relationships/image" Target="../media/image97.png"/></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0.png"/><Relationship Id="rId3" Type="http://schemas.openxmlformats.org/officeDocument/2006/relationships/slideLayout" Target="../slideLayouts/slideLayout1.xml"/><Relationship Id="rId7" Type="http://schemas.openxmlformats.org/officeDocument/2006/relationships/image" Target="../media/image95.gif"/><Relationship Id="rId12" Type="http://schemas.openxmlformats.org/officeDocument/2006/relationships/image" Target="../media/image9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4.gif"/><Relationship Id="rId11" Type="http://schemas.openxmlformats.org/officeDocument/2006/relationships/image" Target="../media/image98.png"/><Relationship Id="rId5" Type="http://schemas.openxmlformats.org/officeDocument/2006/relationships/image" Target="../media/image93.gif"/><Relationship Id="rId10" Type="http://schemas.openxmlformats.org/officeDocument/2006/relationships/image" Target="../media/image102.png"/><Relationship Id="rId4" Type="http://schemas.openxmlformats.org/officeDocument/2006/relationships/image" Target="../media/image92.gif"/><Relationship Id="rId9" Type="http://schemas.openxmlformats.org/officeDocument/2006/relationships/image" Target="../media/image97.png"/><Relationship Id="rId14" Type="http://schemas.openxmlformats.org/officeDocument/2006/relationships/image" Target="../media/image101.png"/></Relationships>
</file>

<file path=ppt/slides/_rels/slide45.xml.rels><?xml version="1.0" encoding="UTF-8" standalone="yes"?>
<Relationships xmlns="http://schemas.openxmlformats.org/package/2006/relationships"><Relationship Id="rId8" Type="http://schemas.openxmlformats.org/officeDocument/2006/relationships/image" Target="../media/image105.gif"/><Relationship Id="rId13" Type="http://schemas.openxmlformats.org/officeDocument/2006/relationships/slide" Target="slide47.xml"/><Relationship Id="rId3" Type="http://schemas.openxmlformats.org/officeDocument/2006/relationships/slide" Target="slide51.xml"/><Relationship Id="rId7" Type="http://schemas.openxmlformats.org/officeDocument/2006/relationships/slide" Target="slide49.xml"/><Relationship Id="rId12" Type="http://schemas.openxmlformats.org/officeDocument/2006/relationships/image" Target="../media/image92.gif"/><Relationship Id="rId2" Type="http://schemas.openxmlformats.org/officeDocument/2006/relationships/audio" Target="../media/audio4.wav"/><Relationship Id="rId16" Type="http://schemas.openxmlformats.org/officeDocument/2006/relationships/slide" Target="slide53.xml"/><Relationship Id="rId1" Type="http://schemas.openxmlformats.org/officeDocument/2006/relationships/slideLayout" Target="../slideLayouts/slideLayout1.xml"/><Relationship Id="rId6" Type="http://schemas.openxmlformats.org/officeDocument/2006/relationships/image" Target="../media/image104.gif"/><Relationship Id="rId11" Type="http://schemas.openxmlformats.org/officeDocument/2006/relationships/slide" Target="slide46.xml"/><Relationship Id="rId5" Type="http://schemas.openxmlformats.org/officeDocument/2006/relationships/slide" Target="slide50.xml"/><Relationship Id="rId15" Type="http://schemas.openxmlformats.org/officeDocument/2006/relationships/image" Target="../media/image107.png"/><Relationship Id="rId10" Type="http://schemas.openxmlformats.org/officeDocument/2006/relationships/image" Target="../media/image95.gif"/><Relationship Id="rId4" Type="http://schemas.openxmlformats.org/officeDocument/2006/relationships/image" Target="../media/image103.gif"/><Relationship Id="rId9" Type="http://schemas.openxmlformats.org/officeDocument/2006/relationships/slide" Target="slide48.xml"/><Relationship Id="rId14" Type="http://schemas.openxmlformats.org/officeDocument/2006/relationships/image" Target="../media/image106.gif"/></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slide" Target="slide45.xml"/><Relationship Id="rId5" Type="http://schemas.openxmlformats.org/officeDocument/2006/relationships/image" Target="../media/image92.gif"/><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slide" Target="slide45.xml"/><Relationship Id="rId5" Type="http://schemas.openxmlformats.org/officeDocument/2006/relationships/image" Target="../media/image106.gif"/><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0.xml"/><Relationship Id="rId6" Type="http://schemas.openxmlformats.org/officeDocument/2006/relationships/slide" Target="slide45.xml"/><Relationship Id="rId5" Type="http://schemas.openxmlformats.org/officeDocument/2006/relationships/image" Target="../media/image95.gif"/><Relationship Id="rId4" Type="http://schemas.openxmlformats.org/officeDocument/2006/relationships/image" Target="../media/image110.png"/></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0.xml"/><Relationship Id="rId5" Type="http://schemas.openxmlformats.org/officeDocument/2006/relationships/slide" Target="slide45.xml"/><Relationship Id="rId4" Type="http://schemas.openxmlformats.org/officeDocument/2006/relationships/image" Target="../media/image92.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1.png"/><Relationship Id="rId1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0.xml"/><Relationship Id="rId5" Type="http://schemas.openxmlformats.org/officeDocument/2006/relationships/slide" Target="slide45.xml"/><Relationship Id="rId4" Type="http://schemas.openxmlformats.org/officeDocument/2006/relationships/image" Target="../media/image106.gif"/></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0.xml"/><Relationship Id="rId5" Type="http://schemas.openxmlformats.org/officeDocument/2006/relationships/slide" Target="slide45.xml"/><Relationship Id="rId4" Type="http://schemas.openxmlformats.org/officeDocument/2006/relationships/image" Target="../media/image92.gi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2.xml"/><Relationship Id="rId1" Type="http://schemas.openxmlformats.org/officeDocument/2006/relationships/tags" Target="../tags/tag2.xml"/><Relationship Id="rId4" Type="http://schemas.openxmlformats.org/officeDocument/2006/relationships/image" Target="../media/image111.jpeg"/></Relationships>
</file>

<file path=ppt/slides/_rels/slide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xml"/><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audio" Target="../media/audio3.wav"/><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9063" y="779833"/>
            <a:ext cx="9144000" cy="1230872"/>
          </a:xfrm>
        </p:spPr>
        <p:txBody>
          <a:bodyPr>
            <a:normAutofit fontScale="90000"/>
          </a:bodyPr>
          <a:lstStyle/>
          <a:p>
            <a:r>
              <a:rPr lang="en-US" sz="4000" dirty="0" smtClean="0">
                <a:ln>
                  <a:solidFill>
                    <a:schemeClr val="accent1">
                      <a:lumMod val="50000"/>
                    </a:schemeClr>
                  </a:solidFill>
                </a:ln>
                <a:solidFill>
                  <a:srgbClr val="FF0000"/>
                </a:solidFill>
                <a:latin typeface="Times New Roman" pitchFamily="18" charset="0"/>
                <a:cs typeface="Times New Roman" pitchFamily="18" charset="0"/>
              </a:rPr>
              <a:t>KHỞI ĐỘNG</a:t>
            </a:r>
            <a:br>
              <a:rPr lang="en-US" sz="4000" dirty="0" smtClean="0">
                <a:ln>
                  <a:solidFill>
                    <a:schemeClr val="accent1">
                      <a:lumMod val="50000"/>
                    </a:schemeClr>
                  </a:solidFill>
                </a:ln>
                <a:solidFill>
                  <a:srgbClr val="FF0000"/>
                </a:solidFill>
                <a:latin typeface="Times New Roman" pitchFamily="18" charset="0"/>
                <a:cs typeface="Times New Roman" pitchFamily="18" charset="0"/>
              </a:rPr>
            </a:br>
            <a:r>
              <a:rPr lang="en-US" sz="4000" dirty="0">
                <a:ln>
                  <a:solidFill>
                    <a:schemeClr val="accent1">
                      <a:lumMod val="50000"/>
                    </a:schemeClr>
                  </a:solidFill>
                </a:ln>
                <a:solidFill>
                  <a:srgbClr val="FF0000"/>
                </a:solidFill>
                <a:latin typeface="Times New Roman" pitchFamily="18" charset="0"/>
                <a:cs typeface="Times New Roman" pitchFamily="18" charset="0"/>
              </a:rPr>
              <a:t/>
            </a:r>
            <a:br>
              <a:rPr lang="en-US" sz="4000" dirty="0">
                <a:ln>
                  <a:solidFill>
                    <a:schemeClr val="accent1">
                      <a:lumMod val="50000"/>
                    </a:schemeClr>
                  </a:solidFill>
                </a:ln>
                <a:solidFill>
                  <a:srgbClr val="FF0000"/>
                </a:solidFill>
                <a:latin typeface="Times New Roman" pitchFamily="18" charset="0"/>
                <a:cs typeface="Times New Roman" pitchFamily="18" charset="0"/>
              </a:rPr>
            </a:br>
            <a:r>
              <a:rPr lang="en-US" sz="4000" dirty="0" smtClean="0">
                <a:ln>
                  <a:solidFill>
                    <a:schemeClr val="accent1">
                      <a:lumMod val="50000"/>
                    </a:schemeClr>
                  </a:solidFill>
                </a:ln>
                <a:solidFill>
                  <a:schemeClr val="accent1">
                    <a:lumMod val="50000"/>
                  </a:schemeClr>
                </a:solidFill>
                <a:latin typeface="Times New Roman" pitchFamily="18" charset="0"/>
                <a:cs typeface="Times New Roman" pitchFamily="18" charset="0"/>
              </a:rPr>
              <a:t>TRÒ </a:t>
            </a:r>
            <a:r>
              <a:rPr lang="en-US" sz="4000" dirty="0">
                <a:ln>
                  <a:solidFill>
                    <a:schemeClr val="accent1">
                      <a:lumMod val="50000"/>
                    </a:schemeClr>
                  </a:solidFill>
                </a:ln>
                <a:solidFill>
                  <a:schemeClr val="accent1">
                    <a:lumMod val="50000"/>
                  </a:schemeClr>
                </a:solidFill>
                <a:latin typeface="Times New Roman" pitchFamily="18" charset="0"/>
                <a:cs typeface="Times New Roman" pitchFamily="18" charset="0"/>
              </a:rPr>
              <a:t>CHƠI:</a:t>
            </a:r>
            <a:br>
              <a:rPr lang="en-US" sz="4000" dirty="0">
                <a:ln>
                  <a:solidFill>
                    <a:schemeClr val="accent1">
                      <a:lumMod val="50000"/>
                    </a:schemeClr>
                  </a:solidFill>
                </a:ln>
                <a:solidFill>
                  <a:schemeClr val="accent1">
                    <a:lumMod val="50000"/>
                  </a:schemeClr>
                </a:solidFill>
                <a:latin typeface="Times New Roman" pitchFamily="18" charset="0"/>
                <a:cs typeface="Times New Roman" pitchFamily="18" charset="0"/>
              </a:rPr>
            </a:br>
            <a:r>
              <a:rPr lang="en-US" sz="4000" dirty="0">
                <a:ln>
                  <a:solidFill>
                    <a:schemeClr val="accent1">
                      <a:lumMod val="50000"/>
                    </a:schemeClr>
                  </a:solidFill>
                </a:ln>
                <a:solidFill>
                  <a:schemeClr val="accent1">
                    <a:lumMod val="50000"/>
                  </a:schemeClr>
                </a:solidFill>
                <a:latin typeface="Times New Roman" pitchFamily="18" charset="0"/>
                <a:cs typeface="Times New Roman" pitchFamily="18" charset="0"/>
              </a:rPr>
              <a:t>VÒNG QUAY MAY MẮN</a:t>
            </a:r>
          </a:p>
        </p:txBody>
      </p:sp>
      <p:sp>
        <p:nvSpPr>
          <p:cNvPr id="3" name="TextBox 2"/>
          <p:cNvSpPr txBox="1"/>
          <p:nvPr/>
        </p:nvSpPr>
        <p:spPr>
          <a:xfrm>
            <a:off x="1389063" y="3084576"/>
            <a:ext cx="9802906" cy="2554541"/>
          </a:xfrm>
          <a:prstGeom prst="rect">
            <a:avLst/>
          </a:prstGeom>
          <a:noFill/>
        </p:spPr>
        <p:txBody>
          <a:bodyPr wrap="square" lIns="91436" tIns="45718" rIns="91436" bIns="45718" rtlCol="0">
            <a:spAutoFit/>
          </a:bodyPr>
          <a:lstStyle/>
          <a:p>
            <a:r>
              <a:rPr lang="en-US" sz="3200" dirty="0" err="1">
                <a:solidFill>
                  <a:schemeClr val="tx1">
                    <a:lumMod val="95000"/>
                    <a:lumOff val="5000"/>
                  </a:schemeClr>
                </a:solidFill>
                <a:latin typeface="Times New Roman" pitchFamily="18" charset="0"/>
                <a:cs typeface="Times New Roman" pitchFamily="18" charset="0"/>
              </a:rPr>
              <a:t>Thể</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lệ</a:t>
            </a:r>
            <a:r>
              <a:rPr lang="en-US" sz="3200" dirty="0">
                <a:solidFill>
                  <a:schemeClr val="tx1">
                    <a:lumMod val="95000"/>
                    <a:lumOff val="5000"/>
                  </a:schemeClr>
                </a:solidFill>
                <a:latin typeface="Times New Roman" pitchFamily="18" charset="0"/>
                <a:cs typeface="Times New Roman" pitchFamily="18" charset="0"/>
              </a:rPr>
              <a:t>:</a:t>
            </a:r>
          </a:p>
          <a:p>
            <a:pPr>
              <a:buFontTx/>
              <a:buChar char="-"/>
            </a:pP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Mỗi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lượt</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chơi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sẽ</a:t>
            </a:r>
            <a:r>
              <a:rPr lang="en-US" sz="3200" dirty="0">
                <a:solidFill>
                  <a:schemeClr val="tx1">
                    <a:lumMod val="95000"/>
                    <a:lumOff val="5000"/>
                  </a:schemeClr>
                </a:solidFill>
                <a:latin typeface="Times New Roman" pitchFamily="18" charset="0"/>
                <a:cs typeface="Times New Roman" pitchFamily="18" charset="0"/>
              </a:rPr>
              <a:t> quay 1 </a:t>
            </a:r>
            <a:r>
              <a:rPr lang="en-US" sz="3200" dirty="0" err="1">
                <a:solidFill>
                  <a:schemeClr val="tx1">
                    <a:lumMod val="95000"/>
                    <a:lumOff val="5000"/>
                  </a:schemeClr>
                </a:solidFill>
                <a:latin typeface="Times New Roman" pitchFamily="18" charset="0"/>
                <a:cs typeface="Times New Roman" pitchFamily="18" charset="0"/>
              </a:rPr>
              <a:t>vòng</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kim</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chỉ</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tới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số</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nào</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thì</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sẽ</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mở</a:t>
            </a:r>
            <a:r>
              <a:rPr lang="en-US" sz="3200" dirty="0">
                <a:solidFill>
                  <a:schemeClr val="tx1">
                    <a:lumMod val="95000"/>
                    <a:lumOff val="5000"/>
                  </a:schemeClr>
                </a:solidFill>
                <a:latin typeface="Times New Roman" pitchFamily="18" charset="0"/>
                <a:cs typeface="Times New Roman" pitchFamily="18" charset="0"/>
              </a:rPr>
              <a:t> ô </a:t>
            </a:r>
            <a:r>
              <a:rPr lang="en-US" sz="3200" dirty="0" err="1">
                <a:solidFill>
                  <a:schemeClr val="tx1">
                    <a:lumMod val="95000"/>
                    <a:lumOff val="5000"/>
                  </a:schemeClr>
                </a:solidFill>
                <a:latin typeface="Times New Roman" pitchFamily="18" charset="0"/>
                <a:cs typeface="Times New Roman" pitchFamily="18" charset="0"/>
              </a:rPr>
              <a:t>có</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số</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đó</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để</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trả</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lời</a:t>
            </a:r>
            <a:r>
              <a:rPr lang="en-US" sz="3200" dirty="0">
                <a:solidFill>
                  <a:schemeClr val="tx1">
                    <a:lumMod val="95000"/>
                    <a:lumOff val="5000"/>
                  </a:schemeClr>
                </a:solidFill>
                <a:latin typeface="Times New Roman" pitchFamily="18" charset="0"/>
                <a:cs typeface="Times New Roman" pitchFamily="18" charset="0"/>
              </a:rPr>
              <a:t>.</a:t>
            </a:r>
          </a:p>
          <a:p>
            <a:r>
              <a:rPr lang="en-US" sz="3200" dirty="0">
                <a:solidFill>
                  <a:schemeClr val="tx1">
                    <a:lumMod val="95000"/>
                    <a:lumOff val="5000"/>
                  </a:schemeClr>
                </a:solidFill>
                <a:latin typeface="Times New Roman" pitchFamily="18" charset="0"/>
                <a:cs typeface="Times New Roman" pitchFamily="18" charset="0"/>
              </a:rPr>
              <a:t>- Ô </a:t>
            </a:r>
            <a:r>
              <a:rPr lang="en-US" sz="3200" dirty="0" err="1">
                <a:solidFill>
                  <a:schemeClr val="tx1">
                    <a:lumMod val="95000"/>
                    <a:lumOff val="5000"/>
                  </a:schemeClr>
                </a:solidFill>
                <a:latin typeface="Times New Roman" pitchFamily="18" charset="0"/>
                <a:cs typeface="Times New Roman" pitchFamily="18" charset="0"/>
              </a:rPr>
              <a:t>nào</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đã</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được</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mở</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thì</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sẽ</a:t>
            </a:r>
            <a:r>
              <a:rPr lang="en-US" sz="3200" dirty="0">
                <a:solidFill>
                  <a:schemeClr val="tx1">
                    <a:lumMod val="95000"/>
                    <a:lumOff val="5000"/>
                  </a:schemeClr>
                </a:solidFill>
                <a:latin typeface="Times New Roman" pitchFamily="18" charset="0"/>
                <a:cs typeface="Times New Roman" pitchFamily="18" charset="0"/>
              </a:rPr>
              <a:t> quay </a:t>
            </a:r>
            <a:r>
              <a:rPr lang="en-US" sz="3200" dirty="0" err="1">
                <a:solidFill>
                  <a:schemeClr val="tx1">
                    <a:lumMod val="95000"/>
                    <a:lumOff val="5000"/>
                  </a:schemeClr>
                </a:solidFill>
                <a:latin typeface="Times New Roman" pitchFamily="18" charset="0"/>
                <a:cs typeface="Times New Roman" pitchFamily="18" charset="0"/>
              </a:rPr>
              <a:t>lại</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để</a:t>
            </a:r>
            <a:r>
              <a:rPr lang="en-US" sz="3200" dirty="0">
                <a:solidFill>
                  <a:schemeClr val="tx1">
                    <a:lumMod val="95000"/>
                    <a:lumOff val="5000"/>
                  </a:schemeClr>
                </a:solidFill>
                <a:latin typeface="Times New Roman" pitchFamily="18" charset="0"/>
                <a:cs typeface="Times New Roman" pitchFamily="18" charset="0"/>
              </a:rPr>
              <a:t> </a:t>
            </a:r>
            <a:r>
              <a:rPr lang="en-US" sz="3200" dirty="0" err="1">
                <a:solidFill>
                  <a:schemeClr val="tx1">
                    <a:lumMod val="95000"/>
                    <a:lumOff val="5000"/>
                  </a:schemeClr>
                </a:solidFill>
                <a:latin typeface="Times New Roman" pitchFamily="18" charset="0"/>
                <a:cs typeface="Times New Roman" pitchFamily="18" charset="0"/>
              </a:rPr>
              <a:t>chọn</a:t>
            </a:r>
            <a:r>
              <a:rPr lang="en-US" sz="3200" dirty="0">
                <a:solidFill>
                  <a:schemeClr val="tx1">
                    <a:lumMod val="95000"/>
                    <a:lumOff val="5000"/>
                  </a:schemeClr>
                </a:solidFill>
                <a:latin typeface="Times New Roman" pitchFamily="18" charset="0"/>
                <a:cs typeface="Times New Roman" pitchFamily="18" charset="0"/>
              </a:rPr>
              <a:t> ô </a:t>
            </a:r>
            <a:r>
              <a:rPr lang="en-US" sz="3200" dirty="0" err="1">
                <a:solidFill>
                  <a:schemeClr val="tx1">
                    <a:lumMod val="95000"/>
                    <a:lumOff val="5000"/>
                  </a:schemeClr>
                </a:solidFill>
                <a:latin typeface="Times New Roman" pitchFamily="18" charset="0"/>
                <a:cs typeface="Times New Roman" pitchFamily="18" charset="0"/>
              </a:rPr>
              <a:t>khác</a:t>
            </a:r>
            <a:r>
              <a:rPr lang="en-US" sz="3200" dirty="0">
                <a:solidFill>
                  <a:schemeClr val="tx1">
                    <a:lumMod val="95000"/>
                    <a:lumOff val="5000"/>
                  </a:schemeClr>
                </a:solidFill>
                <a:latin typeface="Times New Roman" pitchFamily="18" charset="0"/>
                <a:cs typeface="Times New Roman" pitchFamily="18" charset="0"/>
              </a:rPr>
              <a:t>. </a:t>
            </a:r>
          </a:p>
          <a:p>
            <a:endParaRPr lang="en-US" sz="3200" dirty="0">
              <a:solidFill>
                <a:schemeClr val="tx1">
                  <a:lumMod val="95000"/>
                  <a:lumOff val="5000"/>
                </a:schemeClr>
              </a:solidFill>
              <a:latin typeface="Times New Roman" pitchFamily="18" charset="0"/>
              <a:cs typeface="Times New Roman" pitchFamily="18" charset="0"/>
            </a:endParaRPr>
          </a:p>
        </p:txBody>
      </p:sp>
      <p:pic>
        <p:nvPicPr>
          <p:cNvPr id="6146" name="Picture 2" descr="Trẻ em chơi hoạt hình, công viên giải trí hoạt hình, vui chơi giải trí, tiện ích giải trí png thumbnail"/>
          <p:cNvPicPr>
            <a:picLocks noChangeAspect="1" noChangeArrowheads="1"/>
          </p:cNvPicPr>
          <p:nvPr/>
        </p:nvPicPr>
        <p:blipFill>
          <a:blip r:embed="rId2"/>
          <a:srcRect/>
          <a:stretch>
            <a:fillRect/>
          </a:stretch>
        </p:blipFill>
        <p:spPr bwMode="auto">
          <a:xfrm>
            <a:off x="9139962" y="5068094"/>
            <a:ext cx="2778125" cy="1619251"/>
          </a:xfrm>
          <a:prstGeom prst="rect">
            <a:avLst/>
          </a:prstGeom>
          <a:noFill/>
        </p:spPr>
      </p:pic>
      <p:pic>
        <p:nvPicPr>
          <p:cNvPr id="6148" name="Picture 4" descr="Trò chơi may mắn, bàn xoay ba chiều, Xoay 360 độ, 3d hoa ba chiều png thumbnail"/>
          <p:cNvPicPr>
            <a:picLocks noChangeAspect="1" noChangeArrowheads="1"/>
          </p:cNvPicPr>
          <p:nvPr/>
        </p:nvPicPr>
        <p:blipFill>
          <a:blip r:embed="rId3"/>
          <a:srcRect/>
          <a:stretch>
            <a:fillRect/>
          </a:stretch>
        </p:blipFill>
        <p:spPr bwMode="auto">
          <a:xfrm>
            <a:off x="0" y="0"/>
            <a:ext cx="2778125" cy="2327846"/>
          </a:xfrm>
          <a:prstGeom prst="rect">
            <a:avLst/>
          </a:prstGeom>
          <a:noFill/>
        </p:spPr>
      </p:pic>
    </p:spTree>
    <p:extLst>
      <p:ext uri="{BB962C8B-B14F-4D97-AF65-F5344CB8AC3E}">
        <p14:creationId xmlns:p14="http://schemas.microsoft.com/office/powerpoint/2010/main" val="9850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754157" y="2060113"/>
            <a:ext cx="8923618" cy="17991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r>
              <a:rPr lang="en-US" sz="3200" b="1" dirty="0" smtClean="0">
                <a:solidFill>
                  <a:schemeClr val="accent5">
                    <a:lumMod val="75000"/>
                  </a:schemeClr>
                </a:solidFill>
                <a:latin typeface="Times New Roman" pitchFamily="18" charset="0"/>
                <a:cs typeface="Times New Roman" pitchFamily="18" charset="0"/>
              </a:rPr>
              <a:t>2. Từ câu </a:t>
            </a:r>
            <a:r>
              <a:rPr lang="en-US" sz="3200" b="1" dirty="0">
                <a:solidFill>
                  <a:schemeClr val="accent5">
                    <a:lumMod val="75000"/>
                  </a:schemeClr>
                </a:solidFill>
                <a:latin typeface="Times New Roman" pitchFamily="18" charset="0"/>
                <a:cs typeface="Times New Roman" pitchFamily="18" charset="0"/>
              </a:rPr>
              <a:t>chuyện trên e rút ra kết luận gì về </a:t>
            </a:r>
            <a:endParaRPr lang="en-US" sz="3200" dirty="0">
              <a:solidFill>
                <a:schemeClr val="accent5">
                  <a:lumMod val="75000"/>
                </a:schemeClr>
              </a:solidFill>
              <a:latin typeface="Times New Roman" pitchFamily="18" charset="0"/>
              <a:cs typeface="Times New Roman" pitchFamily="18" charset="0"/>
            </a:endParaRPr>
          </a:p>
          <a:p>
            <a:r>
              <a:rPr lang="en-US" sz="3200" b="1" i="1" u="sng" dirty="0">
                <a:solidFill>
                  <a:schemeClr val="accent5">
                    <a:lumMod val="75000"/>
                  </a:schemeClr>
                </a:solidFill>
                <a:latin typeface="Times New Roman" pitchFamily="18" charset="0"/>
                <a:cs typeface="Times New Roman" pitchFamily="18" charset="0"/>
              </a:rPr>
              <a:t>vai trò của vật liệu </a:t>
            </a:r>
            <a:r>
              <a:rPr lang="en-US" sz="3200" b="1" dirty="0">
                <a:solidFill>
                  <a:schemeClr val="accent5">
                    <a:lumMod val="75000"/>
                  </a:schemeClr>
                </a:solidFill>
                <a:latin typeface="Times New Roman" pitchFamily="18" charset="0"/>
                <a:cs typeface="Times New Roman" pitchFamily="18" charset="0"/>
              </a:rPr>
              <a:t>trong xây dựng nhà ở?</a:t>
            </a:r>
            <a:endParaRPr lang="en-US" sz="3200" dirty="0">
              <a:solidFill>
                <a:schemeClr val="accent5">
                  <a:lumMod val="75000"/>
                </a:schemeClr>
              </a:solidFill>
              <a:latin typeface="Times New Roman" pitchFamily="18" charset="0"/>
              <a:cs typeface="Times New Roman" pitchFamily="18" charset="0"/>
            </a:endParaRPr>
          </a:p>
        </p:txBody>
      </p:sp>
      <p:sp>
        <p:nvSpPr>
          <p:cNvPr id="8" name="Rectangle: Rounded Corners 7"/>
          <p:cNvSpPr/>
          <p:nvPr/>
        </p:nvSpPr>
        <p:spPr>
          <a:xfrm>
            <a:off x="2692556" y="4628781"/>
            <a:ext cx="8923618" cy="179916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2900" b="1" dirty="0">
                <a:solidFill>
                  <a:schemeClr val="tx1"/>
                </a:solidFill>
                <a:latin typeface="Times New Roman" panose="02020603050405020304" pitchFamily="18" charset="0"/>
                <a:cs typeface="Times New Roman" panose="02020603050405020304" pitchFamily="18" charset="0"/>
              </a:rPr>
              <a:t>Trong xây dựng nhà ở vật liệu đóng một vai trò quan trọng, nó ảnh hưởng đến </a:t>
            </a:r>
            <a:r>
              <a:rPr lang="en-US" sz="2900" b="1" dirty="0" smtClean="0">
                <a:solidFill>
                  <a:schemeClr val="tx1"/>
                </a:solidFill>
                <a:latin typeface="Times New Roman" panose="02020603050405020304" pitchFamily="18" charset="0"/>
                <a:cs typeface="Times New Roman" panose="02020603050405020304" pitchFamily="18" charset="0"/>
              </a:rPr>
              <a:t>tuổi thọ, chất lượng, tính thẩm mĩ của </a:t>
            </a:r>
            <a:r>
              <a:rPr lang="en-US" sz="2900" b="1" dirty="0">
                <a:solidFill>
                  <a:schemeClr val="tx1"/>
                </a:solidFill>
                <a:latin typeface="Times New Roman" panose="02020603050405020304" pitchFamily="18" charset="0"/>
                <a:cs typeface="Times New Roman" panose="02020603050405020304" pitchFamily="18" charset="0"/>
              </a:rPr>
              <a:t>công trình.</a:t>
            </a:r>
          </a:p>
        </p:txBody>
      </p:sp>
      <p:sp>
        <p:nvSpPr>
          <p:cNvPr id="9" name="Cloud 8"/>
          <p:cNvSpPr/>
          <p:nvPr/>
        </p:nvSpPr>
        <p:spPr>
          <a:xfrm>
            <a:off x="-3736" y="46060"/>
            <a:ext cx="2757893" cy="2579688"/>
          </a:xfrm>
          <a:prstGeom prst="cloud">
            <a:avLst/>
          </a:prstGeom>
        </p:spPr>
        <p:style>
          <a:lnRef idx="1">
            <a:schemeClr val="accent4"/>
          </a:lnRef>
          <a:fillRef idx="2">
            <a:schemeClr val="accent4"/>
          </a:fillRef>
          <a:effectRef idx="1">
            <a:schemeClr val="accent4"/>
          </a:effectRef>
          <a:fontRef idx="minor">
            <a:schemeClr val="dk1"/>
          </a:fontRef>
        </p:style>
        <p:txBody>
          <a:bodyPr lIns="73262" tIns="36631" rIns="73262" bIns="36631" anchor="ctr"/>
          <a:lstStyle/>
          <a:p>
            <a:pPr algn="ctr">
              <a:defRPr/>
            </a:pPr>
            <a:r>
              <a:rPr lang="en-US" sz="2200" b="1" dirty="0">
                <a:solidFill>
                  <a:srgbClr val="800000"/>
                </a:solidFill>
                <a:latin typeface="Times New Roman" panose="02020603050405020304" pitchFamily="18" charset="0"/>
                <a:cs typeface="Times New Roman" panose="02020603050405020304" pitchFamily="18" charset="0"/>
              </a:rPr>
              <a:t>EM HÃY NHỚ LẠI TRUYỆN VÀ SUY NGHĨ TRẢ LỜI 2 CÂU HỎI SAU:</a:t>
            </a:r>
          </a:p>
        </p:txBody>
      </p:sp>
    </p:spTree>
    <p:extLst>
      <p:ext uri="{BB962C8B-B14F-4D97-AF65-F5344CB8AC3E}">
        <p14:creationId xmlns:p14="http://schemas.microsoft.com/office/powerpoint/2010/main" val="160137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54E2C"/>
        </a:solidFill>
        <a:effectLst/>
      </p:bgPr>
    </p:bg>
    <p:spTree>
      <p:nvGrpSpPr>
        <p:cNvPr id="1" name=""/>
        <p:cNvGrpSpPr/>
        <p:nvPr/>
      </p:nvGrpSpPr>
      <p:grpSpPr>
        <a:xfrm>
          <a:off x="0" y="0"/>
          <a:ext cx="0" cy="0"/>
          <a:chOff x="0" y="0"/>
          <a:chExt cx="0" cy="0"/>
        </a:xfrm>
      </p:grpSpPr>
      <p:pic>
        <p:nvPicPr>
          <p:cNvPr id="3078" name="Picture 6" descr="Mau nha dep 1 tang: 5 mẫu nhà đẹp 1 tầng giá chỉ từ 300 triệu"/>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1"/>
            <a:ext cx="11402291" cy="68413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28307" y="0"/>
            <a:ext cx="6363694" cy="6858001"/>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303520" y="2526562"/>
            <a:ext cx="6790413" cy="1200329"/>
          </a:xfrm>
          <a:prstGeom prst="rect">
            <a:avLst/>
          </a:prstGeom>
          <a:noFill/>
        </p:spPr>
        <p:txBody>
          <a:bodyPr wrap="square" rtlCol="0">
            <a:spAutoFit/>
          </a:bodyPr>
          <a:lstStyle/>
          <a:p>
            <a:pPr algn="ctr"/>
            <a:r>
              <a:rPr lang="en-US" sz="3600" dirty="0" smtClean="0">
                <a:solidFill>
                  <a:schemeClr val="bg1"/>
                </a:solidFill>
                <a:latin typeface="Times New Roman" panose="02020603050405020304" pitchFamily="18" charset="0"/>
                <a:cs typeface="Times New Roman" panose="02020603050405020304" pitchFamily="18" charset="0"/>
              </a:rPr>
              <a:t>TIẾT 3. BÀI 2: </a:t>
            </a:r>
          </a:p>
          <a:p>
            <a:pPr algn="ctr"/>
            <a:r>
              <a:rPr lang="en-US" sz="3600" dirty="0" smtClean="0">
                <a:solidFill>
                  <a:schemeClr val="bg1"/>
                </a:solidFill>
                <a:latin typeface="Times New Roman" panose="02020603050405020304" pitchFamily="18" charset="0"/>
                <a:cs typeface="Times New Roman" panose="02020603050405020304" pitchFamily="18" charset="0"/>
              </a:rPr>
              <a:t>XÂY DỰNG NHÀ Ở( TIẾT 1)</a:t>
            </a:r>
            <a:endParaRPr lang="en-GB"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199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8673"/>
        </a:solidFill>
        <a:effectLst/>
      </p:bgPr>
    </p:bg>
    <p:spTree>
      <p:nvGrpSpPr>
        <p:cNvPr id="1" name=""/>
        <p:cNvGrpSpPr/>
        <p:nvPr/>
      </p:nvGrpSpPr>
      <p:grpSpPr>
        <a:xfrm>
          <a:off x="0" y="0"/>
          <a:ext cx="0" cy="0"/>
          <a:chOff x="0" y="0"/>
          <a:chExt cx="0" cy="0"/>
        </a:xfrm>
      </p:grpSpPr>
      <p:sp>
        <p:nvSpPr>
          <p:cNvPr id="34" name="Moon 33"/>
          <p:cNvSpPr/>
          <p:nvPr/>
        </p:nvSpPr>
        <p:spPr>
          <a:xfrm flipH="1">
            <a:off x="3893126" y="540326"/>
            <a:ext cx="2605641" cy="6082146"/>
          </a:xfrm>
          <a:prstGeom prst="moon">
            <a:avLst>
              <a:gd name="adj" fmla="val 11324"/>
            </a:avLst>
          </a:prstGeom>
          <a:solidFill>
            <a:srgbClr val="7272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Thiết Kế Biệt Thự Nhà Vườn 1 Tầng Mái Thái Hiện Đại Tại Huế"/>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l="6819" r="26515"/>
          <a:stretch/>
        </p:blipFill>
        <p:spPr bwMode="auto">
          <a:xfrm>
            <a:off x="92467" y="775856"/>
            <a:ext cx="5611090" cy="5611090"/>
          </a:xfrm>
          <a:prstGeom prst="ellipse">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0"/>
            <a:ext cx="12192000" cy="775855"/>
          </a:xfrm>
          <a:prstGeom prst="rect">
            <a:avLst/>
          </a:prstGeom>
          <a:solidFill>
            <a:srgbClr val="BC4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TIẾT 3. BÀI 2: XÂY DỰNG NHÀ Ở ( TIẾT 1)</a:t>
            </a:r>
            <a:endParaRPr lang="en-GB" sz="3600" b="1" dirty="0">
              <a:solidFill>
                <a:schemeClr val="bg1"/>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0" y="6386945"/>
            <a:ext cx="12192000" cy="471055"/>
          </a:xfrm>
          <a:prstGeom prst="rect">
            <a:avLst/>
          </a:prstGeom>
          <a:solidFill>
            <a:srgbClr val="FFE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6109661" y="4733799"/>
            <a:ext cx="5211767" cy="1011381"/>
          </a:xfrm>
          <a:prstGeom prst="roundRect">
            <a:avLst>
              <a:gd name="adj" fmla="val 50000"/>
            </a:avLst>
          </a:prstGeom>
          <a:solidFill>
            <a:srgbClr val="354E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ở</a:t>
            </a:r>
            <a:endParaRPr lang="en-GB" sz="2800"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498767" y="3061915"/>
            <a:ext cx="3415420" cy="1011381"/>
          </a:xfrm>
          <a:prstGeom prst="roundRect">
            <a:avLst>
              <a:gd name="adj" fmla="val 50000"/>
            </a:avLst>
          </a:prstGeom>
          <a:solidFill>
            <a:srgbClr val="3F4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Vật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liệu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làm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nhà</a:t>
            </a:r>
            <a:endParaRPr lang="en-GB" sz="2800" dirty="0">
              <a:solidFill>
                <a:schemeClr val="bg1"/>
              </a:solidFill>
              <a:latin typeface="Times New Roman" panose="02020603050405020304" pitchFamily="18" charset="0"/>
              <a:cs typeface="Times New Roman" panose="02020603050405020304" pitchFamily="18" charset="0"/>
            </a:endParaRPr>
          </a:p>
        </p:txBody>
      </p:sp>
      <p:sp>
        <p:nvSpPr>
          <p:cNvPr id="28" name="Oval 27"/>
          <p:cNvSpPr/>
          <p:nvPr/>
        </p:nvSpPr>
        <p:spPr>
          <a:xfrm>
            <a:off x="5776004" y="3041224"/>
            <a:ext cx="1032072" cy="1032072"/>
          </a:xfrm>
          <a:prstGeom prst="ellipse">
            <a:avLst/>
          </a:prstGeom>
          <a:solidFill>
            <a:srgbClr val="C6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1</a:t>
            </a:r>
            <a:endParaRPr lang="en-GB" sz="4400" dirty="0"/>
          </a:p>
        </p:txBody>
      </p:sp>
      <p:sp>
        <p:nvSpPr>
          <p:cNvPr id="29" name="Oval 28"/>
          <p:cNvSpPr/>
          <p:nvPr/>
        </p:nvSpPr>
        <p:spPr>
          <a:xfrm>
            <a:off x="5269580" y="4696091"/>
            <a:ext cx="1152906" cy="1152906"/>
          </a:xfrm>
          <a:prstGeom prst="ellipse">
            <a:avLst/>
          </a:prstGeom>
          <a:solidFill>
            <a:srgbClr val="C67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2</a:t>
            </a:r>
            <a:endParaRPr lang="en-GB" sz="4800" dirty="0"/>
          </a:p>
        </p:txBody>
      </p:sp>
      <p:sp>
        <p:nvSpPr>
          <p:cNvPr id="30" name="Rounded Rectangle 29"/>
          <p:cNvSpPr/>
          <p:nvPr/>
        </p:nvSpPr>
        <p:spPr>
          <a:xfrm>
            <a:off x="5654401" y="1253990"/>
            <a:ext cx="5181601" cy="1011381"/>
          </a:xfrm>
          <a:prstGeom prst="roundRect">
            <a:avLst>
              <a:gd name="adj" fmla="val 50000"/>
            </a:avLst>
          </a:prstGeom>
          <a:solidFill>
            <a:srgbClr val="182D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err="1" smtClean="0">
                <a:solidFill>
                  <a:schemeClr val="bg1"/>
                </a:solidFill>
                <a:latin typeface="Times New Roman" panose="02020603050405020304" pitchFamily="18" charset="0"/>
                <a:cs typeface="Times New Roman" panose="02020603050405020304" pitchFamily="18" charset="0"/>
              </a:rPr>
              <a:t>Mục</a:t>
            </a:r>
            <a:r>
              <a:rPr lang="en-US" sz="4000" i="1" dirty="0" smtClean="0">
                <a:solidFill>
                  <a:schemeClr val="bg1"/>
                </a:solidFill>
                <a:latin typeface="Times New Roman" panose="02020603050405020304" pitchFamily="18" charset="0"/>
                <a:cs typeface="Times New Roman" panose="02020603050405020304" pitchFamily="18" charset="0"/>
              </a:rPr>
              <a:t> </a:t>
            </a:r>
            <a:r>
              <a:rPr lang="en-US" sz="4000" i="1" dirty="0" err="1" smtClean="0">
                <a:solidFill>
                  <a:schemeClr val="bg1"/>
                </a:solidFill>
                <a:latin typeface="Times New Roman" panose="02020603050405020304" pitchFamily="18" charset="0"/>
                <a:cs typeface="Times New Roman" panose="02020603050405020304" pitchFamily="18" charset="0"/>
              </a:rPr>
              <a:t>tiêu</a:t>
            </a:r>
            <a:r>
              <a:rPr lang="en-US" sz="4000" i="1" dirty="0" smtClean="0">
                <a:solidFill>
                  <a:schemeClr val="bg1"/>
                </a:solidFill>
                <a:latin typeface="Times New Roman" panose="02020603050405020304" pitchFamily="18" charset="0"/>
                <a:cs typeface="Times New Roman" panose="02020603050405020304" pitchFamily="18" charset="0"/>
              </a:rPr>
              <a:t> </a:t>
            </a:r>
            <a:r>
              <a:rPr lang="en-US" sz="4000" i="1" dirty="0" err="1" smtClean="0">
                <a:solidFill>
                  <a:schemeClr val="bg1"/>
                </a:solidFill>
                <a:latin typeface="Times New Roman" panose="02020603050405020304" pitchFamily="18" charset="0"/>
                <a:cs typeface="Times New Roman" panose="02020603050405020304" pitchFamily="18" charset="0"/>
              </a:rPr>
              <a:t>bài</a:t>
            </a:r>
            <a:r>
              <a:rPr lang="en-US" sz="4000" i="1" dirty="0" smtClean="0">
                <a:solidFill>
                  <a:schemeClr val="bg1"/>
                </a:solidFill>
                <a:latin typeface="Times New Roman" panose="02020603050405020304" pitchFamily="18" charset="0"/>
                <a:cs typeface="Times New Roman" panose="02020603050405020304" pitchFamily="18" charset="0"/>
              </a:rPr>
              <a:t> </a:t>
            </a:r>
            <a:r>
              <a:rPr lang="en-US" sz="4000" i="1" dirty="0" err="1" smtClean="0">
                <a:solidFill>
                  <a:schemeClr val="bg1"/>
                </a:solidFill>
                <a:latin typeface="Times New Roman" panose="02020603050405020304" pitchFamily="18" charset="0"/>
                <a:cs typeface="Times New Roman" panose="02020603050405020304" pitchFamily="18" charset="0"/>
              </a:rPr>
              <a:t>học</a:t>
            </a:r>
            <a:endParaRPr lang="en-GB" sz="4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477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1999" cy="803564"/>
          </a:xfrm>
          <a:prstGeom prst="rect">
            <a:avLst/>
          </a:prstGeom>
          <a:solidFill>
            <a:srgbClr val="4F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I. VẬT LIỆU LÀM NHÀ</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34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Những Nhân Vật Hoạt Hình Chuyên Nghiệp , Kỹ Sư., Cậu Bé Hoạt  Hình., Phim Hoạt Hình Trẻ Em. Vector và PNG với nền trong suốt để tải xuống  miễ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750" b="86750" l="16750" r="90000">
                        <a14:foregroundMark x1="56583" y1="34667" x2="59417" y2="36083"/>
                        <a14:foregroundMark x1="41250" y1="36417" x2="40500" y2="39167"/>
                        <a14:foregroundMark x1="80750" y1="46500" x2="80417" y2="56000"/>
                        <a14:foregroundMark x1="80083" y1="46500" x2="86667" y2="52833"/>
                        <a14:foregroundMark x1="79000" y1="46167" x2="74083" y2="52500"/>
                        <a14:foregroundMark x1="76167" y1="55250" x2="81417" y2="57000"/>
                        <a14:foregroundMark x1="82500" y1="56333" x2="84583" y2="51750"/>
                        <a14:foregroundMark x1="38750" y1="38167" x2="39833" y2="39583"/>
                        <a14:foregroundMark x1="21583" y1="58083" x2="23750" y2="61917"/>
                        <a14:foregroundMark x1="26500" y1="71750" x2="25500" y2="67917"/>
                        <a14:foregroundMark x1="25500" y1="71000" x2="25083" y2="71000"/>
                        <a14:foregroundMark x1="76583" y1="57000" x2="74833" y2="59833"/>
                      </a14:backgroundRemoval>
                    </a14:imgEffect>
                  </a14:imgLayer>
                </a14:imgProps>
              </a:ext>
              <a:ext uri="{28A0092B-C50C-407E-A947-70E740481C1C}">
                <a14:useLocalDpi xmlns:a14="http://schemas.microsoft.com/office/drawing/2010/main" val="0"/>
              </a:ext>
            </a:extLst>
          </a:blip>
          <a:srcRect/>
          <a:stretch>
            <a:fillRect/>
          </a:stretch>
        </p:blipFill>
        <p:spPr bwMode="auto">
          <a:xfrm>
            <a:off x="2672224" y="4879939"/>
            <a:ext cx="2213661" cy="2213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ôi nhà bằng đất có 1 0 2 của thầy giáo bỏ nghề về quê làm ống hút tre -  YouTube"/>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5231958" cy="3951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Oval Callout 3"/>
          <p:cNvSpPr/>
          <p:nvPr/>
        </p:nvSpPr>
        <p:spPr>
          <a:xfrm>
            <a:off x="4363321" y="3998942"/>
            <a:ext cx="3957201" cy="1976921"/>
          </a:xfrm>
          <a:prstGeom prst="wedgeEllipseCallout">
            <a:avLst>
              <a:gd name="adj1" fmla="val 509"/>
              <a:gd name="adj2" fmla="val 72563"/>
            </a:avLst>
          </a:prstGeom>
          <a:solidFill>
            <a:srgbClr val="D83B5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imes New Roman" panose="02020603050405020304" pitchFamily="18" charset="0"/>
                <a:cs typeface="Times New Roman" panose="02020603050405020304" pitchFamily="18" charset="0"/>
              </a:rPr>
              <a:t> </a:t>
            </a:r>
            <a:r>
              <a:rPr lang="en-US" sz="2800" smtClean="0">
                <a:solidFill>
                  <a:schemeClr val="bg1"/>
                </a:solidFill>
                <a:latin typeface="Times New Roman" panose="02020603050405020304" pitchFamily="18" charset="0"/>
                <a:cs typeface="Times New Roman" panose="02020603050405020304" pitchFamily="18" charset="0"/>
              </a:rPr>
              <a:t>Em có nhận xét gì về những ngôi nhà trong hình?</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2058" name="Picture 10" descr="Bán nhà 6 Phan Kế Bính, P. Đa Kao, Q.1, DT: 5m x 12m – 3 lầu. Giá 12,3 tỷ |  http://m.dothi.net"/>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92563" y="0"/>
            <a:ext cx="5083535" cy="42698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39944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Những Nhân Vật Hoạt Hình Chuyên Nghiệp , Kỹ Sư., Cậu Bé Hoạt  Hình., Phim Hoạt Hình Trẻ Em. Vector và PNG với nền trong suốt để tải xuống  miễn"/>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750" b="86750" l="16750" r="90000">
                        <a14:foregroundMark x1="56583" y1="34667" x2="59417" y2="36083"/>
                        <a14:foregroundMark x1="41250" y1="36417" x2="40500" y2="39167"/>
                        <a14:foregroundMark x1="80750" y1="46500" x2="80417" y2="56000"/>
                        <a14:foregroundMark x1="80083" y1="46500" x2="86667" y2="52833"/>
                        <a14:foregroundMark x1="79000" y1="46167" x2="74083" y2="52500"/>
                        <a14:foregroundMark x1="76167" y1="55250" x2="81417" y2="57000"/>
                        <a14:foregroundMark x1="82500" y1="56333" x2="84583" y2="51750"/>
                        <a14:foregroundMark x1="38750" y1="38167" x2="39833" y2="39583"/>
                        <a14:foregroundMark x1="21583" y1="58083" x2="23750" y2="61917"/>
                        <a14:foregroundMark x1="26500" y1="71750" x2="25500" y2="67917"/>
                        <a14:foregroundMark x1="25500" y1="71000" x2="25083" y2="71000"/>
                        <a14:foregroundMark x1="76583" y1="57000" x2="74833" y2="59833"/>
                      </a14:backgroundRemoval>
                    </a14:imgEffect>
                  </a14:imgLayer>
                </a14:imgProps>
              </a:ext>
              <a:ext uri="{28A0092B-C50C-407E-A947-70E740481C1C}">
                <a14:useLocalDpi xmlns:a14="http://schemas.microsoft.com/office/drawing/2010/main" val="0"/>
              </a:ext>
            </a:extLst>
          </a:blip>
          <a:srcRect/>
          <a:stretch>
            <a:fillRect/>
          </a:stretch>
        </p:blipFill>
        <p:spPr bwMode="auto">
          <a:xfrm>
            <a:off x="2672224" y="4879939"/>
            <a:ext cx="2213661" cy="22136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gôi nhà bằng đất có 1 0 2 của thầy giáo bỏ nghề về quê làm ống hút tre -  YouTube"/>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5231958" cy="39516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Oval Callout 3"/>
          <p:cNvSpPr/>
          <p:nvPr/>
        </p:nvSpPr>
        <p:spPr>
          <a:xfrm>
            <a:off x="4363321" y="3998942"/>
            <a:ext cx="3957201" cy="1976921"/>
          </a:xfrm>
          <a:prstGeom prst="wedgeEllipseCallout">
            <a:avLst>
              <a:gd name="adj1" fmla="val 509"/>
              <a:gd name="adj2" fmla="val 72563"/>
            </a:avLst>
          </a:prstGeom>
          <a:solidFill>
            <a:srgbClr val="D83B5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Vật liệu có vai trò gì đối với ngôi nhà?</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2058" name="Picture 10" descr="Bán nhà 6 Phan Kế Bính, P. Đa Kao, Q.1, DT: 5m x 12m – 3 lầu. Giá 12,3 tỷ |  http://m.dothi.net"/>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92563" y="0"/>
            <a:ext cx="5083535" cy="42698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35348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1823854" y="1145713"/>
            <a:ext cx="8923618" cy="17991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2900" b="1" dirty="0" smtClean="0">
                <a:solidFill>
                  <a:srgbClr val="0000CC"/>
                </a:solidFill>
                <a:latin typeface="Times New Roman" panose="02020603050405020304" pitchFamily="18" charset="0"/>
                <a:cs typeface="Times New Roman" panose="02020603050405020304" pitchFamily="18" charset="0"/>
              </a:rPr>
              <a:t>Vật liệu có vai trò rất quan trọng, nó ảnh hưởng đến tuổi thọ, chất lượng và tính thẩm mĩ của công trình.</a:t>
            </a:r>
            <a:endParaRPr lang="en-US" sz="2900" b="1" dirty="0">
              <a:solidFill>
                <a:srgbClr val="00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0"/>
            <a:ext cx="12191999" cy="803564"/>
          </a:xfrm>
          <a:prstGeom prst="rect">
            <a:avLst/>
          </a:prstGeom>
          <a:solidFill>
            <a:srgbClr val="4F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I. VẬT LIỆU LÀM NHÀ</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528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803564"/>
          </a:xfrm>
          <a:prstGeom prst="rect">
            <a:avLst/>
          </a:prstGeom>
          <a:solidFill>
            <a:srgbClr val="4F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I. VẬT LIỆU LÀM NHÀ</a:t>
            </a:r>
            <a:endParaRPr lang="en-GB" sz="36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2282488" y="942948"/>
            <a:ext cx="7291003" cy="9282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Hãy kể tên các vật liệu xây dựng mà em biết?</a:t>
            </a:r>
          </a:p>
        </p:txBody>
      </p:sp>
      <p:pic>
        <p:nvPicPr>
          <p:cNvPr id="3074" name="Picture 2" descr="Hình ảnh Người đàn ông 3D với dấu chấm hỏi màu đỏ trên nền trắng | Thư viện  stock vector đẹp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841" y="376591"/>
            <a:ext cx="1371600" cy="1371600"/>
          </a:xfrm>
          <a:prstGeom prst="ellipse">
            <a:avLst/>
          </a:prstGeom>
          <a:noFill/>
          <a:effectLst>
            <a:innerShdw blurRad="63500" dist="50800" dir="54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90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1999" cy="803564"/>
          </a:xfrm>
          <a:prstGeom prst="rect">
            <a:avLst/>
          </a:prstGeom>
          <a:solidFill>
            <a:srgbClr val="4F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I. VẬT LIỆU LÀM NHÀ</a:t>
            </a:r>
            <a:endParaRPr lang="en-GB" sz="36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2282488" y="942948"/>
            <a:ext cx="7291003" cy="9282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Vật liệu xây dựng được chia làm mấy loại? Cho ví dụ?</a:t>
            </a:r>
            <a:endParaRPr lang="en-GB" sz="2800" dirty="0">
              <a:latin typeface="Times New Roman" panose="02020603050405020304" pitchFamily="18" charset="0"/>
              <a:cs typeface="Times New Roman" panose="02020603050405020304" pitchFamily="18" charset="0"/>
            </a:endParaRPr>
          </a:p>
        </p:txBody>
      </p:sp>
      <p:pic>
        <p:nvPicPr>
          <p:cNvPr id="3074" name="Picture 2" descr="Hình ảnh Người đàn ông 3D với dấu chấm hỏi màu đỏ trên nền trắng | Thư viện  stock vector đẹp miễn ph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841" y="376591"/>
            <a:ext cx="1371600" cy="1371600"/>
          </a:xfrm>
          <a:prstGeom prst="ellipse">
            <a:avLst/>
          </a:prstGeom>
          <a:noFill/>
          <a:effectLst>
            <a:innerShdw blurRad="63500" dist="50800" dir="54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229542" y="2031365"/>
            <a:ext cx="9992638" cy="512618"/>
          </a:xfrm>
          <a:prstGeom prst="rect">
            <a:avLst/>
          </a:prstGeom>
          <a:solidFill>
            <a:srgbClr val="AE4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nhiên</a:t>
            </a:r>
            <a:endParaRPr lang="en-GB" sz="3200" dirty="0">
              <a:latin typeface="Times New Roman" panose="02020603050405020304" pitchFamily="18" charset="0"/>
              <a:cs typeface="Times New Roman" panose="02020603050405020304" pitchFamily="18" charset="0"/>
            </a:endParaRPr>
          </a:p>
        </p:txBody>
      </p:sp>
      <p:sp>
        <p:nvSpPr>
          <p:cNvPr id="10" name="Oval 9"/>
          <p:cNvSpPr/>
          <p:nvPr/>
        </p:nvSpPr>
        <p:spPr>
          <a:xfrm>
            <a:off x="3932070" y="2794929"/>
            <a:ext cx="1618488" cy="13716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6629348" y="2794929"/>
            <a:ext cx="1618488" cy="137160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9348039" y="2794929"/>
            <a:ext cx="1618488" cy="137160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1229542" y="4591094"/>
            <a:ext cx="9992638" cy="512618"/>
          </a:xfrm>
          <a:prstGeom prst="rect">
            <a:avLst/>
          </a:prstGeom>
          <a:solidFill>
            <a:srgbClr val="CF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latin typeface="Times New Roman" panose="02020603050405020304" pitchFamily="18" charset="0"/>
                <a:cs typeface="Times New Roman" panose="02020603050405020304" pitchFamily="18" charset="0"/>
              </a:rPr>
              <a:t>Vật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endParaRPr lang="en-GB" sz="3200" dirty="0">
              <a:latin typeface="Times New Roman" panose="02020603050405020304" pitchFamily="18" charset="0"/>
              <a:cs typeface="Times New Roman" panose="02020603050405020304" pitchFamily="18" charset="0"/>
            </a:endParaRPr>
          </a:p>
        </p:txBody>
      </p:sp>
      <p:sp>
        <p:nvSpPr>
          <p:cNvPr id="15" name="Oval 14"/>
          <p:cNvSpPr/>
          <p:nvPr/>
        </p:nvSpPr>
        <p:spPr>
          <a:xfrm>
            <a:off x="1229542" y="5286661"/>
            <a:ext cx="1618488" cy="1371600"/>
          </a:xfrm>
          <a:prstGeom prst="ellipse">
            <a:avLst/>
          </a:prstGeom>
          <a:blipFill>
            <a:blip r:embed="rId6"/>
            <a:stretch>
              <a:fillRect/>
            </a:stretch>
          </a:blip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endParaRPr lang="en-GB" dirty="0"/>
          </a:p>
        </p:txBody>
      </p:sp>
      <p:sp>
        <p:nvSpPr>
          <p:cNvPr id="17" name="Oval 16"/>
          <p:cNvSpPr/>
          <p:nvPr/>
        </p:nvSpPr>
        <p:spPr>
          <a:xfrm>
            <a:off x="6822376" y="5286660"/>
            <a:ext cx="1618488" cy="1371600"/>
          </a:xfrm>
          <a:prstGeom prst="ellipse">
            <a:avLst/>
          </a:prstGeom>
          <a:blipFill>
            <a:blip r:embed="rId7"/>
            <a:stretch>
              <a:fillRect/>
            </a:stretch>
          </a:blip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endParaRPr lang="en-GB" dirty="0"/>
          </a:p>
        </p:txBody>
      </p:sp>
      <p:pic>
        <p:nvPicPr>
          <p:cNvPr id="19" name="Picture 2" descr="Gỗ Thông là gì? Có tốt không? Phân biệt các loại gỗ thông hiện nay - KHBVPT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238" r="16740"/>
          <a:stretch/>
        </p:blipFill>
        <p:spPr bwMode="auto">
          <a:xfrm>
            <a:off x="1229542" y="2794929"/>
            <a:ext cx="1371600" cy="13716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38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19"/>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2000" fill="hold"/>
                                        <p:tgtEl>
                                          <p:spTgt spid="10"/>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grpId="0" nodeType="clickEffect">
                                  <p:stCondLst>
                                    <p:cond delay="0"/>
                                  </p:stCondLst>
                                  <p:childTnLst>
                                    <p:animScale>
                                      <p:cBhvr>
                                        <p:cTn id="28" dur="2000" fill="hold"/>
                                        <p:tgtEl>
                                          <p:spTgt spid="11"/>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grpId="0" nodeType="clickEffect">
                                  <p:stCondLst>
                                    <p:cond delay="0"/>
                                  </p:stCondLst>
                                  <p:childTnLst>
                                    <p:animScale>
                                      <p:cBhvr>
                                        <p:cTn id="32" dur="2000" fill="hold"/>
                                        <p:tgtEl>
                                          <p:spTgt spid="1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grpId="0" nodeType="clickEffect">
                                  <p:stCondLst>
                                    <p:cond delay="0"/>
                                  </p:stCondLst>
                                  <p:childTnLst>
                                    <p:animScale>
                                      <p:cBhvr>
                                        <p:cTn id="42" dur="2000" fill="hold"/>
                                        <p:tgtEl>
                                          <p:spTgt spid="15"/>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grpId="0" nodeType="clickEffect">
                                  <p:stCondLst>
                                    <p:cond delay="0"/>
                                  </p:stCondLst>
                                  <p:childTnLst>
                                    <p:animScale>
                                      <p:cBhvr>
                                        <p:cTn id="46"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13" grpId="0" animBg="1"/>
      <p:bldP spid="14"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826936" y="1145713"/>
            <a:ext cx="9920536" cy="17991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2900" b="1" dirty="0" smtClean="0">
                <a:solidFill>
                  <a:srgbClr val="0000CC"/>
                </a:solidFill>
                <a:latin typeface="Times New Roman" panose="02020603050405020304" pitchFamily="18" charset="0"/>
                <a:cs typeface="Times New Roman" panose="02020603050405020304" pitchFamily="18" charset="0"/>
              </a:rPr>
              <a:t>Vật liệu xây dựng có 2 loại:</a:t>
            </a:r>
          </a:p>
          <a:p>
            <a:pPr marL="457200" indent="-457200" algn="ctr">
              <a:buFontTx/>
              <a:buChar char="-"/>
              <a:defRPr/>
            </a:pPr>
            <a:r>
              <a:rPr lang="en-US" sz="2900" b="1" dirty="0" smtClean="0">
                <a:solidFill>
                  <a:srgbClr val="0000CC"/>
                </a:solidFill>
                <a:latin typeface="Times New Roman" panose="02020603050405020304" pitchFamily="18" charset="0"/>
                <a:cs typeface="Times New Roman" panose="02020603050405020304" pitchFamily="18" charset="0"/>
              </a:rPr>
              <a:t>Vật liệu tự nhiên: Là vật liệu có sẵn trong thiên nhiên.</a:t>
            </a:r>
          </a:p>
          <a:p>
            <a:pPr marL="457200" indent="-457200" algn="ctr">
              <a:buFontTx/>
              <a:buChar char="-"/>
              <a:defRPr/>
            </a:pPr>
            <a:r>
              <a:rPr lang="en-US" sz="2900" b="1" dirty="0" smtClean="0">
                <a:solidFill>
                  <a:srgbClr val="0000CC"/>
                </a:solidFill>
                <a:latin typeface="Times New Roman" panose="02020603050405020304" pitchFamily="18" charset="0"/>
                <a:cs typeface="Times New Roman" panose="02020603050405020304" pitchFamily="18" charset="0"/>
              </a:rPr>
              <a:t>Vật liệu nhân tạo: Là vật liệu do con người sáng tạo ra.</a:t>
            </a:r>
          </a:p>
        </p:txBody>
      </p:sp>
      <p:sp>
        <p:nvSpPr>
          <p:cNvPr id="3" name="Rectangle 2"/>
          <p:cNvSpPr/>
          <p:nvPr/>
        </p:nvSpPr>
        <p:spPr>
          <a:xfrm>
            <a:off x="0" y="0"/>
            <a:ext cx="12191999" cy="803564"/>
          </a:xfrm>
          <a:prstGeom prst="rect">
            <a:avLst/>
          </a:prstGeom>
          <a:solidFill>
            <a:srgbClr val="4F6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I. VẬT LIỆU LÀM NHÀ</a:t>
            </a:r>
            <a:endParaRPr lang="en-GB"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12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69944" y="513489"/>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a:defRPr/>
              </a:pPr>
              <a:r>
                <a:rPr lang="en-US" sz="32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a:defRPr/>
              </a:pPr>
              <a: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START</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831"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28290" y="2454112"/>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3175" y="57819"/>
            <a:ext cx="1308103" cy="2032004"/>
          </a:xfrm>
          <a:prstGeom prst="rect">
            <a:avLst/>
          </a:prstGeom>
        </p:spPr>
      </p:pic>
      <p:sp>
        <p:nvSpPr>
          <p:cNvPr id="63" name="TextBox 62"/>
          <p:cNvSpPr txBox="1"/>
          <p:nvPr/>
        </p:nvSpPr>
        <p:spPr>
          <a:xfrm>
            <a:off x="913376" y="5878287"/>
            <a:ext cx="3795905" cy="584771"/>
          </a:xfrm>
          <a:prstGeom prst="rect">
            <a:avLst/>
          </a:prstGeom>
          <a:noFill/>
        </p:spPr>
        <p:txBody>
          <a:bodyPr wrap="none" lIns="76197" tIns="38098" rIns="76197" bIns="38098" rtlCol="0">
            <a:spAutoFit/>
          </a:bodyPr>
          <a:lstStyle/>
          <a:p>
            <a:r>
              <a:rPr lang="en-US" sz="3300">
                <a:solidFill>
                  <a:srgbClr val="FF0000"/>
                </a:solidFill>
                <a:latin typeface="SVN-A Love Of Thunder" panose="02040603050506020204" pitchFamily="18" charset="0"/>
              </a:rPr>
              <a:t>Vòng quay may mắn </a:t>
            </a:r>
          </a:p>
        </p:txBody>
      </p:sp>
    </p:spTree>
    <p:extLst>
      <p:ext uri="{BB962C8B-B14F-4D97-AF65-F5344CB8AC3E}">
        <p14:creationId xmlns:p14="http://schemas.microsoft.com/office/powerpoint/2010/main" val="38245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p:stCondLst>
                        <p:cond delay="0"/>
                      </p:stCondLst>
                      <p:childTnLst>
                        <p:par>
                          <p:cTn id="180" fill="hold">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5"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03564"/>
          </a:xfrm>
          <a:prstGeom prst="rect">
            <a:avLst/>
          </a:prstGeom>
          <a:solidFill>
            <a:srgbClr val="BA9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I. VẬT LIỆU LÀM NHÀ</a:t>
            </a:r>
            <a:endParaRPr lang="en-GB" sz="3600" b="1" dirty="0">
              <a:solidFill>
                <a:schemeClr val="bg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15330" y="2500583"/>
            <a:ext cx="4508090" cy="2890683"/>
          </a:xfrm>
          <a:prstGeom prst="roundRect">
            <a:avLst/>
          </a:prstGeom>
          <a:solidFill>
            <a:srgbClr val="379C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bg1"/>
                </a:solidFill>
                <a:latin typeface="Times New Roman" panose="02020603050405020304" pitchFamily="18" charset="0"/>
                <a:cs typeface="Times New Roman" panose="02020603050405020304" pitchFamily="18" charset="0"/>
              </a:rPr>
              <a:t>Kể thêm tên các vật liệu em biết dùng để xây nhà mà chưa được giới thiệu trong bài học ?</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5122" name="Picture 2" descr="Cô Gái Cầm Kính Lúp Hình ảnh | Định dạng hình ảnh PNG 401003016|  vn.lovepik.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721" b="86977" l="25814" r="74070">
                        <a14:foregroundMark x1="43837" y1="41977" x2="48256" y2="45930"/>
                        <a14:foregroundMark x1="59419" y1="41047" x2="65349" y2="41977"/>
                      </a14:backgroundRemoval>
                    </a14:imgEffect>
                  </a14:imgLayer>
                </a14:imgProps>
              </a:ext>
              <a:ext uri="{28A0092B-C50C-407E-A947-70E740481C1C}">
                <a14:useLocalDpi xmlns:a14="http://schemas.microsoft.com/office/drawing/2010/main" val="0"/>
              </a:ext>
            </a:extLst>
          </a:blip>
          <a:srcRect/>
          <a:stretch>
            <a:fillRect/>
          </a:stretch>
        </p:blipFill>
        <p:spPr bwMode="auto">
          <a:xfrm>
            <a:off x="-346587" y="136422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288" y="1598141"/>
            <a:ext cx="6788107" cy="459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2680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1226" y="2235761"/>
            <a:ext cx="5692877" cy="3662418"/>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stretch>
            <a:fillRect/>
          </a:stretch>
        </p:blipFill>
        <p:spPr>
          <a:xfrm>
            <a:off x="6332035" y="2192450"/>
            <a:ext cx="5610807" cy="3749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0" y="0"/>
            <a:ext cx="12192000" cy="803564"/>
          </a:xfrm>
          <a:prstGeom prst="rect">
            <a:avLst/>
          </a:prstGeom>
          <a:solidFill>
            <a:srgbClr val="96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I. VẬT LIỆU LÀM NHÀ</a:t>
            </a:r>
            <a:endParaRPr lang="en-GB" sz="3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238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AC9"/>
        </a:solidFill>
        <a:effectLst/>
      </p:bgPr>
    </p:bg>
    <p:spTree>
      <p:nvGrpSpPr>
        <p:cNvPr id="1" name=""/>
        <p:cNvGrpSpPr/>
        <p:nvPr/>
      </p:nvGrpSpPr>
      <p:grpSpPr>
        <a:xfrm>
          <a:off x="0" y="0"/>
          <a:ext cx="0" cy="0"/>
          <a:chOff x="0" y="0"/>
          <a:chExt cx="0" cy="0"/>
        </a:xfrm>
      </p:grpSpPr>
      <p:sp>
        <p:nvSpPr>
          <p:cNvPr id="49" name="Oval 48"/>
          <p:cNvSpPr/>
          <p:nvPr/>
        </p:nvSpPr>
        <p:spPr>
          <a:xfrm>
            <a:off x="8298099" y="2576235"/>
            <a:ext cx="3838568" cy="3838568"/>
          </a:xfrm>
          <a:prstGeom prst="ellipse">
            <a:avLst/>
          </a:prstGeom>
          <a:ln>
            <a:solidFill>
              <a:srgbClr val="3EA28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5" name="Oval 44"/>
          <p:cNvSpPr/>
          <p:nvPr/>
        </p:nvSpPr>
        <p:spPr>
          <a:xfrm>
            <a:off x="4213281" y="2576235"/>
            <a:ext cx="3838568" cy="3838568"/>
          </a:xfrm>
          <a:prstGeom prst="ellipse">
            <a:avLst/>
          </a:prstGeom>
          <a:ln>
            <a:solidFill>
              <a:srgbClr val="F3DBA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41" name="Oval 40"/>
          <p:cNvSpPr/>
          <p:nvPr/>
        </p:nvSpPr>
        <p:spPr>
          <a:xfrm>
            <a:off x="0" y="2576235"/>
            <a:ext cx="3947326" cy="3947326"/>
          </a:xfrm>
          <a:prstGeom prst="ellipse">
            <a:avLst/>
          </a:prstGeom>
          <a:noFill/>
          <a:ln>
            <a:solidFill>
              <a:srgbClr val="62829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4" name="Rectangle 3"/>
          <p:cNvSpPr/>
          <p:nvPr/>
        </p:nvSpPr>
        <p:spPr>
          <a:xfrm>
            <a:off x="0" y="0"/>
            <a:ext cx="11055927" cy="748145"/>
          </a:xfrm>
          <a:prstGeom prst="rect">
            <a:avLst/>
          </a:prstGeom>
          <a:solidFill>
            <a:srgbClr val="AD4E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I. VẬT LIỆU LÀM NHÀ</a:t>
            </a:r>
            <a:endParaRPr lang="en-GB" sz="360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754135" y="888109"/>
            <a:ext cx="7152968" cy="942109"/>
          </a:xfrm>
          <a:prstGeom prst="roundRect">
            <a:avLst>
              <a:gd name="adj" fmla="val 50000"/>
            </a:avLst>
          </a:prstGeom>
          <a:solidFill>
            <a:srgbClr val="9878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bg1"/>
                </a:solidFill>
                <a:latin typeface="Times New Roman" panose="02020603050405020304" pitchFamily="18" charset="0"/>
                <a:cs typeface="Times New Roman" panose="02020603050405020304" pitchFamily="18" charset="0"/>
              </a:rPr>
              <a:t>Hãy nêu ứng dụng chính của các vật liệu?</a:t>
            </a:r>
            <a:endParaRPr lang="en-GB" sz="2800" dirty="0">
              <a:solidFill>
                <a:schemeClr val="bg1"/>
              </a:solidFill>
              <a:latin typeface="Times New Roman" panose="02020603050405020304" pitchFamily="18" charset="0"/>
              <a:cs typeface="Times New Roman" panose="02020603050405020304" pitchFamily="18" charset="0"/>
            </a:endParaRPr>
          </a:p>
        </p:txBody>
      </p:sp>
      <p:sp>
        <p:nvSpPr>
          <p:cNvPr id="39" name="Oval 38"/>
          <p:cNvSpPr/>
          <p:nvPr/>
        </p:nvSpPr>
        <p:spPr>
          <a:xfrm>
            <a:off x="565438" y="4360354"/>
            <a:ext cx="1598344" cy="1619756"/>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2088389" y="3844284"/>
            <a:ext cx="1619756" cy="1619756"/>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p:nvSpPr>
        <p:spPr>
          <a:xfrm>
            <a:off x="4929231" y="2950785"/>
            <a:ext cx="1554695" cy="1554695"/>
          </a:xfrm>
          <a:prstGeom prst="ellipse">
            <a:avLst/>
          </a:prstGeom>
          <a:blipFill>
            <a:blip r:embed="rId4"/>
            <a:stretch>
              <a:fillRect/>
            </a:stretch>
          </a:blip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endParaRPr lang="en-GB" dirty="0"/>
          </a:p>
        </p:txBody>
      </p:sp>
      <p:sp>
        <p:nvSpPr>
          <p:cNvPr id="43" name="Oval 42"/>
          <p:cNvSpPr/>
          <p:nvPr/>
        </p:nvSpPr>
        <p:spPr>
          <a:xfrm>
            <a:off x="5096652" y="4505480"/>
            <a:ext cx="1499839" cy="1499839"/>
          </a:xfrm>
          <a:prstGeom prst="ellipse">
            <a:avLst/>
          </a:prstGeom>
          <a:blipFill>
            <a:blip r:embed="rId5"/>
            <a:stretch>
              <a:fillRect/>
            </a:stretch>
          </a:blip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endParaRPr lang="en-GB" dirty="0"/>
          </a:p>
        </p:txBody>
      </p:sp>
      <p:pic>
        <p:nvPicPr>
          <p:cNvPr id="5122" name="Picture 2" descr="Xi măng Nghi Sơn | Vật Liệu Xây Dựng - Nhà Máy Sắt Thé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0619" y="3683047"/>
            <a:ext cx="1636825" cy="145040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47" name="Oval 46"/>
          <p:cNvSpPr/>
          <p:nvPr/>
        </p:nvSpPr>
        <p:spPr>
          <a:xfrm>
            <a:off x="9876747" y="3187254"/>
            <a:ext cx="1499839" cy="1499839"/>
          </a:xfrm>
          <a:prstGeom prst="ellipse">
            <a:avLst/>
          </a:prstGeom>
          <a:blipFill>
            <a:blip r:embed="rId7"/>
            <a:stretch>
              <a:fillRect/>
            </a:stretch>
          </a:blip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endParaRPr lang="en-GB" dirty="0"/>
          </a:p>
        </p:txBody>
      </p:sp>
      <p:sp>
        <p:nvSpPr>
          <p:cNvPr id="48" name="Oval 47"/>
          <p:cNvSpPr/>
          <p:nvPr/>
        </p:nvSpPr>
        <p:spPr>
          <a:xfrm>
            <a:off x="9108866" y="4505480"/>
            <a:ext cx="1499839" cy="1499839"/>
          </a:xfrm>
          <a:prstGeom prst="ellipse">
            <a:avLst/>
          </a:prstGeom>
          <a:blipFill>
            <a:blip r:embed="rId8"/>
            <a:stretch>
              <a:fillRect/>
            </a:stretch>
          </a:blip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 </a:t>
            </a:r>
            <a:endParaRPr lang="en-GB" dirty="0"/>
          </a:p>
        </p:txBody>
      </p:sp>
      <p:cxnSp>
        <p:nvCxnSpPr>
          <p:cNvPr id="50" name="Straight Arrow Connector 49"/>
          <p:cNvCxnSpPr/>
          <p:nvPr/>
        </p:nvCxnSpPr>
        <p:spPr>
          <a:xfrm flipH="1">
            <a:off x="3200401" y="1936382"/>
            <a:ext cx="2784763" cy="848382"/>
          </a:xfrm>
          <a:prstGeom prst="straightConnector1">
            <a:avLst/>
          </a:prstGeom>
          <a:ln w="57150">
            <a:solidFill>
              <a:srgbClr val="354E2C"/>
            </a:solidFill>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p:cNvCxnSpPr/>
          <p:nvPr/>
        </p:nvCxnSpPr>
        <p:spPr>
          <a:xfrm>
            <a:off x="6132565" y="1936382"/>
            <a:ext cx="0" cy="507202"/>
          </a:xfrm>
          <a:prstGeom prst="straightConnector1">
            <a:avLst/>
          </a:prstGeom>
          <a:ln w="57150">
            <a:solidFill>
              <a:srgbClr val="354E2C"/>
            </a:solidFill>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p:cNvCxnSpPr/>
          <p:nvPr/>
        </p:nvCxnSpPr>
        <p:spPr>
          <a:xfrm>
            <a:off x="6276109" y="1936382"/>
            <a:ext cx="2832757" cy="848382"/>
          </a:xfrm>
          <a:prstGeom prst="straightConnector1">
            <a:avLst/>
          </a:prstGeom>
          <a:ln w="57150">
            <a:solidFill>
              <a:srgbClr val="354E2C"/>
            </a:solidFill>
            <a:tailEnd type="triangle"/>
          </a:ln>
        </p:spPr>
        <p:style>
          <a:lnRef idx="1">
            <a:schemeClr val="dk1"/>
          </a:lnRef>
          <a:fillRef idx="0">
            <a:schemeClr val="dk1"/>
          </a:fillRef>
          <a:effectRef idx="0">
            <a:schemeClr val="dk1"/>
          </a:effectRef>
          <a:fontRef idx="minor">
            <a:schemeClr val="tx1"/>
          </a:fontRef>
        </p:style>
      </p:cxnSp>
      <p:pic>
        <p:nvPicPr>
          <p:cNvPr id="18" name="Picture 2" descr="Gỗ Thông là gì? Có tốt không? Phân biệt các loại gỗ thông hiện nay - KHBVPT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38" r="16740"/>
          <a:stretch/>
        </p:blipFill>
        <p:spPr bwMode="auto">
          <a:xfrm>
            <a:off x="881219" y="2741866"/>
            <a:ext cx="1618488" cy="16184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695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4030846197"/>
              </p:ext>
            </p:extLst>
          </p:nvPr>
        </p:nvGraphicFramePr>
        <p:xfrm>
          <a:off x="942075" y="639420"/>
          <a:ext cx="10590009" cy="5916269"/>
        </p:xfrm>
        <a:graphic>
          <a:graphicData uri="http://schemas.openxmlformats.org/drawingml/2006/table">
            <a:tbl>
              <a:tblPr firstRow="1" bandRow="1">
                <a:tableStyleId>{5940675A-B579-460E-94D1-54222C63F5DA}</a:tableStyleId>
              </a:tblPr>
              <a:tblGrid>
                <a:gridCol w="3576320">
                  <a:extLst>
                    <a:ext uri="{9D8B030D-6E8A-4147-A177-3AD203B41FA5}">
                      <a16:colId xmlns="" xmlns:a16="http://schemas.microsoft.com/office/drawing/2014/main" val="1126084724"/>
                    </a:ext>
                  </a:extLst>
                </a:gridCol>
                <a:gridCol w="7013689">
                  <a:extLst>
                    <a:ext uri="{9D8B030D-6E8A-4147-A177-3AD203B41FA5}">
                      <a16:colId xmlns="" xmlns:a16="http://schemas.microsoft.com/office/drawing/2014/main" val="3552142528"/>
                    </a:ext>
                  </a:extLst>
                </a:gridCol>
              </a:tblGrid>
              <a:tr h="697767">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VẬT</a:t>
                      </a:r>
                      <a:r>
                        <a:rPr lang="en-US" sz="2400" b="1" baseline="0" dirty="0" smtClean="0">
                          <a:latin typeface="Tahoma" panose="020B0604030504040204" pitchFamily="34" charset="0"/>
                          <a:ea typeface="Tahoma" panose="020B0604030504040204" pitchFamily="34" charset="0"/>
                          <a:cs typeface="Tahoma" panose="020B0604030504040204" pitchFamily="34" charset="0"/>
                        </a:rPr>
                        <a:t> LIỆU</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ỨNG</a:t>
                      </a:r>
                      <a:r>
                        <a:rPr lang="en-US" sz="2400" b="1" baseline="0" dirty="0" smtClean="0">
                          <a:latin typeface="Tahoma" panose="020B0604030504040204" pitchFamily="34" charset="0"/>
                          <a:ea typeface="Tahoma" panose="020B0604030504040204" pitchFamily="34" charset="0"/>
                          <a:cs typeface="Tahoma" panose="020B0604030504040204" pitchFamily="34" charset="0"/>
                        </a:rPr>
                        <a:t> DỤNG CHÍNH</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561646828"/>
                  </a:ext>
                </a:extLst>
              </a:tr>
              <a:tr h="881227">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Gỗ</a:t>
                      </a:r>
                      <a:r>
                        <a:rPr lang="en-US" sz="2400" b="1" dirty="0" smtClean="0">
                          <a:latin typeface="Tahoma" panose="020B0604030504040204" pitchFamily="34" charset="0"/>
                          <a:ea typeface="Tahoma" panose="020B0604030504040204" pitchFamily="34" charset="0"/>
                          <a:cs typeface="Tahoma" panose="020B0604030504040204" pitchFamily="34" charset="0"/>
                        </a:rPr>
                        <a:t> </a:t>
                      </a:r>
                    </a:p>
                    <a:p>
                      <a:pPr algn="ctr"/>
                      <a:endParaRPr lang="en-US" sz="2400" b="1" dirty="0" smtClean="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8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3484132724"/>
                  </a:ext>
                </a:extLst>
              </a:tr>
              <a:tr h="850789">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Gạch</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ngói</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3291361284"/>
                  </a:ext>
                </a:extLst>
              </a:tr>
              <a:tr h="962108">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Đá</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656977574"/>
                  </a:ext>
                </a:extLst>
              </a:tr>
              <a:tr h="970059">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Thép</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2649337725"/>
                  </a:ext>
                </a:extLst>
              </a:tr>
              <a:tr h="842839">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Cát</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3064720040"/>
                  </a:ext>
                </a:extLst>
              </a:tr>
              <a:tr h="711480">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Xi </a:t>
                      </a:r>
                      <a:r>
                        <a:rPr lang="en-US" sz="2400" b="1" dirty="0" err="1" smtClean="0">
                          <a:latin typeface="Tahoma" panose="020B0604030504040204" pitchFamily="34" charset="0"/>
                          <a:ea typeface="Tahoma" panose="020B0604030504040204" pitchFamily="34" charset="0"/>
                          <a:cs typeface="Tahoma" panose="020B0604030504040204" pitchFamily="34" charset="0"/>
                        </a:rPr>
                        <a:t>măng</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46983119"/>
                  </a:ext>
                </a:extLst>
              </a:tr>
            </a:tbl>
          </a:graphicData>
        </a:graphic>
      </p:graphicFrame>
    </p:spTree>
    <p:extLst>
      <p:ext uri="{BB962C8B-B14F-4D97-AF65-F5344CB8AC3E}">
        <p14:creationId xmlns:p14="http://schemas.microsoft.com/office/powerpoint/2010/main" val="27749589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3858397231"/>
              </p:ext>
            </p:extLst>
          </p:nvPr>
        </p:nvGraphicFramePr>
        <p:xfrm>
          <a:off x="957978" y="63646"/>
          <a:ext cx="10590009" cy="5212554"/>
        </p:xfrm>
        <a:graphic>
          <a:graphicData uri="http://schemas.openxmlformats.org/drawingml/2006/table">
            <a:tbl>
              <a:tblPr firstRow="1" bandRow="1">
                <a:tableStyleId>{5940675A-B579-460E-94D1-54222C63F5DA}</a:tableStyleId>
              </a:tblPr>
              <a:tblGrid>
                <a:gridCol w="3576320">
                  <a:extLst>
                    <a:ext uri="{9D8B030D-6E8A-4147-A177-3AD203B41FA5}">
                      <a16:colId xmlns="" xmlns:a16="http://schemas.microsoft.com/office/drawing/2014/main" val="1126084724"/>
                    </a:ext>
                  </a:extLst>
                </a:gridCol>
                <a:gridCol w="7013689">
                  <a:extLst>
                    <a:ext uri="{9D8B030D-6E8A-4147-A177-3AD203B41FA5}">
                      <a16:colId xmlns="" xmlns:a16="http://schemas.microsoft.com/office/drawing/2014/main" val="3552142528"/>
                    </a:ext>
                  </a:extLst>
                </a:gridCol>
              </a:tblGrid>
              <a:tr h="701101">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VẬT</a:t>
                      </a:r>
                      <a:r>
                        <a:rPr lang="en-US" sz="2400" b="1" baseline="0" dirty="0" smtClean="0">
                          <a:latin typeface="Tahoma" panose="020B0604030504040204" pitchFamily="34" charset="0"/>
                          <a:ea typeface="Tahoma" panose="020B0604030504040204" pitchFamily="34" charset="0"/>
                          <a:cs typeface="Tahoma" panose="020B0604030504040204" pitchFamily="34" charset="0"/>
                        </a:rPr>
                        <a:t> LIỆU</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ỨNG</a:t>
                      </a:r>
                      <a:r>
                        <a:rPr lang="en-US" sz="2400" b="1" baseline="0" dirty="0" smtClean="0">
                          <a:latin typeface="Tahoma" panose="020B0604030504040204" pitchFamily="34" charset="0"/>
                          <a:ea typeface="Tahoma" panose="020B0604030504040204" pitchFamily="34" charset="0"/>
                          <a:cs typeface="Tahoma" panose="020B0604030504040204" pitchFamily="34" charset="0"/>
                        </a:rPr>
                        <a:t> DỤNG CHÍNH</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561646828"/>
                  </a:ext>
                </a:extLst>
              </a:tr>
              <a:tr h="954053">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Gỗ</a:t>
                      </a:r>
                      <a:r>
                        <a:rPr lang="en-US" sz="2400" b="1" dirty="0" smtClean="0">
                          <a:latin typeface="Tahoma" panose="020B0604030504040204" pitchFamily="34" charset="0"/>
                          <a:ea typeface="Tahoma" panose="020B0604030504040204" pitchFamily="34" charset="0"/>
                          <a:cs typeface="Tahoma" panose="020B0604030504040204" pitchFamily="34" charset="0"/>
                        </a:rPr>
                        <a:t> </a:t>
                      </a:r>
                    </a:p>
                    <a:p>
                      <a:pPr algn="ctr"/>
                      <a:endParaRPr lang="en-US" sz="2400" b="1" dirty="0" smtClean="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8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3484132724"/>
                  </a:ext>
                </a:extLst>
              </a:tr>
              <a:tr h="711480">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Gạch</a:t>
                      </a:r>
                      <a:r>
                        <a:rPr lang="en-US" sz="2400" b="1" dirty="0" smtClean="0">
                          <a:latin typeface="Tahoma" panose="020B0604030504040204" pitchFamily="34" charset="0"/>
                          <a:ea typeface="Tahoma" panose="020B0604030504040204" pitchFamily="34" charset="0"/>
                          <a:cs typeface="Tahoma" panose="020B0604030504040204" pitchFamily="34" charset="0"/>
                        </a:rPr>
                        <a:t>, </a:t>
                      </a:r>
                      <a:r>
                        <a:rPr lang="en-US" sz="2400" b="1" dirty="0" err="1" smtClean="0">
                          <a:latin typeface="Tahoma" panose="020B0604030504040204" pitchFamily="34" charset="0"/>
                          <a:ea typeface="Tahoma" panose="020B0604030504040204" pitchFamily="34" charset="0"/>
                          <a:cs typeface="Tahoma" panose="020B0604030504040204" pitchFamily="34" charset="0"/>
                        </a:rPr>
                        <a:t>ngói</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3291361284"/>
                  </a:ext>
                </a:extLst>
              </a:tr>
              <a:tr h="711480">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Đá</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1656977574"/>
                  </a:ext>
                </a:extLst>
              </a:tr>
              <a:tr h="711480">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Thép</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2649337725"/>
                  </a:ext>
                </a:extLst>
              </a:tr>
              <a:tr h="711480">
                <a:tc>
                  <a:txBody>
                    <a:bodyPr/>
                    <a:lstStyle/>
                    <a:p>
                      <a:pPr algn="ctr"/>
                      <a:r>
                        <a:rPr lang="en-US" sz="2400" b="1" dirty="0" err="1" smtClean="0">
                          <a:latin typeface="Tahoma" panose="020B0604030504040204" pitchFamily="34" charset="0"/>
                          <a:ea typeface="Tahoma" panose="020B0604030504040204" pitchFamily="34" charset="0"/>
                          <a:cs typeface="Tahoma" panose="020B0604030504040204" pitchFamily="34" charset="0"/>
                        </a:rPr>
                        <a:t>Cát</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3064720040"/>
                  </a:ext>
                </a:extLst>
              </a:tr>
              <a:tr h="711480">
                <a:tc>
                  <a:txBody>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Xi </a:t>
                      </a:r>
                      <a:r>
                        <a:rPr lang="en-US" sz="2400" b="1" dirty="0" err="1" smtClean="0">
                          <a:latin typeface="Tahoma" panose="020B0604030504040204" pitchFamily="34" charset="0"/>
                          <a:ea typeface="Tahoma" panose="020B0604030504040204" pitchFamily="34" charset="0"/>
                          <a:cs typeface="Tahoma" panose="020B0604030504040204" pitchFamily="34" charset="0"/>
                        </a:rPr>
                        <a:t>măng</a:t>
                      </a:r>
                      <a:endParaRPr lang="en-GB" sz="24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endParaRPr lang="en-GB" sz="2400" dirty="0">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 xmlns:a16="http://schemas.microsoft.com/office/drawing/2014/main" val="46983119"/>
                  </a:ext>
                </a:extLst>
              </a:tr>
            </a:tbl>
          </a:graphicData>
        </a:graphic>
      </p:graphicFrame>
      <p:sp>
        <p:nvSpPr>
          <p:cNvPr id="18" name="TextBox 17"/>
          <p:cNvSpPr txBox="1"/>
          <p:nvPr/>
        </p:nvSpPr>
        <p:spPr>
          <a:xfrm>
            <a:off x="4911979" y="848163"/>
            <a:ext cx="6150078" cy="830997"/>
          </a:xfrm>
          <a:prstGeom prst="rect">
            <a:avLst/>
          </a:prstGeom>
          <a:noFill/>
        </p:spPr>
        <p:txBody>
          <a:bodyPr wrap="square" rtlCol="0">
            <a:spAutoFit/>
          </a:bodyPr>
          <a:lstStyle/>
          <a:p>
            <a:r>
              <a:rPr lang="nl-NL" sz="2400" dirty="0">
                <a:latin typeface="Times New Roman" pitchFamily="18" charset="0"/>
                <a:ea typeface="Tahoma" panose="020B0604030504040204" pitchFamily="34" charset="0"/>
                <a:cs typeface="Times New Roman" pitchFamily="18" charset="0"/>
              </a:rPr>
              <a:t>Làm khung nhà, mái nhà, sàn nhà, giá đỡ, nội thất, vật liệu cách nhiệt</a:t>
            </a:r>
            <a:r>
              <a:rPr lang="vi-VN" sz="2400" dirty="0" smtClean="0">
                <a:latin typeface="Times New Roman" pitchFamily="18" charset="0"/>
                <a:ea typeface="Tahoma" panose="020B0604030504040204" pitchFamily="34" charset="0"/>
                <a:cs typeface="Times New Roman" pitchFamily="18" charset="0"/>
              </a:rPr>
              <a:t>.</a:t>
            </a:r>
            <a:endParaRPr lang="en-GB" sz="3200" dirty="0">
              <a:latin typeface="Times New Roman" pitchFamily="18" charset="0"/>
              <a:ea typeface="Tahoma" panose="020B0604030504040204" pitchFamily="34" charset="0"/>
              <a:cs typeface="Times New Roman" pitchFamily="18" charset="0"/>
            </a:endParaRPr>
          </a:p>
        </p:txBody>
      </p:sp>
      <p:sp>
        <p:nvSpPr>
          <p:cNvPr id="21" name="TextBox 20"/>
          <p:cNvSpPr txBox="1"/>
          <p:nvPr/>
        </p:nvSpPr>
        <p:spPr>
          <a:xfrm>
            <a:off x="4956134" y="1794118"/>
            <a:ext cx="5707625" cy="461665"/>
          </a:xfrm>
          <a:prstGeom prst="rect">
            <a:avLst/>
          </a:prstGeom>
          <a:noFill/>
        </p:spPr>
        <p:txBody>
          <a:bodyPr wrap="square" rtlCol="0">
            <a:spAutoFit/>
          </a:bodyPr>
          <a:lstStyle/>
          <a:p>
            <a:r>
              <a:rPr lang="nl-NL" sz="2400" dirty="0">
                <a:latin typeface="Times New Roman" pitchFamily="18" charset="0"/>
                <a:ea typeface="Tahoma" panose="020B0604030504040204" pitchFamily="34" charset="0"/>
                <a:cs typeface="Times New Roman" pitchFamily="18" charset="0"/>
              </a:rPr>
              <a:t>Làm tường nhà, </a:t>
            </a:r>
            <a:r>
              <a:rPr lang="nl-NL" sz="2400" dirty="0" smtClean="0">
                <a:latin typeface="Times New Roman" pitchFamily="18" charset="0"/>
                <a:ea typeface="Tahoma" panose="020B0604030504040204" pitchFamily="34" charset="0"/>
                <a:cs typeface="Times New Roman" pitchFamily="18" charset="0"/>
              </a:rPr>
              <a:t>mái nhà.</a:t>
            </a:r>
            <a:endParaRPr lang="en-GB" sz="2400" dirty="0">
              <a:latin typeface="Times New Roman" pitchFamily="18" charset="0"/>
              <a:ea typeface="Tahoma" panose="020B0604030504040204" pitchFamily="34" charset="0"/>
              <a:cs typeface="Times New Roman" pitchFamily="18" charset="0"/>
            </a:endParaRPr>
          </a:p>
        </p:txBody>
      </p:sp>
      <p:sp>
        <p:nvSpPr>
          <p:cNvPr id="23" name="TextBox 22"/>
          <p:cNvSpPr txBox="1"/>
          <p:nvPr/>
        </p:nvSpPr>
        <p:spPr>
          <a:xfrm>
            <a:off x="4527755" y="2385169"/>
            <a:ext cx="7152968" cy="830997"/>
          </a:xfrm>
          <a:prstGeom prst="rect">
            <a:avLst/>
          </a:prstGeom>
          <a:noFill/>
        </p:spPr>
        <p:txBody>
          <a:bodyPr wrap="square" rtlCol="0">
            <a:spAutoFit/>
          </a:bodyPr>
          <a:lstStyle/>
          <a:p>
            <a:r>
              <a:rPr lang="nl-NL" sz="2400" dirty="0" smtClean="0">
                <a:latin typeface="Tahoma" panose="020B0604030504040204" pitchFamily="34" charset="0"/>
                <a:ea typeface="Tahoma" panose="020B0604030504040204" pitchFamily="34" charset="0"/>
                <a:cs typeface="Tahoma" panose="020B0604030504040204" pitchFamily="34" charset="0"/>
              </a:rPr>
              <a:t>    </a:t>
            </a:r>
            <a:r>
              <a:rPr lang="nl-NL" sz="2400" dirty="0" smtClean="0">
                <a:latin typeface="Times New Roman" pitchFamily="18" charset="0"/>
                <a:ea typeface="Tahoma" panose="020B0604030504040204" pitchFamily="34" charset="0"/>
                <a:cs typeface="Times New Roman" pitchFamily="18" charset="0"/>
              </a:rPr>
              <a:t>Làm </a:t>
            </a:r>
            <a:r>
              <a:rPr lang="nl-NL" sz="2400" dirty="0">
                <a:latin typeface="Times New Roman" pitchFamily="18" charset="0"/>
                <a:ea typeface="Tahoma" panose="020B0604030504040204" pitchFamily="34" charset="0"/>
                <a:cs typeface="Times New Roman" pitchFamily="18" charset="0"/>
              </a:rPr>
              <a:t>tường nhà, </a:t>
            </a:r>
            <a:r>
              <a:rPr lang="nl-NL" sz="2400" dirty="0" smtClean="0">
                <a:latin typeface="Times New Roman" pitchFamily="18" charset="0"/>
                <a:ea typeface="Tahoma" panose="020B0604030504040204" pitchFamily="34" charset="0"/>
                <a:cs typeface="Times New Roman" pitchFamily="18" charset="0"/>
              </a:rPr>
              <a:t>đá nhỏ kết hợp với xi măng, nước tạo bê tông</a:t>
            </a:r>
            <a:endParaRPr lang="en-GB" sz="2400" dirty="0">
              <a:latin typeface="Times New Roman" pitchFamily="18" charset="0"/>
              <a:ea typeface="Tahoma" panose="020B0604030504040204" pitchFamily="34" charset="0"/>
              <a:cs typeface="Times New Roman" pitchFamily="18" charset="0"/>
            </a:endParaRPr>
          </a:p>
        </p:txBody>
      </p:sp>
      <p:sp>
        <p:nvSpPr>
          <p:cNvPr id="25" name="TextBox 24"/>
          <p:cNvSpPr txBox="1"/>
          <p:nvPr/>
        </p:nvSpPr>
        <p:spPr>
          <a:xfrm>
            <a:off x="4913771" y="3216166"/>
            <a:ext cx="5826966" cy="461665"/>
          </a:xfrm>
          <a:prstGeom prst="rect">
            <a:avLst/>
          </a:prstGeom>
          <a:noFill/>
        </p:spPr>
        <p:txBody>
          <a:bodyPr wrap="square" rtlCol="0">
            <a:spAutoFit/>
          </a:bodyPr>
          <a:lstStyle/>
          <a:p>
            <a:r>
              <a:rPr lang="nl-NL" sz="2400" dirty="0">
                <a:latin typeface="Times New Roman" pitchFamily="18" charset="0"/>
                <a:ea typeface="Tahoma" panose="020B0604030504040204" pitchFamily="34" charset="0"/>
                <a:cs typeface="Times New Roman" pitchFamily="18" charset="0"/>
              </a:rPr>
              <a:t>Làm khung nhà, cột nhà</a:t>
            </a:r>
            <a:r>
              <a:rPr lang="nl-NL" sz="2400" dirty="0" smtClean="0">
                <a:latin typeface="Times New Roman" pitchFamily="18" charset="0"/>
                <a:ea typeface="Tahoma" panose="020B0604030504040204" pitchFamily="34" charset="0"/>
                <a:cs typeface="Times New Roman" pitchFamily="18" charset="0"/>
              </a:rPr>
              <a:t>.</a:t>
            </a:r>
            <a:endParaRPr lang="en-GB" sz="2400" dirty="0">
              <a:latin typeface="Times New Roman" pitchFamily="18" charset="0"/>
              <a:ea typeface="Tahoma" panose="020B0604030504040204" pitchFamily="34" charset="0"/>
              <a:cs typeface="Times New Roman" pitchFamily="18" charset="0"/>
            </a:endParaRPr>
          </a:p>
        </p:txBody>
      </p:sp>
      <p:sp>
        <p:nvSpPr>
          <p:cNvPr id="27" name="TextBox 26"/>
          <p:cNvSpPr txBox="1"/>
          <p:nvPr/>
        </p:nvSpPr>
        <p:spPr>
          <a:xfrm>
            <a:off x="4881713" y="4025496"/>
            <a:ext cx="6916995" cy="461665"/>
          </a:xfrm>
          <a:prstGeom prst="rect">
            <a:avLst/>
          </a:prstGeom>
          <a:noFill/>
        </p:spPr>
        <p:txBody>
          <a:bodyPr wrap="square" rtlCol="0">
            <a:spAutoFit/>
          </a:bodyPr>
          <a:lstStyle/>
          <a:p>
            <a:r>
              <a:rPr lang="nl-NL" sz="2400" dirty="0">
                <a:latin typeface="Times New Roman" pitchFamily="18" charset="0"/>
                <a:ea typeface="Tahoma" panose="020B0604030504040204" pitchFamily="34" charset="0"/>
                <a:cs typeface="Times New Roman" pitchFamily="18" charset="0"/>
              </a:rPr>
              <a:t>Kết hợp với xi măng, nước tạo ra vữa xây dựng</a:t>
            </a:r>
            <a:r>
              <a:rPr lang="nl-NL" sz="2400" dirty="0" smtClean="0">
                <a:latin typeface="Times New Roman" pitchFamily="18" charset="0"/>
                <a:ea typeface="Tahoma" panose="020B0604030504040204" pitchFamily="34" charset="0"/>
                <a:cs typeface="Times New Roman" pitchFamily="18" charset="0"/>
              </a:rPr>
              <a:t>.</a:t>
            </a:r>
            <a:endParaRPr lang="en-GB" sz="2400" dirty="0">
              <a:latin typeface="Times New Roman" pitchFamily="18" charset="0"/>
              <a:ea typeface="Tahoma" panose="020B0604030504040204" pitchFamily="34" charset="0"/>
              <a:cs typeface="Times New Roman" pitchFamily="18" charset="0"/>
            </a:endParaRPr>
          </a:p>
        </p:txBody>
      </p:sp>
      <p:sp>
        <p:nvSpPr>
          <p:cNvPr id="29" name="TextBox 28"/>
          <p:cNvSpPr txBox="1"/>
          <p:nvPr/>
        </p:nvSpPr>
        <p:spPr>
          <a:xfrm>
            <a:off x="4956134" y="4744029"/>
            <a:ext cx="6415549" cy="461665"/>
          </a:xfrm>
          <a:prstGeom prst="rect">
            <a:avLst/>
          </a:prstGeom>
          <a:noFill/>
        </p:spPr>
        <p:txBody>
          <a:bodyPr wrap="square" rtlCol="0">
            <a:spAutoFit/>
          </a:bodyPr>
          <a:lstStyle/>
          <a:p>
            <a:r>
              <a:rPr lang="nl-NL" sz="2400" dirty="0">
                <a:latin typeface="Times New Roman" pitchFamily="18" charset="0"/>
                <a:ea typeface="Tahoma" panose="020B0604030504040204" pitchFamily="34" charset="0"/>
                <a:cs typeface="Times New Roman" pitchFamily="18" charset="0"/>
              </a:rPr>
              <a:t>Kết hợp với cát, nước, tạo ra vữa xây dựng</a:t>
            </a:r>
            <a:r>
              <a:rPr lang="nl-NL" sz="2400" dirty="0" smtClean="0">
                <a:latin typeface="Times New Roman" pitchFamily="18" charset="0"/>
                <a:ea typeface="Tahoma" panose="020B0604030504040204" pitchFamily="34" charset="0"/>
                <a:cs typeface="Times New Roman" pitchFamily="18" charset="0"/>
              </a:rPr>
              <a:t>.</a:t>
            </a:r>
            <a:endParaRPr lang="en-GB" sz="2400" dirty="0">
              <a:latin typeface="Times New Roman" pitchFamily="18" charset="0"/>
              <a:ea typeface="Tahoma" panose="020B0604030504040204" pitchFamily="34" charset="0"/>
              <a:cs typeface="Times New Roman" pitchFamily="18" charset="0"/>
            </a:endParaRPr>
          </a:p>
        </p:txBody>
      </p:sp>
      <p:sp>
        <p:nvSpPr>
          <p:cNvPr id="30" name="TextBox 29"/>
          <p:cNvSpPr txBox="1"/>
          <p:nvPr/>
        </p:nvSpPr>
        <p:spPr>
          <a:xfrm>
            <a:off x="2625211" y="95995"/>
            <a:ext cx="7108723" cy="752168"/>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349340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11108" y="650889"/>
            <a:ext cx="7494068" cy="1893484"/>
          </a:xfrm>
          <a:prstGeom prst="roundRect">
            <a:avLst/>
          </a:prstGeom>
          <a:solidFill>
            <a:schemeClr val="accent1">
              <a:lumMod val="20000"/>
              <a:lumOff val="80000"/>
              <a:alpha val="58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solidFill>
                  <a:schemeClr val="tx1"/>
                </a:solidFill>
                <a:latin typeface="Times New Roman" panose="02020603050405020304" pitchFamily="18" charset="0"/>
                <a:cs typeface="Times New Roman" panose="02020603050405020304" pitchFamily="18" charset="0"/>
              </a:rPr>
              <a:t>Nêu ứng dụng của kính và thạch cao ?</a:t>
            </a:r>
            <a:endParaRPr lang="en-GB"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772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AC9"/>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748145"/>
          </a:xfrm>
          <a:prstGeom prst="rect">
            <a:avLst/>
          </a:prstGeom>
          <a:solidFill>
            <a:srgbClr val="682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I. VẬT LIỆU LÀM NHÀ</a:t>
            </a:r>
            <a:endParaRPr lang="en-GB" sz="2800" b="1"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4686746" y="1563328"/>
            <a:ext cx="2479517" cy="869395"/>
          </a:xfrm>
          <a:prstGeom prst="roundRect">
            <a:avLst/>
          </a:prstGeom>
          <a:solidFill>
            <a:srgbClr val="C95D3B"/>
          </a:solidFill>
          <a:ln w="38100">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Gỗ</a:t>
            </a:r>
            <a:endParaRPr lang="en-US" sz="3600" dirty="0" smtClean="0">
              <a:latin typeface="Times New Roman" panose="02020603050405020304" pitchFamily="18" charset="0"/>
              <a:cs typeface="Times New Roman" panose="02020603050405020304" pitchFamily="18" charset="0"/>
            </a:endParaRPr>
          </a:p>
        </p:txBody>
      </p:sp>
      <p:pic>
        <p:nvPicPr>
          <p:cNvPr id="6" name="Picture 3" descr="C:\Users\admin\Downloads\—Pngtree—vector wood icon_407245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6748" y="1174783"/>
            <a:ext cx="1371601"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H="1">
            <a:off x="2092036" y="2542375"/>
            <a:ext cx="3541142" cy="86349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5" name="Oval 14"/>
          <p:cNvSpPr/>
          <p:nvPr/>
        </p:nvSpPr>
        <p:spPr>
          <a:xfrm>
            <a:off x="3095653" y="3645622"/>
            <a:ext cx="2237510" cy="223751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p:cNvSpPr/>
          <p:nvPr/>
        </p:nvSpPr>
        <p:spPr>
          <a:xfrm>
            <a:off x="226257" y="3643280"/>
            <a:ext cx="2239852" cy="2239852"/>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6120140" y="3679127"/>
            <a:ext cx="2230581" cy="2230581"/>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descr="Nội Thất Gia Đạt | Đồ Gỗ Nội Thất Đồng Nai"/>
          <p:cNvPicPr>
            <a:picLocks noChangeAspect="1" noChangeArrowheads="1"/>
          </p:cNvPicPr>
          <p:nvPr/>
        </p:nvPicPr>
        <p:blipFill>
          <a:blip r:embed="rId6">
            <a:extLst>
              <a:ext uri="{28A0092B-C50C-407E-A947-70E740481C1C}">
                <a14:useLocalDpi xmlns:a14="http://schemas.microsoft.com/office/drawing/2010/main" val="0"/>
              </a:ext>
            </a:extLst>
          </a:blip>
          <a:srcRect l="6805" r="3543"/>
          <a:stretch>
            <a:fillRect/>
          </a:stretch>
        </p:blipFill>
        <p:spPr bwMode="auto">
          <a:xfrm>
            <a:off x="9074730" y="3759196"/>
            <a:ext cx="2279070" cy="20704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 name="Picture 22" descr="Nội Thất Gia Đạt | Đồ Gỗ Nội Thất Đồng Nai"/>
          <p:cNvPicPr>
            <a:picLocks noChangeAspect="1" noChangeArrowheads="1"/>
          </p:cNvPicPr>
          <p:nvPr/>
        </p:nvPicPr>
        <p:blipFill>
          <a:blip r:embed="rId6">
            <a:extLst>
              <a:ext uri="{28A0092B-C50C-407E-A947-70E740481C1C}">
                <a14:useLocalDpi xmlns:a14="http://schemas.microsoft.com/office/drawing/2010/main" val="0"/>
              </a:ext>
            </a:extLst>
          </a:blip>
          <a:srcRect l="40140" t="-1894" r="36877" b="100000"/>
          <a:stretch>
            <a:fillRect/>
          </a:stretch>
        </p:blipFill>
        <p:spPr bwMode="auto">
          <a:xfrm>
            <a:off x="9742017" y="3366655"/>
            <a:ext cx="584278" cy="39217"/>
          </a:xfrm>
          <a:custGeom>
            <a:avLst/>
            <a:gdLst>
              <a:gd name="connsiteX0" fmla="*/ 292139 w 584278"/>
              <a:gd name="connsiteY0" fmla="*/ 0 h 39217"/>
              <a:gd name="connsiteX1" fmla="*/ 521795 w 584278"/>
              <a:gd name="connsiteY1" fmla="*/ 23151 h 39217"/>
              <a:gd name="connsiteX2" fmla="*/ 584278 w 584278"/>
              <a:gd name="connsiteY2" fmla="*/ 39217 h 39217"/>
              <a:gd name="connsiteX3" fmla="*/ 0 w 584278"/>
              <a:gd name="connsiteY3" fmla="*/ 39217 h 39217"/>
              <a:gd name="connsiteX4" fmla="*/ 62483 w 584278"/>
              <a:gd name="connsiteY4" fmla="*/ 23151 h 39217"/>
              <a:gd name="connsiteX5" fmla="*/ 292139 w 584278"/>
              <a:gd name="connsiteY5" fmla="*/ 0 h 3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278" h="39217">
                <a:moveTo>
                  <a:pt x="292139" y="0"/>
                </a:moveTo>
                <a:cubicBezTo>
                  <a:pt x="370808" y="0"/>
                  <a:pt x="447614" y="7972"/>
                  <a:pt x="521795" y="23151"/>
                </a:cubicBezTo>
                <a:lnTo>
                  <a:pt x="584278" y="39217"/>
                </a:lnTo>
                <a:lnTo>
                  <a:pt x="0" y="39217"/>
                </a:lnTo>
                <a:lnTo>
                  <a:pt x="62483" y="23151"/>
                </a:lnTo>
                <a:cubicBezTo>
                  <a:pt x="136664" y="7972"/>
                  <a:pt x="213470" y="0"/>
                  <a:pt x="292139"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Picture 19" descr="Nội Thất Gia Đạt | Đồ Gỗ Nội Thất Đồng Nai"/>
          <p:cNvPicPr>
            <a:picLocks noChangeAspect="1" noChangeArrowheads="1"/>
          </p:cNvPicPr>
          <p:nvPr/>
        </p:nvPicPr>
        <p:blipFill>
          <a:blip r:embed="rId6">
            <a:extLst>
              <a:ext uri="{28A0092B-C50C-407E-A947-70E740481C1C}">
                <a14:useLocalDpi xmlns:a14="http://schemas.microsoft.com/office/drawing/2010/main" val="0"/>
              </a:ext>
            </a:extLst>
          </a:blip>
          <a:srcRect l="28201" t="100000" r="24938" b="-8182"/>
          <a:stretch>
            <a:fillRect/>
          </a:stretch>
        </p:blipFill>
        <p:spPr bwMode="auto">
          <a:xfrm>
            <a:off x="9438521" y="5476316"/>
            <a:ext cx="1191270" cy="169409"/>
          </a:xfrm>
          <a:custGeom>
            <a:avLst/>
            <a:gdLst>
              <a:gd name="connsiteX0" fmla="*/ 0 w 1191270"/>
              <a:gd name="connsiteY0" fmla="*/ 0 h 169409"/>
              <a:gd name="connsiteX1" fmla="*/ 1191270 w 1191270"/>
              <a:gd name="connsiteY1" fmla="*/ 0 h 169409"/>
              <a:gd name="connsiteX2" fmla="*/ 1138805 w 1191270"/>
              <a:gd name="connsiteY2" fmla="*/ 31873 h 169409"/>
              <a:gd name="connsiteX3" fmla="*/ 595635 w 1191270"/>
              <a:gd name="connsiteY3" fmla="*/ 169409 h 169409"/>
              <a:gd name="connsiteX4" fmla="*/ 52465 w 1191270"/>
              <a:gd name="connsiteY4" fmla="*/ 31873 h 169409"/>
              <a:gd name="connsiteX5" fmla="*/ 0 w 1191270"/>
              <a:gd name="connsiteY5" fmla="*/ 0 h 16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270" h="169409">
                <a:moveTo>
                  <a:pt x="0" y="0"/>
                </a:moveTo>
                <a:lnTo>
                  <a:pt x="1191270" y="0"/>
                </a:lnTo>
                <a:lnTo>
                  <a:pt x="1138805" y="31873"/>
                </a:lnTo>
                <a:cubicBezTo>
                  <a:pt x="977341" y="119586"/>
                  <a:pt x="792306" y="169409"/>
                  <a:pt x="595635" y="169409"/>
                </a:cubicBezTo>
                <a:cubicBezTo>
                  <a:pt x="398964" y="169409"/>
                  <a:pt x="213929" y="119586"/>
                  <a:pt x="52465" y="31873"/>
                </a:cubicBezTo>
                <a:lnTo>
                  <a:pt x="0" y="0"/>
                </a:lnTo>
                <a:close/>
              </a:path>
            </a:pathLst>
          </a:custGeom>
          <a:noFill/>
          <a:extLst>
            <a:ext uri="{909E8E84-426E-40DD-AFC4-6F175D3DCCD1}">
              <a14:hiddenFill xmlns:a14="http://schemas.microsoft.com/office/drawing/2010/main">
                <a:solidFill>
                  <a:srgbClr val="FFFFFF"/>
                </a:solidFill>
              </a14:hiddenFill>
            </a:ext>
          </a:extLst>
        </p:spPr>
      </p:pic>
      <p:cxnSp>
        <p:nvCxnSpPr>
          <p:cNvPr id="26" name="Straight Arrow Connector 25"/>
          <p:cNvCxnSpPr/>
          <p:nvPr/>
        </p:nvCxnSpPr>
        <p:spPr>
          <a:xfrm>
            <a:off x="5936674" y="2503065"/>
            <a:ext cx="3501847" cy="10722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flipH="1">
            <a:off x="4821380" y="2646222"/>
            <a:ext cx="962893" cy="9290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5936674" y="2646222"/>
            <a:ext cx="838199" cy="82999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083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100" fill="hold"/>
                                        <p:tgtEl>
                                          <p:spTgt spid="16"/>
                                        </p:tgtEl>
                                        <p:attrNameLst>
                                          <p:attrName>ppt_x</p:attrName>
                                        </p:attrNameLst>
                                      </p:cBhvr>
                                      <p:tavLst>
                                        <p:tav tm="0">
                                          <p:val>
                                            <p:strVal val="0-#ppt_w/2"/>
                                          </p:val>
                                        </p:tav>
                                        <p:tav tm="100000">
                                          <p:val>
                                            <p:strVal val="#ppt_x"/>
                                          </p:val>
                                        </p:tav>
                                      </p:tavLst>
                                    </p:anim>
                                    <p:anim calcmode="lin" valueType="num">
                                      <p:cBhvr additive="base">
                                        <p:cTn id="13" dur="11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100" fill="hold"/>
                                        <p:tgtEl>
                                          <p:spTgt spid="15"/>
                                        </p:tgtEl>
                                        <p:attrNameLst>
                                          <p:attrName>ppt_x</p:attrName>
                                        </p:attrNameLst>
                                      </p:cBhvr>
                                      <p:tavLst>
                                        <p:tav tm="0">
                                          <p:val>
                                            <p:strVal val="0-#ppt_w/2"/>
                                          </p:val>
                                        </p:tav>
                                        <p:tav tm="100000">
                                          <p:val>
                                            <p:strVal val="#ppt_x"/>
                                          </p:val>
                                        </p:tav>
                                      </p:tavLst>
                                    </p:anim>
                                    <p:anim calcmode="lin" valueType="num">
                                      <p:cBhvr additive="base">
                                        <p:cTn id="24" dur="11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1300" fill="hold"/>
                                        <p:tgtEl>
                                          <p:spTgt spid="17"/>
                                        </p:tgtEl>
                                        <p:attrNameLst>
                                          <p:attrName>ppt_x</p:attrName>
                                        </p:attrNameLst>
                                      </p:cBhvr>
                                      <p:tavLst>
                                        <p:tav tm="0">
                                          <p:val>
                                            <p:strVal val="1+#ppt_w/2"/>
                                          </p:val>
                                        </p:tav>
                                        <p:tav tm="100000">
                                          <p:val>
                                            <p:strVal val="#ppt_x"/>
                                          </p:val>
                                        </p:tav>
                                      </p:tavLst>
                                    </p:anim>
                                    <p:anim calcmode="lin" valueType="num">
                                      <p:cBhvr additive="base">
                                        <p:cTn id="35" dur="13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AC9"/>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803564"/>
          </a:xfrm>
          <a:prstGeom prst="rect">
            <a:avLst/>
          </a:prstGeom>
          <a:solidFill>
            <a:srgbClr val="EBE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I. VẬT LIỆU LÀM NHÀ</a:t>
            </a:r>
            <a:endParaRPr lang="en-GB" sz="3200" b="1"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93076" y="2572378"/>
            <a:ext cx="2726169" cy="1399309"/>
          </a:xfrm>
          <a:prstGeom prst="roundRect">
            <a:avLst/>
          </a:prstGeom>
          <a:ln w="38100">
            <a:solidFill>
              <a:srgbClr val="D83B57"/>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a:t>
            </a:r>
            <a:endParaRPr lang="en-US" sz="2800" dirty="0" smtClean="0">
              <a:latin typeface="Times New Roman" panose="02020603050405020304" pitchFamily="18" charset="0"/>
              <a:cs typeface="Times New Roman" panose="02020603050405020304" pitchFamily="18" charset="0"/>
            </a:endParaRPr>
          </a:p>
        </p:txBody>
      </p:sp>
      <p:pic>
        <p:nvPicPr>
          <p:cNvPr id="7172" name="Picture 4" descr="Các loại đá xây dựng và cách lựa chọn đá xây nhà tốt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5121" y="2723759"/>
            <a:ext cx="1548534" cy="10474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V="1">
            <a:off x="3413734" y="2646218"/>
            <a:ext cx="673357" cy="62581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a:off x="3395775" y="3469019"/>
            <a:ext cx="594334" cy="125538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7174" name="Picture 6" descr="KIẾN TRÚC XÂY TƯỜNG BẰNG ĐÁ HỘC THÔ TỰ NHIÊN | Phố Đá Đẹp"/>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276068" y="999295"/>
            <a:ext cx="4592934" cy="22344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176" name="Picture 8" descr="Tìm hiểu lịch sử bê tông có nguồn gốc từ đâu - Tổng Công ty Xây Dựng Hà N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6068" y="3492791"/>
            <a:ext cx="4592934" cy="30619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0" y="6637142"/>
            <a:ext cx="4087091" cy="220858"/>
          </a:xfrm>
          <a:prstGeom prst="rect">
            <a:avLst/>
          </a:prstGeom>
          <a:solidFill>
            <a:srgbClr val="D83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818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barn(inVertical)">
                                      <p:cBhvr>
                                        <p:cTn id="12" dur="500"/>
                                        <p:tgtEl>
                                          <p:spTgt spid="71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circle(in)">
                                      <p:cBhvr>
                                        <p:cTn id="22"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54000">
              <a:srgbClr val="67DE93"/>
            </a:gs>
            <a:gs pos="100000">
              <a:schemeClr val="bg1"/>
            </a:gs>
          </a:gsLst>
          <a:lin ang="16200000" scaled="1"/>
        </a:gradFill>
        <a:effectLst/>
      </p:bgPr>
    </p:bg>
    <p:spTree>
      <p:nvGrpSpPr>
        <p:cNvPr id="1" name=""/>
        <p:cNvGrpSpPr/>
        <p:nvPr/>
      </p:nvGrpSpPr>
      <p:grpSpPr>
        <a:xfrm>
          <a:off x="0" y="0"/>
          <a:ext cx="0" cy="0"/>
          <a:chOff x="0" y="0"/>
          <a:chExt cx="0" cy="0"/>
        </a:xfrm>
      </p:grpSpPr>
      <p:sp>
        <p:nvSpPr>
          <p:cNvPr id="29" name="Rectangle 28"/>
          <p:cNvSpPr/>
          <p:nvPr/>
        </p:nvSpPr>
        <p:spPr>
          <a:xfrm>
            <a:off x="1" y="6317673"/>
            <a:ext cx="12192000" cy="540327"/>
          </a:xfrm>
          <a:prstGeom prst="rect">
            <a:avLst/>
          </a:prstGeom>
          <a:solidFill>
            <a:srgbClr val="FFEA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6782827" y="1066071"/>
            <a:ext cx="2951018" cy="1163782"/>
          </a:xfrm>
          <a:prstGeom prst="roundRect">
            <a:avLst/>
          </a:prstGeom>
          <a:ln w="57150">
            <a:solidFill>
              <a:srgbClr val="FF626E"/>
            </a:solidFill>
          </a:ln>
        </p:spPr>
        <p:style>
          <a:lnRef idx="2">
            <a:schemeClr val="accent2"/>
          </a:lnRef>
          <a:fillRef idx="1">
            <a:schemeClr val="lt1"/>
          </a:fillRef>
          <a:effectRef idx="0">
            <a:schemeClr val="accent2"/>
          </a:effectRef>
          <a:fontRef idx="minor">
            <a:schemeClr val="dk1"/>
          </a:fontRef>
        </p:style>
        <p:txBody>
          <a:bodyPr rtlCol="0" anchor="ctr"/>
          <a:lstStyle/>
          <a:p>
            <a:r>
              <a:rPr lang="en-US" sz="2800" dirty="0" err="1" smtClean="0">
                <a:latin typeface="Times New Roman" panose="02020603050405020304" pitchFamily="18" charset="0"/>
                <a:cs typeface="Times New Roman" panose="02020603050405020304" pitchFamily="18" charset="0"/>
              </a:rPr>
              <a:t>Ngói</a:t>
            </a:r>
            <a:endParaRPr lang="en-GB"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0" y="0"/>
            <a:ext cx="12192000" cy="803564"/>
          </a:xfrm>
          <a:prstGeom prst="rect">
            <a:avLst/>
          </a:prstGeom>
          <a:solidFill>
            <a:srgbClr val="CA5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I. VẬT LIỆU LÀM NHÀ</a:t>
            </a:r>
            <a:endParaRPr lang="en-GB" sz="32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607127" y="1098968"/>
            <a:ext cx="2951018" cy="1163782"/>
          </a:xfrm>
          <a:prstGeom prst="roundRect">
            <a:avLst/>
          </a:prstGeom>
          <a:ln w="57150">
            <a:solidFill>
              <a:srgbClr val="FF626E"/>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Gạch</a:t>
            </a:r>
            <a:endParaRPr lang="en-GB" sz="2800" dirty="0">
              <a:latin typeface="Times New Roman" panose="02020603050405020304" pitchFamily="18" charset="0"/>
              <a:cs typeface="Times New Roman" panose="02020603050405020304" pitchFamily="18" charset="0"/>
            </a:endParaRPr>
          </a:p>
        </p:txBody>
      </p:sp>
      <p:pic>
        <p:nvPicPr>
          <p:cNvPr id="7" name="Picture 2" descr="C:\Users\admin\Desktop\gach-ong-thong-tin-gia-ca-san-xuat-mua-ban-gach-ong-cao-cap-gia-re-600x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253" y="1255828"/>
            <a:ext cx="1020074" cy="850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6495" y="1226700"/>
            <a:ext cx="1096560" cy="842524"/>
          </a:xfrm>
          <a:prstGeom prst="rect">
            <a:avLst/>
          </a:prstGeom>
        </p:spPr>
      </p:pic>
      <p:cxnSp>
        <p:nvCxnSpPr>
          <p:cNvPr id="10" name="Straight Arrow Connector 9"/>
          <p:cNvCxnSpPr/>
          <p:nvPr/>
        </p:nvCxnSpPr>
        <p:spPr>
          <a:xfrm>
            <a:off x="3082636" y="2427256"/>
            <a:ext cx="0" cy="35095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8318630" y="2403849"/>
            <a:ext cx="1" cy="35106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8194" name="Picture 2" descr="Chia sẻ cách tính gạch xây tường/1m2 chính xác đơn giản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4" y="3043668"/>
            <a:ext cx="4922943" cy="2758547"/>
          </a:xfrm>
          <a:prstGeom prst="ellipse">
            <a:avLst/>
          </a:prstGeom>
          <a:noFill/>
          <a:extLst>
            <a:ext uri="{909E8E84-426E-40DD-AFC4-6F175D3DCCD1}">
              <a14:hiddenFill xmlns:a14="http://schemas.microsoft.com/office/drawing/2010/main">
                <a:solidFill>
                  <a:srgbClr val="FFFFFF"/>
                </a:solidFill>
              </a14:hiddenFill>
            </a:ext>
          </a:extLst>
        </p:spPr>
      </p:pic>
      <p:pic>
        <p:nvPicPr>
          <p:cNvPr id="8196" name="Picture 4" descr="Chống nóng cho nhà ở – Phần 4: Giải pháp chống nóng cho nhà ở mái ngó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1" y="3043668"/>
            <a:ext cx="4301932" cy="286317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18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circle(in)">
                                      <p:cBhvr>
                                        <p:cTn id="17" dur="2000"/>
                                        <p:tgtEl>
                                          <p:spTgt spid="819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196"/>
                                        </p:tgtEl>
                                        <p:attrNameLst>
                                          <p:attrName>style.visibility</p:attrName>
                                        </p:attrNameLst>
                                      </p:cBhvr>
                                      <p:to>
                                        <p:strVal val="visible"/>
                                      </p:to>
                                    </p:set>
                                    <p:animEffect transition="in" filter="circle(in)">
                                      <p:cBhvr>
                                        <p:cTn id="32"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44000">
              <a:srgbClr val="FFEAC9"/>
            </a:gs>
            <a:gs pos="90000">
              <a:srgbClr val="D83B57"/>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0"/>
            <a:ext cx="12192000" cy="803564"/>
          </a:xfrm>
          <a:prstGeom prst="rect">
            <a:avLst/>
          </a:prstGeom>
          <a:solidFill>
            <a:srgbClr val="5579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Times New Roman" panose="02020603050405020304" pitchFamily="18" charset="0"/>
                <a:cs typeface="Times New Roman" panose="02020603050405020304" pitchFamily="18" charset="0"/>
              </a:rPr>
              <a:t>I. VẬT LIỆU LÀM NHÀ</a:t>
            </a:r>
            <a:endParaRPr lang="en-GB"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4446187" y="1015732"/>
            <a:ext cx="2745433" cy="1256089"/>
          </a:xfrm>
          <a:prstGeom prst="rect">
            <a:avLst/>
          </a:prstGeom>
          <a:solidFill>
            <a:srgbClr val="FEC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Thép</a:t>
            </a:r>
            <a:endParaRPr lang="en-GB" dirty="0">
              <a:solidFill>
                <a:schemeClr val="tx1"/>
              </a:solidFill>
            </a:endParaRPr>
          </a:p>
        </p:txBody>
      </p:sp>
      <p:pic>
        <p:nvPicPr>
          <p:cNvPr id="1026" name="Picture 2" descr="Hướng Dẫn Chọn Sắt Thép Xây Dựng Chất Lượng Tốt để xây nhà? - VLXD Thảo Hiề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2011" y="1170722"/>
            <a:ext cx="1274617" cy="9461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Xây Nhà Nên Dùng Thép Gì Tốt Nhất - Chi Phí Hợp Lý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683" y="3017403"/>
            <a:ext cx="4318813" cy="3542776"/>
          </a:xfrm>
          <a:prstGeom prst="ellipse">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069557" y="3140101"/>
            <a:ext cx="4394860" cy="3297381"/>
          </a:xfrm>
          <a:prstGeom prst="ellipse">
            <a:avLst/>
          </a:prstGeom>
          <a:ln>
            <a:noFill/>
          </a:ln>
          <a:effectLst>
            <a:outerShdw blurRad="44450" dist="27940" dir="5400000" algn="ctr">
              <a:srgbClr val="000000">
                <a:alpha val="32000"/>
              </a:srgbClr>
            </a:outerShdw>
            <a:softEdge rad="112500"/>
          </a:effectLst>
          <a:scene3d>
            <a:camera prst="orthographicFront">
              <a:rot lat="0" lon="0" rev="0"/>
            </a:camera>
            <a:lightRig rig="balanced" dir="t">
              <a:rot lat="0" lon="0" rev="8700000"/>
            </a:lightRig>
          </a:scene3d>
          <a:sp3d>
            <a:bevelT w="190500" h="38100"/>
          </a:sp3d>
        </p:spPr>
      </p:pic>
      <p:pic>
        <p:nvPicPr>
          <p:cNvPr id="1032" name="Picture 8" descr="Hình ảnh Xây Dựng Nhân Vật Minh Họa Mang Theo Cậu Bé Mũ Cứng Màu Vàng Nhân  Vật Hoạt Hình, Xây, Tòa Nhà Màu Xám, Xây Dựng Nhân Vật Minh Họa miễ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91" b="95064" l="14417" r="94083">
                        <a14:backgroundMark x1="22000" y1="43419" x2="23833" y2="81353"/>
                        <a14:backgroundMark x1="49250" y1="79799" x2="51833" y2="85466"/>
                        <a14:backgroundMark x1="69500" y1="75320" x2="87083" y2="86654"/>
                        <a14:backgroundMark x1="54750" y1="82633" x2="61000" y2="87843"/>
                        <a14:backgroundMark x1="22750" y1="43876" x2="27917" y2="78976"/>
                        <a14:backgroundMark x1="26083" y1="44698" x2="29333" y2="76965"/>
                        <a14:backgroundMark x1="20500" y1="38574" x2="32333" y2="60420"/>
                        <a14:backgroundMark x1="24583" y1="38574" x2="30083" y2="49909"/>
                        <a14:backgroundMark x1="35250" y1="61609" x2="22333" y2="82998"/>
                        <a14:backgroundMark x1="58333" y1="82815" x2="62000" y2="88026"/>
                      </a14:backgroundRemoval>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flipH="1">
            <a:off x="9495299" y="3856048"/>
            <a:ext cx="3292818" cy="30019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Minh Họa Ngôi Nhà Nhỏ Dễ Thương, Ngôi Nhà Nhỏ Dễ Thương, Nhà Màu  Vàng, Ngôi Nhà đẹp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616527" y="-268584"/>
            <a:ext cx="1757370" cy="175737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5638464" y="2330530"/>
            <a:ext cx="1322775" cy="1032102"/>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H="1">
            <a:off x="4240526" y="2330530"/>
            <a:ext cx="1393359" cy="901478"/>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9743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fltVal val="0"/>
                                          </p:val>
                                        </p:tav>
                                        <p:tav tm="100000">
                                          <p:val>
                                            <p:strVal val="#ppt_w"/>
                                          </p:val>
                                        </p:tav>
                                      </p:tavLst>
                                    </p:anim>
                                    <p:anim calcmode="lin" valueType="num">
                                      <p:cBhvr>
                                        <p:cTn id="13" dur="1000" fill="hold"/>
                                        <p:tgtEl>
                                          <p:spTgt spid="1028"/>
                                        </p:tgtEl>
                                        <p:attrNameLst>
                                          <p:attrName>ppt_h</p:attrName>
                                        </p:attrNameLst>
                                      </p:cBhvr>
                                      <p:tavLst>
                                        <p:tav tm="0">
                                          <p:val>
                                            <p:fltVal val="0"/>
                                          </p:val>
                                        </p:tav>
                                        <p:tav tm="100000">
                                          <p:val>
                                            <p:strVal val="#ppt_h"/>
                                          </p:val>
                                        </p:tav>
                                      </p:tavLst>
                                    </p:anim>
                                    <p:anim calcmode="lin" valueType="num">
                                      <p:cBhvr>
                                        <p:cTn id="14" dur="1000" fill="hold"/>
                                        <p:tgtEl>
                                          <p:spTgt spid="1028"/>
                                        </p:tgtEl>
                                        <p:attrNameLst>
                                          <p:attrName>style.rotation</p:attrName>
                                        </p:attrNameLst>
                                      </p:cBhvr>
                                      <p:tavLst>
                                        <p:tav tm="0">
                                          <p:val>
                                            <p:fltVal val="90"/>
                                          </p:val>
                                        </p:tav>
                                        <p:tav tm="100000">
                                          <p:val>
                                            <p:fltVal val="0"/>
                                          </p:val>
                                        </p:tav>
                                      </p:tavLst>
                                    </p:anim>
                                    <p:animEffect transition="in" filter="fade">
                                      <p:cBhvr>
                                        <p:cTn id="15" dur="10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89"/>
            <a:ext cx="520391" cy="566575"/>
          </a:xfrm>
          <a:prstGeom prst="rect">
            <a:avLst/>
          </a:prstGeom>
        </p:spPr>
      </p:pic>
      <p:sp>
        <p:nvSpPr>
          <p:cNvPr id="4" name="Snip Diagonal Corner Rectangle 3"/>
          <p:cNvSpPr/>
          <p:nvPr/>
        </p:nvSpPr>
        <p:spPr>
          <a:xfrm>
            <a:off x="867251" y="181639"/>
            <a:ext cx="10526728" cy="1604597"/>
          </a:xfrm>
          <a:prstGeom prst="snip2Diag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r>
              <a:rPr lang="pt-BR" sz="3300" dirty="0">
                <a:solidFill>
                  <a:schemeClr val="tx1"/>
                </a:solidFill>
                <a:latin typeface="Times New Roman" panose="02020603050405020304" pitchFamily="18" charset="0"/>
                <a:ea typeface="Calibri" panose="020F0502020204030204" pitchFamily="34" charset="0"/>
              </a:rPr>
              <a:t>Câu 1.Nhà ở </a:t>
            </a:r>
            <a:r>
              <a:rPr lang="pt-BR" sz="3300" dirty="0" smtClean="0">
                <a:solidFill>
                  <a:schemeClr val="tx1"/>
                </a:solidFill>
                <a:latin typeface="Times New Roman" panose="02020603050405020304" pitchFamily="18" charset="0"/>
                <a:ea typeface="Calibri" panose="020F0502020204030204" pitchFamily="34" charset="0"/>
              </a:rPr>
              <a:t>nông thôn truyền </a:t>
            </a:r>
            <a:r>
              <a:rPr lang="pt-BR" sz="3300" dirty="0">
                <a:solidFill>
                  <a:schemeClr val="tx1"/>
                </a:solidFill>
                <a:latin typeface="Times New Roman" panose="02020603050405020304" pitchFamily="18" charset="0"/>
                <a:ea typeface="Calibri" panose="020F0502020204030204" pitchFamily="34" charset="0"/>
              </a:rPr>
              <a:t>thống có đặc điểm gì?</a:t>
            </a:r>
            <a:endParaRPr lang="en-US" sz="3300" dirty="0">
              <a:solidFill>
                <a:schemeClr val="tx1"/>
              </a:solidFill>
            </a:endParaRPr>
          </a:p>
        </p:txBody>
      </p:sp>
      <p:sp>
        <p:nvSpPr>
          <p:cNvPr id="26" name="Rectangle 25"/>
          <p:cNvSpPr/>
          <p:nvPr/>
        </p:nvSpPr>
        <p:spPr>
          <a:xfrm>
            <a:off x="1110220" y="1949346"/>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lvl="0">
              <a:defRPr/>
            </a:pPr>
            <a:r>
              <a:rPr lang="vi-VN" sz="2300" dirty="0">
                <a:solidFill>
                  <a:prstClr val="black"/>
                </a:solidFill>
                <a:latin typeface="Times New Roman" pitchFamily="18" charset="0"/>
                <a:cs typeface="Times New Roman" pitchFamily="18" charset="0"/>
              </a:rPr>
              <a:t>A. </a:t>
            </a:r>
            <a:r>
              <a:rPr lang="en-US" sz="2300" dirty="0" smtClean="0">
                <a:solidFill>
                  <a:prstClr val="black"/>
                </a:solidFill>
                <a:latin typeface="Times New Roman" pitchFamily="18" charset="0"/>
                <a:cs typeface="Times New Roman" pitchFamily="18" charset="0"/>
              </a:rPr>
              <a:t>Thường được xây dựng tách biệt.</a:t>
            </a:r>
            <a:endParaRPr lang="vi-VN" sz="2300" dirty="0">
              <a:solidFill>
                <a:prstClr val="black"/>
              </a:solidFill>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6130615" y="1953535"/>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en-US" sz="2300" dirty="0" smtClean="0">
                <a:solidFill>
                  <a:prstClr val="black"/>
                </a:solidFill>
                <a:latin typeface="Times New Roman" pitchFamily="18" charset="0"/>
                <a:cs typeface="Times New Roman" pitchFamily="18" charset="0"/>
              </a:rPr>
              <a:t>      </a:t>
            </a:r>
            <a:r>
              <a:rPr lang="vi-VN" sz="2300" dirty="0" smtClean="0">
                <a:solidFill>
                  <a:prstClr val="black"/>
                </a:solidFill>
                <a:latin typeface="Times New Roman" pitchFamily="18" charset="0"/>
                <a:cs typeface="Times New Roman" pitchFamily="18" charset="0"/>
              </a:rPr>
              <a:t>B</a:t>
            </a:r>
            <a:r>
              <a:rPr lang="vi-VN" sz="2300" dirty="0">
                <a:solidFill>
                  <a:prstClr val="black"/>
                </a:solidFill>
                <a:latin typeface="Times New Roman" pitchFamily="18" charset="0"/>
                <a:cs typeface="Times New Roman" pitchFamily="18" charset="0"/>
              </a:rPr>
              <a:t>. </a:t>
            </a:r>
            <a:r>
              <a:rPr lang="en-US" sz="2300" dirty="0" smtClean="0">
                <a:solidFill>
                  <a:prstClr val="black"/>
                </a:solidFill>
                <a:latin typeface="Times New Roman" pitchFamily="18" charset="0"/>
                <a:cs typeface="Times New Roman" pitchFamily="18" charset="0"/>
              </a:rPr>
              <a:t>Thường có nhiều tầng</a:t>
            </a:r>
            <a:endParaRPr lang="vi-VN" sz="2300" dirty="0">
              <a:solidFill>
                <a:prstClr val="black"/>
              </a:solidFill>
              <a:latin typeface="Times New Roman" pitchFamily="18" charset="0"/>
              <a:cs typeface="Times New Roman" pitchFamily="18" charset="0"/>
            </a:endParaRPr>
          </a:p>
        </p:txBody>
      </p:sp>
      <p:sp>
        <p:nvSpPr>
          <p:cNvPr id="43" name="Rectangle 42"/>
          <p:cNvSpPr/>
          <p:nvPr/>
        </p:nvSpPr>
        <p:spPr>
          <a:xfrm>
            <a:off x="1110220" y="2838519"/>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en-US" sz="2300" dirty="0">
                <a:solidFill>
                  <a:prstClr val="black"/>
                </a:solidFill>
                <a:latin typeface="Times New Roman" pitchFamily="18" charset="0"/>
                <a:cs typeface="Times New Roman" pitchFamily="18" charset="0"/>
              </a:rPr>
              <a:t>C</a:t>
            </a:r>
            <a:r>
              <a:rPr lang="vi-VN" sz="2300" dirty="0">
                <a:solidFill>
                  <a:prstClr val="black"/>
                </a:solidFill>
                <a:latin typeface="Arial" panose="020B0604020202020204" pitchFamily="34" charset="0"/>
              </a:rPr>
              <a:t>. </a:t>
            </a:r>
            <a:r>
              <a:rPr lang="en-US" sz="2300" dirty="0" err="1">
                <a:solidFill>
                  <a:prstClr val="black"/>
                </a:solidFill>
                <a:latin typeface="Times New Roman" pitchFamily="18" charset="0"/>
                <a:cs typeface="Times New Roman" pitchFamily="18" charset="0"/>
              </a:rPr>
              <a:t>Xây</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dựng</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trên</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mặt</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nước</a:t>
            </a:r>
            <a:endParaRPr lang="vi-VN" sz="2300" dirty="0">
              <a:solidFill>
                <a:prstClr val="black"/>
              </a:solidFill>
              <a:latin typeface="Times New Roman" pitchFamily="18" charset="0"/>
              <a:cs typeface="Times New Roman" pitchFamily="18" charset="0"/>
            </a:endParaRPr>
          </a:p>
        </p:txBody>
      </p:sp>
      <p:sp>
        <p:nvSpPr>
          <p:cNvPr id="44" name="Rectangle 43"/>
          <p:cNvSpPr/>
          <p:nvPr/>
        </p:nvSpPr>
        <p:spPr>
          <a:xfrm>
            <a:off x="6130615" y="2842708"/>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en-US" sz="2300" dirty="0" smtClean="0">
                <a:solidFill>
                  <a:prstClr val="black"/>
                </a:solidFill>
                <a:latin typeface="Times New Roman" pitchFamily="18" charset="0"/>
                <a:cs typeface="Times New Roman" pitchFamily="18" charset="0"/>
              </a:rPr>
              <a:t>      </a:t>
            </a:r>
            <a:r>
              <a:rPr lang="vi-VN" sz="2300" dirty="0" smtClean="0">
                <a:solidFill>
                  <a:prstClr val="black"/>
                </a:solidFill>
                <a:latin typeface="Times New Roman" pitchFamily="18" charset="0"/>
                <a:cs typeface="Times New Roman" pitchFamily="18" charset="0"/>
              </a:rPr>
              <a:t>D</a:t>
            </a:r>
            <a:r>
              <a:rPr lang="vi-VN" sz="2300" dirty="0">
                <a:solidFill>
                  <a:prstClr val="black"/>
                </a:solidFill>
                <a:latin typeface="Times New Roman" pitchFamily="18" charset="0"/>
                <a:cs typeface="Times New Roman" pitchFamily="18" charset="0"/>
              </a:rPr>
              <a:t>. </a:t>
            </a:r>
            <a:r>
              <a:rPr lang="en-US" sz="2300" dirty="0" smtClean="0">
                <a:solidFill>
                  <a:prstClr val="black"/>
                </a:solidFill>
                <a:latin typeface="Times New Roman" pitchFamily="18" charset="0"/>
                <a:cs typeface="Times New Roman" pitchFamily="18" charset="0"/>
              </a:rPr>
              <a:t>Thường là nhà sàn.</a:t>
            </a:r>
            <a:endParaRPr lang="vi-VN" sz="23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74449" y="2016292"/>
            <a:ext cx="885137" cy="708059"/>
          </a:xfrm>
          <a:prstGeom prst="rect">
            <a:avLst/>
          </a:prstGeom>
          <a:solidFill>
            <a:srgbClr val="FFFFFF"/>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2"/>
            <a:ext cx="804536" cy="704088"/>
          </a:xfrm>
          <a:prstGeom prst="rect">
            <a:avLst/>
          </a:prstGeom>
          <a:solidFill>
            <a:srgbClr val="FFFFFF"/>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80"/>
            <a:ext cx="804742" cy="707197"/>
          </a:xfrm>
          <a:prstGeom prst="rect">
            <a:avLst/>
          </a:prstGeom>
          <a:solidFill>
            <a:srgbClr val="FFFFFF"/>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2"/>
            <a:ext cx="804742" cy="707197"/>
          </a:xfrm>
          <a:prstGeom prst="rect">
            <a:avLst/>
          </a:prstGeom>
          <a:solidFill>
            <a:srgbClr val="FFFFFF"/>
          </a:solidFill>
        </p:spPr>
      </p:pic>
      <p:sp>
        <p:nvSpPr>
          <p:cNvPr id="57" name="Cloud 56">
            <a:hlinkClick r:id="rId14" action="ppaction://hlinksldjump"/>
          </p:cNvPr>
          <p:cNvSpPr/>
          <p:nvPr/>
        </p:nvSpPr>
        <p:spPr>
          <a:xfrm>
            <a:off x="4667495" y="4702499"/>
            <a:ext cx="2359211" cy="110490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1706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7DE93"/>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803564"/>
          </a:xfrm>
          <a:prstGeom prst="rect">
            <a:avLst/>
          </a:prstGeom>
          <a:solidFill>
            <a:srgbClr val="D6B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latin typeface="Times New Roman" panose="02020603050405020304" pitchFamily="18" charset="0"/>
                <a:cs typeface="Times New Roman" panose="02020603050405020304" pitchFamily="18" charset="0"/>
              </a:rPr>
              <a:t>I. VẬT LIỆU LÀM NHÀ</a:t>
            </a:r>
            <a:endParaRPr lang="en-GB" sz="3200" dirty="0">
              <a:solidFill>
                <a:schemeClr val="bg1"/>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280219" y="988712"/>
            <a:ext cx="8421329" cy="5614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2" name="Picture 4" descr="Construction worker theme image 5 Clipart | k31210481 | Fotosearch"/>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4930" l="1556" r="100000">
                        <a14:foregroundMark x1="16444" y1="67324" x2="36444" y2="81408"/>
                        <a14:foregroundMark x1="31778" y1="9296" x2="20222" y2="39437"/>
                        <a14:foregroundMark x1="16889" y1="44789" x2="34667" y2="28169"/>
                        <a14:foregroundMark x1="34222" y1="41690" x2="35111" y2="47606"/>
                        <a14:foregroundMark x1="28667" y1="45352" x2="21556" y2="43662"/>
                        <a14:foregroundMark x1="13556" y1="43662" x2="12667" y2="48451"/>
                        <a14:foregroundMark x1="52000" y1="34648" x2="55333" y2="54930"/>
                        <a14:foregroundMark x1="53778" y1="69577" x2="52444" y2="76620"/>
                        <a14:foregroundMark x1="38444" y1="81408" x2="46444" y2="81408"/>
                      </a14:backgroundRemoval>
                    </a14:imgEffect>
                  </a14:imgLayer>
                </a14:imgProps>
              </a:ext>
              <a:ext uri="{28A0092B-C50C-407E-A947-70E740481C1C}">
                <a14:useLocalDpi xmlns:a14="http://schemas.microsoft.com/office/drawing/2010/main" val="0"/>
              </a:ext>
            </a:extLst>
          </a:blip>
          <a:srcRect/>
          <a:stretch>
            <a:fillRect/>
          </a:stretch>
        </p:blipFill>
        <p:spPr bwMode="auto">
          <a:xfrm>
            <a:off x="9067449" y="4412124"/>
            <a:ext cx="2964031" cy="233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429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3B8B8"/>
        </a:solidFill>
        <a:effectLst/>
      </p:bgPr>
    </p:bg>
    <p:spTree>
      <p:nvGrpSpPr>
        <p:cNvPr id="1" name=""/>
        <p:cNvGrpSpPr/>
        <p:nvPr/>
      </p:nvGrpSpPr>
      <p:grpSpPr>
        <a:xfrm>
          <a:off x="0" y="0"/>
          <a:ext cx="0" cy="0"/>
          <a:chOff x="0" y="0"/>
          <a:chExt cx="0" cy="0"/>
        </a:xfrm>
      </p:grpSpPr>
      <p:sp>
        <p:nvSpPr>
          <p:cNvPr id="5" name="Rectangle 4"/>
          <p:cNvSpPr/>
          <p:nvPr/>
        </p:nvSpPr>
        <p:spPr>
          <a:xfrm>
            <a:off x="4172192" y="1096696"/>
            <a:ext cx="1939635" cy="1149234"/>
          </a:xfrm>
          <a:prstGeom prst="rect">
            <a:avLst/>
          </a:prstGeom>
          <a:noFill/>
          <a:ln w="57150">
            <a:solidFill>
              <a:srgbClr val="625E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Kính</a:t>
            </a:r>
            <a:endParaRPr lang="en-GB" sz="2800" b="1" dirty="0">
              <a:latin typeface="Times New Roman" panose="02020603050405020304" pitchFamily="18" charset="0"/>
              <a:cs typeface="Times New Roman" panose="02020603050405020304" pitchFamily="18" charset="0"/>
            </a:endParaRPr>
          </a:p>
        </p:txBody>
      </p:sp>
      <p:pic>
        <p:nvPicPr>
          <p:cNvPr id="3074" name="Picture 2" descr="Các loại kính và cấu tạo các loại kính dùng trong xây dựng -  ✓TuongkinhTKC.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662" y="997682"/>
            <a:ext cx="1315959" cy="846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1" y="0"/>
            <a:ext cx="12192001" cy="803564"/>
          </a:xfrm>
          <a:prstGeom prst="rect">
            <a:avLst/>
          </a:prstGeom>
          <a:solidFill>
            <a:srgbClr val="128F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I. VẬT LIỆU LÀM NHÀ</a:t>
            </a:r>
            <a:endParaRPr lang="en-GB" sz="3200" b="1" dirty="0">
              <a:solidFill>
                <a:schemeClr val="bg1"/>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a:off x="6282813" y="2344944"/>
            <a:ext cx="2083537" cy="84133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a:off x="5142010" y="2330929"/>
            <a:ext cx="758215" cy="9373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2684782" y="2359692"/>
            <a:ext cx="1427859" cy="9373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3078" name="Picture 6" descr="Làm vách ngăn văn phòng nhôm kính, vách kính phòng khách, phòng họ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5" y="3462366"/>
            <a:ext cx="4328656" cy="29434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descr="LTD Windows | Mặt dựng kí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48017" y="3462366"/>
            <a:ext cx="2855725" cy="2990043"/>
          </a:xfrm>
          <a:prstGeom prst="snip2DiagRect">
            <a:avLst>
              <a:gd name="adj1" fmla="val 0"/>
              <a:gd name="adj2" fmla="val 1294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2" name="Picture 10" descr="Làm cửa kính cường lực giá rẻ, chất lượng nhất Hà N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9342" y="3462367"/>
            <a:ext cx="2213561" cy="29514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367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circle(in)">
                                      <p:cBhvr>
                                        <p:cTn id="12" dur="20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082"/>
                                        </p:tgtEl>
                                        <p:attrNameLst>
                                          <p:attrName>style.visibility</p:attrName>
                                        </p:attrNameLst>
                                      </p:cBhvr>
                                      <p:to>
                                        <p:strVal val="visible"/>
                                      </p:to>
                                    </p:set>
                                    <p:anim calcmode="lin" valueType="num">
                                      <p:cBhvr>
                                        <p:cTn id="22" dur="500" fill="hold"/>
                                        <p:tgtEl>
                                          <p:spTgt spid="3082"/>
                                        </p:tgtEl>
                                        <p:attrNameLst>
                                          <p:attrName>ppt_w</p:attrName>
                                        </p:attrNameLst>
                                      </p:cBhvr>
                                      <p:tavLst>
                                        <p:tav tm="0">
                                          <p:val>
                                            <p:fltVal val="0"/>
                                          </p:val>
                                        </p:tav>
                                        <p:tav tm="100000">
                                          <p:val>
                                            <p:strVal val="#ppt_w"/>
                                          </p:val>
                                        </p:tav>
                                      </p:tavLst>
                                    </p:anim>
                                    <p:anim calcmode="lin" valueType="num">
                                      <p:cBhvr>
                                        <p:cTn id="23" dur="500" fill="hold"/>
                                        <p:tgtEl>
                                          <p:spTgt spid="3082"/>
                                        </p:tgtEl>
                                        <p:attrNameLst>
                                          <p:attrName>ppt_h</p:attrName>
                                        </p:attrNameLst>
                                      </p:cBhvr>
                                      <p:tavLst>
                                        <p:tav tm="0">
                                          <p:val>
                                            <p:fltVal val="0"/>
                                          </p:val>
                                        </p:tav>
                                        <p:tav tm="100000">
                                          <p:val>
                                            <p:strVal val="#ppt_h"/>
                                          </p:val>
                                        </p:tav>
                                      </p:tavLst>
                                    </p:anim>
                                    <p:animEffect transition="in" filter="fade">
                                      <p:cBhvr>
                                        <p:cTn id="24" dur="500"/>
                                        <p:tgtEl>
                                          <p:spTgt spid="308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080"/>
                                        </p:tgtEl>
                                        <p:attrNameLst>
                                          <p:attrName>style.visibility</p:attrName>
                                        </p:attrNameLst>
                                      </p:cBhvr>
                                      <p:to>
                                        <p:strVal val="visible"/>
                                      </p:to>
                                    </p:set>
                                    <p:anim calcmode="lin" valueType="num">
                                      <p:cBhvr>
                                        <p:cTn id="34" dur="1000" fill="hold"/>
                                        <p:tgtEl>
                                          <p:spTgt spid="3080"/>
                                        </p:tgtEl>
                                        <p:attrNameLst>
                                          <p:attrName>ppt_w</p:attrName>
                                        </p:attrNameLst>
                                      </p:cBhvr>
                                      <p:tavLst>
                                        <p:tav tm="0">
                                          <p:val>
                                            <p:fltVal val="0"/>
                                          </p:val>
                                        </p:tav>
                                        <p:tav tm="100000">
                                          <p:val>
                                            <p:strVal val="#ppt_w"/>
                                          </p:val>
                                        </p:tav>
                                      </p:tavLst>
                                    </p:anim>
                                    <p:anim calcmode="lin" valueType="num">
                                      <p:cBhvr>
                                        <p:cTn id="35" dur="1000" fill="hold"/>
                                        <p:tgtEl>
                                          <p:spTgt spid="3080"/>
                                        </p:tgtEl>
                                        <p:attrNameLst>
                                          <p:attrName>ppt_h</p:attrName>
                                        </p:attrNameLst>
                                      </p:cBhvr>
                                      <p:tavLst>
                                        <p:tav tm="0">
                                          <p:val>
                                            <p:fltVal val="0"/>
                                          </p:val>
                                        </p:tav>
                                        <p:tav tm="100000">
                                          <p:val>
                                            <p:strVal val="#ppt_h"/>
                                          </p:val>
                                        </p:tav>
                                      </p:tavLst>
                                    </p:anim>
                                    <p:anim calcmode="lin" valueType="num">
                                      <p:cBhvr>
                                        <p:cTn id="36" dur="1000" fill="hold"/>
                                        <p:tgtEl>
                                          <p:spTgt spid="3080"/>
                                        </p:tgtEl>
                                        <p:attrNameLst>
                                          <p:attrName>style.rotation</p:attrName>
                                        </p:attrNameLst>
                                      </p:cBhvr>
                                      <p:tavLst>
                                        <p:tav tm="0">
                                          <p:val>
                                            <p:fltVal val="90"/>
                                          </p:val>
                                        </p:tav>
                                        <p:tav tm="100000">
                                          <p:val>
                                            <p:fltVal val="0"/>
                                          </p:val>
                                        </p:tav>
                                      </p:tavLst>
                                    </p:anim>
                                    <p:animEffect transition="in" filter="fade">
                                      <p:cBhvr>
                                        <p:cTn id="37" dur="1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BF7E"/>
        </a:solidFill>
        <a:effectLst/>
      </p:bgPr>
    </p:bg>
    <p:spTree>
      <p:nvGrpSpPr>
        <p:cNvPr id="1" name=""/>
        <p:cNvGrpSpPr/>
        <p:nvPr/>
      </p:nvGrpSpPr>
      <p:grpSpPr>
        <a:xfrm>
          <a:off x="0" y="0"/>
          <a:ext cx="0" cy="0"/>
          <a:chOff x="0" y="0"/>
          <a:chExt cx="0" cy="0"/>
        </a:xfrm>
      </p:grpSpPr>
      <p:sp>
        <p:nvSpPr>
          <p:cNvPr id="4" name="Rectangle 3"/>
          <p:cNvSpPr/>
          <p:nvPr/>
        </p:nvSpPr>
        <p:spPr>
          <a:xfrm>
            <a:off x="1" y="0"/>
            <a:ext cx="12192000" cy="803564"/>
          </a:xfrm>
          <a:prstGeom prst="rect">
            <a:avLst/>
          </a:prstGeom>
          <a:solidFill>
            <a:srgbClr val="475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Times New Roman" panose="02020603050405020304" pitchFamily="18" charset="0"/>
                <a:cs typeface="Times New Roman" panose="02020603050405020304" pitchFamily="18" charset="0"/>
              </a:rPr>
              <a:t>I. VẬT LIỆU LÀM NHÀ</a:t>
            </a:r>
            <a:endParaRPr lang="en-GB" sz="3200" b="1" dirty="0">
              <a:solidFill>
                <a:schemeClr val="bg1"/>
              </a:solidFill>
              <a:latin typeface="Times New Roman" panose="02020603050405020304" pitchFamily="18" charset="0"/>
              <a:cs typeface="Times New Roman" panose="02020603050405020304" pitchFamily="18" charset="0"/>
            </a:endParaRPr>
          </a:p>
        </p:txBody>
      </p:sp>
      <p:sp>
        <p:nvSpPr>
          <p:cNvPr id="5" name="Oval 4"/>
          <p:cNvSpPr/>
          <p:nvPr/>
        </p:nvSpPr>
        <p:spPr>
          <a:xfrm>
            <a:off x="4857536" y="1216279"/>
            <a:ext cx="2590800" cy="1330036"/>
          </a:xfrm>
          <a:prstGeom prst="ellipse">
            <a:avLst/>
          </a:prstGeom>
          <a:solidFill>
            <a:srgbClr val="9CB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Thạch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endParaRPr lang="en-GB" sz="28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flipH="1">
            <a:off x="4232563" y="2493816"/>
            <a:ext cx="1856510" cy="58189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6089073" y="2493816"/>
            <a:ext cx="1440873" cy="58189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4098" name="Picture 2" descr="Thạch cao là gì? Ứng dụng như thế nào trong đời sống? - CafeLand.V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870155" y="3176665"/>
            <a:ext cx="5093724" cy="3395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7093973" y="3176665"/>
            <a:ext cx="4527755" cy="3395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00" name="Picture 4" descr="Vật liệu xây dựng thạch cao | Lâm Hoàng A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8801" y="1024184"/>
            <a:ext cx="1166592" cy="87494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49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fltVal val="0"/>
                                          </p:val>
                                        </p:tav>
                                        <p:tav tm="100000">
                                          <p:val>
                                            <p:strVal val="#ppt_w"/>
                                          </p:val>
                                        </p:tav>
                                      </p:tavLst>
                                    </p:anim>
                                    <p:anim calcmode="lin" valueType="num">
                                      <p:cBhvr>
                                        <p:cTn id="25" dur="1000" fill="hold"/>
                                        <p:tgtEl>
                                          <p:spTgt spid="12"/>
                                        </p:tgtEl>
                                        <p:attrNameLst>
                                          <p:attrName>ppt_h</p:attrName>
                                        </p:attrNameLst>
                                      </p:cBhvr>
                                      <p:tavLst>
                                        <p:tav tm="0">
                                          <p:val>
                                            <p:fltVal val="0"/>
                                          </p:val>
                                        </p:tav>
                                        <p:tav tm="100000">
                                          <p:val>
                                            <p:strVal val="#ppt_h"/>
                                          </p:val>
                                        </p:tav>
                                      </p:tavLst>
                                    </p:anim>
                                    <p:anim calcmode="lin" valueType="num">
                                      <p:cBhvr>
                                        <p:cTn id="26" dur="1000" fill="hold"/>
                                        <p:tgtEl>
                                          <p:spTgt spid="12"/>
                                        </p:tgtEl>
                                        <p:attrNameLst>
                                          <p:attrName>style.rotation</p:attrName>
                                        </p:attrNameLst>
                                      </p:cBhvr>
                                      <p:tavLst>
                                        <p:tav tm="0">
                                          <p:val>
                                            <p:fltVal val="90"/>
                                          </p:val>
                                        </p:tav>
                                        <p:tav tm="100000">
                                          <p:val>
                                            <p:fltVal val="0"/>
                                          </p:val>
                                        </p:tav>
                                      </p:tavLst>
                                    </p:anim>
                                    <p:animEffect transition="in" filter="fade">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91209" y="2194400"/>
            <a:ext cx="5711231" cy="4283423"/>
          </a:xfrm>
          <a:prstGeom prst="rect">
            <a:avLst/>
          </a:prstGeom>
          <a:ln>
            <a:noFill/>
          </a:ln>
          <a:effectLst>
            <a:outerShdw blurRad="190500" algn="tl" rotWithShape="0">
              <a:srgbClr val="000000">
                <a:alpha val="70000"/>
              </a:srgbClr>
            </a:outerShdw>
          </a:effectLst>
        </p:spPr>
      </p:pic>
      <p:sp>
        <p:nvSpPr>
          <p:cNvPr id="6" name="Rounded Rectangle 5"/>
          <p:cNvSpPr/>
          <p:nvPr/>
        </p:nvSpPr>
        <p:spPr>
          <a:xfrm>
            <a:off x="115330" y="2265004"/>
            <a:ext cx="5123935" cy="1893484"/>
          </a:xfrm>
          <a:prstGeom prst="roundRect">
            <a:avLst/>
          </a:prstGeom>
          <a:solidFill>
            <a:schemeClr val="accent1">
              <a:lumMod val="20000"/>
              <a:lumOff val="80000"/>
              <a:alpha val="58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smtClean="0">
                <a:solidFill>
                  <a:schemeClr val="accent5">
                    <a:lumMod val="75000"/>
                  </a:schemeClr>
                </a:solidFill>
                <a:latin typeface="Times New Roman" panose="02020603050405020304" pitchFamily="18" charset="0"/>
                <a:cs typeface="Times New Roman" panose="02020603050405020304" pitchFamily="18" charset="0"/>
              </a:rPr>
              <a:t>Kể tên các vật liệu để làm nhà sàn?</a:t>
            </a:r>
            <a:endParaRPr lang="en-GB" sz="2800" dirty="0">
              <a:solidFill>
                <a:schemeClr val="accent5">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11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Sàn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90" y="341979"/>
            <a:ext cx="3620012" cy="232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8203380" y="341979"/>
            <a:ext cx="3620012" cy="232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Nhà Sàn Bê Tông Cổ điện Kết Hợp Hiện đ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3380" y="3697233"/>
            <a:ext cx="3620012" cy="232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494789" y="3697233"/>
            <a:ext cx="3620012" cy="232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a:stretch>
            <a:fillRect/>
          </a:stretch>
        </p:blipFill>
        <p:spPr>
          <a:xfrm>
            <a:off x="4349084" y="341979"/>
            <a:ext cx="3620013" cy="232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7"/>
          <a:stretch>
            <a:fillRect/>
          </a:stretch>
        </p:blipFill>
        <p:spPr>
          <a:xfrm>
            <a:off x="4349084" y="3697233"/>
            <a:ext cx="3620012" cy="23271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894275" y="2743201"/>
            <a:ext cx="6877878" cy="874642"/>
          </a:xfrm>
          <a:prstGeom prst="rect">
            <a:avLst/>
          </a:prstGeom>
          <a:solidFill>
            <a:srgbClr val="5B6F37"/>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dirty="0" smtClean="0">
                <a:solidFill>
                  <a:schemeClr val="bg1"/>
                </a:solidFill>
              </a:rPr>
              <a:t>Một số mẫu nhà sàn bê tông hiện nay</a:t>
            </a:r>
            <a:endParaRPr lang="en-GB" sz="3200" dirty="0">
              <a:solidFill>
                <a:schemeClr val="bg1"/>
              </a:solidFill>
            </a:endParaRPr>
          </a:p>
        </p:txBody>
      </p:sp>
    </p:spTree>
    <p:extLst>
      <p:ext uri="{BB962C8B-B14F-4D97-AF65-F5344CB8AC3E}">
        <p14:creationId xmlns:p14="http://schemas.microsoft.com/office/powerpoint/2010/main" val="41368551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03564"/>
          </a:xfrm>
          <a:prstGeom prst="rect">
            <a:avLst/>
          </a:prstGeom>
          <a:solidFill>
            <a:srgbClr val="BA9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I. VẬT LIỆU LÀM NHÀ</a:t>
            </a:r>
            <a:endParaRPr lang="en-GB" sz="3600" b="1" dirty="0">
              <a:solidFill>
                <a:schemeClr val="bg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15330" y="1112108"/>
            <a:ext cx="5123935" cy="5025081"/>
          </a:xfrm>
          <a:prstGeom prst="roundRect">
            <a:avLst/>
          </a:prstGeom>
          <a:solidFill>
            <a:srgbClr val="379C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bg1"/>
                </a:solidFill>
                <a:latin typeface="Times New Roman" panose="02020603050405020304" pitchFamily="18" charset="0"/>
                <a:cs typeface="Times New Roman" panose="02020603050405020304" pitchFamily="18" charset="0"/>
              </a:rPr>
              <a:t>Việc sản xuất và sử dụng vật liệu xây dựng có tác động như thế nào đến môi trường?</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613" y="1216550"/>
            <a:ext cx="6096000" cy="4858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2236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803564"/>
          </a:xfrm>
          <a:prstGeom prst="rect">
            <a:avLst/>
          </a:prstGeom>
          <a:solidFill>
            <a:srgbClr val="BA9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latin typeface="Times New Roman" panose="02020603050405020304" pitchFamily="18" charset="0"/>
                <a:cs typeface="Times New Roman" panose="02020603050405020304" pitchFamily="18" charset="0"/>
              </a:rPr>
              <a:t>I. VẬT LIỆU LÀM NHÀ</a:t>
            </a:r>
            <a:endParaRPr lang="en-GB" sz="3600" b="1" dirty="0">
              <a:solidFill>
                <a:schemeClr val="bg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115330" y="1112108"/>
            <a:ext cx="5123935" cy="5025081"/>
          </a:xfrm>
          <a:prstGeom prst="roundRect">
            <a:avLst/>
          </a:prstGeom>
          <a:solidFill>
            <a:srgbClr val="379C0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bg1"/>
                </a:solidFill>
                <a:latin typeface="Times New Roman" panose="02020603050405020304" pitchFamily="18" charset="0"/>
                <a:cs typeface="Times New Roman" panose="02020603050405020304" pitchFamily="18" charset="0"/>
              </a:rPr>
              <a:t>Để tạo ra một tấn xi măng thường sẽ thải ra hơn một tấn khí Carbonic, điều này gây ảnh hưởng xấu tới môi trường. Vì vậy công nghệ sản suất xi măng thân thiện vơi môi trường đang được nhiều nước trên thế với và Việt Nam nghiên cứu, áp dụng.</a:t>
            </a:r>
            <a:endParaRPr lang="en-GB" sz="2800" dirty="0">
              <a:solidFill>
                <a:schemeClr val="bg1"/>
              </a:solidFill>
              <a:latin typeface="Times New Roman" panose="02020603050405020304" pitchFamily="18" charset="0"/>
              <a:cs typeface="Times New Roman" panose="02020603050405020304" pitchFamily="18"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359" y="1243692"/>
            <a:ext cx="6697360" cy="4629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308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0" y="1304013"/>
            <a:ext cx="6003235" cy="47562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dirty="0" smtClean="0">
                <a:latin typeface="+mj-lt"/>
              </a:rPr>
              <a:t>Ngo</a:t>
            </a:r>
            <a:r>
              <a:rPr lang="en-US" sz="3400" dirty="0" smtClean="0">
                <a:latin typeface="+mj-lt"/>
              </a:rPr>
              <a:t>ài</a:t>
            </a:r>
            <a:r>
              <a:rPr lang="vi-VN" sz="3400" dirty="0" smtClean="0">
                <a:latin typeface="+mj-lt"/>
              </a:rPr>
              <a:t> ra các lò gạch nung :khói bụi từ các lò gạch,sức nóng hầm hập tỏa ra không khí tạo nồng độ chất </a:t>
            </a:r>
            <a:r>
              <a:rPr lang="en-US" sz="3400" dirty="0" smtClean="0">
                <a:latin typeface="Times New Roman" pitchFamily="18" charset="0"/>
                <a:cs typeface="Times New Roman" pitchFamily="18" charset="0"/>
              </a:rPr>
              <a:t>Carbonic</a:t>
            </a:r>
            <a:r>
              <a:rPr lang="en-US" sz="3400" dirty="0" smtClean="0">
                <a:latin typeface="+mj-lt"/>
              </a:rPr>
              <a:t> </a:t>
            </a:r>
            <a:r>
              <a:rPr lang="vi-VN" sz="3400" dirty="0" smtClean="0">
                <a:latin typeface="+mj-lt"/>
              </a:rPr>
              <a:t>rất cao,</a:t>
            </a:r>
            <a:r>
              <a:rPr lang="en-US" sz="3400" dirty="0" smtClean="0">
                <a:latin typeface="+mj-lt"/>
              </a:rPr>
              <a:t>  </a:t>
            </a:r>
            <a:r>
              <a:rPr lang="vi-VN" sz="3400" dirty="0" smtClean="0">
                <a:latin typeface="+mj-lt"/>
              </a:rPr>
              <a:t>đem theo mùi hăng,khét khó chịu</a:t>
            </a:r>
            <a:r>
              <a:rPr lang="en-US" sz="3400" dirty="0" smtClean="0">
                <a:latin typeface="+mj-lt"/>
              </a:rPr>
              <a:t>.</a:t>
            </a:r>
            <a:endParaRPr lang="vi-VN" sz="3400" dirty="0">
              <a:latin typeface="+mj-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365" y="326003"/>
            <a:ext cx="4269851" cy="3172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365" y="3800714"/>
            <a:ext cx="4269851" cy="2886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8706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7802"/>
            <a:ext cx="5343277" cy="5562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4400" dirty="0" smtClean="0">
                <a:latin typeface="+mj-lt"/>
              </a:rPr>
              <a:t>Còn rất nhiều các nhà máy thép cũng làm gây ô nhiễm môi trường</a:t>
            </a:r>
            <a:r>
              <a:rPr lang="en-US" sz="4400" dirty="0" smtClean="0">
                <a:latin typeface="+mj-lt"/>
              </a:rPr>
              <a:t>. V</a:t>
            </a:r>
            <a:r>
              <a:rPr lang="vi-VN" sz="4400" dirty="0" smtClean="0">
                <a:latin typeface="+mj-lt"/>
              </a:rPr>
              <a:t>ì vậy người ta đã tạo ra các vật liệu xây dựng thân thiện với môi trường</a:t>
            </a:r>
            <a:r>
              <a:rPr lang="en-US" sz="4400" dirty="0" smtClean="0">
                <a:latin typeface="+mj-lt"/>
              </a:rPr>
              <a:t>.</a:t>
            </a:r>
            <a:endParaRPr lang="vi-VN" sz="4400" dirty="0">
              <a:latin typeface="+mj-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756" y="41190"/>
            <a:ext cx="5008605" cy="309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151" y="3249102"/>
            <a:ext cx="5064210" cy="333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55710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030" y="3006990"/>
            <a:ext cx="3346824" cy="301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677275" y="2196042"/>
            <a:ext cx="3387912" cy="6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1900" b="1" dirty="0">
                <a:solidFill>
                  <a:srgbClr val="FF0000"/>
                </a:solidFill>
                <a:latin typeface="Times New Roman" panose="02020603050405020304" pitchFamily="18" charset="0"/>
                <a:cs typeface="Times New Roman" panose="02020603050405020304" pitchFamily="18" charset="0"/>
              </a:rPr>
              <a:t>GẠCH ỐP LÁT TÁI CHẾ</a:t>
            </a:r>
          </a:p>
        </p:txBody>
      </p:sp>
      <p:sp>
        <p:nvSpPr>
          <p:cNvPr id="13" name="Rectangle 12"/>
          <p:cNvSpPr/>
          <p:nvPr/>
        </p:nvSpPr>
        <p:spPr>
          <a:xfrm>
            <a:off x="4054040" y="6144948"/>
            <a:ext cx="3389157" cy="69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1900" b="1" dirty="0">
                <a:solidFill>
                  <a:srgbClr val="FF0000"/>
                </a:solidFill>
                <a:latin typeface="Times New Roman" panose="02020603050405020304" pitchFamily="18" charset="0"/>
                <a:cs typeface="Times New Roman" panose="02020603050405020304" pitchFamily="18" charset="0"/>
              </a:rPr>
              <a:t>TÔN SINH THÁI</a:t>
            </a:r>
          </a:p>
        </p:txBody>
      </p:sp>
      <p:pic>
        <p:nvPicPr>
          <p:cNvPr id="19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5647" y="80698"/>
            <a:ext cx="3797549" cy="26564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3579657" y="2578366"/>
            <a:ext cx="4158627" cy="8546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1900" b="1" dirty="0">
                <a:solidFill>
                  <a:srgbClr val="FF0000"/>
                </a:solidFill>
                <a:latin typeface="Times New Roman" panose="02020603050405020304" pitchFamily="18" charset="0"/>
                <a:cs typeface="Times New Roman" panose="02020603050405020304" pitchFamily="18" charset="0"/>
              </a:rPr>
              <a:t>KÍNH TIẾT KIỆM NĂNG LƯỢNG</a:t>
            </a:r>
            <a:endParaRPr lang="vi-VN" sz="19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094442" y="2723886"/>
            <a:ext cx="2289735" cy="50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1900" b="1" dirty="0">
                <a:solidFill>
                  <a:srgbClr val="FF0000"/>
                </a:solidFill>
                <a:latin typeface="Times New Roman" panose="02020603050405020304" pitchFamily="18" charset="0"/>
                <a:cs typeface="Times New Roman" panose="02020603050405020304" pitchFamily="18" charset="0"/>
              </a:rPr>
              <a:t>XI MĂNG XANH</a:t>
            </a:r>
          </a:p>
        </p:txBody>
      </p:sp>
      <p:pic>
        <p:nvPicPr>
          <p:cNvPr id="1946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7428"/>
            <a:ext cx="3991784" cy="2385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6187" y="157428"/>
            <a:ext cx="3080373" cy="20386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466"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265" y="3522928"/>
            <a:ext cx="2993216" cy="2385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252756" y="5950480"/>
            <a:ext cx="3387911" cy="6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1900" b="1" dirty="0">
                <a:solidFill>
                  <a:srgbClr val="FF0000"/>
                </a:solidFill>
                <a:latin typeface="Times New Roman" panose="02020603050405020304" pitchFamily="18" charset="0"/>
                <a:cs typeface="Times New Roman" panose="02020603050405020304" pitchFamily="18" charset="0"/>
              </a:rPr>
              <a:t>NGÓI KHÔNG NUNG</a:t>
            </a:r>
          </a:p>
        </p:txBody>
      </p:sp>
      <p:pic>
        <p:nvPicPr>
          <p:cNvPr id="1946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2089" y="3225271"/>
            <a:ext cx="3123951"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7923804" y="5908146"/>
            <a:ext cx="3389157" cy="691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1900" b="1" dirty="0">
                <a:solidFill>
                  <a:srgbClr val="FF0000"/>
                </a:solidFill>
                <a:latin typeface="Times New Roman" panose="02020603050405020304" pitchFamily="18" charset="0"/>
                <a:cs typeface="Times New Roman" panose="02020603050405020304" pitchFamily="18" charset="0"/>
              </a:rPr>
              <a:t>TRE, NỨA</a:t>
            </a:r>
          </a:p>
        </p:txBody>
      </p:sp>
    </p:spTree>
    <p:extLst>
      <p:ext uri="{BB962C8B-B14F-4D97-AF65-F5344CB8AC3E}">
        <p14:creationId xmlns:p14="http://schemas.microsoft.com/office/powerpoint/2010/main" val="2163614081"/>
      </p:ext>
    </p:extLst>
  </p:cSld>
  <p:clrMapOvr>
    <a:masterClrMapping/>
  </p:clrMapOvr>
  <p:transition>
    <p:check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89"/>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r>
              <a:rPr lang="pt-BR" sz="3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2: Nhà ở mặt phố có đặc điểm gì?</a:t>
            </a:r>
            <a:endParaRPr lang="en-US" sz="3300" dirty="0">
              <a:solidFill>
                <a:schemeClr val="tx1"/>
              </a:solidFill>
            </a:endParaRPr>
          </a:p>
        </p:txBody>
      </p:sp>
      <p:sp>
        <p:nvSpPr>
          <p:cNvPr id="26" name="Rectangle 25"/>
          <p:cNvSpPr/>
          <p:nvPr/>
        </p:nvSpPr>
        <p:spPr>
          <a:xfrm>
            <a:off x="1110220" y="1949346"/>
            <a:ext cx="52098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300" dirty="0">
                <a:solidFill>
                  <a:schemeClr val="tx1"/>
                </a:solidFill>
                <a:latin typeface="+mj-lt"/>
                <a:cs typeface="Times New Roman" pitchFamily="18" charset="0"/>
              </a:rPr>
              <a:t>A.</a:t>
            </a:r>
            <a:r>
              <a:rPr lang="en-US" sz="2300" dirty="0">
                <a:solidFill>
                  <a:schemeClr val="tx1"/>
                </a:solidFill>
                <a:latin typeface="+mj-lt"/>
                <a:cs typeface="Times New Roman" pitchFamily="18" charset="0"/>
              </a:rPr>
              <a:t> </a:t>
            </a:r>
            <a:r>
              <a:rPr lang="pt-BR" sz="2300" dirty="0">
                <a:solidFill>
                  <a:schemeClr val="tx1"/>
                </a:solidFill>
                <a:latin typeface="+mj-lt"/>
                <a:cs typeface="Times New Roman" panose="02020603050405020304" pitchFamily="18" charset="0"/>
              </a:rPr>
              <a:t>Mật độ dân cư thấp</a:t>
            </a:r>
            <a:endParaRPr lang="en-US" sz="2300" dirty="0">
              <a:solidFill>
                <a:schemeClr val="tx1"/>
              </a:solidFill>
              <a:latin typeface="+mj-lt"/>
            </a:endParaRPr>
          </a:p>
        </p:txBody>
      </p:sp>
      <p:sp>
        <p:nvSpPr>
          <p:cNvPr id="40" name="Cloud 39"/>
          <p:cNvSpPr/>
          <p:nvPr/>
        </p:nvSpPr>
        <p:spPr>
          <a:xfrm>
            <a:off x="-683345" y="4902196"/>
            <a:ext cx="567114" cy="34921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6695390" y="1953535"/>
            <a:ext cx="5084233"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300" dirty="0">
                <a:solidFill>
                  <a:prstClr val="black"/>
                </a:solidFill>
                <a:latin typeface="+mj-lt"/>
                <a:cs typeface="Times New Roman" pitchFamily="18" charset="0"/>
              </a:rPr>
              <a:t>B.</a:t>
            </a:r>
            <a:r>
              <a:rPr lang="en-US" sz="2300" dirty="0">
                <a:solidFill>
                  <a:prstClr val="black"/>
                </a:solidFill>
                <a:latin typeface="+mj-lt"/>
                <a:cs typeface="Times New Roman" pitchFamily="18" charset="0"/>
              </a:rPr>
              <a:t> </a:t>
            </a:r>
            <a:r>
              <a:rPr lang="en-US" sz="2300" dirty="0" smtClean="0">
                <a:solidFill>
                  <a:prstClr val="black"/>
                </a:solidFill>
                <a:latin typeface="+mj-lt"/>
                <a:cs typeface="Times New Roman" pitchFamily="18" charset="0"/>
              </a:rPr>
              <a:t>Thường có nhiều tầng </a:t>
            </a:r>
            <a:endParaRPr lang="vi-VN" sz="2300" dirty="0">
              <a:solidFill>
                <a:prstClr val="black"/>
              </a:solidFill>
              <a:latin typeface="+mj-lt"/>
              <a:cs typeface="Times New Roman" pitchFamily="18" charset="0"/>
            </a:endParaRPr>
          </a:p>
        </p:txBody>
      </p:sp>
      <p:sp>
        <p:nvSpPr>
          <p:cNvPr id="43" name="Rectangle 42"/>
          <p:cNvSpPr/>
          <p:nvPr/>
        </p:nvSpPr>
        <p:spPr>
          <a:xfrm>
            <a:off x="1110220" y="2838519"/>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endParaRPr lang="en-US" sz="3200" dirty="0">
              <a:solidFill>
                <a:prstClr val="black"/>
              </a:solidFill>
              <a:latin typeface="Times New Roman" panose="02020603050405020304" pitchFamily="18" charset="0"/>
              <a:cs typeface="Times New Roman" panose="02020603050405020304" pitchFamily="18" charset="0"/>
            </a:endParaRPr>
          </a:p>
          <a:p>
            <a:pPr>
              <a:defRPr/>
            </a:pPr>
            <a:r>
              <a:rPr lang="vi-VN" sz="2300" dirty="0">
                <a:solidFill>
                  <a:prstClr val="black"/>
                </a:solidFill>
                <a:latin typeface="+mj-lt"/>
                <a:cs typeface="Times New Roman" panose="02020603050405020304" pitchFamily="18" charset="0"/>
              </a:rPr>
              <a:t>C. </a:t>
            </a:r>
            <a:r>
              <a:rPr lang="en-US" sz="2300" dirty="0" err="1">
                <a:solidFill>
                  <a:prstClr val="black"/>
                </a:solidFill>
                <a:latin typeface="+mj-lt"/>
                <a:cs typeface="Times New Roman" panose="02020603050405020304" pitchFamily="18" charset="0"/>
              </a:rPr>
              <a:t>Chỉ</a:t>
            </a:r>
            <a:r>
              <a:rPr lang="en-US" sz="2300" dirty="0">
                <a:solidFill>
                  <a:prstClr val="black"/>
                </a:solidFill>
                <a:latin typeface="+mj-lt"/>
                <a:cs typeface="Times New Roman" panose="02020603050405020304" pitchFamily="18" charset="0"/>
              </a:rPr>
              <a:t> </a:t>
            </a:r>
            <a:r>
              <a:rPr lang="en-US" sz="2300" dirty="0" err="1">
                <a:solidFill>
                  <a:prstClr val="black"/>
                </a:solidFill>
                <a:latin typeface="+mj-lt"/>
                <a:cs typeface="Times New Roman" panose="02020603050405020304" pitchFamily="18" charset="0"/>
              </a:rPr>
              <a:t>dành</a:t>
            </a:r>
            <a:r>
              <a:rPr lang="en-US" sz="2300" dirty="0">
                <a:solidFill>
                  <a:prstClr val="black"/>
                </a:solidFill>
                <a:latin typeface="+mj-lt"/>
                <a:cs typeface="Times New Roman" panose="02020603050405020304" pitchFamily="18" charset="0"/>
              </a:rPr>
              <a:t> </a:t>
            </a:r>
            <a:r>
              <a:rPr lang="en-US" sz="2300" dirty="0" err="1">
                <a:solidFill>
                  <a:prstClr val="black"/>
                </a:solidFill>
                <a:latin typeface="+mj-lt"/>
                <a:cs typeface="Times New Roman" panose="02020603050405020304" pitchFamily="18" charset="0"/>
              </a:rPr>
              <a:t>để</a:t>
            </a:r>
            <a:r>
              <a:rPr lang="en-US" sz="2300" dirty="0">
                <a:solidFill>
                  <a:prstClr val="black"/>
                </a:solidFill>
                <a:latin typeface="+mj-lt"/>
                <a:cs typeface="Times New Roman" panose="02020603050405020304" pitchFamily="18" charset="0"/>
              </a:rPr>
              <a:t> ở</a:t>
            </a:r>
            <a:endParaRPr lang="vi-VN" sz="2300" dirty="0">
              <a:solidFill>
                <a:prstClr val="black"/>
              </a:solidFill>
              <a:latin typeface="+mj-lt"/>
              <a:cs typeface="Times New Roman" panose="02020603050405020304" pitchFamily="18" charset="0"/>
            </a:endParaRPr>
          </a:p>
          <a:p>
            <a:pPr>
              <a:defRPr/>
            </a:pP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695391" y="2842708"/>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lvl="0">
              <a:defRPr/>
            </a:pPr>
            <a:r>
              <a:rPr lang="vi-VN" sz="2300" dirty="0">
                <a:solidFill>
                  <a:prstClr val="black"/>
                </a:solidFill>
                <a:latin typeface="Times New Roman" pitchFamily="18" charset="0"/>
                <a:cs typeface="Times New Roman" pitchFamily="18" charset="0"/>
              </a:rPr>
              <a:t>D</a:t>
            </a:r>
            <a:r>
              <a:rPr lang="vi-VN" sz="2300" dirty="0">
                <a:solidFill>
                  <a:prstClr val="black"/>
                </a:solidFill>
                <a:latin typeface="+mj-lt"/>
                <a:cs typeface="Times New Roman" pitchFamily="18" charset="0"/>
              </a:rPr>
              <a:t>. </a:t>
            </a:r>
            <a:r>
              <a:rPr lang="en-US" sz="2300" dirty="0" smtClean="0">
                <a:solidFill>
                  <a:prstClr val="black"/>
                </a:solidFill>
                <a:latin typeface="+mj-lt"/>
                <a:cs typeface="Times New Roman" pitchFamily="18" charset="0"/>
              </a:rPr>
              <a:t>Không thể kinh doanh.</a:t>
            </a:r>
            <a:endParaRPr lang="vi-VN" sz="2300" dirty="0">
              <a:solidFill>
                <a:prstClr val="black"/>
              </a:solidFill>
              <a:latin typeface="+mj-lt"/>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2"/>
            <a:ext cx="805722" cy="708059"/>
          </a:xfrm>
          <a:prstGeom prst="rect">
            <a:avLst/>
          </a:prstGeom>
          <a:solidFill>
            <a:srgbClr val="FFFFFF"/>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2"/>
            <a:ext cx="804536" cy="704088"/>
          </a:xfrm>
          <a:prstGeom prst="rect">
            <a:avLst/>
          </a:prstGeom>
          <a:solidFill>
            <a:srgbClr val="FFFFFF"/>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3048" y="2856586"/>
            <a:ext cx="804742" cy="707197"/>
          </a:xfrm>
          <a:prstGeom prst="rect">
            <a:avLst/>
          </a:prstGeom>
          <a:solidFill>
            <a:srgbClr val="FFFFFF"/>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4"/>
            <a:ext cx="804742" cy="643793"/>
          </a:xfrm>
          <a:prstGeom prst="rect">
            <a:avLst/>
          </a:prstGeom>
          <a:solidFill>
            <a:srgbClr val="FFFFFF"/>
          </a:solidFill>
        </p:spPr>
      </p:pic>
      <p:sp>
        <p:nvSpPr>
          <p:cNvPr id="18" name="Cloud 17">
            <a:hlinkClick r:id="rId14" action="ppaction://hlinksldjump"/>
          </p:cNvPr>
          <p:cNvSpPr/>
          <p:nvPr/>
        </p:nvSpPr>
        <p:spPr>
          <a:xfrm>
            <a:off x="4667495" y="4702499"/>
            <a:ext cx="2359211" cy="110490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289075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1B880"/>
        </a:solidFill>
        <a:effectLst/>
      </p:bgPr>
    </p:bg>
    <p:spTree>
      <p:nvGrpSpPr>
        <p:cNvPr id="1" name=""/>
        <p:cNvGrpSpPr/>
        <p:nvPr/>
      </p:nvGrpSpPr>
      <p:grpSpPr>
        <a:xfrm>
          <a:off x="0" y="0"/>
          <a:ext cx="0" cy="0"/>
          <a:chOff x="0" y="0"/>
          <a:chExt cx="0" cy="0"/>
        </a:xfrm>
      </p:grpSpPr>
      <p:pic>
        <p:nvPicPr>
          <p:cNvPr id="6146" name="Picture 2" descr="Hình ảnh Học Tập đọc Phim Hoạt Hình Giấy Người đàn ông Hộp Văn Bản, Hoạt  Hình, Học Sinh Tiểu Học, Vẽ Tay miễn phí tải tập tin PNG PSDComment và  Vec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792" y="193530"/>
            <a:ext cx="766915" cy="461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71" y="562146"/>
            <a:ext cx="2004035" cy="584775"/>
          </a:xfrm>
          <a:prstGeom prst="rect">
            <a:avLst/>
          </a:prstGeom>
          <a:noFill/>
        </p:spPr>
        <p:txBody>
          <a:bodyPr wrap="square" rtlCol="0">
            <a:spAutoFit/>
          </a:bodyPr>
          <a:lstStyle/>
          <a:p>
            <a:r>
              <a:rPr lang="en-US" sz="3200" dirty="0" err="1" smtClean="0">
                <a:solidFill>
                  <a:schemeClr val="bg1"/>
                </a:solidFill>
                <a:latin typeface="Times New Roman" panose="02020603050405020304" pitchFamily="18" charset="0"/>
                <a:cs typeface="Times New Roman" panose="02020603050405020304" pitchFamily="18" charset="0"/>
              </a:rPr>
              <a:t>Luyện</a:t>
            </a:r>
            <a:r>
              <a:rPr lang="en-US" sz="3200" dirty="0" smtClean="0">
                <a:solidFill>
                  <a:schemeClr val="bg1"/>
                </a:solidFill>
                <a:latin typeface="Times New Roman" panose="02020603050405020304" pitchFamily="18" charset="0"/>
                <a:cs typeface="Times New Roman" panose="02020603050405020304" pitchFamily="18" charset="0"/>
              </a:rPr>
              <a:t> </a:t>
            </a:r>
            <a:r>
              <a:rPr lang="en-US" sz="3200" dirty="0" err="1" smtClean="0">
                <a:solidFill>
                  <a:schemeClr val="bg1"/>
                </a:solidFill>
                <a:latin typeface="Times New Roman" panose="02020603050405020304" pitchFamily="18" charset="0"/>
                <a:cs typeface="Times New Roman" panose="02020603050405020304" pitchFamily="18" charset="0"/>
              </a:rPr>
              <a:t>tập</a:t>
            </a:r>
            <a:endParaRPr lang="en-GB" sz="3200" dirty="0">
              <a:solidFill>
                <a:schemeClr val="bg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2678855" y="97587"/>
            <a:ext cx="7116309" cy="1682415"/>
          </a:xfrm>
          <a:prstGeom prst="roundRect">
            <a:avLst/>
          </a:prstGeom>
          <a:solidFill>
            <a:srgbClr val="757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THẢO LUẬN NHÓM </a:t>
            </a:r>
            <a:endParaRPr lang="en-US" sz="3600" dirty="0" smtClean="0">
              <a:latin typeface="Times New Roman" panose="02020603050405020304" pitchFamily="18" charset="0"/>
              <a:cs typeface="Times New Roman" panose="02020603050405020304" pitchFamily="18" charset="0"/>
            </a:endParaRPr>
          </a:p>
          <a:p>
            <a:pPr algn="ctr"/>
            <a:r>
              <a:rPr lang="en-US" sz="2800" dirty="0" smtClean="0">
                <a:solidFill>
                  <a:schemeClr val="bg1"/>
                </a:solidFill>
                <a:latin typeface="Times New Roman" panose="02020603050405020304" pitchFamily="18" charset="0"/>
                <a:cs typeface="Times New Roman" panose="02020603050405020304" pitchFamily="18" charset="0"/>
              </a:rPr>
              <a:t>Xác </a:t>
            </a:r>
            <a:r>
              <a:rPr lang="en-US" sz="2800" dirty="0" smtClean="0">
                <a:solidFill>
                  <a:schemeClr val="bg1"/>
                </a:solidFill>
                <a:latin typeface="Times New Roman" panose="02020603050405020304" pitchFamily="18" charset="0"/>
                <a:cs typeface="Times New Roman" panose="02020603050405020304" pitchFamily="18" charset="0"/>
              </a:rPr>
              <a:t>định một số vật liệu cơ bản được dùng để xây dựng các ngôi nhà trong hình 2.2</a:t>
            </a:r>
            <a:endParaRPr lang="en-GB" sz="2800" dirty="0">
              <a:solidFill>
                <a:schemeClr val="bg1"/>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26823" y="2303222"/>
            <a:ext cx="3148536" cy="2835822"/>
            <a:chOff x="121137" y="2708146"/>
            <a:chExt cx="3581579" cy="3616861"/>
          </a:xfrm>
        </p:grpSpPr>
        <p:pic>
          <p:nvPicPr>
            <p:cNvPr id="8" name="Picture 7"/>
            <p:cNvPicPr>
              <a:picLocks noChangeAspect="1"/>
            </p:cNvPicPr>
            <p:nvPr/>
          </p:nvPicPr>
          <p:blipFill>
            <a:blip r:embed="rId3"/>
            <a:stretch>
              <a:fillRect/>
            </a:stretch>
          </p:blipFill>
          <p:spPr>
            <a:xfrm>
              <a:off x="121137" y="2708146"/>
              <a:ext cx="3581579" cy="29495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Box 11"/>
            <p:cNvSpPr txBox="1"/>
            <p:nvPr/>
          </p:nvSpPr>
          <p:spPr>
            <a:xfrm>
              <a:off x="1375062" y="5657682"/>
              <a:ext cx="504374" cy="667325"/>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a:t>
              </a:r>
              <a:endParaRPr lang="en-GB" sz="2800" dirty="0">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3759098" y="3078374"/>
            <a:ext cx="3167801" cy="3613372"/>
            <a:chOff x="3999058" y="1764354"/>
            <a:chExt cx="3167801" cy="3613372"/>
          </a:xfrm>
        </p:grpSpPr>
        <p:pic>
          <p:nvPicPr>
            <p:cNvPr id="9" name="Picture 8"/>
            <p:cNvPicPr>
              <a:picLocks noChangeAspect="1"/>
            </p:cNvPicPr>
            <p:nvPr/>
          </p:nvPicPr>
          <p:blipFill>
            <a:blip r:embed="rId4"/>
            <a:stretch>
              <a:fillRect/>
            </a:stretch>
          </p:blipFill>
          <p:spPr>
            <a:xfrm>
              <a:off x="3999058" y="1764354"/>
              <a:ext cx="3167801" cy="3057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p:cNvSpPr txBox="1"/>
            <p:nvPr/>
          </p:nvSpPr>
          <p:spPr>
            <a:xfrm>
              <a:off x="4445006" y="4854506"/>
              <a:ext cx="616528"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b</a:t>
              </a:r>
              <a:endParaRPr lang="en-GB" sz="28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8202350" y="1863939"/>
            <a:ext cx="3782293" cy="2289155"/>
            <a:chOff x="7883696" y="1663375"/>
            <a:chExt cx="4060456" cy="2451303"/>
          </a:xfrm>
        </p:grpSpPr>
        <p:pic>
          <p:nvPicPr>
            <p:cNvPr id="10" name="Picture 9"/>
            <p:cNvPicPr>
              <a:picLocks noChangeAspect="1"/>
            </p:cNvPicPr>
            <p:nvPr/>
          </p:nvPicPr>
          <p:blipFill>
            <a:blip r:embed="rId5"/>
            <a:stretch>
              <a:fillRect/>
            </a:stretch>
          </p:blipFill>
          <p:spPr>
            <a:xfrm>
              <a:off x="8628865" y="1663375"/>
              <a:ext cx="3315287" cy="24513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Box 15"/>
            <p:cNvSpPr txBox="1"/>
            <p:nvPr/>
          </p:nvSpPr>
          <p:spPr>
            <a:xfrm>
              <a:off x="7883696" y="2303222"/>
              <a:ext cx="42903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c</a:t>
              </a:r>
              <a:endParaRPr lang="en-GB" sz="2800" dirty="0">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7310639" y="4501362"/>
            <a:ext cx="3856125" cy="2190384"/>
            <a:chOff x="7227511" y="4348961"/>
            <a:chExt cx="4354889" cy="2400635"/>
          </a:xfrm>
        </p:grpSpPr>
        <p:pic>
          <p:nvPicPr>
            <p:cNvPr id="11" name="Picture 10"/>
            <p:cNvPicPr>
              <a:picLocks noChangeAspect="1"/>
            </p:cNvPicPr>
            <p:nvPr/>
          </p:nvPicPr>
          <p:blipFill>
            <a:blip r:embed="rId6"/>
            <a:stretch>
              <a:fillRect/>
            </a:stretch>
          </p:blipFill>
          <p:spPr>
            <a:xfrm>
              <a:off x="7227511" y="4348961"/>
              <a:ext cx="3581900" cy="24006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TextBox 17"/>
            <p:cNvSpPr txBox="1"/>
            <p:nvPr/>
          </p:nvSpPr>
          <p:spPr>
            <a:xfrm>
              <a:off x="10917382" y="5237018"/>
              <a:ext cx="665018"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d</a:t>
              </a:r>
              <a:endParaRPr lang="en-GB" sz="2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8049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style.rotation</p:attrName>
                                        </p:attrNameLst>
                                      </p:cBhvr>
                                      <p:tavLst>
                                        <p:tav tm="0">
                                          <p:val>
                                            <p:fltVal val="90"/>
                                          </p:val>
                                        </p:tav>
                                        <p:tav tm="100000">
                                          <p:val>
                                            <p:fltVal val="0"/>
                                          </p:val>
                                        </p:tav>
                                      </p:tavLst>
                                    </p:anim>
                                    <p:animEffect transition="in" filter="fade">
                                      <p:cBhvr>
                                        <p:cTn id="26" dur="10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 calcmode="lin" valueType="num">
                                      <p:cBhvr>
                                        <p:cTn id="33" dur="1000" fill="hold"/>
                                        <p:tgtEl>
                                          <p:spTgt spid="19"/>
                                        </p:tgtEl>
                                        <p:attrNameLst>
                                          <p:attrName>style.rotation</p:attrName>
                                        </p:attrNameLst>
                                      </p:cBhvr>
                                      <p:tavLst>
                                        <p:tav tm="0">
                                          <p:val>
                                            <p:fltVal val="90"/>
                                          </p:val>
                                        </p:tav>
                                        <p:tav tm="100000">
                                          <p:val>
                                            <p:fltVal val="0"/>
                                          </p:val>
                                        </p:tav>
                                      </p:tavLst>
                                    </p:anim>
                                    <p:animEffect transition="in" filter="fade">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06463" y="298830"/>
            <a:ext cx="6670969" cy="523220"/>
          </a:xfrm>
          <a:prstGeom prst="rect">
            <a:avLst/>
          </a:prstGeom>
          <a:solidFill>
            <a:srgbClr val="8AE33A"/>
          </a:solidFill>
          <a:ln w="57150">
            <a:noFill/>
            <a:prstDash val="dash"/>
          </a:ln>
        </p:spPr>
        <p:txBody>
          <a:bodyPr wrap="square" rtlCol="0">
            <a:spAutoFit/>
          </a:bodyPr>
          <a:lstStyle/>
          <a:p>
            <a:r>
              <a:rPr lang="vi-VN" sz="2800" dirty="0" smtClean="0">
                <a:latin typeface="Tahoma" panose="020B0604030504040204" pitchFamily="34" charset="0"/>
                <a:ea typeface="Tahoma" panose="020B0604030504040204" pitchFamily="34" charset="0"/>
                <a:cs typeface="Tahoma" panose="020B0604030504040204" pitchFamily="34" charset="0"/>
              </a:rPr>
              <a:t>Kết nối nghề nghiệp</a:t>
            </a:r>
            <a:r>
              <a:rPr lang="en-US" sz="2800" dirty="0" smtClean="0">
                <a:latin typeface="Tahoma" panose="020B0604030504040204" pitchFamily="34" charset="0"/>
                <a:ea typeface="Tahoma" panose="020B0604030504040204" pitchFamily="34" charset="0"/>
                <a:cs typeface="Tahoma" panose="020B0604030504040204" pitchFamily="34" charset="0"/>
              </a:rPr>
              <a:t>: Kĩ sư xây dựng</a:t>
            </a:r>
            <a:endParaRPr lang="en-GB" sz="28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165147812"/>
              </p:ext>
            </p:extLst>
          </p:nvPr>
        </p:nvGraphicFramePr>
        <p:xfrm>
          <a:off x="7477432" y="317574"/>
          <a:ext cx="4763484" cy="481013"/>
        </p:xfrm>
        <a:graphic>
          <a:graphicData uri="http://schemas.openxmlformats.org/presentationml/2006/ole">
            <mc:AlternateContent xmlns:mc="http://schemas.openxmlformats.org/markup-compatibility/2006">
              <mc:Choice xmlns:v="urn:schemas-microsoft-com:vml" Requires="v">
                <p:oleObj spid="_x0000_s1052" name="Packager Shell Object" showAsIcon="1" r:id="rId3" imgW="5822640" imgH="481320" progId="Package">
                  <p:embed/>
                </p:oleObj>
              </mc:Choice>
              <mc:Fallback>
                <p:oleObj name="Packager Shell Object" showAsIcon="1" r:id="rId3" imgW="5822640" imgH="481320" progId="Package">
                  <p:embed/>
                  <p:pic>
                    <p:nvPicPr>
                      <p:cNvPr id="0" name=""/>
                      <p:cNvPicPr/>
                      <p:nvPr/>
                    </p:nvPicPr>
                    <p:blipFill>
                      <a:blip r:embed="rId4"/>
                      <a:stretch>
                        <a:fillRect/>
                      </a:stretch>
                    </p:blipFill>
                    <p:spPr>
                      <a:xfrm>
                        <a:off x="7477432" y="317574"/>
                        <a:ext cx="4763484" cy="481013"/>
                      </a:xfrm>
                      <a:prstGeom prst="rect">
                        <a:avLst/>
                      </a:prstGeom>
                    </p:spPr>
                  </p:pic>
                </p:oleObj>
              </mc:Fallback>
            </mc:AlternateContent>
          </a:graphicData>
        </a:graphic>
      </p:graphicFrame>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965" y="879813"/>
            <a:ext cx="9422296" cy="549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0445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5"/>
          <p:cNvSpPr txBox="1">
            <a:spLocks noChangeArrowheads="1"/>
          </p:cNvSpPr>
          <p:nvPr/>
        </p:nvSpPr>
        <p:spPr bwMode="auto">
          <a:xfrm>
            <a:off x="5136030" y="1608667"/>
            <a:ext cx="6198098" cy="4049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5" tIns="54422" rIns="108845" bIns="5442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buClr>
                <a:schemeClr val="accent1"/>
              </a:buClr>
              <a:buFont typeface="Wingdings" pitchFamily="2" charset="2"/>
              <a:buChar char="l"/>
            </a:pPr>
            <a:r>
              <a:rPr lang="en-US" altLang="en-US" sz="3200" b="1">
                <a:solidFill>
                  <a:srgbClr val="CC3300"/>
                </a:solidFill>
                <a:latin typeface="Times New Roman" pitchFamily="18" charset="0"/>
                <a:cs typeface="Times New Roman" pitchFamily="18" charset="0"/>
              </a:rPr>
              <a:t>Kĩ sư xây dựng là </a:t>
            </a:r>
            <a:r>
              <a:rPr lang="vi-VN" altLang="en-US" sz="3200" b="1">
                <a:solidFill>
                  <a:srgbClr val="CC3300"/>
                </a:solidFill>
                <a:latin typeface="Times New Roman" pitchFamily="18" charset="0"/>
                <a:cs typeface="Times New Roman" pitchFamily="18" charset="0"/>
              </a:rPr>
              <a:t>người tốt nghiệp chuyên ngành xây dựng trường Đại học</a:t>
            </a:r>
            <a:r>
              <a:rPr lang="en-US" altLang="en-US" sz="3200" b="1">
                <a:solidFill>
                  <a:srgbClr val="CC3300"/>
                </a:solidFill>
                <a:latin typeface="Times New Roman" pitchFamily="18" charset="0"/>
                <a:cs typeface="Times New Roman" pitchFamily="18" charset="0"/>
              </a:rPr>
              <a:t>.</a:t>
            </a:r>
            <a:r>
              <a:rPr lang="vi-VN" altLang="en-US" sz="3200" b="1">
                <a:solidFill>
                  <a:srgbClr val="CC3300"/>
                </a:solidFill>
                <a:latin typeface="Times New Roman" pitchFamily="18" charset="0"/>
                <a:cs typeface="Times New Roman" pitchFamily="18" charset="0"/>
              </a:rPr>
              <a:t> Công việc chính của người kỹ sư xây dựng là thiết kế</a:t>
            </a:r>
            <a:r>
              <a:rPr lang="en-US" altLang="en-US" sz="3200" b="1">
                <a:solidFill>
                  <a:srgbClr val="CC3300"/>
                </a:solidFill>
                <a:latin typeface="Times New Roman" pitchFamily="18" charset="0"/>
                <a:cs typeface="Times New Roman" pitchFamily="18" charset="0"/>
              </a:rPr>
              <a:t>,</a:t>
            </a:r>
            <a:r>
              <a:rPr lang="vi-VN" altLang="en-US" sz="3200" b="1">
                <a:solidFill>
                  <a:srgbClr val="CC3300"/>
                </a:solidFill>
                <a:latin typeface="Times New Roman" pitchFamily="18" charset="0"/>
                <a:cs typeface="Times New Roman" pitchFamily="18" charset="0"/>
              </a:rPr>
              <a:t> tổ chức</a:t>
            </a:r>
            <a:r>
              <a:rPr lang="en-US" altLang="en-US" sz="3200" b="1">
                <a:solidFill>
                  <a:srgbClr val="CC3300"/>
                </a:solidFill>
                <a:latin typeface="Times New Roman" pitchFamily="18" charset="0"/>
                <a:cs typeface="Times New Roman" pitchFamily="18" charset="0"/>
              </a:rPr>
              <a:t>,</a:t>
            </a:r>
            <a:r>
              <a:rPr lang="vi-VN" altLang="en-US" sz="3200" b="1">
                <a:solidFill>
                  <a:srgbClr val="CC3300"/>
                </a:solidFill>
                <a:latin typeface="Times New Roman" pitchFamily="18" charset="0"/>
                <a:cs typeface="Times New Roman" pitchFamily="18" charset="0"/>
              </a:rPr>
              <a:t> thi công</a:t>
            </a:r>
            <a:r>
              <a:rPr lang="en-US" altLang="en-US" sz="3200" b="1">
                <a:solidFill>
                  <a:srgbClr val="CC3300"/>
                </a:solidFill>
                <a:latin typeface="Times New Roman" pitchFamily="18" charset="0"/>
                <a:cs typeface="Times New Roman" pitchFamily="18" charset="0"/>
              </a:rPr>
              <a:t>,</a:t>
            </a:r>
            <a:r>
              <a:rPr lang="vi-VN" altLang="en-US" sz="3200" b="1">
                <a:solidFill>
                  <a:srgbClr val="CC3300"/>
                </a:solidFill>
                <a:latin typeface="Times New Roman" pitchFamily="18" charset="0"/>
                <a:cs typeface="Times New Roman" pitchFamily="18" charset="0"/>
              </a:rPr>
              <a:t> kiểm tra</a:t>
            </a:r>
            <a:r>
              <a:rPr lang="en-US" altLang="en-US" sz="3200" b="1">
                <a:solidFill>
                  <a:srgbClr val="CC3300"/>
                </a:solidFill>
                <a:latin typeface="Times New Roman" pitchFamily="18" charset="0"/>
                <a:cs typeface="Times New Roman" pitchFamily="18" charset="0"/>
              </a:rPr>
              <a:t>,</a:t>
            </a:r>
            <a:r>
              <a:rPr lang="vi-VN" altLang="en-US" sz="3200" b="1">
                <a:solidFill>
                  <a:srgbClr val="CC3300"/>
                </a:solidFill>
                <a:latin typeface="Times New Roman" pitchFamily="18" charset="0"/>
                <a:cs typeface="Times New Roman" pitchFamily="18" charset="0"/>
              </a:rPr>
              <a:t> giám sát quá trình thi công các công trình xây dựng đảm bảo đúng thiết kế</a:t>
            </a:r>
            <a:r>
              <a:rPr lang="en-US" altLang="en-US" sz="3200" b="1">
                <a:solidFill>
                  <a:srgbClr val="CC3300"/>
                </a:solidFill>
                <a:latin typeface="Times New Roman" pitchFamily="18" charset="0"/>
                <a:cs typeface="Times New Roman" pitchFamily="18" charset="0"/>
              </a:rPr>
              <a:t>.</a:t>
            </a:r>
          </a:p>
        </p:txBody>
      </p:sp>
      <p:sp>
        <p:nvSpPr>
          <p:cNvPr id="5" name="Rectangle: Top Corners Rounded 15"/>
          <p:cNvSpPr/>
          <p:nvPr/>
        </p:nvSpPr>
        <p:spPr>
          <a:xfrm rot="5400000">
            <a:off x="-1571313" y="3201147"/>
            <a:ext cx="3598333" cy="45570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8845" tIns="54422" rIns="108845" bIns="54422" anchor="ctr"/>
          <a:lstStyle/>
          <a:p>
            <a:pPr algn="ctr">
              <a:defRPr/>
            </a:pPr>
            <a:endParaRPr lang="en-US" dirty="0">
              <a:solidFill>
                <a:srgbClr val="FF0000"/>
              </a:solidFill>
              <a:latin typeface="Times New Roman" panose="02020603050405020304" pitchFamily="18" charset="0"/>
              <a:ea typeface="Lato Light" panose="020F0502020204030203" pitchFamily="34" charset="0"/>
              <a:cs typeface="Times New Roman" panose="02020603050405020304" pitchFamily="18" charset="0"/>
            </a:endParaRPr>
          </a:p>
        </p:txBody>
      </p:sp>
      <p:pic>
        <p:nvPicPr>
          <p:cNvPr id="28676" name="Picture 5"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6098" y="248708"/>
            <a:ext cx="1155451" cy="62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3"/>
          <p:cNvSpPr txBox="1">
            <a:spLocks/>
          </p:cNvSpPr>
          <p:nvPr/>
        </p:nvSpPr>
        <p:spPr bwMode="auto">
          <a:xfrm>
            <a:off x="3057961" y="427227"/>
            <a:ext cx="4946775" cy="69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5" tIns="54422" rIns="108845" bIns="54422" anchor="ct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en-US" altLang="en-US" sz="3800" b="1">
                <a:solidFill>
                  <a:srgbClr val="FF0000"/>
                </a:solidFill>
                <a:latin typeface="Times New Roman" pitchFamily="18" charset="0"/>
                <a:cs typeface="Times New Roman" pitchFamily="18" charset="0"/>
              </a:rPr>
              <a:t>Kết nối nghề nghiệp</a:t>
            </a:r>
          </a:p>
        </p:txBody>
      </p:sp>
      <p:pic>
        <p:nvPicPr>
          <p:cNvPr id="286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02" y="1324240"/>
            <a:ext cx="4636745" cy="458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520859"/>
      </p:ext>
    </p:extLst>
  </p:cSld>
  <p:clrMapOvr>
    <a:masterClrMapping/>
  </p:clrMapOvr>
  <p:transition spd="slow" advClick="0">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20D04A0A-33F9-4E82-8CBB-DCAD53483EE3}"/>
              </a:ext>
            </a:extLst>
          </p:cNvPr>
          <p:cNvSpPr/>
          <p:nvPr/>
        </p:nvSpPr>
        <p:spPr>
          <a:xfrm>
            <a:off x="2070370" y="2980841"/>
            <a:ext cx="8375114" cy="1323439"/>
          </a:xfrm>
          <a:prstGeom prst="rect">
            <a:avLst/>
          </a:prstGeom>
          <a:noFill/>
        </p:spPr>
        <p:txBody>
          <a:bodyPr wrap="none" lIns="91440" tIns="45720" rIns="91440" bIns="45720">
            <a:spAutoFit/>
          </a:bodyPr>
          <a:lstStyle/>
          <a:p>
            <a:pPr algn="ctr"/>
            <a:r>
              <a:rPr lang="en-US" sz="8000" b="1" dirty="0" smtClean="0">
                <a:solidFill>
                  <a:srgbClr val="FF0000"/>
                </a:solidFill>
                <a:latin typeface="Times New Roman" panose="02020603050405020304" pitchFamily="18" charset="0"/>
                <a:cs typeface="Times New Roman" panose="02020603050405020304" pitchFamily="18" charset="0"/>
              </a:rPr>
              <a:t>CHƠI TRÒ CHƠI</a:t>
            </a:r>
            <a:endParaRPr lang="en-US" sz="8000" b="1"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64330" y="1222205"/>
            <a:ext cx="1609725" cy="1564653"/>
          </a:xfrm>
          <a:prstGeom prst="rect">
            <a:avLst/>
          </a:prstGeom>
        </p:spPr>
      </p:pic>
      <p:pic>
        <p:nvPicPr>
          <p:cNvPr id="29" name="Picture 28">
            <a:extLst>
              <a:ext uri="{FF2B5EF4-FFF2-40B4-BE49-F238E27FC236}">
                <a16:creationId xmlns=""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a:extLst>
              <a:ext uri="{FF2B5EF4-FFF2-40B4-BE49-F238E27FC236}">
                <a16:creationId xmlns=""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a:extLst>
              <a:ext uri="{FF2B5EF4-FFF2-40B4-BE49-F238E27FC236}">
                <a16:creationId xmlns=""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9134" y="163255"/>
            <a:ext cx="1609725" cy="1590408"/>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72" name="Picture 71">
            <a:extLst>
              <a:ext uri="{FF2B5EF4-FFF2-40B4-BE49-F238E27FC236}">
                <a16:creationId xmlns="" xmlns:a16="http://schemas.microsoft.com/office/drawing/2014/main" id="{A0E6B0FA-6EE2-4926-ABE7-B85F6ED3E9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 xmlns:a16="http://schemas.microsoft.com/office/drawing/2014/main" id="{38B224A7-0FB7-4E20-B122-4E8E59DF8F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57925" y="-871264"/>
            <a:ext cx="609600" cy="609600"/>
          </a:xfrm>
          <a:prstGeom prst="rect">
            <a:avLst/>
          </a:prstGeom>
        </p:spPr>
      </p:pic>
      <p:pic>
        <p:nvPicPr>
          <p:cNvPr id="64" name="Picture 63">
            <a:extLst>
              <a:ext uri="{FF2B5EF4-FFF2-40B4-BE49-F238E27FC236}">
                <a16:creationId xmlns="" xmlns:a16="http://schemas.microsoft.com/office/drawing/2014/main" id="{32D24676-19A4-4930-A1DF-32D5F249A8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Tree>
    <p:extLst>
      <p:ext uri="{BB962C8B-B14F-4D97-AF65-F5344CB8AC3E}">
        <p14:creationId xmlns:p14="http://schemas.microsoft.com/office/powerpoint/2010/main" val="154973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 xmlns:a16="http://schemas.microsoft.com/office/drawing/2014/main" id="{3B45AE42-8B51-4BF3-88EE-EDF9E2BD54E4}"/>
              </a:ext>
            </a:extLst>
          </p:cNvPr>
          <p:cNvSpPr/>
          <p:nvPr/>
        </p:nvSpPr>
        <p:spPr>
          <a:xfrm>
            <a:off x="0" y="2905822"/>
            <a:ext cx="12192000" cy="3952178"/>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20D04A0A-33F9-4E82-8CBB-DCAD53483EE3}"/>
              </a:ext>
            </a:extLst>
          </p:cNvPr>
          <p:cNvSpPr/>
          <p:nvPr/>
        </p:nvSpPr>
        <p:spPr>
          <a:xfrm>
            <a:off x="3358381" y="2980841"/>
            <a:ext cx="5799088" cy="1323439"/>
          </a:xfrm>
          <a:prstGeom prst="rect">
            <a:avLst/>
          </a:prstGeom>
          <a:noFill/>
        </p:spPr>
        <p:txBody>
          <a:bodyPr wrap="none" lIns="91440" tIns="45720" rIns="91440" bIns="45720">
            <a:spAutoFit/>
          </a:bodyPr>
          <a:lstStyle/>
          <a:p>
            <a:pPr algn="ctr"/>
            <a:r>
              <a:rPr lang="en-US" sz="8000" b="1" dirty="0">
                <a:solidFill>
                  <a:srgbClr val="FF0000"/>
                </a:solidFill>
                <a:latin typeface="Times New Roman" panose="02020603050405020304" pitchFamily="18" charset="0"/>
                <a:cs typeface="Times New Roman" panose="02020603050405020304" pitchFamily="18" charset="0"/>
              </a:rPr>
              <a:t>BẮT B</a:t>
            </a:r>
            <a:r>
              <a:rPr lang="vi-VN" sz="8000" b="1" dirty="0">
                <a:solidFill>
                  <a:srgbClr val="FF0000"/>
                </a:solidFill>
                <a:latin typeface="Times New Roman" panose="02020603050405020304" pitchFamily="18" charset="0"/>
                <a:cs typeface="Times New Roman" panose="02020603050405020304" pitchFamily="18" charset="0"/>
              </a:rPr>
              <a:t>Ư</a:t>
            </a:r>
            <a:r>
              <a:rPr lang="en-US" sz="8000" b="1" dirty="0">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64330" y="1222205"/>
            <a:ext cx="1609725" cy="1564653"/>
          </a:xfrm>
          <a:prstGeom prst="rect">
            <a:avLst/>
          </a:prstGeom>
        </p:spPr>
      </p:pic>
      <p:pic>
        <p:nvPicPr>
          <p:cNvPr id="29" name="Picture 28">
            <a:extLst>
              <a:ext uri="{FF2B5EF4-FFF2-40B4-BE49-F238E27FC236}">
                <a16:creationId xmlns=""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552" y="317055"/>
            <a:ext cx="1609725" cy="1506703"/>
          </a:xfrm>
          <a:prstGeom prst="rect">
            <a:avLst/>
          </a:prstGeom>
        </p:spPr>
      </p:pic>
      <p:pic>
        <p:nvPicPr>
          <p:cNvPr id="41" name="Picture 40">
            <a:extLst>
              <a:ext uri="{FF2B5EF4-FFF2-40B4-BE49-F238E27FC236}">
                <a16:creationId xmlns=""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124" y="2321086"/>
            <a:ext cx="1044772" cy="828355"/>
          </a:xfrm>
          <a:prstGeom prst="rect">
            <a:avLst/>
          </a:prstGeom>
        </p:spPr>
      </p:pic>
      <p:pic>
        <p:nvPicPr>
          <p:cNvPr id="19" name="Picture 18">
            <a:extLst>
              <a:ext uri="{FF2B5EF4-FFF2-40B4-BE49-F238E27FC236}">
                <a16:creationId xmlns=""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9134" y="163255"/>
            <a:ext cx="1609725" cy="1590408"/>
          </a:xfrm>
          <a:prstGeom prst="rect">
            <a:avLst/>
          </a:prstGeom>
        </p:spPr>
      </p:pic>
      <p:sp>
        <p:nvSpPr>
          <p:cNvPr id="60" name="Rectangle 59">
            <a:extLst>
              <a:ext uri="{FF2B5EF4-FFF2-40B4-BE49-F238E27FC236}">
                <a16:creationId xmlns="" xmlns:a16="http://schemas.microsoft.com/office/drawing/2014/main" id="{5294391B-4247-4B6A-B075-02DA37E94502}"/>
              </a:ext>
            </a:extLst>
          </p:cNvPr>
          <p:cNvSpPr/>
          <p:nvPr/>
        </p:nvSpPr>
        <p:spPr>
          <a:xfrm>
            <a:off x="0" y="5372101"/>
            <a:ext cx="12192000" cy="1479493"/>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51660" y="4783706"/>
            <a:ext cx="2045817" cy="1081649"/>
          </a:xfrm>
          <a:prstGeom prst="rect">
            <a:avLst/>
          </a:prstGeom>
        </p:spPr>
      </p:pic>
      <p:pic>
        <p:nvPicPr>
          <p:cNvPr id="70" name="Picture 69">
            <a:extLst>
              <a:ext uri="{FF2B5EF4-FFF2-40B4-BE49-F238E27FC236}">
                <a16:creationId xmlns=""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003" y="4496224"/>
            <a:ext cx="745136" cy="1081649"/>
          </a:xfrm>
          <a:prstGeom prst="rect">
            <a:avLst/>
          </a:prstGeom>
        </p:spPr>
      </p:pic>
      <p:pic>
        <p:nvPicPr>
          <p:cNvPr id="68" name="Picture 67">
            <a:extLst>
              <a:ext uri="{FF2B5EF4-FFF2-40B4-BE49-F238E27FC236}">
                <a16:creationId xmlns=""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7105" y="2265172"/>
            <a:ext cx="3905262" cy="1952631"/>
          </a:xfrm>
          <a:prstGeom prst="rect">
            <a:avLst/>
          </a:prstGeom>
        </p:spPr>
      </p:pic>
      <p:pic>
        <p:nvPicPr>
          <p:cNvPr id="72" name="Picture 71">
            <a:extLst>
              <a:ext uri="{FF2B5EF4-FFF2-40B4-BE49-F238E27FC236}">
                <a16:creationId xmlns=""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737" y="1845033"/>
            <a:ext cx="2644197" cy="3467799"/>
          </a:xfrm>
          <a:prstGeom prst="rect">
            <a:avLst/>
          </a:prstGeom>
        </p:spPr>
      </p:pic>
      <p:pic>
        <p:nvPicPr>
          <p:cNvPr id="73" name="Picture 72">
            <a:extLst>
              <a:ext uri="{FF2B5EF4-FFF2-40B4-BE49-F238E27FC236}">
                <a16:creationId xmlns=""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094" y="4502162"/>
            <a:ext cx="558289" cy="442643"/>
          </a:xfrm>
          <a:prstGeom prst="rect">
            <a:avLst/>
          </a:prstGeom>
        </p:spPr>
      </p:pic>
      <p:pic>
        <p:nvPicPr>
          <p:cNvPr id="74" name="Picture 73">
            <a:extLst>
              <a:ext uri="{FF2B5EF4-FFF2-40B4-BE49-F238E27FC236}">
                <a16:creationId xmlns=""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1733" y="4359896"/>
            <a:ext cx="558289" cy="442643"/>
          </a:xfrm>
          <a:prstGeom prst="rect">
            <a:avLst/>
          </a:prstGeom>
        </p:spPr>
      </p:pic>
      <p:pic>
        <p:nvPicPr>
          <p:cNvPr id="75" name="Picture 74">
            <a:extLst>
              <a:ext uri="{FF2B5EF4-FFF2-40B4-BE49-F238E27FC236}">
                <a16:creationId xmlns=""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5759" y="4944805"/>
            <a:ext cx="558289" cy="442643"/>
          </a:xfrm>
          <a:prstGeom prst="rect">
            <a:avLst/>
          </a:prstGeom>
        </p:spPr>
      </p:pic>
      <p:pic>
        <p:nvPicPr>
          <p:cNvPr id="77" name="Picture 76">
            <a:extLst>
              <a:ext uri="{FF2B5EF4-FFF2-40B4-BE49-F238E27FC236}">
                <a16:creationId xmlns=""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82737" y="4682674"/>
            <a:ext cx="1917579" cy="1622567"/>
          </a:xfrm>
          <a:prstGeom prst="rect">
            <a:avLst/>
          </a:prstGeom>
        </p:spPr>
      </p:pic>
      <p:pic>
        <p:nvPicPr>
          <p:cNvPr id="81" name="Intro">
            <a:hlinkClick r:id="" action="ppaction://media"/>
            <a:extLst>
              <a:ext uri="{FF2B5EF4-FFF2-40B4-BE49-F238E27FC236}">
                <a16:creationId xmlns=""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57925" y="-871264"/>
            <a:ext cx="609600" cy="609600"/>
          </a:xfrm>
          <a:prstGeom prst="rect">
            <a:avLst/>
          </a:prstGeom>
        </p:spPr>
      </p:pic>
      <p:pic>
        <p:nvPicPr>
          <p:cNvPr id="64" name="Picture 63">
            <a:extLst>
              <a:ext uri="{FF2B5EF4-FFF2-40B4-BE49-F238E27FC236}">
                <a16:creationId xmlns=""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69390" y="113229"/>
            <a:ext cx="4602977" cy="2009540"/>
          </a:xfrm>
          <a:prstGeom prst="rect">
            <a:avLst/>
          </a:prstGeom>
        </p:spPr>
      </p:pic>
    </p:spTree>
    <p:extLst>
      <p:ext uri="{BB962C8B-B14F-4D97-AF65-F5344CB8AC3E}">
        <p14:creationId xmlns:p14="http://schemas.microsoft.com/office/powerpoint/2010/main" val="30641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lus Sign 27">
            <a:extLst>
              <a:ext uri="{FF2B5EF4-FFF2-40B4-BE49-F238E27FC236}">
                <a16:creationId xmlns="" xmlns:a16="http://schemas.microsoft.com/office/drawing/2014/main" id="{C0ADA48E-FF62-4D6C-AEC7-76FE2BB22265}"/>
              </a:ext>
            </a:extLst>
          </p:cNvPr>
          <p:cNvSpPr/>
          <p:nvPr/>
        </p:nvSpPr>
        <p:spPr>
          <a:xfrm>
            <a:off x="3609696" y="555603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 xmlns:a16="http://schemas.microsoft.com/office/drawing/2014/main" id="{61852BE2-B519-4B78-BA71-C363745633C6}"/>
              </a:ext>
            </a:extLst>
          </p:cNvPr>
          <p:cNvSpPr/>
          <p:nvPr/>
        </p:nvSpPr>
        <p:spPr>
          <a:xfrm>
            <a:off x="3747030" y="1107101"/>
            <a:ext cx="457200" cy="4572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5</a:t>
            </a:r>
          </a:p>
        </p:txBody>
      </p:sp>
      <p:pic>
        <p:nvPicPr>
          <p:cNvPr id="5" name="5">
            <a:hlinkClick r:id="rId3" action="ppaction://hlinksldjump"/>
            <a:extLst>
              <a:ext uri="{FF2B5EF4-FFF2-40B4-BE49-F238E27FC236}">
                <a16:creationId xmlns="" xmlns:a16="http://schemas.microsoft.com/office/drawing/2014/main" id="{B3B67745-CAA1-4450-A9CB-61847E316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230" y="227813"/>
            <a:ext cx="1606378" cy="1545336"/>
          </a:xfrm>
          <a:prstGeom prst="rect">
            <a:avLst/>
          </a:prstGeom>
        </p:spPr>
      </p:pic>
      <p:sp>
        <p:nvSpPr>
          <p:cNvPr id="63" name="Oval 62">
            <a:extLst>
              <a:ext uri="{FF2B5EF4-FFF2-40B4-BE49-F238E27FC236}">
                <a16:creationId xmlns="" xmlns:a16="http://schemas.microsoft.com/office/drawing/2014/main" id="{A9D48011-2F4F-407F-BC95-04A9F8CF1D22}"/>
              </a:ext>
            </a:extLst>
          </p:cNvPr>
          <p:cNvSpPr/>
          <p:nvPr/>
        </p:nvSpPr>
        <p:spPr>
          <a:xfrm>
            <a:off x="5931995" y="3918382"/>
            <a:ext cx="457200" cy="4572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4</a:t>
            </a:r>
          </a:p>
        </p:txBody>
      </p:sp>
      <p:pic>
        <p:nvPicPr>
          <p:cNvPr id="9" name="4">
            <a:hlinkClick r:id="rId5" action="ppaction://hlinksldjump"/>
            <a:extLst>
              <a:ext uri="{FF2B5EF4-FFF2-40B4-BE49-F238E27FC236}">
                <a16:creationId xmlns="" xmlns:a16="http://schemas.microsoft.com/office/drawing/2014/main" id="{31E8C7EC-5ADF-4B52-81DA-19A71DD790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7277" y="2545729"/>
            <a:ext cx="1749437" cy="1545336"/>
          </a:xfrm>
          <a:prstGeom prst="rect">
            <a:avLst/>
          </a:prstGeom>
        </p:spPr>
      </p:pic>
      <p:sp>
        <p:nvSpPr>
          <p:cNvPr id="66" name="Oval 65">
            <a:extLst>
              <a:ext uri="{FF2B5EF4-FFF2-40B4-BE49-F238E27FC236}">
                <a16:creationId xmlns="" xmlns:a16="http://schemas.microsoft.com/office/drawing/2014/main" id="{7372071D-E889-47F7-8AC9-D38DB8254A22}"/>
              </a:ext>
            </a:extLst>
          </p:cNvPr>
          <p:cNvSpPr/>
          <p:nvPr/>
        </p:nvSpPr>
        <p:spPr>
          <a:xfrm>
            <a:off x="7786183" y="2125152"/>
            <a:ext cx="457200" cy="4572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Times New Roman" panose="02020603050405020304" pitchFamily="18" charset="0"/>
                <a:cs typeface="Times New Roman" panose="02020603050405020304" pitchFamily="18" charset="0"/>
              </a:rPr>
              <a:t>6</a:t>
            </a:r>
          </a:p>
        </p:txBody>
      </p:sp>
      <p:pic>
        <p:nvPicPr>
          <p:cNvPr id="11" name="7">
            <a:hlinkClick r:id="rId7" action="ppaction://hlinksldjump"/>
            <a:extLst>
              <a:ext uri="{FF2B5EF4-FFF2-40B4-BE49-F238E27FC236}">
                <a16:creationId xmlns="" xmlns:a16="http://schemas.microsoft.com/office/drawing/2014/main" id="{32DD0EA6-894E-410B-86E2-EDD655568F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14171" y="691514"/>
            <a:ext cx="1613086" cy="1545336"/>
          </a:xfrm>
          <a:prstGeom prst="rect">
            <a:avLst/>
          </a:prstGeom>
        </p:spPr>
      </p:pic>
      <p:sp>
        <p:nvSpPr>
          <p:cNvPr id="62" name="Oval 61">
            <a:extLst>
              <a:ext uri="{FF2B5EF4-FFF2-40B4-BE49-F238E27FC236}">
                <a16:creationId xmlns="" xmlns:a16="http://schemas.microsoft.com/office/drawing/2014/main" id="{2D68B3E5-9131-42F1-9A38-93B49429375E}"/>
              </a:ext>
            </a:extLst>
          </p:cNvPr>
          <p:cNvSpPr/>
          <p:nvPr/>
        </p:nvSpPr>
        <p:spPr>
          <a:xfrm>
            <a:off x="2875906" y="4325348"/>
            <a:ext cx="457200" cy="4572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3</a:t>
            </a:r>
          </a:p>
        </p:txBody>
      </p:sp>
      <p:pic>
        <p:nvPicPr>
          <p:cNvPr id="17" name="3">
            <a:hlinkClick r:id="rId9" action="ppaction://hlinksldjump"/>
            <a:extLst>
              <a:ext uri="{FF2B5EF4-FFF2-40B4-BE49-F238E27FC236}">
                <a16:creationId xmlns="" xmlns:a16="http://schemas.microsoft.com/office/drawing/2014/main" id="{0AC88D0D-C6ED-4427-9F04-EFE3D66FDF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93854" y="3374314"/>
            <a:ext cx="1564105" cy="1545336"/>
          </a:xfrm>
          <a:prstGeom prst="rect">
            <a:avLst/>
          </a:prstGeom>
        </p:spPr>
      </p:pic>
      <p:sp>
        <p:nvSpPr>
          <p:cNvPr id="60" name="Oval 59">
            <a:extLst>
              <a:ext uri="{FF2B5EF4-FFF2-40B4-BE49-F238E27FC236}">
                <a16:creationId xmlns="" xmlns:a16="http://schemas.microsoft.com/office/drawing/2014/main" id="{2ADECC48-64C5-4065-A7FB-C2E1698BDBE4}"/>
              </a:ext>
            </a:extLst>
          </p:cNvPr>
          <p:cNvSpPr/>
          <p:nvPr/>
        </p:nvSpPr>
        <p:spPr>
          <a:xfrm>
            <a:off x="1824525" y="461797"/>
            <a:ext cx="457200" cy="4572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1</a:t>
            </a:r>
          </a:p>
        </p:txBody>
      </p:sp>
      <p:pic>
        <p:nvPicPr>
          <p:cNvPr id="21" name="1">
            <a:hlinkClick r:id="rId11" action="ppaction://hlinksldjump"/>
            <a:extLst>
              <a:ext uri="{FF2B5EF4-FFF2-40B4-BE49-F238E27FC236}">
                <a16:creationId xmlns="" xmlns:a16="http://schemas.microsoft.com/office/drawing/2014/main" id="{A26CB5BD-9EBD-43C1-B03E-28EFF15618F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29599" y="314656"/>
            <a:ext cx="1589852" cy="1545336"/>
          </a:xfrm>
          <a:prstGeom prst="rect">
            <a:avLst/>
          </a:prstGeom>
        </p:spPr>
      </p:pic>
      <p:sp>
        <p:nvSpPr>
          <p:cNvPr id="61" name="Oval 60">
            <a:extLst>
              <a:ext uri="{FF2B5EF4-FFF2-40B4-BE49-F238E27FC236}">
                <a16:creationId xmlns="" xmlns:a16="http://schemas.microsoft.com/office/drawing/2014/main" id="{62918738-F451-477C-8FD2-39EB360D393C}"/>
              </a:ext>
            </a:extLst>
          </p:cNvPr>
          <p:cNvSpPr/>
          <p:nvPr/>
        </p:nvSpPr>
        <p:spPr>
          <a:xfrm>
            <a:off x="1367325" y="2861197"/>
            <a:ext cx="457200" cy="4572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Times New Roman" panose="02020603050405020304" pitchFamily="18" charset="0"/>
                <a:cs typeface="Times New Roman" panose="02020603050405020304" pitchFamily="18" charset="0"/>
              </a:rPr>
              <a:t>2</a:t>
            </a:r>
          </a:p>
        </p:txBody>
      </p:sp>
      <p:pic>
        <p:nvPicPr>
          <p:cNvPr id="25" name="2">
            <a:hlinkClick r:id="rId13" action="ppaction://hlinksldjump"/>
            <a:extLst>
              <a:ext uri="{FF2B5EF4-FFF2-40B4-BE49-F238E27FC236}">
                <a16:creationId xmlns="" xmlns:a16="http://schemas.microsoft.com/office/drawing/2014/main" id="{A34AD667-5D16-44A7-BF26-41E72565265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7281" y="1828978"/>
            <a:ext cx="2091294" cy="1545336"/>
          </a:xfrm>
          <a:prstGeom prst="rect">
            <a:avLst/>
          </a:prstGeom>
        </p:spPr>
      </p:pic>
      <p:sp>
        <p:nvSpPr>
          <p:cNvPr id="46" name="Rectangle: Rounded Corners 45">
            <a:extLst>
              <a:ext uri="{FF2B5EF4-FFF2-40B4-BE49-F238E27FC236}">
                <a16:creationId xmlns="" xmlns:a16="http://schemas.microsoft.com/office/drawing/2014/main" id="{3A418AAB-14C4-43B9-A0B3-EB8B63CAD425}"/>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 xmlns:a16="http://schemas.microsoft.com/office/drawing/2014/main" id="{E8926347-DC9E-4C00-ABDA-80769182014A}"/>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a:t>
            </a:r>
          </a:p>
        </p:txBody>
      </p:sp>
      <p:sp>
        <p:nvSpPr>
          <p:cNvPr id="49" name="Plus Sign 48">
            <a:extLst>
              <a:ext uri="{FF2B5EF4-FFF2-40B4-BE49-F238E27FC236}">
                <a16:creationId xmlns="" xmlns:a16="http://schemas.microsoft.com/office/drawing/2014/main" id="{B4844364-978A-40EA-BDCF-251586E48617}"/>
              </a:ext>
            </a:extLst>
          </p:cNvPr>
          <p:cNvSpPr/>
          <p:nvPr/>
        </p:nvSpPr>
        <p:spPr>
          <a:xfrm>
            <a:off x="10910137" y="5559919"/>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 xmlns:a16="http://schemas.microsoft.com/office/drawing/2014/main" id="{B3EA558D-D123-4A63-962D-3D14C80FE4AC}"/>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2</a:t>
            </a:r>
          </a:p>
        </p:txBody>
      </p:sp>
      <p:sp>
        <p:nvSpPr>
          <p:cNvPr id="51" name="Rectangle: Rounded Corners 50">
            <a:extLst>
              <a:ext uri="{FF2B5EF4-FFF2-40B4-BE49-F238E27FC236}">
                <a16:creationId xmlns="" xmlns:a16="http://schemas.microsoft.com/office/drawing/2014/main" id="{391CB609-471D-4B72-8336-FEE182D3A2B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3</a:t>
            </a:r>
          </a:p>
        </p:txBody>
      </p:sp>
      <p:sp>
        <p:nvSpPr>
          <p:cNvPr id="52" name="Rectangle: Rounded Corners 51">
            <a:extLst>
              <a:ext uri="{FF2B5EF4-FFF2-40B4-BE49-F238E27FC236}">
                <a16:creationId xmlns="" xmlns:a16="http://schemas.microsoft.com/office/drawing/2014/main" id="{5EF116F2-D354-4679-AF4B-3BBD1DF0FA2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4</a:t>
            </a:r>
          </a:p>
        </p:txBody>
      </p:sp>
      <p:sp>
        <p:nvSpPr>
          <p:cNvPr id="53" name="Rectangle: Rounded Corners 52">
            <a:extLst>
              <a:ext uri="{FF2B5EF4-FFF2-40B4-BE49-F238E27FC236}">
                <a16:creationId xmlns="" xmlns:a16="http://schemas.microsoft.com/office/drawing/2014/main" id="{CD306276-6EC5-4B73-99AB-84B71B077E9B}"/>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5</a:t>
            </a:r>
          </a:p>
        </p:txBody>
      </p:sp>
      <p:sp>
        <p:nvSpPr>
          <p:cNvPr id="54" name="Rectangle: Rounded Corners 53">
            <a:extLst>
              <a:ext uri="{FF2B5EF4-FFF2-40B4-BE49-F238E27FC236}">
                <a16:creationId xmlns="" xmlns:a16="http://schemas.microsoft.com/office/drawing/2014/main" id="{B8B6CBCC-7C32-4D40-A382-6A254031C51F}"/>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6</a:t>
            </a:r>
          </a:p>
        </p:txBody>
      </p:sp>
      <p:sp>
        <p:nvSpPr>
          <p:cNvPr id="55" name="Rectangle: Rounded Corners 54">
            <a:extLst>
              <a:ext uri="{FF2B5EF4-FFF2-40B4-BE49-F238E27FC236}">
                <a16:creationId xmlns="" xmlns:a16="http://schemas.microsoft.com/office/drawing/2014/main" id="{0563D1F2-1118-4C82-8051-127A069D501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7</a:t>
            </a:r>
          </a:p>
        </p:txBody>
      </p:sp>
      <p:sp>
        <p:nvSpPr>
          <p:cNvPr id="56" name="Rectangle: Rounded Corners 55">
            <a:extLst>
              <a:ext uri="{FF2B5EF4-FFF2-40B4-BE49-F238E27FC236}">
                <a16:creationId xmlns="" xmlns:a16="http://schemas.microsoft.com/office/drawing/2014/main" id="{DAF94515-4926-4733-9317-EBB155A28A40}"/>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8</a:t>
            </a:r>
          </a:p>
        </p:txBody>
      </p:sp>
      <p:sp>
        <p:nvSpPr>
          <p:cNvPr id="57" name="Rectangle: Rounded Corners 56">
            <a:extLst>
              <a:ext uri="{FF2B5EF4-FFF2-40B4-BE49-F238E27FC236}">
                <a16:creationId xmlns="" xmlns:a16="http://schemas.microsoft.com/office/drawing/2014/main" id="{AE755381-E437-4D9A-9849-E76DFD8D34C4}"/>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9</a:t>
            </a:r>
          </a:p>
        </p:txBody>
      </p:sp>
      <p:sp>
        <p:nvSpPr>
          <p:cNvPr id="58" name="Rectangle: Rounded Corners 57">
            <a:extLst>
              <a:ext uri="{FF2B5EF4-FFF2-40B4-BE49-F238E27FC236}">
                <a16:creationId xmlns="" xmlns:a16="http://schemas.microsoft.com/office/drawing/2014/main" id="{9079E92C-E1A4-4CBC-9A74-1A05F164AA5D}"/>
              </a:ext>
            </a:extLst>
          </p:cNvPr>
          <p:cNvSpPr/>
          <p:nvPr/>
        </p:nvSpPr>
        <p:spPr>
          <a:xfrm>
            <a:off x="9648135" y="5559919"/>
            <a:ext cx="1310265" cy="1134582"/>
          </a:xfrm>
          <a:prstGeom prst="roundRect">
            <a:avLst>
              <a:gd name="adj" fmla="val 0"/>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atin typeface="Times New Roman" panose="02020603050405020304" pitchFamily="18" charset="0"/>
                <a:cs typeface="Times New Roman" panose="02020603050405020304" pitchFamily="18" charset="0"/>
              </a:rPr>
              <a:t>10</a:t>
            </a:r>
          </a:p>
        </p:txBody>
      </p:sp>
      <p:pic>
        <p:nvPicPr>
          <p:cNvPr id="12" name="Picture 11">
            <a:extLst>
              <a:ext uri="{FF2B5EF4-FFF2-40B4-BE49-F238E27FC236}">
                <a16:creationId xmlns="" xmlns:a16="http://schemas.microsoft.com/office/drawing/2014/main" id="{EE547C58-E03C-454C-8EB6-B1D4AB3122E2}"/>
              </a:ext>
            </a:extLst>
          </p:cNvPr>
          <p:cNvPicPr>
            <a:picLocks noChangeAspect="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142119" y="4621150"/>
            <a:ext cx="1333986" cy="1333986"/>
          </a:xfrm>
          <a:prstGeom prst="rect">
            <a:avLst/>
          </a:prstGeom>
        </p:spPr>
      </p:pic>
      <p:pic>
        <p:nvPicPr>
          <p:cNvPr id="59" name="Picture 58">
            <a:extLst>
              <a:ext uri="{FF2B5EF4-FFF2-40B4-BE49-F238E27FC236}">
                <a16:creationId xmlns="" xmlns:a16="http://schemas.microsoft.com/office/drawing/2014/main" id="{AF431C90-0AEC-4B64-8486-EDE1AE305C51}"/>
              </a:ext>
            </a:extLst>
          </p:cNvPr>
          <p:cNvPicPr>
            <a:picLocks noChangeAspect="1"/>
          </p:cNvPicPr>
          <p:nvPr/>
        </p:nvPicPr>
        <p:blipFill>
          <a:blip r:embed="rId1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flipH="1">
            <a:off x="7447294" y="4621150"/>
            <a:ext cx="1333986" cy="1333986"/>
          </a:xfrm>
          <a:prstGeom prst="rect">
            <a:avLst/>
          </a:prstGeom>
        </p:spPr>
      </p:pic>
      <p:sp>
        <p:nvSpPr>
          <p:cNvPr id="16" name="Heart 15">
            <a:hlinkClick r:id="rId16" action="ppaction://hlinksldjump"/>
            <a:extLst>
              <a:ext uri="{FF2B5EF4-FFF2-40B4-BE49-F238E27FC236}">
                <a16:creationId xmlns="" xmlns:a16="http://schemas.microsoft.com/office/drawing/2014/main" id="{DA69900A-F0DA-4B13-B9A0-C0120A855BBF}"/>
              </a:ext>
            </a:extLst>
          </p:cNvPr>
          <p:cNvSpPr/>
          <p:nvPr/>
        </p:nvSpPr>
        <p:spPr>
          <a:xfrm>
            <a:off x="5528709" y="5563486"/>
            <a:ext cx="1134582" cy="1134582"/>
          </a:xfrm>
          <a:prstGeom prst="hea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PIPI</a:t>
            </a:r>
          </a:p>
        </p:txBody>
      </p:sp>
    </p:spTree>
    <p:extLst>
      <p:ext uri="{BB962C8B-B14F-4D97-AF65-F5344CB8AC3E}">
        <p14:creationId xmlns:p14="http://schemas.microsoft.com/office/powerpoint/2010/main" val="3798695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subTnLst>
                                    <p:audio>
                                      <p:cMediaNode>
                                        <p:cTn display="0" masterRel="sameClick">
                                          <p:stCondLst>
                                            <p:cond evt="begin" delay="0">
                                              <p:tn val="10"/>
                                            </p:cond>
                                          </p:stCondLst>
                                          <p:endCondLst>
                                            <p:cond evt="onStopAudio" delay="0">
                                              <p:tgtEl>
                                                <p:sldTgt/>
                                              </p:tgtEl>
                                            </p:cond>
                                          </p:endCondLst>
                                        </p:cTn>
                                        <p:tgtEl>
                                          <p:sndTgt r:embed="rId2"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subTnLst>
                                    <p:audio>
                                      <p:cMediaNode>
                                        <p:cTn display="0" masterRel="sameClick">
                                          <p:stCondLst>
                                            <p:cond evt="begin" delay="0">
                                              <p:tn val="15"/>
                                            </p:cond>
                                          </p:stCondLst>
                                          <p:endCondLst>
                                            <p:cond evt="onStopAudio" delay="0">
                                              <p:tgtEl>
                                                <p:sldTgt/>
                                              </p:tgtEl>
                                            </p:cond>
                                          </p:endCondLst>
                                        </p:cTn>
                                        <p:tgtEl>
                                          <p:sndTgt r:embed="rId2"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subTnLst>
                                    <p:audio>
                                      <p:cMediaNode>
                                        <p:cTn display="0" masterRel="sameClick">
                                          <p:stCondLst>
                                            <p:cond evt="begin" delay="0">
                                              <p:tn val="25"/>
                                            </p:cond>
                                          </p:stCondLst>
                                          <p:endCondLst>
                                            <p:cond evt="onStopAudio" delay="0">
                                              <p:tgtEl>
                                                <p:sldTgt/>
                                              </p:tgtEl>
                                            </p:cond>
                                          </p:endCondLst>
                                        </p:cTn>
                                        <p:tgtEl>
                                          <p:sndTgt r:embed="rId2" name="las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fade">
                                      <p:cBhvr>
                                        <p:cTn id="32" dur="500"/>
                                        <p:tgtEl>
                                          <p:spTgt spid="54"/>
                                        </p:tgtEl>
                                      </p:cBhvr>
                                    </p:animEffect>
                                  </p:childTnLst>
                                  <p:subTnLst>
                                    <p:audio>
                                      <p:cMediaNode>
                                        <p:cTn display="0" masterRel="sameClick">
                                          <p:stCondLst>
                                            <p:cond evt="begin" delay="0">
                                              <p:tn val="30"/>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subTnLst>
                                    <p:audio>
                                      <p:cMediaNode>
                                        <p:cTn display="0" masterRel="sameClick">
                                          <p:stCondLst>
                                            <p:cond evt="begin" delay="0">
                                              <p:tn val="40"/>
                                            </p:cond>
                                          </p:stCondLst>
                                          <p:endCondLst>
                                            <p:cond evt="onStopAudio" delay="0">
                                              <p:tgtEl>
                                                <p:sldTgt/>
                                              </p:tgtEl>
                                            </p:cond>
                                          </p:endCondLst>
                                        </p:cTn>
                                        <p:tgtEl>
                                          <p:sndTgt r:embed="rId2" name="las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subTnLst>
                                    <p:audio>
                                      <p:cMediaNode>
                                        <p:cTn display="0" masterRel="sameClick">
                                          <p:stCondLst>
                                            <p:cond evt="begin" delay="0">
                                              <p:tn val="45"/>
                                            </p:cond>
                                          </p:stCondLst>
                                          <p:endCondLst>
                                            <p:cond evt="onStopAudio" delay="0">
                                              <p:tgtEl>
                                                <p:sldTgt/>
                                              </p:tgtEl>
                                            </p:cond>
                                          </p:endCondLst>
                                        </p:cTn>
                                        <p:tgtEl>
                                          <p:sndTgt r:embed="rId2" name="las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subTnLst>
                                    <p:audio>
                                      <p:cMediaNode>
                                        <p:cTn display="0" masterRel="sameClick">
                                          <p:stCondLst>
                                            <p:cond evt="begin" delay="0">
                                              <p:tn val="50"/>
                                            </p:cond>
                                          </p:stCondLst>
                                          <p:endCondLst>
                                            <p:cond evt="onStopAudio" delay="0">
                                              <p:tgtEl>
                                                <p:sldTgt/>
                                              </p:tgtEl>
                                            </p:cond>
                                          </p:endCondLst>
                                        </p:cTn>
                                        <p:tgtEl>
                                          <p:sndTgt r:embed="rId2" name="laser.wav"/>
                                        </p:tgtEl>
                                      </p:cMediaNode>
                                    </p:audio>
                                  </p:sub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50" presetClass="exit" presetSubtype="0" accel="100000" fill="hold" grpId="0" nodeType="clickEffect">
                                  <p:stCondLst>
                                    <p:cond delay="0"/>
                                  </p:stCondLst>
                                  <p:childTnLst>
                                    <p:anim calcmode="lin" valueType="num">
                                      <p:cBhvr>
                                        <p:cTn id="57" dur="1000"/>
                                        <p:tgtEl>
                                          <p:spTgt spid="64"/>
                                        </p:tgtEl>
                                        <p:attrNameLst>
                                          <p:attrName>ppt_w</p:attrName>
                                        </p:attrNameLst>
                                      </p:cBhvr>
                                      <p:tavLst>
                                        <p:tav tm="0">
                                          <p:val>
                                            <p:strVal val="ppt_w"/>
                                          </p:val>
                                        </p:tav>
                                        <p:tav tm="100000">
                                          <p:val>
                                            <p:strVal val="ppt_w+.3"/>
                                          </p:val>
                                        </p:tav>
                                      </p:tavLst>
                                    </p:anim>
                                    <p:anim calcmode="lin" valueType="num">
                                      <p:cBhvr>
                                        <p:cTn id="58" dur="1000"/>
                                        <p:tgtEl>
                                          <p:spTgt spid="64"/>
                                        </p:tgtEl>
                                        <p:attrNameLst>
                                          <p:attrName>ppt_h</p:attrName>
                                        </p:attrNameLst>
                                      </p:cBhvr>
                                      <p:tavLst>
                                        <p:tav tm="0">
                                          <p:val>
                                            <p:strVal val="ppt_h"/>
                                          </p:val>
                                        </p:tav>
                                        <p:tav tm="100000">
                                          <p:val>
                                            <p:strVal val="ppt_h"/>
                                          </p:val>
                                        </p:tav>
                                      </p:tavLst>
                                    </p:anim>
                                    <p:animEffect transition="out" filter="fade">
                                      <p:cBhvr>
                                        <p:cTn id="59" dur="1000"/>
                                        <p:tgtEl>
                                          <p:spTgt spid="64"/>
                                        </p:tgtEl>
                                      </p:cBhvr>
                                    </p:animEffect>
                                    <p:set>
                                      <p:cBhvr>
                                        <p:cTn id="60"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50" presetClass="exit" presetSubtype="0" accel="100000" fill="hold" grpId="0" nodeType="clickEffect">
                                  <p:stCondLst>
                                    <p:cond delay="0"/>
                                  </p:stCondLst>
                                  <p:childTnLst>
                                    <p:anim calcmode="lin" valueType="num">
                                      <p:cBhvr>
                                        <p:cTn id="65" dur="1000"/>
                                        <p:tgtEl>
                                          <p:spTgt spid="63"/>
                                        </p:tgtEl>
                                        <p:attrNameLst>
                                          <p:attrName>ppt_w</p:attrName>
                                        </p:attrNameLst>
                                      </p:cBhvr>
                                      <p:tavLst>
                                        <p:tav tm="0">
                                          <p:val>
                                            <p:strVal val="ppt_w"/>
                                          </p:val>
                                        </p:tav>
                                        <p:tav tm="100000">
                                          <p:val>
                                            <p:strVal val="ppt_w+.3"/>
                                          </p:val>
                                        </p:tav>
                                      </p:tavLst>
                                    </p:anim>
                                    <p:anim calcmode="lin" valueType="num">
                                      <p:cBhvr>
                                        <p:cTn id="66" dur="1000"/>
                                        <p:tgtEl>
                                          <p:spTgt spid="63"/>
                                        </p:tgtEl>
                                        <p:attrNameLst>
                                          <p:attrName>ppt_h</p:attrName>
                                        </p:attrNameLst>
                                      </p:cBhvr>
                                      <p:tavLst>
                                        <p:tav tm="0">
                                          <p:val>
                                            <p:strVal val="ppt_h"/>
                                          </p:val>
                                        </p:tav>
                                        <p:tav tm="100000">
                                          <p:val>
                                            <p:strVal val="ppt_h"/>
                                          </p:val>
                                        </p:tav>
                                      </p:tavLst>
                                    </p:anim>
                                    <p:animEffect transition="out" filter="fade">
                                      <p:cBhvr>
                                        <p:cTn id="67" dur="1000"/>
                                        <p:tgtEl>
                                          <p:spTgt spid="63"/>
                                        </p:tgtEl>
                                      </p:cBhvr>
                                    </p:animEffect>
                                    <p:set>
                                      <p:cBhvr>
                                        <p:cTn id="68"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50" presetClass="exit" presetSubtype="0" accel="100000" fill="hold" grpId="0" nodeType="clickEffect">
                                  <p:stCondLst>
                                    <p:cond delay="0"/>
                                  </p:stCondLst>
                                  <p:childTnLst>
                                    <p:anim calcmode="lin" valueType="num">
                                      <p:cBhvr>
                                        <p:cTn id="73" dur="1000"/>
                                        <p:tgtEl>
                                          <p:spTgt spid="62"/>
                                        </p:tgtEl>
                                        <p:attrNameLst>
                                          <p:attrName>ppt_w</p:attrName>
                                        </p:attrNameLst>
                                      </p:cBhvr>
                                      <p:tavLst>
                                        <p:tav tm="0">
                                          <p:val>
                                            <p:strVal val="ppt_w"/>
                                          </p:val>
                                        </p:tav>
                                        <p:tav tm="100000">
                                          <p:val>
                                            <p:strVal val="ppt_w+.3"/>
                                          </p:val>
                                        </p:tav>
                                      </p:tavLst>
                                    </p:anim>
                                    <p:anim calcmode="lin" valueType="num">
                                      <p:cBhvr>
                                        <p:cTn id="74" dur="1000"/>
                                        <p:tgtEl>
                                          <p:spTgt spid="62"/>
                                        </p:tgtEl>
                                        <p:attrNameLst>
                                          <p:attrName>ppt_h</p:attrName>
                                        </p:attrNameLst>
                                      </p:cBhvr>
                                      <p:tavLst>
                                        <p:tav tm="0">
                                          <p:val>
                                            <p:strVal val="ppt_h"/>
                                          </p:val>
                                        </p:tav>
                                        <p:tav tm="100000">
                                          <p:val>
                                            <p:strVal val="ppt_h"/>
                                          </p:val>
                                        </p:tav>
                                      </p:tavLst>
                                    </p:anim>
                                    <p:animEffect transition="out" filter="fade">
                                      <p:cBhvr>
                                        <p:cTn id="75" dur="1000"/>
                                        <p:tgtEl>
                                          <p:spTgt spid="62"/>
                                        </p:tgtEl>
                                      </p:cBhvr>
                                    </p:animEffect>
                                    <p:set>
                                      <p:cBhvr>
                                        <p:cTn id="76"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50" presetClass="exit" presetSubtype="0" accel="100000" fill="hold" grpId="0" nodeType="clickEffect">
                                  <p:stCondLst>
                                    <p:cond delay="0"/>
                                  </p:stCondLst>
                                  <p:childTnLst>
                                    <p:anim calcmode="lin" valueType="num">
                                      <p:cBhvr>
                                        <p:cTn id="81" dur="1000"/>
                                        <p:tgtEl>
                                          <p:spTgt spid="66"/>
                                        </p:tgtEl>
                                        <p:attrNameLst>
                                          <p:attrName>ppt_w</p:attrName>
                                        </p:attrNameLst>
                                      </p:cBhvr>
                                      <p:tavLst>
                                        <p:tav tm="0">
                                          <p:val>
                                            <p:strVal val="ppt_w"/>
                                          </p:val>
                                        </p:tav>
                                        <p:tav tm="100000">
                                          <p:val>
                                            <p:strVal val="ppt_w+.3"/>
                                          </p:val>
                                        </p:tav>
                                      </p:tavLst>
                                    </p:anim>
                                    <p:anim calcmode="lin" valueType="num">
                                      <p:cBhvr>
                                        <p:cTn id="82" dur="1000"/>
                                        <p:tgtEl>
                                          <p:spTgt spid="66"/>
                                        </p:tgtEl>
                                        <p:attrNameLst>
                                          <p:attrName>ppt_h</p:attrName>
                                        </p:attrNameLst>
                                      </p:cBhvr>
                                      <p:tavLst>
                                        <p:tav tm="0">
                                          <p:val>
                                            <p:strVal val="ppt_h"/>
                                          </p:val>
                                        </p:tav>
                                        <p:tav tm="100000">
                                          <p:val>
                                            <p:strVal val="ppt_h"/>
                                          </p:val>
                                        </p:tav>
                                      </p:tavLst>
                                    </p:anim>
                                    <p:animEffect transition="out" filter="fade">
                                      <p:cBhvr>
                                        <p:cTn id="83" dur="1000"/>
                                        <p:tgtEl>
                                          <p:spTgt spid="66"/>
                                        </p:tgtEl>
                                      </p:cBhvr>
                                    </p:animEffect>
                                    <p:set>
                                      <p:cBhvr>
                                        <p:cTn id="84"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25"/>
                    </p:tgtEl>
                  </p:cond>
                </p:stCondLst>
                <p:endSync evt="end" delay="0">
                  <p:rtn val="all"/>
                </p:endSync>
                <p:childTnLst>
                  <p:par>
                    <p:cTn id="86" fill="hold">
                      <p:stCondLst>
                        <p:cond delay="0"/>
                      </p:stCondLst>
                      <p:childTnLst>
                        <p:par>
                          <p:cTn id="87" fill="hold">
                            <p:stCondLst>
                              <p:cond delay="0"/>
                            </p:stCondLst>
                            <p:childTnLst>
                              <p:par>
                                <p:cTn id="88" presetID="50" presetClass="exit" presetSubtype="0" accel="100000" fill="hold" grpId="0" nodeType="clickEffect">
                                  <p:stCondLst>
                                    <p:cond delay="0"/>
                                  </p:stCondLst>
                                  <p:childTnLst>
                                    <p:anim calcmode="lin" valueType="num">
                                      <p:cBhvr>
                                        <p:cTn id="89" dur="1000"/>
                                        <p:tgtEl>
                                          <p:spTgt spid="61"/>
                                        </p:tgtEl>
                                        <p:attrNameLst>
                                          <p:attrName>ppt_w</p:attrName>
                                        </p:attrNameLst>
                                      </p:cBhvr>
                                      <p:tavLst>
                                        <p:tav tm="0">
                                          <p:val>
                                            <p:strVal val="ppt_w"/>
                                          </p:val>
                                        </p:tav>
                                        <p:tav tm="100000">
                                          <p:val>
                                            <p:strVal val="ppt_w+.3"/>
                                          </p:val>
                                        </p:tav>
                                      </p:tavLst>
                                    </p:anim>
                                    <p:anim calcmode="lin" valueType="num">
                                      <p:cBhvr>
                                        <p:cTn id="90" dur="1000"/>
                                        <p:tgtEl>
                                          <p:spTgt spid="61"/>
                                        </p:tgtEl>
                                        <p:attrNameLst>
                                          <p:attrName>ppt_h</p:attrName>
                                        </p:attrNameLst>
                                      </p:cBhvr>
                                      <p:tavLst>
                                        <p:tav tm="0">
                                          <p:val>
                                            <p:strVal val="ppt_h"/>
                                          </p:val>
                                        </p:tav>
                                        <p:tav tm="100000">
                                          <p:val>
                                            <p:strVal val="ppt_h"/>
                                          </p:val>
                                        </p:tav>
                                      </p:tavLst>
                                    </p:anim>
                                    <p:animEffect transition="out" filter="fade">
                                      <p:cBhvr>
                                        <p:cTn id="91" dur="1000"/>
                                        <p:tgtEl>
                                          <p:spTgt spid="61"/>
                                        </p:tgtEl>
                                      </p:cBhvr>
                                    </p:animEffect>
                                    <p:set>
                                      <p:cBhvr>
                                        <p:cTn id="92"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50" presetClass="exit" presetSubtype="0" accel="100000" fill="hold" grpId="0" nodeType="clickEffect">
                                  <p:stCondLst>
                                    <p:cond delay="0"/>
                                  </p:stCondLst>
                                  <p:childTnLst>
                                    <p:anim calcmode="lin" valueType="num">
                                      <p:cBhvr>
                                        <p:cTn id="97" dur="1000"/>
                                        <p:tgtEl>
                                          <p:spTgt spid="60"/>
                                        </p:tgtEl>
                                        <p:attrNameLst>
                                          <p:attrName>ppt_w</p:attrName>
                                        </p:attrNameLst>
                                      </p:cBhvr>
                                      <p:tavLst>
                                        <p:tav tm="0">
                                          <p:val>
                                            <p:strVal val="ppt_w"/>
                                          </p:val>
                                        </p:tav>
                                        <p:tav tm="100000">
                                          <p:val>
                                            <p:strVal val="ppt_w+.3"/>
                                          </p:val>
                                        </p:tav>
                                      </p:tavLst>
                                    </p:anim>
                                    <p:anim calcmode="lin" valueType="num">
                                      <p:cBhvr>
                                        <p:cTn id="98" dur="1000"/>
                                        <p:tgtEl>
                                          <p:spTgt spid="60"/>
                                        </p:tgtEl>
                                        <p:attrNameLst>
                                          <p:attrName>ppt_h</p:attrName>
                                        </p:attrNameLst>
                                      </p:cBhvr>
                                      <p:tavLst>
                                        <p:tav tm="0">
                                          <p:val>
                                            <p:strVal val="ppt_h"/>
                                          </p:val>
                                        </p:tav>
                                        <p:tav tm="100000">
                                          <p:val>
                                            <p:strVal val="ppt_h"/>
                                          </p:val>
                                        </p:tav>
                                      </p:tavLst>
                                    </p:anim>
                                    <p:animEffect transition="out" filter="fade">
                                      <p:cBhvr>
                                        <p:cTn id="99" dur="1000"/>
                                        <p:tgtEl>
                                          <p:spTgt spid="60"/>
                                        </p:tgtEl>
                                      </p:cBhvr>
                                    </p:animEffect>
                                    <p:set>
                                      <p:cBhvr>
                                        <p:cTn id="100"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1" restart="whenNotActive" fill="hold" evtFilter="cancelBubble" nodeType="interactiveSeq">
                <p:stCondLst>
                  <p:cond evt="onClick" delay="0">
                    <p:tgtEl>
                      <p:spTgt spid="12"/>
                    </p:tgtEl>
                  </p:cond>
                </p:stCondLst>
                <p:endSync evt="end" delay="0">
                  <p:rtn val="all"/>
                </p:endSync>
                <p:childTnLst>
                  <p:par>
                    <p:cTn id="102" fill="hold">
                      <p:stCondLst>
                        <p:cond delay="0"/>
                      </p:stCondLst>
                      <p:childTnLst>
                        <p:par>
                          <p:cTn id="103" fill="hold">
                            <p:stCondLst>
                              <p:cond delay="0"/>
                            </p:stCondLst>
                            <p:childTnLst>
                              <p:par>
                                <p:cTn id="104" presetID="26" presetClass="emph" presetSubtype="0" fill="hold" nodeType="clickEffect">
                                  <p:stCondLst>
                                    <p:cond delay="0"/>
                                  </p:stCondLst>
                                  <p:childTnLst>
                                    <p:animEffect transition="out" filter="fade">
                                      <p:cBhvr>
                                        <p:cTn id="105" dur="500" tmFilter="0, 0; .2, .5; .8, .5; 1, 0"/>
                                        <p:tgtEl>
                                          <p:spTgt spid="12"/>
                                        </p:tgtEl>
                                      </p:cBhvr>
                                    </p:animEffect>
                                    <p:animScale>
                                      <p:cBhvr>
                                        <p:cTn id="106"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107" restart="whenNotActive" fill="hold" evtFilter="cancelBubble" nodeType="interactiveSeq">
                <p:stCondLst>
                  <p:cond evt="onClick" delay="0">
                    <p:tgtEl>
                      <p:spTgt spid="59"/>
                    </p:tgtEl>
                  </p:cond>
                </p:stCondLst>
                <p:endSync evt="end" delay="0">
                  <p:rtn val="all"/>
                </p:endSync>
                <p:childTnLst>
                  <p:par>
                    <p:cTn id="108" fill="hold">
                      <p:stCondLst>
                        <p:cond delay="0"/>
                      </p:stCondLst>
                      <p:childTnLst>
                        <p:par>
                          <p:cTn id="109" fill="hold">
                            <p:stCondLst>
                              <p:cond delay="0"/>
                            </p:stCondLst>
                            <p:childTnLst>
                              <p:par>
                                <p:cTn id="110" presetID="26" presetClass="emph" presetSubtype="0" fill="hold" nodeType="clickEffect">
                                  <p:stCondLst>
                                    <p:cond delay="0"/>
                                  </p:stCondLst>
                                  <p:childTnLst>
                                    <p:animEffect transition="out" filter="fade">
                                      <p:cBhvr>
                                        <p:cTn id="111" dur="500" tmFilter="0, 0; .2, .5; .8, .5; 1, 0"/>
                                        <p:tgtEl>
                                          <p:spTgt spid="59"/>
                                        </p:tgtEl>
                                      </p:cBhvr>
                                    </p:animEffect>
                                    <p:animScale>
                                      <p:cBhvr>
                                        <p:cTn id="112" dur="250" autoRev="1" fill="hold"/>
                                        <p:tgtEl>
                                          <p:spTgt spid="59"/>
                                        </p:tgtEl>
                                      </p:cBhvr>
                                      <p:by x="105000" y="105000"/>
                                    </p:animScale>
                                  </p:childTnLst>
                                </p:cTn>
                              </p:par>
                            </p:childTnLst>
                          </p:cTn>
                        </p:par>
                      </p:childTnLst>
                    </p:cTn>
                  </p:par>
                </p:childTnLst>
              </p:cTn>
              <p:nextCondLst>
                <p:cond evt="onClick" delay="0">
                  <p:tgtEl>
                    <p:spTgt spid="59"/>
                  </p:tgtEl>
                </p:cond>
              </p:nextCondLst>
            </p:seq>
          </p:childTnLst>
        </p:cTn>
      </p:par>
    </p:tnLst>
    <p:bldLst>
      <p:bldP spid="64" grpId="0" animBg="1"/>
      <p:bldP spid="63" grpId="0" animBg="1"/>
      <p:bldP spid="66" grpId="0" animBg="1"/>
      <p:bldP spid="62" grpId="0" animBg="1"/>
      <p:bldP spid="60" grpId="0" animBg="1"/>
      <p:bldP spid="61" grpId="0" animBg="1"/>
      <p:bldP spid="47"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9000" b="-29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A</a:t>
            </a:r>
            <a:r>
              <a:rPr lang="vi-VN" sz="3200" b="1" dirty="0" smtClean="0">
                <a:solidFill>
                  <a:schemeClr val="bg1"/>
                </a:solidFill>
                <a:latin typeface="Times New Roman" panose="02020603050405020304" pitchFamily="18" charset="0"/>
                <a:cs typeface="Times New Roman" panose="02020603050405020304" pitchFamily="18" charset="0"/>
              </a:rPr>
              <a:t>.</a:t>
            </a:r>
            <a:r>
              <a:rPr lang="vi-VN" sz="2400" b="1" dirty="0">
                <a:solidFill>
                  <a:schemeClr val="bg1"/>
                </a:solidFill>
                <a:latin typeface="Times New Roman" panose="02020603050405020304" pitchFamily="18" charset="0"/>
                <a:cs typeface="Times New Roman" panose="02020603050405020304" pitchFamily="18" charset="0"/>
              </a:rPr>
              <a:t> </a:t>
            </a:r>
            <a:r>
              <a:rPr lang="vi-VN" sz="2400" b="1" dirty="0" smtClean="0">
                <a:solidFill>
                  <a:schemeClr val="bg1"/>
                </a:solidFill>
                <a:latin typeface="Times New Roman" panose="02020603050405020304" pitchFamily="18" charset="0"/>
                <a:cs typeface="Times New Roman" panose="02020603050405020304" pitchFamily="18" charset="0"/>
              </a:rPr>
              <a:t>Ảnh hưởng đến tuổi thọ, chất lượng và tính thẩm mĩ của công trình</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689113" y="276587"/>
            <a:ext cx="11502886" cy="1065516"/>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2060"/>
                </a:solidFill>
                <a:latin typeface="Times New Roman" panose="02020603050405020304" pitchFamily="18" charset="0"/>
                <a:cs typeface="Times New Roman" panose="02020603050405020304" pitchFamily="18" charset="0"/>
              </a:rPr>
              <a:t>Câu 1: </a:t>
            </a:r>
            <a:r>
              <a:rPr lang="vi-VN" sz="3200" b="1" dirty="0" smtClean="0">
                <a:solidFill>
                  <a:srgbClr val="002060"/>
                </a:solidFill>
                <a:latin typeface="Times New Roman" panose="02020603050405020304" pitchFamily="18" charset="0"/>
                <a:cs typeface="Times New Roman" panose="02020603050405020304" pitchFamily="18" charset="0"/>
              </a:rPr>
              <a:t>Vật liệu làm nhà có vai trò là</a:t>
            </a:r>
            <a:r>
              <a:rPr lang="vi-VN" sz="3200" b="1" dirty="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B.</a:t>
            </a:r>
            <a:r>
              <a:rPr lang="vi-VN" sz="2400" b="1" dirty="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Chỉ ảnh hưởng đến tuổi thọ</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C. </a:t>
            </a:r>
            <a:r>
              <a:rPr lang="vi-VN" sz="2400" b="1" dirty="0" smtClean="0">
                <a:latin typeface="Times New Roman" panose="02020603050405020304" pitchFamily="18" charset="0"/>
                <a:cs typeface="Times New Roman" panose="02020603050405020304" pitchFamily="18" charset="0"/>
              </a:rPr>
              <a:t>Chỉ ảnh hưởng đến chất lượng</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D. </a:t>
            </a:r>
            <a:r>
              <a:rPr lang="vi-VN" sz="2400" b="1" dirty="0" smtClean="0">
                <a:latin typeface="Times New Roman" panose="02020603050405020304" pitchFamily="18" charset="0"/>
                <a:cs typeface="Times New Roman" panose="02020603050405020304" pitchFamily="18" charset="0"/>
              </a:rPr>
              <a:t>Ảnh hưởng đến tuổi thọ và chất lượng.</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57591" y="0"/>
            <a:ext cx="1589852" cy="1545336"/>
          </a:xfrm>
          <a:prstGeom prst="rect">
            <a:avLst/>
          </a:prstGeom>
        </p:spPr>
      </p:pic>
      <p:sp>
        <p:nvSpPr>
          <p:cNvPr id="11" name="Arrow: Pentagon 10">
            <a:hlinkClick r:id="rId6" action="ppaction://hlinksldjump"/>
            <a:extLst>
              <a:ext uri="{FF2B5EF4-FFF2-40B4-BE49-F238E27FC236}">
                <a16:creationId xmlns=""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GO </a:t>
            </a:r>
            <a:r>
              <a:rPr lang="en-US" sz="2800" b="1" dirty="0">
                <a:solidFill>
                  <a:srgbClr val="7030A0"/>
                </a:solidFill>
                <a:latin typeface="Times New Roman" panose="02020603050405020304" pitchFamily="18" charset="0"/>
                <a:cs typeface="Times New Roman" panose="02020603050405020304" pitchFamily="18" charset="0"/>
                <a:hlinkClick r:id="rId6" action="ppaction://hlinksldjump"/>
              </a:rPr>
              <a:t>HOME</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7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1.38778E-17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8000" b="-8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b="1" dirty="0" smtClean="0">
                <a:solidFill>
                  <a:prstClr val="white"/>
                </a:solidFill>
                <a:latin typeface="Times New Roman" panose="02020603050405020304" pitchFamily="18" charset="0"/>
                <a:cs typeface="Times New Roman" panose="02020603050405020304" pitchFamily="18" charset="0"/>
              </a:rPr>
              <a:t>Làm khung nhà, sàn nhà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689114" y="431806"/>
            <a:ext cx="11502886" cy="1463516"/>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002060"/>
                </a:solidFill>
                <a:latin typeface="Times New Roman" panose="02020603050405020304" pitchFamily="18" charset="0"/>
                <a:cs typeface="Times New Roman" panose="02020603050405020304" pitchFamily="18" charset="0"/>
              </a:rPr>
              <a:t>Câu 2: </a:t>
            </a:r>
            <a:r>
              <a:rPr lang="vi-VN" sz="3200" b="1" dirty="0" smtClean="0">
                <a:solidFill>
                  <a:srgbClr val="002060"/>
                </a:solidFill>
                <a:latin typeface="Times New Roman" panose="02020603050405020304" pitchFamily="18" charset="0"/>
                <a:cs typeface="Times New Roman" panose="02020603050405020304" pitchFamily="18" charset="0"/>
              </a:rPr>
              <a:t>Ứng dụng của gỗ trong xây dựng là:</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b="1" dirty="0" smtClean="0">
                <a:solidFill>
                  <a:prstClr val="white"/>
                </a:solidFill>
                <a:latin typeface="Times New Roman" panose="02020603050405020304" pitchFamily="18" charset="0"/>
                <a:cs typeface="Times New Roman" panose="02020603050405020304" pitchFamily="18" charset="0"/>
              </a:rPr>
              <a:t>Làm mái nhà, giá đỡ</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dirty="0" smtClean="0">
                <a:solidFill>
                  <a:prstClr val="white"/>
                </a:solidFill>
                <a:latin typeface="Times New Roman" panose="02020603050405020304" pitchFamily="18" charset="0"/>
                <a:cs typeface="Times New Roman" panose="02020603050405020304" pitchFamily="18" charset="0"/>
              </a:rPr>
              <a:t>Cách nhiệt, nội thất </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b="1" dirty="0" smtClean="0">
                <a:solidFill>
                  <a:prstClr val="white"/>
                </a:solidFill>
                <a:latin typeface="Times New Roman" panose="02020603050405020304" pitchFamily="18" charset="0"/>
                <a:cs typeface="Times New Roman" panose="02020603050405020304" pitchFamily="18" charset="0"/>
              </a:rPr>
              <a:t>Cả 3 đáp án trên</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
        <p:nvSpPr>
          <p:cNvPr id="11" name="Arrow: Pentagon 10">
            <a:hlinkClick r:id="rId6" action="ppaction://hlinksldjump"/>
            <a:extLst>
              <a:ext uri="{FF2B5EF4-FFF2-40B4-BE49-F238E27FC236}">
                <a16:creationId xmlns=""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38673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497522"/>
            <a:ext cx="1063764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kumimoji="0" lang="vi-VN" sz="3200" b="1" i="0" u="none" strike="noStrike" kern="1200" cap="none" spc="0" normalizeH="0" baseline="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vi-VN" sz="3200" b="1" i="0" u="none" strike="noStrike" kern="1200" cap="none" spc="0" normalizeH="0" noProof="0" dirty="0" smtClean="0">
                <a:ln>
                  <a:noFill/>
                </a:ln>
                <a:solidFill>
                  <a:prstClr val="white"/>
                </a:solidFill>
                <a:effectLst/>
                <a:uLnTx/>
                <a:uFillTx/>
                <a:latin typeface="Times New Roman" panose="02020603050405020304" pitchFamily="18" charset="0"/>
                <a:ea typeface="+mn-ea"/>
                <a:cs typeface="Times New Roman" panose="02020603050405020304" pitchFamily="18" charset="0"/>
              </a:rPr>
              <a:t> vách ngăn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344557" y="304799"/>
            <a:ext cx="11502886" cy="2054087"/>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smtClean="0">
                <a:solidFill>
                  <a:srgbClr val="002060"/>
                </a:solidFill>
                <a:latin typeface="Times New Roman" panose="02020603050405020304" pitchFamily="18" charset="0"/>
                <a:cs typeface="Times New Roman" panose="02020603050405020304" pitchFamily="18" charset="0"/>
              </a:rPr>
              <a:t>Câu 3: </a:t>
            </a:r>
            <a:r>
              <a:rPr lang="vi-VN" sz="3200" b="1" noProof="0" dirty="0" smtClean="0">
                <a:solidFill>
                  <a:srgbClr val="002060"/>
                </a:solidFill>
                <a:latin typeface="Times New Roman" panose="02020603050405020304" pitchFamily="18" charset="0"/>
                <a:cs typeface="Times New Roman" panose="02020603050405020304" pitchFamily="18" charset="0"/>
              </a:rPr>
              <a:t>Ứng dụng của thạch cao trong xây dựng?</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1063764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b="1" dirty="0" smtClean="0">
              <a:solidFill>
                <a:prstClr val="white"/>
              </a:solidFill>
              <a:latin typeface="Times New Roman" panose="02020603050405020304" pitchFamily="18" charset="0"/>
              <a:cs typeface="Times New Roman" panose="02020603050405020304" pitchFamily="18" charset="0"/>
            </a:endParaRPr>
          </a:p>
          <a:p>
            <a:endParaRPr lang="vi-VN" sz="3200" b="1" dirty="0" smtClean="0">
              <a:solidFill>
                <a:prstClr val="white"/>
              </a:solidFill>
              <a:latin typeface="Times New Roman" panose="02020603050405020304" pitchFamily="18" charset="0"/>
              <a:cs typeface="Times New Roman" panose="02020603050405020304" pitchFamily="18" charset="0"/>
            </a:endParaRPr>
          </a:p>
          <a:p>
            <a:r>
              <a:rPr lang="en-US" sz="3200" b="1" dirty="0" smtClean="0">
                <a:solidFill>
                  <a:prstClr val="white"/>
                </a:solidFill>
                <a:latin typeface="Times New Roman" panose="02020603050405020304" pitchFamily="18" charset="0"/>
                <a:cs typeface="Times New Roman" panose="02020603050405020304" pitchFamily="18" charset="0"/>
              </a:rPr>
              <a:t>B</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Làm trần </a:t>
            </a:r>
            <a:r>
              <a:rPr lang="vi-VN" sz="3200" b="1" dirty="0">
                <a:solidFill>
                  <a:prstClr val="white"/>
                </a:solidFill>
                <a:latin typeface="Times New Roman" panose="02020603050405020304" pitchFamily="18" charset="0"/>
                <a:cs typeface="Times New Roman" panose="02020603050405020304" pitchFamily="18" charset="0"/>
              </a:rPr>
              <a:t>trang trí, làm vách ngăn, tấm lam phong</a:t>
            </a:r>
            <a:endParaRPr lang="en-US" sz="4800" b="1" dirty="0">
              <a:solidFill>
                <a:prstClr val="white"/>
              </a:solidFill>
              <a:latin typeface="Times New Roman" panose="02020603050405020304" pitchFamily="18" charset="0"/>
              <a:cs typeface="Times New Roman" panose="02020603050405020304" pitchFamily="18" charset="0"/>
            </a:endParaRPr>
          </a:p>
          <a:p>
            <a:pPr lvl="0"/>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1063764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lang="vi-VN" sz="3200" b="1" dirty="0" smtClean="0">
                <a:solidFill>
                  <a:prstClr val="white"/>
                </a:solidFill>
                <a:latin typeface="Times New Roman" panose="02020603050405020304" pitchFamily="18" charset="0"/>
                <a:cs typeface="Times New Roman" panose="02020603050405020304" pitchFamily="18" charset="0"/>
              </a:rPr>
              <a:t>Làm khung nhà, lát nền </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1063764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600" b="1" dirty="0">
                <a:solidFill>
                  <a:prstClr val="white"/>
                </a:solidFill>
                <a:latin typeface="Times New Roman" panose="02020603050405020304" pitchFamily="18" charset="0"/>
                <a:cs typeface="Times New Roman" panose="02020603050405020304" pitchFamily="18" charset="0"/>
              </a:rPr>
              <a:t>Làm trần trang </a:t>
            </a:r>
            <a:r>
              <a:rPr lang="vi-VN" sz="3600" b="1" dirty="0" smtClean="0">
                <a:solidFill>
                  <a:prstClr val="white"/>
                </a:solidFill>
                <a:latin typeface="Times New Roman" panose="02020603050405020304" pitchFamily="18" charset="0"/>
                <a:cs typeface="Times New Roman" panose="02020603050405020304" pitchFamily="18" charset="0"/>
              </a:rPr>
              <a:t>trí</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70464" y="807445"/>
            <a:ext cx="1564105" cy="1545336"/>
          </a:xfrm>
          <a:prstGeom prst="rect">
            <a:avLst/>
          </a:prstGeom>
        </p:spPr>
      </p:pic>
      <p:sp>
        <p:nvSpPr>
          <p:cNvPr id="11" name="Arrow: Pentagon 10">
            <a:hlinkClick r:id="rId6" action="ppaction://hlinksldjump"/>
            <a:extLst>
              <a:ext uri="{FF2B5EF4-FFF2-40B4-BE49-F238E27FC236}">
                <a16:creationId xmlns=""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185853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3.54167E-6 2.96296E-6 L -0.40651 0.3243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A</a:t>
            </a:r>
            <a:r>
              <a:rPr lang="vi-VN" sz="3200" b="1" dirty="0" smtClean="0">
                <a:solidFill>
                  <a:schemeClr val="bg1"/>
                </a:solidFill>
                <a:latin typeface="Times New Roman" panose="02020603050405020304" pitchFamily="18" charset="0"/>
                <a:cs typeface="Times New Roman" panose="02020603050405020304" pitchFamily="18" charset="0"/>
              </a:rPr>
              <a:t>.</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smtClean="0">
                <a:solidFill>
                  <a:schemeClr val="bg1"/>
                </a:solidFill>
                <a:latin typeface="Times New Roman" panose="02020603050405020304" pitchFamily="18" charset="0"/>
                <a:cs typeface="Times New Roman" panose="02020603050405020304" pitchFamily="18" charset="0"/>
              </a:rPr>
              <a:t>Làm khung nhà, cột nhà.</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689113" y="276587"/>
            <a:ext cx="11502886" cy="1065516"/>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2060"/>
                </a:solidFill>
                <a:latin typeface="Times New Roman" panose="02020603050405020304" pitchFamily="18" charset="0"/>
                <a:cs typeface="Times New Roman" panose="02020603050405020304" pitchFamily="18" charset="0"/>
              </a:rPr>
              <a:t>Câu 6: Thép dùng để làm</a:t>
            </a:r>
            <a:r>
              <a:rPr lang="vi-VN"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B.</a:t>
            </a:r>
            <a:r>
              <a:rPr lang="vi-VN"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Làm tường nhà.</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C. </a:t>
            </a:r>
            <a:r>
              <a:rPr lang="en-US" sz="2400" b="1" dirty="0" smtClean="0">
                <a:latin typeface="Times New Roman" panose="02020603050405020304" pitchFamily="18" charset="0"/>
                <a:cs typeface="Times New Roman" panose="02020603050405020304" pitchFamily="18" charset="0"/>
              </a:rPr>
              <a:t>Làm mái nhà.</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D. </a:t>
            </a:r>
            <a:r>
              <a:rPr lang="en-US" sz="2400" b="1" dirty="0" smtClean="0">
                <a:latin typeface="Times New Roman" panose="02020603050405020304" pitchFamily="18" charset="0"/>
                <a:cs typeface="Times New Roman" panose="02020603050405020304" pitchFamily="18" charset="0"/>
              </a:rPr>
              <a:t>Làm sàn nhà</a:t>
            </a:r>
            <a:r>
              <a:rPr lang="vi-VN" sz="2400" b="1" dirty="0" smtClean="0">
                <a:latin typeface="Times New Roman" panose="02020603050405020304" pitchFamily="18" charset="0"/>
                <a:cs typeface="Times New Roman" panose="02020603050405020304" pitchFamily="18" charset="0"/>
              </a:rPr>
              <a:t>.</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57591" y="0"/>
            <a:ext cx="1589852" cy="1545336"/>
          </a:xfrm>
          <a:prstGeom prst="rect">
            <a:avLst/>
          </a:prstGeom>
        </p:spPr>
      </p:pic>
      <p:sp>
        <p:nvSpPr>
          <p:cNvPr id="11"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GO </a:t>
            </a:r>
            <a:r>
              <a:rPr lang="en-US" sz="2800" b="1" dirty="0">
                <a:solidFill>
                  <a:srgbClr val="7030A0"/>
                </a:solidFill>
                <a:latin typeface="Times New Roman" panose="02020603050405020304" pitchFamily="18" charset="0"/>
                <a:cs typeface="Times New Roman" panose="02020603050405020304" pitchFamily="18" charset="0"/>
                <a:hlinkClick r:id="rId5" action="ppaction://hlinksldjump"/>
              </a:rPr>
              <a:t>HOME</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46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1.38778E-17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89"/>
            <a:ext cx="520391" cy="566575"/>
          </a:xfrm>
          <a:prstGeom prst="rect">
            <a:avLst/>
          </a:prstGeom>
        </p:spPr>
      </p:pic>
      <p:sp>
        <p:nvSpPr>
          <p:cNvPr id="4" name="Snip Diagonal Corner Rectangle 3"/>
          <p:cNvSpPr/>
          <p:nvPr/>
        </p:nvSpPr>
        <p:spPr>
          <a:xfrm>
            <a:off x="867251" y="181639"/>
            <a:ext cx="10526728" cy="1604597"/>
          </a:xfrm>
          <a:prstGeom prst="snip2Diag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r>
              <a:rPr lang="pt-BR" sz="3300" dirty="0" smtClean="0">
                <a:solidFill>
                  <a:schemeClr val="tx1"/>
                </a:solidFill>
                <a:latin typeface="Times New Roman" panose="02020603050405020304" pitchFamily="18" charset="0"/>
                <a:ea typeface="Calibri" panose="020F0502020204030204" pitchFamily="34" charset="0"/>
              </a:rPr>
              <a:t>Câu 3: Vai trò của nhà ở?</a:t>
            </a:r>
            <a:endParaRPr lang="en-US" sz="3300" dirty="0">
              <a:solidFill>
                <a:schemeClr val="tx1"/>
              </a:solidFill>
            </a:endParaRPr>
          </a:p>
        </p:txBody>
      </p:sp>
      <p:sp>
        <p:nvSpPr>
          <p:cNvPr id="26" name="Rectangle 25"/>
          <p:cNvSpPr/>
          <p:nvPr/>
        </p:nvSpPr>
        <p:spPr>
          <a:xfrm>
            <a:off x="940301" y="1983465"/>
            <a:ext cx="10180779"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300" dirty="0">
                <a:solidFill>
                  <a:prstClr val="black"/>
                </a:solidFill>
                <a:latin typeface="Times New Roman" pitchFamily="18" charset="0"/>
                <a:cs typeface="Times New Roman" pitchFamily="18" charset="0"/>
              </a:rPr>
              <a:t>A. </a:t>
            </a:r>
            <a:r>
              <a:rPr lang="en-US" sz="2300" dirty="0">
                <a:solidFill>
                  <a:prstClr val="black"/>
                </a:solidFill>
                <a:latin typeface="Times New Roman" pitchFamily="18" charset="0"/>
                <a:cs typeface="Times New Roman" pitchFamily="18" charset="0"/>
              </a:rPr>
              <a:t>Nhà ở là nơi trú ngụ của con người, giúp bảo vệ con người khỏi tác động xấu của thiên nhiên, xã hội và phục vụ nhu cầu sinh hoạt của con người</a:t>
            </a:r>
            <a:r>
              <a:rPr lang="en-US" sz="2300" dirty="0" smtClean="0">
                <a:solidFill>
                  <a:prstClr val="black"/>
                </a:solidFill>
                <a:latin typeface="Times New Roman" pitchFamily="18" charset="0"/>
                <a:cs typeface="Times New Roman" pitchFamily="18" charset="0"/>
              </a:rPr>
              <a:t>.</a:t>
            </a:r>
            <a:endParaRPr lang="vi-VN" sz="2300" dirty="0">
              <a:solidFill>
                <a:prstClr val="black"/>
              </a:solidFill>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940302" y="2754281"/>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300" dirty="0" smtClean="0">
                <a:solidFill>
                  <a:prstClr val="black"/>
                </a:solidFill>
                <a:latin typeface="Times New Roman" pitchFamily="18" charset="0"/>
                <a:cs typeface="Times New Roman" pitchFamily="18" charset="0"/>
              </a:rPr>
              <a:t>B</a:t>
            </a:r>
            <a:r>
              <a:rPr lang="vi-VN" sz="2300" dirty="0">
                <a:solidFill>
                  <a:prstClr val="black"/>
                </a:solidFill>
                <a:latin typeface="Times New Roman" pitchFamily="18" charset="0"/>
                <a:cs typeface="Times New Roman" pitchFamily="18" charset="0"/>
              </a:rPr>
              <a:t>. </a:t>
            </a:r>
            <a:r>
              <a:rPr lang="en-US" sz="2300" dirty="0" smtClean="0">
                <a:solidFill>
                  <a:prstClr val="black"/>
                </a:solidFill>
                <a:latin typeface="Times New Roman" pitchFamily="18" charset="0"/>
                <a:cs typeface="Times New Roman" pitchFamily="18" charset="0"/>
              </a:rPr>
              <a:t>Là nơi ngủ nghỉ của con người.</a:t>
            </a:r>
            <a:endParaRPr lang="vi-VN" sz="2300" dirty="0">
              <a:solidFill>
                <a:prstClr val="black"/>
              </a:solidFill>
              <a:latin typeface="Times New Roman" pitchFamily="18" charset="0"/>
              <a:cs typeface="Times New Roman" pitchFamily="18" charset="0"/>
            </a:endParaRPr>
          </a:p>
        </p:txBody>
      </p:sp>
      <p:sp>
        <p:nvSpPr>
          <p:cNvPr id="43" name="Rectangle 42"/>
          <p:cNvSpPr/>
          <p:nvPr/>
        </p:nvSpPr>
        <p:spPr>
          <a:xfrm>
            <a:off x="940302" y="3613524"/>
            <a:ext cx="7066876"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en-US" sz="2300" dirty="0">
                <a:solidFill>
                  <a:prstClr val="black"/>
                </a:solidFill>
                <a:latin typeface="Times New Roman" pitchFamily="18" charset="0"/>
                <a:cs typeface="Times New Roman" pitchFamily="18" charset="0"/>
              </a:rPr>
              <a:t>C</a:t>
            </a:r>
            <a:r>
              <a:rPr lang="vi-VN" sz="2300" dirty="0">
                <a:solidFill>
                  <a:prstClr val="black"/>
                </a:solidFill>
                <a:latin typeface="Arial" panose="020B0604020202020204" pitchFamily="34" charset="0"/>
              </a:rPr>
              <a:t>. </a:t>
            </a:r>
            <a:r>
              <a:rPr lang="en-US" sz="2300" dirty="0" smtClean="0">
                <a:solidFill>
                  <a:prstClr val="black"/>
                </a:solidFill>
                <a:latin typeface="Times New Roman" pitchFamily="18" charset="0"/>
                <a:cs typeface="Times New Roman" pitchFamily="18" charset="0"/>
              </a:rPr>
              <a:t>Là nơi để con người học tập và nghỉ ngơi.</a:t>
            </a:r>
            <a:endParaRPr lang="vi-VN" sz="2300" dirty="0">
              <a:solidFill>
                <a:prstClr val="black"/>
              </a:solidFill>
              <a:latin typeface="Times New Roman" pitchFamily="18" charset="0"/>
              <a:cs typeface="Times New Roman" pitchFamily="18" charset="0"/>
            </a:endParaRPr>
          </a:p>
        </p:txBody>
      </p:sp>
      <p:sp>
        <p:nvSpPr>
          <p:cNvPr id="44" name="Rectangle 43"/>
          <p:cNvSpPr/>
          <p:nvPr/>
        </p:nvSpPr>
        <p:spPr>
          <a:xfrm>
            <a:off x="960043" y="4384340"/>
            <a:ext cx="9131307"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lvl="0">
              <a:defRPr/>
            </a:pPr>
            <a:r>
              <a:rPr lang="vi-VN" sz="2300" dirty="0">
                <a:solidFill>
                  <a:prstClr val="black"/>
                </a:solidFill>
                <a:latin typeface="Times New Roman" pitchFamily="18" charset="0"/>
                <a:cs typeface="Times New Roman" pitchFamily="18" charset="0"/>
              </a:rPr>
              <a:t>D. </a:t>
            </a:r>
            <a:r>
              <a:rPr lang="en-US" sz="2300" dirty="0">
                <a:solidFill>
                  <a:prstClr val="black"/>
                </a:solidFill>
                <a:latin typeface="Times New Roman" pitchFamily="18" charset="0"/>
                <a:cs typeface="Times New Roman" pitchFamily="18" charset="0"/>
              </a:rPr>
              <a:t>Là nơi trú ngụ của con người</a:t>
            </a:r>
            <a:endParaRPr lang="vi-VN" sz="23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121080" y="1696479"/>
            <a:ext cx="885137" cy="708059"/>
          </a:xfrm>
          <a:prstGeom prst="rect">
            <a:avLst/>
          </a:prstGeom>
          <a:solidFill>
            <a:srgbClr val="FFFFFF"/>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2"/>
            <a:ext cx="804536" cy="704088"/>
          </a:xfrm>
          <a:prstGeom prst="rect">
            <a:avLst/>
          </a:prstGeom>
          <a:solidFill>
            <a:srgbClr val="FFFFFF"/>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3638" y="3624200"/>
            <a:ext cx="804742" cy="707197"/>
          </a:xfrm>
          <a:prstGeom prst="rect">
            <a:avLst/>
          </a:prstGeom>
          <a:solidFill>
            <a:srgbClr val="FFFFFF"/>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3470" y="4384340"/>
            <a:ext cx="804742" cy="707197"/>
          </a:xfrm>
          <a:prstGeom prst="rect">
            <a:avLst/>
          </a:prstGeom>
          <a:solidFill>
            <a:srgbClr val="FFFFFF"/>
          </a:solidFill>
        </p:spPr>
      </p:pic>
      <p:sp>
        <p:nvSpPr>
          <p:cNvPr id="57" name="Cloud 56">
            <a:hlinkClick r:id="rId14" action="ppaction://hlinksldjump"/>
          </p:cNvPr>
          <p:cNvSpPr/>
          <p:nvPr/>
        </p:nvSpPr>
        <p:spPr>
          <a:xfrm>
            <a:off x="4829169" y="5420607"/>
            <a:ext cx="2359211" cy="110490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31991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smtClean="0">
                <a:solidFill>
                  <a:prstClr val="white"/>
                </a:solidFill>
                <a:latin typeface="Times New Roman" panose="02020603050405020304" pitchFamily="18" charset="0"/>
                <a:cs typeface="Times New Roman" panose="02020603050405020304" pitchFamily="18" charset="0"/>
              </a:rPr>
              <a:t>A</a:t>
            </a:r>
            <a:r>
              <a:rPr lang="en-US" sz="3200" b="1" dirty="0">
                <a:solidFill>
                  <a:prstClr val="white"/>
                </a:solidFill>
                <a:latin typeface="Times New Roman" panose="02020603050405020304" pitchFamily="18" charset="0"/>
                <a:cs typeface="Times New Roman" panose="02020603050405020304" pitchFamily="18" charset="0"/>
              </a:rPr>
              <a:t>. </a:t>
            </a:r>
            <a:r>
              <a:rPr lang="vi-VN" sz="3200" b="1" dirty="0">
                <a:solidFill>
                  <a:prstClr val="white"/>
                </a:solidFill>
                <a:latin typeface="Times New Roman" panose="02020603050405020304" pitchFamily="18" charset="0"/>
                <a:cs typeface="Times New Roman" panose="02020603050405020304" pitchFamily="18" charset="0"/>
              </a:rPr>
              <a:t>Là người tốt nghiệp chuyên ngành xây dựng tại trường đại </a:t>
            </a:r>
            <a:r>
              <a:rPr lang="vi-VN" sz="3200" b="1" dirty="0" smtClean="0">
                <a:solidFill>
                  <a:prstClr val="white"/>
                </a:solidFill>
                <a:latin typeface="Times New Roman" panose="02020603050405020304" pitchFamily="18" charset="0"/>
                <a:cs typeface="Times New Roman" panose="02020603050405020304" pitchFamily="18" charset="0"/>
              </a:rPr>
              <a:t>học</a:t>
            </a:r>
            <a:r>
              <a:rPr lang="en-US" sz="3200" b="1" dirty="0" smtClean="0">
                <a:solidFill>
                  <a:prstClr val="white"/>
                </a:solidFill>
                <a:latin typeface="Times New Roman" panose="02020603050405020304" pitchFamily="18" charset="0"/>
                <a:cs typeface="Times New Roman" panose="02020603050405020304" pitchFamily="18" charset="0"/>
              </a:rPr>
              <a:t>.</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689114" y="431806"/>
            <a:ext cx="11502886" cy="1463516"/>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smtClean="0">
                <a:solidFill>
                  <a:srgbClr val="002060"/>
                </a:solidFill>
                <a:latin typeface="Times New Roman" panose="02020603050405020304" pitchFamily="18" charset="0"/>
                <a:cs typeface="Times New Roman" panose="02020603050405020304" pitchFamily="18" charset="0"/>
              </a:rPr>
              <a:t>Câu 4: </a:t>
            </a:r>
            <a:r>
              <a:rPr lang="vi-VN" sz="3200" b="1" dirty="0" smtClean="0">
                <a:solidFill>
                  <a:srgbClr val="002060"/>
                </a:solidFill>
                <a:latin typeface="Times New Roman" panose="02020603050405020304" pitchFamily="18" charset="0"/>
                <a:cs typeface="Times New Roman" panose="02020603050405020304" pitchFamily="18" charset="0"/>
              </a:rPr>
              <a:t>Kỹ </a:t>
            </a:r>
            <a:r>
              <a:rPr lang="vi-VN" sz="3200" b="1" dirty="0">
                <a:solidFill>
                  <a:srgbClr val="002060"/>
                </a:solidFill>
                <a:latin typeface="Times New Roman" panose="02020603050405020304" pitchFamily="18" charset="0"/>
                <a:cs typeface="Times New Roman" panose="02020603050405020304" pitchFamily="18" charset="0"/>
              </a:rPr>
              <a:t>sư xây dựng là?</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9464808"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prstClr val="white"/>
                </a:solidFill>
                <a:latin typeface="Times New Roman" panose="02020603050405020304" pitchFamily="18" charset="0"/>
                <a:cs typeface="Times New Roman" panose="02020603050405020304" pitchFamily="18" charset="0"/>
              </a:rPr>
              <a:t>B. </a:t>
            </a:r>
            <a:r>
              <a:rPr lang="vi-VN" sz="3200" b="1" dirty="0">
                <a:solidFill>
                  <a:prstClr val="white"/>
                </a:solidFill>
                <a:latin typeface="Times New Roman" panose="02020603050405020304" pitchFamily="18" charset="0"/>
                <a:cs typeface="Times New Roman" panose="02020603050405020304" pitchFamily="18" charset="0"/>
              </a:rPr>
              <a:t>Công việc chính là thiết kế, tổ chức thi công, kiểm tra, giám sát quá trình thi công</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a:solidFill>
                  <a:prstClr val="white"/>
                </a:solidFill>
                <a:latin typeface="Times New Roman" panose="02020603050405020304" pitchFamily="18" charset="0"/>
                <a:cs typeface="Times New Roman" panose="02020603050405020304" pitchFamily="18" charset="0"/>
              </a:rPr>
              <a:t>C.</a:t>
            </a:r>
            <a:r>
              <a:rPr lang="vi-VN" sz="3200" b="1" dirty="0">
                <a:solidFill>
                  <a:prstClr val="white"/>
                </a:solidFill>
                <a:latin typeface="Times New Roman" panose="02020603050405020304" pitchFamily="18" charset="0"/>
                <a:cs typeface="Times New Roman" panose="02020603050405020304" pitchFamily="18" charset="0"/>
              </a:rPr>
              <a:t>Là người học về xây dựng tại trường đại học.</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b="1" dirty="0" smtClean="0">
                <a:solidFill>
                  <a:prstClr val="white"/>
                </a:solidFill>
                <a:latin typeface="Times New Roman" panose="02020603050405020304" pitchFamily="18" charset="0"/>
                <a:cs typeface="Times New Roman" panose="02020603050405020304" pitchFamily="18" charset="0"/>
              </a:rPr>
              <a:t>Cả </a:t>
            </a:r>
            <a:r>
              <a:rPr lang="en-US" sz="3200" b="1" dirty="0" smtClean="0">
                <a:solidFill>
                  <a:prstClr val="white"/>
                </a:solidFill>
                <a:latin typeface="Times New Roman" panose="02020603050405020304" pitchFamily="18" charset="0"/>
                <a:cs typeface="Times New Roman" panose="02020603050405020304" pitchFamily="18" charset="0"/>
              </a:rPr>
              <a:t>A và B đúng.</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0257591" y="992712"/>
            <a:ext cx="1589852" cy="1174802"/>
          </a:xfrm>
          <a:prstGeom prst="rect">
            <a:avLst/>
          </a:prstGeom>
        </p:spPr>
      </p:pic>
      <p:sp>
        <p:nvSpPr>
          <p:cNvPr id="11"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GO HOME</a:t>
            </a:r>
          </a:p>
        </p:txBody>
      </p:sp>
    </p:spTree>
    <p:extLst>
      <p:ext uri="{BB962C8B-B14F-4D97-AF65-F5344CB8AC3E}">
        <p14:creationId xmlns:p14="http://schemas.microsoft.com/office/powerpoint/2010/main" val="453932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 xmlns:a16="http://schemas.microsoft.com/office/drawing/2014/main" id="{27A7DB0D-F52E-4EA8-8B57-CE9C319290FB}"/>
              </a:ext>
            </a:extLst>
          </p:cNvPr>
          <p:cNvSpPr/>
          <p:nvPr/>
        </p:nvSpPr>
        <p:spPr>
          <a:xfrm>
            <a:off x="689113" y="249752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A</a:t>
            </a:r>
            <a:r>
              <a:rPr lang="vi-VN" sz="3200" b="1" dirty="0" smtClean="0">
                <a:solidFill>
                  <a:schemeClr val="bg1"/>
                </a:solidFill>
                <a:latin typeface="Times New Roman" panose="02020603050405020304" pitchFamily="18" charset="0"/>
                <a:cs typeface="Times New Roman" panose="02020603050405020304" pitchFamily="18" charset="0"/>
              </a:rPr>
              <a:t>.</a:t>
            </a:r>
            <a:r>
              <a:rPr lang="vi-VN" sz="2400" b="1" dirty="0">
                <a:solidFill>
                  <a:schemeClr val="bg1"/>
                </a:solidFill>
                <a:latin typeface="Times New Roman" panose="02020603050405020304" pitchFamily="18" charset="0"/>
                <a:cs typeface="Times New Roman" panose="02020603050405020304" pitchFamily="18" charset="0"/>
              </a:rPr>
              <a:t> </a:t>
            </a:r>
            <a:r>
              <a:rPr lang="en-US" sz="2400" b="1" dirty="0" smtClean="0">
                <a:solidFill>
                  <a:schemeClr val="bg1"/>
                </a:solidFill>
                <a:latin typeface="Times New Roman" panose="02020603050405020304" pitchFamily="18" charset="0"/>
                <a:cs typeface="Times New Roman" panose="02020603050405020304" pitchFamily="18" charset="0"/>
              </a:rPr>
              <a:t>Cát, xi măng và nước.</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 xmlns:a16="http://schemas.microsoft.com/office/drawing/2014/main" id="{DAFF3985-B70E-4F29-9B2B-8E74D965A386}"/>
              </a:ext>
            </a:extLst>
          </p:cNvPr>
          <p:cNvSpPr/>
          <p:nvPr/>
        </p:nvSpPr>
        <p:spPr>
          <a:xfrm>
            <a:off x="689113" y="276587"/>
            <a:ext cx="11502886" cy="1065516"/>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smtClean="0">
                <a:solidFill>
                  <a:srgbClr val="002060"/>
                </a:solidFill>
                <a:latin typeface="Times New Roman" panose="02020603050405020304" pitchFamily="18" charset="0"/>
                <a:cs typeface="Times New Roman" panose="02020603050405020304" pitchFamily="18" charset="0"/>
              </a:rPr>
              <a:t>Câu 5: Vữa xây dựng được tạo ra từ</a:t>
            </a:r>
            <a:r>
              <a:rPr lang="vi-VN" sz="3200" b="1" dirty="0" smtClean="0">
                <a:solidFill>
                  <a:srgbClr val="002060"/>
                </a:solidFill>
                <a:latin typeface="Times New Roman" panose="02020603050405020304" pitchFamily="18" charset="0"/>
                <a:cs typeface="Times New Roman" panose="02020603050405020304" pitchFamily="18" charset="0"/>
              </a:rPr>
              <a:t>:</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 xmlns:a16="http://schemas.microsoft.com/office/drawing/2014/main" id="{BFF5F334-52F9-41E7-8D2E-5AA806EBEF5C}"/>
              </a:ext>
            </a:extLst>
          </p:cNvPr>
          <p:cNvSpPr/>
          <p:nvPr/>
        </p:nvSpPr>
        <p:spPr>
          <a:xfrm>
            <a:off x="689113" y="356763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B.</a:t>
            </a:r>
            <a:r>
              <a:rPr lang="vi-VN"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Cát và xi măng.</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 xmlns:a16="http://schemas.microsoft.com/office/drawing/2014/main" id="{D7C9E28D-FFE1-46F3-9A9D-A80244A0129F}"/>
              </a:ext>
            </a:extLst>
          </p:cNvPr>
          <p:cNvSpPr/>
          <p:nvPr/>
        </p:nvSpPr>
        <p:spPr>
          <a:xfrm>
            <a:off x="689113" y="4637752"/>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C. </a:t>
            </a:r>
            <a:r>
              <a:rPr lang="en-US" sz="2400" b="1" dirty="0" smtClean="0">
                <a:latin typeface="Times New Roman" panose="02020603050405020304" pitchFamily="18" charset="0"/>
                <a:cs typeface="Times New Roman" panose="02020603050405020304" pitchFamily="18" charset="0"/>
              </a:rPr>
              <a:t>Cát và nước.</a:t>
            </a:r>
            <a:endParaRPr lang="en-US" sz="4800" b="1" dirty="0">
              <a:solidFill>
                <a:schemeClr val="bg1"/>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 xmlns:a16="http://schemas.microsoft.com/office/drawing/2014/main" id="{4CF9D1E6-1179-4E48-A495-91304BFFE195}"/>
              </a:ext>
            </a:extLst>
          </p:cNvPr>
          <p:cNvSpPr/>
          <p:nvPr/>
        </p:nvSpPr>
        <p:spPr>
          <a:xfrm>
            <a:off x="689113" y="5707867"/>
            <a:ext cx="7354957" cy="918222"/>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atin typeface="Times New Roman" panose="02020603050405020304" pitchFamily="18" charset="0"/>
                <a:cs typeface="Times New Roman" panose="02020603050405020304" pitchFamily="18" charset="0"/>
              </a:rPr>
              <a:t>D. </a:t>
            </a:r>
            <a:r>
              <a:rPr lang="en-US" sz="2400" b="1" dirty="0" smtClean="0">
                <a:latin typeface="Times New Roman" panose="02020603050405020304" pitchFamily="18" charset="0"/>
                <a:cs typeface="Times New Roman" panose="02020603050405020304" pitchFamily="18" charset="0"/>
              </a:rPr>
              <a:t>Thép, cát và nước</a:t>
            </a:r>
            <a:r>
              <a:rPr lang="vi-VN" sz="2400" b="1" dirty="0" smtClean="0">
                <a:latin typeface="Times New Roman" panose="02020603050405020304" pitchFamily="18" charset="0"/>
                <a:cs typeface="Times New Roman" panose="02020603050405020304" pitchFamily="18" charset="0"/>
              </a:rPr>
              <a:t>.</a:t>
            </a:r>
            <a:endParaRPr lang="en-US" sz="4800" b="1"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57591" y="0"/>
            <a:ext cx="1589852" cy="1545336"/>
          </a:xfrm>
          <a:prstGeom prst="rect">
            <a:avLst/>
          </a:prstGeom>
        </p:spPr>
      </p:pic>
      <p:sp>
        <p:nvSpPr>
          <p:cNvPr id="11" name="Arrow: Pentagon 10">
            <a:hlinkClick r:id="rId5" action="ppaction://hlinksldjump"/>
            <a:extLst>
              <a:ext uri="{FF2B5EF4-FFF2-40B4-BE49-F238E27FC236}">
                <a16:creationId xmlns="" xmlns:a16="http://schemas.microsoft.com/office/drawing/2014/main" id="{3F5E0018-06D1-4CC3-8E0E-A698D17C90D4}"/>
              </a:ext>
            </a:extLst>
          </p:cNvPr>
          <p:cNvSpPr/>
          <p:nvPr/>
        </p:nvSpPr>
        <p:spPr>
          <a:xfrm flipH="1">
            <a:off x="9447143" y="5643584"/>
            <a:ext cx="2400300" cy="918222"/>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7030A0"/>
                </a:solidFill>
                <a:latin typeface="Times New Roman" panose="02020603050405020304" pitchFamily="18" charset="0"/>
                <a:cs typeface="Times New Roman" panose="02020603050405020304" pitchFamily="18" charset="0"/>
              </a:rPr>
              <a:t>GO </a:t>
            </a:r>
            <a:r>
              <a:rPr lang="en-US" sz="2800" b="1" dirty="0">
                <a:solidFill>
                  <a:srgbClr val="7030A0"/>
                </a:solidFill>
                <a:latin typeface="Times New Roman" panose="02020603050405020304" pitchFamily="18" charset="0"/>
                <a:cs typeface="Times New Roman" panose="02020603050405020304" pitchFamily="18" charset="0"/>
                <a:hlinkClick r:id="rId5" action="ppaction://hlinksldjump"/>
              </a:rPr>
              <a:t>HOME</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84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1.38778E-17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 xmlns:a16="http://schemas.microsoft.com/office/drawing/2014/main" id="{5FA4F275-1C40-48E0-8F5F-D5189D9F0989}"/>
              </a:ext>
            </a:extLst>
          </p:cNvPr>
          <p:cNvSpPr/>
          <p:nvPr/>
        </p:nvSpPr>
        <p:spPr>
          <a:xfrm>
            <a:off x="8230989"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圆角 78">
            <a:extLst>
              <a:ext uri="{FF2B5EF4-FFF2-40B4-BE49-F238E27FC236}">
                <a16:creationId xmlns="" xmlns:a16="http://schemas.microsoft.com/office/drawing/2014/main" id="{26BC1325-D819-4EB7-BEA9-778B8A4A9235}"/>
              </a:ext>
            </a:extLst>
          </p:cNvPr>
          <p:cNvSpPr/>
          <p:nvPr/>
        </p:nvSpPr>
        <p:spPr>
          <a:xfrm>
            <a:off x="6410951"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圆角 79">
            <a:extLst>
              <a:ext uri="{FF2B5EF4-FFF2-40B4-BE49-F238E27FC236}">
                <a16:creationId xmlns="" xmlns:a16="http://schemas.microsoft.com/office/drawing/2014/main" id="{2204E51E-6295-4DFE-8D89-C27EB442E281}"/>
              </a:ext>
            </a:extLst>
          </p:cNvPr>
          <p:cNvSpPr/>
          <p:nvPr/>
        </p:nvSpPr>
        <p:spPr>
          <a:xfrm>
            <a:off x="4590913" y="5877034"/>
            <a:ext cx="1578077" cy="825909"/>
          </a:xfrm>
          <a:prstGeom prst="roundRect">
            <a:avLst/>
          </a:prstGeom>
          <a:solidFill>
            <a:srgbClr val="818B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a:extLst>
              <a:ext uri="{FF2B5EF4-FFF2-40B4-BE49-F238E27FC236}">
                <a16:creationId xmlns="" xmlns:a16="http://schemas.microsoft.com/office/drawing/2014/main" id="{E6AA0284-E1E9-411D-BAD0-19FBEE92E17C}"/>
              </a:ext>
            </a:extLst>
          </p:cNvPr>
          <p:cNvSpPr/>
          <p:nvPr/>
        </p:nvSpPr>
        <p:spPr>
          <a:xfrm>
            <a:off x="0" y="0"/>
            <a:ext cx="12192000" cy="251120"/>
          </a:xfrm>
          <a:prstGeom prst="rect">
            <a:avLst/>
          </a:prstGeom>
          <a:solidFill>
            <a:srgbClr val="EFE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2" name="组合 81">
            <a:extLst>
              <a:ext uri="{FF2B5EF4-FFF2-40B4-BE49-F238E27FC236}">
                <a16:creationId xmlns="" xmlns:a16="http://schemas.microsoft.com/office/drawing/2014/main" id="{3DB3D553-6885-4D4E-BFC3-E9ACA1DDF6F2}"/>
              </a:ext>
            </a:extLst>
          </p:cNvPr>
          <p:cNvGrpSpPr/>
          <p:nvPr/>
        </p:nvGrpSpPr>
        <p:grpSpPr>
          <a:xfrm>
            <a:off x="10051027" y="5869460"/>
            <a:ext cx="1578077" cy="825909"/>
            <a:chOff x="10051027" y="5869460"/>
            <a:chExt cx="1578077" cy="825909"/>
          </a:xfrm>
        </p:grpSpPr>
        <p:sp>
          <p:nvSpPr>
            <p:cNvPr id="3" name="矩形: 圆角 2">
              <a:extLst>
                <a:ext uri="{FF2B5EF4-FFF2-40B4-BE49-F238E27FC236}">
                  <a16:creationId xmlns="" xmlns:a16="http://schemas.microsoft.com/office/drawing/2014/main" id="{752065FE-16DB-423A-AC10-D72341C7A618}"/>
                </a:ext>
              </a:extLst>
            </p:cNvPr>
            <p:cNvSpPr/>
            <p:nvPr/>
          </p:nvSpPr>
          <p:spPr>
            <a:xfrm>
              <a:off x="10051027" y="5869460"/>
              <a:ext cx="1578077" cy="825909"/>
            </a:xfrm>
            <a:prstGeom prst="roundRect">
              <a:avLst/>
            </a:prstGeom>
            <a:solidFill>
              <a:srgbClr val="FFC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文本框 80">
              <a:extLst>
                <a:ext uri="{FF2B5EF4-FFF2-40B4-BE49-F238E27FC236}">
                  <a16:creationId xmlns="" xmlns:a16="http://schemas.microsoft.com/office/drawing/2014/main" id="{50BEA0B6-1270-4849-867C-2D863FEE09AD}"/>
                </a:ext>
              </a:extLst>
            </p:cNvPr>
            <p:cNvSpPr txBox="1"/>
            <p:nvPr/>
          </p:nvSpPr>
          <p:spPr>
            <a:xfrm>
              <a:off x="10233979" y="6320483"/>
              <a:ext cx="1212171" cy="369332"/>
            </a:xfrm>
            <a:prstGeom prst="rect">
              <a:avLst/>
            </a:prstGeom>
            <a:noFill/>
          </p:spPr>
          <p:txBody>
            <a:bodyPr wrap="square" rtlCol="0">
              <a:spAutoFit/>
            </a:bodyPr>
            <a:lstStyle/>
            <a:p>
              <a:pPr algn="dist"/>
              <a:r>
                <a:rPr lang="en-US" altLang="zh-CN" dirty="0">
                  <a:solidFill>
                    <a:schemeClr val="bg1"/>
                  </a:solidFill>
                  <a:latin typeface="仓耳今楷05-6763 W05" panose="02020400000000000000" pitchFamily="18" charset="-122"/>
                  <a:ea typeface="仓耳今楷05-6763 W05" panose="02020400000000000000" pitchFamily="18" charset="-122"/>
                </a:rPr>
                <a:t>BAET 01</a:t>
              </a:r>
              <a:endParaRPr lang="zh-CN" altLang="en-US" dirty="0">
                <a:solidFill>
                  <a:schemeClr val="bg1"/>
                </a:solidFill>
                <a:latin typeface="仓耳今楷05-6763 W05" panose="02020400000000000000" pitchFamily="18" charset="-122"/>
                <a:ea typeface="仓耳今楷05-6763 W05" panose="02020400000000000000" pitchFamily="18" charset="-122"/>
              </a:endParaRPr>
            </a:p>
          </p:txBody>
        </p:sp>
      </p:grpSp>
      <p:grpSp>
        <p:nvGrpSpPr>
          <p:cNvPr id="5" name="组合 4">
            <a:extLst>
              <a:ext uri="{FF2B5EF4-FFF2-40B4-BE49-F238E27FC236}">
                <a16:creationId xmlns="" xmlns:a16="http://schemas.microsoft.com/office/drawing/2014/main" id="{327C5944-EF7A-4D8C-A180-7F3A6CD5459E}"/>
              </a:ext>
            </a:extLst>
          </p:cNvPr>
          <p:cNvGrpSpPr/>
          <p:nvPr/>
        </p:nvGrpSpPr>
        <p:grpSpPr>
          <a:xfrm>
            <a:off x="520358" y="295692"/>
            <a:ext cx="11297264" cy="6394123"/>
            <a:chOff x="442452" y="-22820"/>
            <a:chExt cx="11297264" cy="6394123"/>
          </a:xfrm>
        </p:grpSpPr>
        <p:sp>
          <p:nvSpPr>
            <p:cNvPr id="6" name="矩形 5">
              <a:extLst>
                <a:ext uri="{FF2B5EF4-FFF2-40B4-BE49-F238E27FC236}">
                  <a16:creationId xmlns="" xmlns:a16="http://schemas.microsoft.com/office/drawing/2014/main" id="{A39CE319-0FB2-44FD-9BA4-B7411D5068B3}"/>
                </a:ext>
              </a:extLst>
            </p:cNvPr>
            <p:cNvSpPr/>
            <p:nvPr/>
          </p:nvSpPr>
          <p:spPr>
            <a:xfrm>
              <a:off x="442452" y="0"/>
              <a:ext cx="11297264" cy="63713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 xmlns:a16="http://schemas.microsoft.com/office/drawing/2014/main" id="{5B48FF10-3538-4CC9-A961-6EEA1E84F6E1}"/>
                </a:ext>
              </a:extLst>
            </p:cNvPr>
            <p:cNvGrpSpPr/>
            <p:nvPr/>
          </p:nvGrpSpPr>
          <p:grpSpPr>
            <a:xfrm>
              <a:off x="614918" y="-22820"/>
              <a:ext cx="304244" cy="645576"/>
              <a:chOff x="767318" y="0"/>
              <a:chExt cx="304244" cy="645576"/>
            </a:xfrm>
          </p:grpSpPr>
          <p:sp>
            <p:nvSpPr>
              <p:cNvPr id="76" name="椭圆 75">
                <a:extLst>
                  <a:ext uri="{FF2B5EF4-FFF2-40B4-BE49-F238E27FC236}">
                    <a16:creationId xmlns="" xmlns:a16="http://schemas.microsoft.com/office/drawing/2014/main" id="{0B8AD851-4841-4CA3-9651-01D1E1C6FB8A}"/>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7" name="直接连接符 76">
                <a:extLst>
                  <a:ext uri="{FF2B5EF4-FFF2-40B4-BE49-F238E27FC236}">
                    <a16:creationId xmlns="" xmlns:a16="http://schemas.microsoft.com/office/drawing/2014/main" id="{B61017B6-715A-48C1-B80B-C10D054A2ACF}"/>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 xmlns:a16="http://schemas.microsoft.com/office/drawing/2014/main" id="{8DF2C5AE-1AAA-424C-9B29-A0D217CA582D}"/>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 xmlns:a16="http://schemas.microsoft.com/office/drawing/2014/main" id="{5CC47DA6-C027-4D6D-A4CB-86E568400D12}"/>
                </a:ext>
              </a:extLst>
            </p:cNvPr>
            <p:cNvGrpSpPr/>
            <p:nvPr/>
          </p:nvGrpSpPr>
          <p:grpSpPr>
            <a:xfrm>
              <a:off x="1240677" y="-22820"/>
              <a:ext cx="304244" cy="645576"/>
              <a:chOff x="767318" y="0"/>
              <a:chExt cx="304244" cy="645576"/>
            </a:xfrm>
          </p:grpSpPr>
          <p:sp>
            <p:nvSpPr>
              <p:cNvPr id="73" name="椭圆 72">
                <a:extLst>
                  <a:ext uri="{FF2B5EF4-FFF2-40B4-BE49-F238E27FC236}">
                    <a16:creationId xmlns="" xmlns:a16="http://schemas.microsoft.com/office/drawing/2014/main" id="{714E8B65-6479-4449-BE42-A17931EA8F36}"/>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4" name="直接连接符 73">
                <a:extLst>
                  <a:ext uri="{FF2B5EF4-FFF2-40B4-BE49-F238E27FC236}">
                    <a16:creationId xmlns="" xmlns:a16="http://schemas.microsoft.com/office/drawing/2014/main" id="{4BFC47A4-D2E4-421F-9C20-DA7ED5F502BD}"/>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5" name="直接连接符 74">
                <a:extLst>
                  <a:ext uri="{FF2B5EF4-FFF2-40B4-BE49-F238E27FC236}">
                    <a16:creationId xmlns="" xmlns:a16="http://schemas.microsoft.com/office/drawing/2014/main" id="{41609A34-C4AD-4CA7-8A92-A27D56B97311}"/>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9" name="组合 8">
              <a:extLst>
                <a:ext uri="{FF2B5EF4-FFF2-40B4-BE49-F238E27FC236}">
                  <a16:creationId xmlns="" xmlns:a16="http://schemas.microsoft.com/office/drawing/2014/main" id="{02462E6D-5A2C-4AEA-BC39-008598C46C16}"/>
                </a:ext>
              </a:extLst>
            </p:cNvPr>
            <p:cNvGrpSpPr/>
            <p:nvPr/>
          </p:nvGrpSpPr>
          <p:grpSpPr>
            <a:xfrm>
              <a:off x="1866436" y="-22820"/>
              <a:ext cx="304244" cy="645576"/>
              <a:chOff x="767318" y="0"/>
              <a:chExt cx="304244" cy="645576"/>
            </a:xfrm>
          </p:grpSpPr>
          <p:sp>
            <p:nvSpPr>
              <p:cNvPr id="70" name="椭圆 69">
                <a:extLst>
                  <a:ext uri="{FF2B5EF4-FFF2-40B4-BE49-F238E27FC236}">
                    <a16:creationId xmlns="" xmlns:a16="http://schemas.microsoft.com/office/drawing/2014/main" id="{AEFD8F10-EA64-4B27-BC2E-E26DE60698E9}"/>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71" name="直接连接符 70">
                <a:extLst>
                  <a:ext uri="{FF2B5EF4-FFF2-40B4-BE49-F238E27FC236}">
                    <a16:creationId xmlns="" xmlns:a16="http://schemas.microsoft.com/office/drawing/2014/main" id="{3FAF7F4C-A1CE-4647-96AF-6ABAF6099EF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72" name="直接连接符 71">
                <a:extLst>
                  <a:ext uri="{FF2B5EF4-FFF2-40B4-BE49-F238E27FC236}">
                    <a16:creationId xmlns="" xmlns:a16="http://schemas.microsoft.com/office/drawing/2014/main" id="{646C16FE-ED46-4598-B60C-7C95B1142D3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0" name="组合 9">
              <a:extLst>
                <a:ext uri="{FF2B5EF4-FFF2-40B4-BE49-F238E27FC236}">
                  <a16:creationId xmlns="" xmlns:a16="http://schemas.microsoft.com/office/drawing/2014/main" id="{A5154B36-FA6E-4382-9C67-691A5942F548}"/>
                </a:ext>
              </a:extLst>
            </p:cNvPr>
            <p:cNvGrpSpPr/>
            <p:nvPr/>
          </p:nvGrpSpPr>
          <p:grpSpPr>
            <a:xfrm>
              <a:off x="2492195" y="-22820"/>
              <a:ext cx="304244" cy="645576"/>
              <a:chOff x="767318" y="0"/>
              <a:chExt cx="304244" cy="645576"/>
            </a:xfrm>
          </p:grpSpPr>
          <p:sp>
            <p:nvSpPr>
              <p:cNvPr id="67" name="椭圆 66">
                <a:extLst>
                  <a:ext uri="{FF2B5EF4-FFF2-40B4-BE49-F238E27FC236}">
                    <a16:creationId xmlns="" xmlns:a16="http://schemas.microsoft.com/office/drawing/2014/main" id="{F50A2B1F-B1EF-490B-A931-10C8AA19EAE0}"/>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8" name="直接连接符 67">
                <a:extLst>
                  <a:ext uri="{FF2B5EF4-FFF2-40B4-BE49-F238E27FC236}">
                    <a16:creationId xmlns="" xmlns:a16="http://schemas.microsoft.com/office/drawing/2014/main" id="{B0AF737F-D939-44D7-A5A4-278EBFC1534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9" name="直接连接符 68">
                <a:extLst>
                  <a:ext uri="{FF2B5EF4-FFF2-40B4-BE49-F238E27FC236}">
                    <a16:creationId xmlns="" xmlns:a16="http://schemas.microsoft.com/office/drawing/2014/main" id="{924ED62C-1E47-4E2B-88EC-4235A9CCF5E6}"/>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 xmlns:a16="http://schemas.microsoft.com/office/drawing/2014/main" id="{C66E4197-A158-4504-9B5B-122722425B49}"/>
                </a:ext>
              </a:extLst>
            </p:cNvPr>
            <p:cNvGrpSpPr/>
            <p:nvPr/>
          </p:nvGrpSpPr>
          <p:grpSpPr>
            <a:xfrm>
              <a:off x="3117954" y="-22820"/>
              <a:ext cx="304244" cy="645576"/>
              <a:chOff x="767318" y="0"/>
              <a:chExt cx="304244" cy="645576"/>
            </a:xfrm>
          </p:grpSpPr>
          <p:sp>
            <p:nvSpPr>
              <p:cNvPr id="64" name="椭圆 63">
                <a:extLst>
                  <a:ext uri="{FF2B5EF4-FFF2-40B4-BE49-F238E27FC236}">
                    <a16:creationId xmlns="" xmlns:a16="http://schemas.microsoft.com/office/drawing/2014/main" id="{0198F1A7-EC52-4DCD-93AB-D5162EED176A}"/>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5" name="直接连接符 64">
                <a:extLst>
                  <a:ext uri="{FF2B5EF4-FFF2-40B4-BE49-F238E27FC236}">
                    <a16:creationId xmlns="" xmlns:a16="http://schemas.microsoft.com/office/drawing/2014/main" id="{56512FB6-53CD-4689-BBC7-17DE9E31B4B7}"/>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 xmlns:a16="http://schemas.microsoft.com/office/drawing/2014/main" id="{320C514C-2684-453B-9AE0-1227EFF66AB1}"/>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 xmlns:a16="http://schemas.microsoft.com/office/drawing/2014/main" id="{2447FB27-4DCE-4EC3-B877-6631DE3E1103}"/>
                </a:ext>
              </a:extLst>
            </p:cNvPr>
            <p:cNvGrpSpPr/>
            <p:nvPr/>
          </p:nvGrpSpPr>
          <p:grpSpPr>
            <a:xfrm>
              <a:off x="3743713" y="-22820"/>
              <a:ext cx="304244" cy="645576"/>
              <a:chOff x="767318" y="0"/>
              <a:chExt cx="304244" cy="645576"/>
            </a:xfrm>
          </p:grpSpPr>
          <p:sp>
            <p:nvSpPr>
              <p:cNvPr id="61" name="椭圆 60">
                <a:extLst>
                  <a:ext uri="{FF2B5EF4-FFF2-40B4-BE49-F238E27FC236}">
                    <a16:creationId xmlns="" xmlns:a16="http://schemas.microsoft.com/office/drawing/2014/main" id="{E67AC1B3-FB4E-4907-999F-3372F332537D}"/>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62" name="直接连接符 61">
                <a:extLst>
                  <a:ext uri="{FF2B5EF4-FFF2-40B4-BE49-F238E27FC236}">
                    <a16:creationId xmlns="" xmlns:a16="http://schemas.microsoft.com/office/drawing/2014/main" id="{4B7C90F5-3D6B-4635-8946-881402C40F1B}"/>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 xmlns:a16="http://schemas.microsoft.com/office/drawing/2014/main" id="{C52E0850-A856-41A1-B0EC-6DD98CA86BB4}"/>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 xmlns:a16="http://schemas.microsoft.com/office/drawing/2014/main" id="{F55E7E2A-A019-40B6-9E73-529A0F38D4AD}"/>
                </a:ext>
              </a:extLst>
            </p:cNvPr>
            <p:cNvGrpSpPr/>
            <p:nvPr/>
          </p:nvGrpSpPr>
          <p:grpSpPr>
            <a:xfrm>
              <a:off x="4369472" y="-22820"/>
              <a:ext cx="304244" cy="645576"/>
              <a:chOff x="767318" y="0"/>
              <a:chExt cx="304244" cy="645576"/>
            </a:xfrm>
          </p:grpSpPr>
          <p:sp>
            <p:nvSpPr>
              <p:cNvPr id="58" name="椭圆 57">
                <a:extLst>
                  <a:ext uri="{FF2B5EF4-FFF2-40B4-BE49-F238E27FC236}">
                    <a16:creationId xmlns="" xmlns:a16="http://schemas.microsoft.com/office/drawing/2014/main" id="{57202AC1-02D2-4778-90EA-A027258A8DF7}"/>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 name="直接连接符 58">
                <a:extLst>
                  <a:ext uri="{FF2B5EF4-FFF2-40B4-BE49-F238E27FC236}">
                    <a16:creationId xmlns="" xmlns:a16="http://schemas.microsoft.com/office/drawing/2014/main" id="{CA6D2783-C01B-4806-B113-35CA4881F41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 xmlns:a16="http://schemas.microsoft.com/office/drawing/2014/main" id="{ACF57D46-BE89-4839-8612-C58F350F232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 xmlns:a16="http://schemas.microsoft.com/office/drawing/2014/main" id="{1A4808BF-C1C0-45F1-9C7F-A484D3AED6C1}"/>
                </a:ext>
              </a:extLst>
            </p:cNvPr>
            <p:cNvGrpSpPr/>
            <p:nvPr/>
          </p:nvGrpSpPr>
          <p:grpSpPr>
            <a:xfrm>
              <a:off x="4995231" y="-22820"/>
              <a:ext cx="304244" cy="645576"/>
              <a:chOff x="767318" y="0"/>
              <a:chExt cx="304244" cy="645576"/>
            </a:xfrm>
          </p:grpSpPr>
          <p:sp>
            <p:nvSpPr>
              <p:cNvPr id="55" name="椭圆 54">
                <a:extLst>
                  <a:ext uri="{FF2B5EF4-FFF2-40B4-BE49-F238E27FC236}">
                    <a16:creationId xmlns="" xmlns:a16="http://schemas.microsoft.com/office/drawing/2014/main" id="{70883FE7-A1FE-4905-A28E-61AC80A1F530}"/>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6" name="直接连接符 55">
                <a:extLst>
                  <a:ext uri="{FF2B5EF4-FFF2-40B4-BE49-F238E27FC236}">
                    <a16:creationId xmlns="" xmlns:a16="http://schemas.microsoft.com/office/drawing/2014/main" id="{1DDF3096-F48E-4F04-B464-951F6DF57A59}"/>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 xmlns:a16="http://schemas.microsoft.com/office/drawing/2014/main" id="{899F3E76-B4A1-4752-8305-55E54E0598F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 xmlns:a16="http://schemas.microsoft.com/office/drawing/2014/main" id="{FDD986F7-B036-4980-87C5-181B1EF46A69}"/>
                </a:ext>
              </a:extLst>
            </p:cNvPr>
            <p:cNvGrpSpPr/>
            <p:nvPr/>
          </p:nvGrpSpPr>
          <p:grpSpPr>
            <a:xfrm>
              <a:off x="5620990" y="-22820"/>
              <a:ext cx="304244" cy="645576"/>
              <a:chOff x="767318" y="0"/>
              <a:chExt cx="304244" cy="645576"/>
            </a:xfrm>
          </p:grpSpPr>
          <p:sp>
            <p:nvSpPr>
              <p:cNvPr id="52" name="椭圆 51">
                <a:extLst>
                  <a:ext uri="{FF2B5EF4-FFF2-40B4-BE49-F238E27FC236}">
                    <a16:creationId xmlns="" xmlns:a16="http://schemas.microsoft.com/office/drawing/2014/main" id="{763228F1-9AD4-4417-A7A3-51DD749F5339}"/>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3" name="直接连接符 52">
                <a:extLst>
                  <a:ext uri="{FF2B5EF4-FFF2-40B4-BE49-F238E27FC236}">
                    <a16:creationId xmlns="" xmlns:a16="http://schemas.microsoft.com/office/drawing/2014/main" id="{F7AEF8F3-2284-4A70-92E0-D7E0ABBF273B}"/>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 xmlns:a16="http://schemas.microsoft.com/office/drawing/2014/main" id="{F956C66A-B0EB-4F6B-B294-AD9F117F0E48}"/>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 xmlns:a16="http://schemas.microsoft.com/office/drawing/2014/main" id="{94986925-882C-4D56-B641-8DF0034270A1}"/>
                </a:ext>
              </a:extLst>
            </p:cNvPr>
            <p:cNvGrpSpPr/>
            <p:nvPr/>
          </p:nvGrpSpPr>
          <p:grpSpPr>
            <a:xfrm>
              <a:off x="6246749" y="-22820"/>
              <a:ext cx="304244" cy="645576"/>
              <a:chOff x="767318" y="0"/>
              <a:chExt cx="304244" cy="645576"/>
            </a:xfrm>
          </p:grpSpPr>
          <p:sp>
            <p:nvSpPr>
              <p:cNvPr id="49" name="椭圆 48">
                <a:extLst>
                  <a:ext uri="{FF2B5EF4-FFF2-40B4-BE49-F238E27FC236}">
                    <a16:creationId xmlns="" xmlns:a16="http://schemas.microsoft.com/office/drawing/2014/main" id="{8C97D44B-78C0-41F0-9FC2-84C017C5A5DE}"/>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0" name="直接连接符 49">
                <a:extLst>
                  <a:ext uri="{FF2B5EF4-FFF2-40B4-BE49-F238E27FC236}">
                    <a16:creationId xmlns="" xmlns:a16="http://schemas.microsoft.com/office/drawing/2014/main" id="{8D5BC818-7DCA-47EF-A02C-F62B35A6DB6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51" name="直接连接符 50">
                <a:extLst>
                  <a:ext uri="{FF2B5EF4-FFF2-40B4-BE49-F238E27FC236}">
                    <a16:creationId xmlns="" xmlns:a16="http://schemas.microsoft.com/office/drawing/2014/main" id="{C0B7796E-1850-466F-985A-F8858FF5299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 xmlns:a16="http://schemas.microsoft.com/office/drawing/2014/main" id="{2205BDA3-BB4F-42D6-9C80-7857F8B3A570}"/>
                </a:ext>
              </a:extLst>
            </p:cNvPr>
            <p:cNvGrpSpPr/>
            <p:nvPr/>
          </p:nvGrpSpPr>
          <p:grpSpPr>
            <a:xfrm>
              <a:off x="6872508" y="-22820"/>
              <a:ext cx="304244" cy="645576"/>
              <a:chOff x="767318" y="0"/>
              <a:chExt cx="304244" cy="645576"/>
            </a:xfrm>
          </p:grpSpPr>
          <p:sp>
            <p:nvSpPr>
              <p:cNvPr id="46" name="椭圆 45">
                <a:extLst>
                  <a:ext uri="{FF2B5EF4-FFF2-40B4-BE49-F238E27FC236}">
                    <a16:creationId xmlns="" xmlns:a16="http://schemas.microsoft.com/office/drawing/2014/main" id="{3DA8FAE3-37D2-44B6-818E-EECCBAA0CE7B}"/>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7" name="直接连接符 46">
                <a:extLst>
                  <a:ext uri="{FF2B5EF4-FFF2-40B4-BE49-F238E27FC236}">
                    <a16:creationId xmlns="" xmlns:a16="http://schemas.microsoft.com/office/drawing/2014/main" id="{835961F6-C700-484A-AAC3-E8D8C2C7CB58}"/>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 xmlns:a16="http://schemas.microsoft.com/office/drawing/2014/main" id="{F20A4AA5-2919-4999-8C21-0F3E02C7878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 xmlns:a16="http://schemas.microsoft.com/office/drawing/2014/main" id="{34677B73-C95C-4912-AAC7-5893DFAB60DD}"/>
                </a:ext>
              </a:extLst>
            </p:cNvPr>
            <p:cNvGrpSpPr/>
            <p:nvPr/>
          </p:nvGrpSpPr>
          <p:grpSpPr>
            <a:xfrm>
              <a:off x="7498267" y="-22820"/>
              <a:ext cx="304244" cy="645576"/>
              <a:chOff x="767318" y="0"/>
              <a:chExt cx="304244" cy="645576"/>
            </a:xfrm>
          </p:grpSpPr>
          <p:sp>
            <p:nvSpPr>
              <p:cNvPr id="43" name="椭圆 42">
                <a:extLst>
                  <a:ext uri="{FF2B5EF4-FFF2-40B4-BE49-F238E27FC236}">
                    <a16:creationId xmlns="" xmlns:a16="http://schemas.microsoft.com/office/drawing/2014/main" id="{CBB68C9E-88C1-4D26-9378-5A6DE59E6EBF}"/>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4" name="直接连接符 43">
                <a:extLst>
                  <a:ext uri="{FF2B5EF4-FFF2-40B4-BE49-F238E27FC236}">
                    <a16:creationId xmlns="" xmlns:a16="http://schemas.microsoft.com/office/drawing/2014/main" id="{3CF8A82E-83B0-404B-BE31-49C24846F630}"/>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 xmlns:a16="http://schemas.microsoft.com/office/drawing/2014/main" id="{78507510-16CD-4805-8A5D-84EC516B51E9}"/>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 xmlns:a16="http://schemas.microsoft.com/office/drawing/2014/main" id="{FD8EE195-6E37-4497-A6C2-6BEBD0B337EB}"/>
                </a:ext>
              </a:extLst>
            </p:cNvPr>
            <p:cNvGrpSpPr/>
            <p:nvPr/>
          </p:nvGrpSpPr>
          <p:grpSpPr>
            <a:xfrm>
              <a:off x="8124026" y="-22820"/>
              <a:ext cx="304244" cy="645576"/>
              <a:chOff x="767318" y="0"/>
              <a:chExt cx="304244" cy="645576"/>
            </a:xfrm>
          </p:grpSpPr>
          <p:sp>
            <p:nvSpPr>
              <p:cNvPr id="40" name="椭圆 39">
                <a:extLst>
                  <a:ext uri="{FF2B5EF4-FFF2-40B4-BE49-F238E27FC236}">
                    <a16:creationId xmlns="" xmlns:a16="http://schemas.microsoft.com/office/drawing/2014/main" id="{A17076FD-1CC6-4404-B681-8D5C9CAC50B4}"/>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1" name="直接连接符 40">
                <a:extLst>
                  <a:ext uri="{FF2B5EF4-FFF2-40B4-BE49-F238E27FC236}">
                    <a16:creationId xmlns="" xmlns:a16="http://schemas.microsoft.com/office/drawing/2014/main" id="{BB2E0DBA-39DD-4F89-A5EC-8D6179485012}"/>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 xmlns:a16="http://schemas.microsoft.com/office/drawing/2014/main" id="{3E3BF51B-C69F-4027-8B03-7415F38B43D0}"/>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 xmlns:a16="http://schemas.microsoft.com/office/drawing/2014/main" id="{C1AA6889-03A1-40B3-82E0-0BA955402D0A}"/>
                </a:ext>
              </a:extLst>
            </p:cNvPr>
            <p:cNvGrpSpPr/>
            <p:nvPr/>
          </p:nvGrpSpPr>
          <p:grpSpPr>
            <a:xfrm>
              <a:off x="8749785" y="-22820"/>
              <a:ext cx="304244" cy="645576"/>
              <a:chOff x="767318" y="0"/>
              <a:chExt cx="304244" cy="645576"/>
            </a:xfrm>
          </p:grpSpPr>
          <p:sp>
            <p:nvSpPr>
              <p:cNvPr id="37" name="椭圆 36">
                <a:extLst>
                  <a:ext uri="{FF2B5EF4-FFF2-40B4-BE49-F238E27FC236}">
                    <a16:creationId xmlns="" xmlns:a16="http://schemas.microsoft.com/office/drawing/2014/main" id="{3F4AB093-A9EC-4C9F-AFC1-A6FAEBD1A24D}"/>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8" name="直接连接符 37">
                <a:extLst>
                  <a:ext uri="{FF2B5EF4-FFF2-40B4-BE49-F238E27FC236}">
                    <a16:creationId xmlns="" xmlns:a16="http://schemas.microsoft.com/office/drawing/2014/main" id="{9C00749F-7138-4206-A0EA-E4233BC14E5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 xmlns:a16="http://schemas.microsoft.com/office/drawing/2014/main" id="{3E7C885A-4C2E-4241-834B-052AB5D699A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 xmlns:a16="http://schemas.microsoft.com/office/drawing/2014/main" id="{FF4C0ACD-68E6-4B63-9B86-BF8FBAA380F5}"/>
                </a:ext>
              </a:extLst>
            </p:cNvPr>
            <p:cNvGrpSpPr/>
            <p:nvPr/>
          </p:nvGrpSpPr>
          <p:grpSpPr>
            <a:xfrm>
              <a:off x="9375544" y="-22820"/>
              <a:ext cx="304244" cy="645576"/>
              <a:chOff x="767318" y="0"/>
              <a:chExt cx="304244" cy="645576"/>
            </a:xfrm>
          </p:grpSpPr>
          <p:sp>
            <p:nvSpPr>
              <p:cNvPr id="34" name="椭圆 33">
                <a:extLst>
                  <a:ext uri="{FF2B5EF4-FFF2-40B4-BE49-F238E27FC236}">
                    <a16:creationId xmlns="" xmlns:a16="http://schemas.microsoft.com/office/drawing/2014/main" id="{7793F4A6-7517-496B-ADEC-DC39776F36C6}"/>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5" name="直接连接符 34">
                <a:extLst>
                  <a:ext uri="{FF2B5EF4-FFF2-40B4-BE49-F238E27FC236}">
                    <a16:creationId xmlns="" xmlns:a16="http://schemas.microsoft.com/office/drawing/2014/main" id="{D227D691-5577-49C0-A24D-3271A58542A8}"/>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 xmlns:a16="http://schemas.microsoft.com/office/drawing/2014/main" id="{8FC7EA78-B139-4937-AA3D-B65655F7F825}"/>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 xmlns:a16="http://schemas.microsoft.com/office/drawing/2014/main" id="{55BB6EA1-B803-4580-85D9-A8AA6BCFDB6B}"/>
                </a:ext>
              </a:extLst>
            </p:cNvPr>
            <p:cNvGrpSpPr/>
            <p:nvPr/>
          </p:nvGrpSpPr>
          <p:grpSpPr>
            <a:xfrm>
              <a:off x="10001303" y="-22820"/>
              <a:ext cx="304244" cy="645576"/>
              <a:chOff x="767318" y="0"/>
              <a:chExt cx="304244" cy="645576"/>
            </a:xfrm>
          </p:grpSpPr>
          <p:sp>
            <p:nvSpPr>
              <p:cNvPr id="31" name="椭圆 30">
                <a:extLst>
                  <a:ext uri="{FF2B5EF4-FFF2-40B4-BE49-F238E27FC236}">
                    <a16:creationId xmlns="" xmlns:a16="http://schemas.microsoft.com/office/drawing/2014/main" id="{F1250542-3A44-4E95-A3B7-C476F3466B08}"/>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2" name="直接连接符 31">
                <a:extLst>
                  <a:ext uri="{FF2B5EF4-FFF2-40B4-BE49-F238E27FC236}">
                    <a16:creationId xmlns="" xmlns:a16="http://schemas.microsoft.com/office/drawing/2014/main" id="{614677C0-51E7-4075-A017-00EA850B6867}"/>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 xmlns:a16="http://schemas.microsoft.com/office/drawing/2014/main" id="{F84362EA-E15E-4CBF-A8D6-9B13B81C45D6}"/>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 xmlns:a16="http://schemas.microsoft.com/office/drawing/2014/main" id="{D0A24453-32F1-4701-ADF4-2B920C385141}"/>
                </a:ext>
              </a:extLst>
            </p:cNvPr>
            <p:cNvGrpSpPr/>
            <p:nvPr/>
          </p:nvGrpSpPr>
          <p:grpSpPr>
            <a:xfrm>
              <a:off x="10627062" y="-22820"/>
              <a:ext cx="304244" cy="645576"/>
              <a:chOff x="767318" y="0"/>
              <a:chExt cx="304244" cy="645576"/>
            </a:xfrm>
          </p:grpSpPr>
          <p:sp>
            <p:nvSpPr>
              <p:cNvPr id="28" name="椭圆 27">
                <a:extLst>
                  <a:ext uri="{FF2B5EF4-FFF2-40B4-BE49-F238E27FC236}">
                    <a16:creationId xmlns="" xmlns:a16="http://schemas.microsoft.com/office/drawing/2014/main" id="{42B2B148-76DC-4FC8-9B90-C808DA780533}"/>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9" name="直接连接符 28">
                <a:extLst>
                  <a:ext uri="{FF2B5EF4-FFF2-40B4-BE49-F238E27FC236}">
                    <a16:creationId xmlns="" xmlns:a16="http://schemas.microsoft.com/office/drawing/2014/main" id="{4ED0C15A-DD23-483C-934B-EB39133CDA5E}"/>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 xmlns:a16="http://schemas.microsoft.com/office/drawing/2014/main" id="{F902FEC5-1E73-4D1D-AFBD-A15317EB80F0}"/>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 xmlns:a16="http://schemas.microsoft.com/office/drawing/2014/main" id="{737849DA-37F2-4863-8207-C03E65A22B9C}"/>
                </a:ext>
              </a:extLst>
            </p:cNvPr>
            <p:cNvGrpSpPr/>
            <p:nvPr/>
          </p:nvGrpSpPr>
          <p:grpSpPr>
            <a:xfrm>
              <a:off x="11252825" y="-22820"/>
              <a:ext cx="304244" cy="645576"/>
              <a:chOff x="767318" y="0"/>
              <a:chExt cx="304244" cy="645576"/>
            </a:xfrm>
          </p:grpSpPr>
          <p:sp>
            <p:nvSpPr>
              <p:cNvPr id="25" name="椭圆 24">
                <a:extLst>
                  <a:ext uri="{FF2B5EF4-FFF2-40B4-BE49-F238E27FC236}">
                    <a16:creationId xmlns="" xmlns:a16="http://schemas.microsoft.com/office/drawing/2014/main" id="{B9B92060-877E-4C42-AFEA-4258E31DCA13}"/>
                  </a:ext>
                </a:extLst>
              </p:cNvPr>
              <p:cNvSpPr/>
              <p:nvPr/>
            </p:nvSpPr>
            <p:spPr>
              <a:xfrm>
                <a:off x="767318" y="341332"/>
                <a:ext cx="304244" cy="304244"/>
              </a:xfrm>
              <a:prstGeom prst="ellipse">
                <a:avLst/>
              </a:prstGeom>
              <a:solidFill>
                <a:srgbClr val="3C43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26" name="直接连接符 25">
                <a:extLst>
                  <a:ext uri="{FF2B5EF4-FFF2-40B4-BE49-F238E27FC236}">
                    <a16:creationId xmlns="" xmlns:a16="http://schemas.microsoft.com/office/drawing/2014/main" id="{08C99A03-8506-410D-BEDB-06A271248FD5}"/>
                  </a:ext>
                </a:extLst>
              </p:cNvPr>
              <p:cNvCxnSpPr>
                <a:cxnSpLocks/>
              </p:cNvCxnSpPr>
              <p:nvPr/>
            </p:nvCxnSpPr>
            <p:spPr>
              <a:xfrm>
                <a:off x="833712"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 xmlns:a16="http://schemas.microsoft.com/office/drawing/2014/main" id="{C22C89CC-8429-42EC-9762-A24287C8EC7C}"/>
                  </a:ext>
                </a:extLst>
              </p:cNvPr>
              <p:cNvCxnSpPr>
                <a:cxnSpLocks/>
              </p:cNvCxnSpPr>
              <p:nvPr/>
            </p:nvCxnSpPr>
            <p:spPr>
              <a:xfrm>
                <a:off x="985834" y="0"/>
                <a:ext cx="0" cy="485782"/>
              </a:xfrm>
              <a:prstGeom prst="line">
                <a:avLst/>
              </a:prstGeom>
              <a:ln w="31750">
                <a:solidFill>
                  <a:srgbClr val="3C4353"/>
                </a:solidFill>
              </a:ln>
            </p:spPr>
            <p:style>
              <a:lnRef idx="1">
                <a:schemeClr val="accent1"/>
              </a:lnRef>
              <a:fillRef idx="0">
                <a:schemeClr val="accent1"/>
              </a:fillRef>
              <a:effectRef idx="0">
                <a:schemeClr val="accent1"/>
              </a:effectRef>
              <a:fontRef idx="minor">
                <a:schemeClr val="tx1"/>
              </a:fontRef>
            </p:style>
          </p:cxnSp>
        </p:grpSp>
      </p:grpSp>
      <p:grpSp>
        <p:nvGrpSpPr>
          <p:cNvPr id="89" name="组合 88">
            <a:extLst>
              <a:ext uri="{FF2B5EF4-FFF2-40B4-BE49-F238E27FC236}">
                <a16:creationId xmlns="" xmlns:a16="http://schemas.microsoft.com/office/drawing/2014/main" id="{FBB6E651-DDE7-4B8F-A4DB-42CB7D002BFD}"/>
              </a:ext>
            </a:extLst>
          </p:cNvPr>
          <p:cNvGrpSpPr/>
          <p:nvPr/>
        </p:nvGrpSpPr>
        <p:grpSpPr>
          <a:xfrm>
            <a:off x="5919733" y="1369121"/>
            <a:ext cx="4788114" cy="1360874"/>
            <a:chOff x="5576530" y="1799362"/>
            <a:chExt cx="2962592" cy="1474784"/>
          </a:xfrm>
        </p:grpSpPr>
        <p:sp>
          <p:nvSpPr>
            <p:cNvPr id="87" name="矩形 86">
              <a:extLst>
                <a:ext uri="{FF2B5EF4-FFF2-40B4-BE49-F238E27FC236}">
                  <a16:creationId xmlns="" xmlns:a16="http://schemas.microsoft.com/office/drawing/2014/main" id="{463C8025-97BB-42C6-A281-4F4080CCC64D}"/>
                </a:ext>
              </a:extLst>
            </p:cNvPr>
            <p:cNvSpPr/>
            <p:nvPr/>
          </p:nvSpPr>
          <p:spPr>
            <a:xfrm>
              <a:off x="5576531" y="1799362"/>
              <a:ext cx="2962591" cy="825909"/>
            </a:xfrm>
            <a:prstGeom prst="rect">
              <a:avLst/>
            </a:prstGeom>
            <a:noFill/>
            <a:ln w="41275">
              <a:solidFill>
                <a:srgbClr val="3C4353">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文本框 87">
              <a:extLst>
                <a:ext uri="{FF2B5EF4-FFF2-40B4-BE49-F238E27FC236}">
                  <a16:creationId xmlns="" xmlns:a16="http://schemas.microsoft.com/office/drawing/2014/main" id="{78537B39-06A2-4B9D-A947-4ADBB3D8E1BB}"/>
                </a:ext>
              </a:extLst>
            </p:cNvPr>
            <p:cNvSpPr txBox="1"/>
            <p:nvPr/>
          </p:nvSpPr>
          <p:spPr>
            <a:xfrm>
              <a:off x="5576530" y="1827596"/>
              <a:ext cx="2711864" cy="1446550"/>
            </a:xfrm>
            <a:prstGeom prst="rect">
              <a:avLst/>
            </a:prstGeom>
            <a:noFill/>
          </p:spPr>
          <p:txBody>
            <a:bodyPr wrap="square" rtlCol="0">
              <a:spAutoFit/>
            </a:bodyPr>
            <a:lstStyle/>
            <a:p>
              <a:pPr algn="dist"/>
              <a:r>
                <a:rPr lang="en-US" altLang="zh-CN" sz="4400" dirty="0">
                  <a:solidFill>
                    <a:srgbClr val="FFCA25"/>
                  </a:solidFill>
                </a:rPr>
                <a:t>  </a:t>
              </a:r>
              <a:r>
                <a:rPr lang="en-US" altLang="zh-CN" sz="4400" b="1" dirty="0" err="1">
                  <a:solidFill>
                    <a:srgbClr val="FFCA25"/>
                  </a:solidFill>
                  <a:ea typeface="仓耳今楷05-6763 W05" panose="02020400000000000000" pitchFamily="18" charset="-122"/>
                </a:rPr>
                <a:t>Nhiệm</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vụ</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về</a:t>
              </a:r>
              <a:r>
                <a:rPr lang="en-US" altLang="zh-CN" sz="4400" b="1" dirty="0">
                  <a:solidFill>
                    <a:srgbClr val="FFCA25"/>
                  </a:solidFill>
                  <a:ea typeface="仓耳今楷05-6763 W05" panose="02020400000000000000" pitchFamily="18" charset="-122"/>
                </a:rPr>
                <a:t> </a:t>
              </a:r>
              <a:r>
                <a:rPr lang="en-US" altLang="zh-CN" sz="4400" b="1" dirty="0" err="1">
                  <a:solidFill>
                    <a:srgbClr val="FFCA25"/>
                  </a:solidFill>
                  <a:ea typeface="仓耳今楷05-6763 W05" panose="02020400000000000000" pitchFamily="18" charset="-122"/>
                </a:rPr>
                <a:t>nhà</a:t>
              </a:r>
              <a:r>
                <a:rPr lang="en-US" altLang="zh-CN" sz="4400" b="1" dirty="0">
                  <a:latin typeface="仓耳今楷05-6763 W05" panose="02020400000000000000" pitchFamily="18" charset="-122"/>
                  <a:ea typeface="仓耳今楷05-6763 W05" panose="02020400000000000000" pitchFamily="18" charset="-122"/>
                </a:rPr>
                <a:t> </a:t>
              </a:r>
              <a:endParaRPr lang="zh-CN" altLang="en-US" sz="4400" b="1" dirty="0">
                <a:latin typeface="仓耳今楷05-6763 W05" panose="02020400000000000000" pitchFamily="18" charset="-122"/>
                <a:ea typeface="仓耳今楷05-6763 W05" panose="02020400000000000000" pitchFamily="18" charset="-122"/>
              </a:endParaRPr>
            </a:p>
          </p:txBody>
        </p:sp>
      </p:grpSp>
      <p:sp>
        <p:nvSpPr>
          <p:cNvPr id="92" name="文本框 91">
            <a:extLst>
              <a:ext uri="{FF2B5EF4-FFF2-40B4-BE49-F238E27FC236}">
                <a16:creationId xmlns="" xmlns:a16="http://schemas.microsoft.com/office/drawing/2014/main" id="{AD3E7058-6B12-40A4-A02C-ECC2A8237662}"/>
              </a:ext>
            </a:extLst>
          </p:cNvPr>
          <p:cNvSpPr txBox="1"/>
          <p:nvPr/>
        </p:nvSpPr>
        <p:spPr>
          <a:xfrm>
            <a:off x="6221100" y="2351538"/>
            <a:ext cx="4788112" cy="2862322"/>
          </a:xfrm>
          <a:prstGeom prst="rect">
            <a:avLst/>
          </a:prstGeom>
          <a:noFill/>
        </p:spPr>
        <p:txBody>
          <a:bodyPr wrap="square" rtlCol="0">
            <a:spAutoFit/>
          </a:bodyPr>
          <a:lstStyle/>
          <a:p>
            <a:pPr marL="171450" indent="-171450">
              <a:lnSpc>
                <a:spcPct val="150000"/>
              </a:lnSpc>
              <a:buFontTx/>
              <a:buChar char="-"/>
            </a:pPr>
            <a:r>
              <a:rPr lang="en-US" altLang="zh-CN" sz="2400" dirty="0">
                <a:latin typeface="Times New Roman" panose="02020603050405020304" pitchFamily="18" charset="0"/>
                <a:ea typeface="仓耳今楷05-6763 W05" panose="02020400000000000000" pitchFamily="18" charset="-122"/>
                <a:cs typeface="Times New Roman" panose="02020603050405020304" pitchFamily="18" charset="0"/>
              </a:rPr>
              <a:t>Học nội dung kiến thức lí </a:t>
            </a:r>
            <a:r>
              <a:rPr lang="en-US" altLang="zh-CN" sz="2400" dirty="0" smtClean="0">
                <a:latin typeface="Times New Roman" panose="02020603050405020304" pitchFamily="18" charset="0"/>
                <a:ea typeface="仓耳今楷05-6763 W05" panose="02020400000000000000" pitchFamily="18" charset="-122"/>
                <a:cs typeface="Times New Roman" panose="02020603050405020304" pitchFamily="18" charset="0"/>
              </a:rPr>
              <a:t>thuyết:</a:t>
            </a:r>
            <a:endParaRPr lang="en-US" altLang="zh-CN" sz="2400" dirty="0">
              <a:latin typeface="Times New Roman" panose="02020603050405020304" pitchFamily="18" charset="0"/>
              <a:ea typeface="仓耳今楷05-6763 W05" panose="02020400000000000000" pitchFamily="18" charset="-122"/>
              <a:cs typeface="Times New Roman" panose="02020603050405020304" pitchFamily="18" charset="0"/>
            </a:endParaRPr>
          </a:p>
          <a:p>
            <a:pPr>
              <a:lnSpc>
                <a:spcPct val="150000"/>
              </a:lnSpc>
            </a:pPr>
            <a:r>
              <a:rPr lang="en-US" altLang="zh-CN" sz="2400" dirty="0">
                <a:latin typeface="Times New Roman" panose="02020603050405020304" pitchFamily="18" charset="0"/>
                <a:ea typeface="仓耳今楷05-6763 W05" panose="02020400000000000000" pitchFamily="18" charset="-122"/>
                <a:cs typeface="Times New Roman" panose="02020603050405020304" pitchFamily="18" charset="0"/>
              </a:rPr>
              <a:t>+ </a:t>
            </a:r>
            <a:r>
              <a:rPr lang="vi-VN" altLang="zh-CN" sz="2400" dirty="0" smtClean="0">
                <a:latin typeface="Times New Roman" panose="02020603050405020304" pitchFamily="18" charset="0"/>
                <a:ea typeface="仓耳今楷05-6763 W05" panose="02020400000000000000" pitchFamily="18" charset="-122"/>
                <a:cs typeface="Times New Roman" panose="02020603050405020304" pitchFamily="18" charset="0"/>
              </a:rPr>
              <a:t>Vật liệu làm nhà</a:t>
            </a:r>
            <a:endParaRPr lang="en-US" altLang="zh-CN" sz="2400" dirty="0">
              <a:latin typeface="Times New Roman" panose="02020603050405020304" pitchFamily="18" charset="0"/>
              <a:ea typeface="仓耳今楷05-6763 W05" panose="02020400000000000000" pitchFamily="18" charset="-122"/>
              <a:cs typeface="Times New Roman" panose="02020603050405020304" pitchFamily="18" charset="0"/>
            </a:endParaRPr>
          </a:p>
          <a:p>
            <a:pPr marL="171450" indent="-171450">
              <a:lnSpc>
                <a:spcPct val="150000"/>
              </a:lnSpc>
              <a:buFontTx/>
              <a:buChar char="-"/>
            </a:pPr>
            <a:r>
              <a:rPr lang="en-US" altLang="zh-CN" sz="2400" dirty="0" smtClean="0">
                <a:latin typeface="Times New Roman" panose="02020603050405020304" pitchFamily="18" charset="0"/>
                <a:ea typeface="仓耳今楷05-6763 W05" panose="02020400000000000000" pitchFamily="18" charset="-122"/>
                <a:cs typeface="Times New Roman" panose="02020603050405020304" pitchFamily="18" charset="0"/>
              </a:rPr>
              <a:t>Chuẩn </a:t>
            </a:r>
            <a:r>
              <a:rPr lang="en-US" altLang="zh-CN" sz="2400" dirty="0">
                <a:latin typeface="Times New Roman" panose="02020603050405020304" pitchFamily="18" charset="0"/>
                <a:ea typeface="仓耳今楷05-6763 W05" panose="02020400000000000000" pitchFamily="18" charset="-122"/>
                <a:cs typeface="Times New Roman" panose="02020603050405020304" pitchFamily="18" charset="0"/>
              </a:rPr>
              <a:t>bị bài mới:</a:t>
            </a:r>
          </a:p>
          <a:p>
            <a:pPr>
              <a:lnSpc>
                <a:spcPct val="150000"/>
              </a:lnSpc>
            </a:pPr>
            <a:r>
              <a:rPr lang="en-US" altLang="zh-CN" sz="2400" dirty="0">
                <a:latin typeface="Times New Roman" panose="02020603050405020304" pitchFamily="18" charset="0"/>
                <a:ea typeface="仓耳今楷05-6763 W05" panose="02020400000000000000" pitchFamily="18" charset="-122"/>
                <a:cs typeface="Times New Roman" panose="02020603050405020304" pitchFamily="18" charset="0"/>
              </a:rPr>
              <a:t>+ </a:t>
            </a:r>
            <a:r>
              <a:rPr lang="en-US" altLang="zh-CN" sz="2400" dirty="0" smtClean="0">
                <a:latin typeface="Times New Roman" panose="02020603050405020304" pitchFamily="18" charset="0"/>
                <a:ea typeface="仓耳今楷05-6763 W05" panose="02020400000000000000" pitchFamily="18" charset="-122"/>
                <a:cs typeface="Times New Roman" panose="02020603050405020304" pitchFamily="18" charset="0"/>
              </a:rPr>
              <a:t> Đọc trước phần II: </a:t>
            </a:r>
            <a:r>
              <a:rPr lang="vi-VN" altLang="zh-CN" sz="2400" dirty="0" smtClean="0">
                <a:latin typeface="Times New Roman" panose="02020603050405020304" pitchFamily="18" charset="0"/>
                <a:ea typeface="仓耳今楷05-6763 W05" panose="02020400000000000000" pitchFamily="18" charset="-122"/>
                <a:cs typeface="Times New Roman" panose="02020603050405020304" pitchFamily="18" charset="0"/>
              </a:rPr>
              <a:t>Các </a:t>
            </a:r>
            <a:r>
              <a:rPr lang="vi-VN" altLang="zh-CN" sz="2400" dirty="0">
                <a:latin typeface="Times New Roman" panose="02020603050405020304" pitchFamily="18" charset="0"/>
                <a:ea typeface="仓耳今楷05-6763 W05" panose="02020400000000000000" pitchFamily="18" charset="-122"/>
                <a:cs typeface="Times New Roman" panose="02020603050405020304" pitchFamily="18" charset="0"/>
              </a:rPr>
              <a:t>bước xây nhà</a:t>
            </a:r>
            <a:endParaRPr lang="en-US" altLang="zh-CN" sz="2400"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pic>
        <p:nvPicPr>
          <p:cNvPr id="1030" name="Picture 6" descr="Cô bé học bài cho ngày thiếu nhi. | Công cụ đồ họa PSD Tải xuống miễn phí -  Pikbest">
            <a:extLst>
              <a:ext uri="{FF2B5EF4-FFF2-40B4-BE49-F238E27FC236}">
                <a16:creationId xmlns="" xmlns:a16="http://schemas.microsoft.com/office/drawing/2014/main" id="{201E0034-0B86-47BD-8B79-FF6954A8D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1777" y="1187775"/>
            <a:ext cx="4733570" cy="47335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7309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right)">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randombar(horizontal)">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815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89"/>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pt-BR" sz="33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4:Nhà nổi thường được xây dựng ở đâu?</a:t>
            </a:r>
            <a:endParaRPr lang="en-US" sz="3300" dirty="0">
              <a:solidFill>
                <a:schemeClr val="tx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300" dirty="0">
                <a:solidFill>
                  <a:prstClr val="black"/>
                </a:solidFill>
                <a:latin typeface="Times New Roman" pitchFamily="18" charset="0"/>
                <a:cs typeface="Times New Roman" pitchFamily="18" charset="0"/>
              </a:rPr>
              <a:t>A. </a:t>
            </a:r>
            <a:r>
              <a:rPr lang="en-US" sz="2300" dirty="0" err="1">
                <a:solidFill>
                  <a:prstClr val="black"/>
                </a:solidFill>
                <a:latin typeface="Times New Roman" pitchFamily="18" charset="0"/>
                <a:cs typeface="Times New Roman" pitchFamily="18" charset="0"/>
              </a:rPr>
              <a:t>Trên</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mặt</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đất</a:t>
            </a:r>
            <a:endParaRPr lang="vi-VN" sz="2300" dirty="0">
              <a:solidFill>
                <a:prstClr val="black"/>
              </a:solidFill>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7323539" y="1899471"/>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lvl="0">
              <a:defRPr/>
            </a:pPr>
            <a:r>
              <a:rPr lang="vi-VN" sz="2300" dirty="0">
                <a:solidFill>
                  <a:prstClr val="black"/>
                </a:solidFill>
                <a:latin typeface="Times New Roman" pitchFamily="18" charset="0"/>
                <a:cs typeface="Times New Roman" pitchFamily="18" charset="0"/>
              </a:rPr>
              <a:t>B. </a:t>
            </a:r>
            <a:r>
              <a:rPr lang="en-US" sz="2300" dirty="0" err="1">
                <a:solidFill>
                  <a:prstClr val="black"/>
                </a:solidFill>
                <a:latin typeface="Times New Roman" pitchFamily="18" charset="0"/>
                <a:cs typeface="Times New Roman" pitchFamily="18" charset="0"/>
              </a:rPr>
              <a:t>Trên</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vùng</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đồi</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núi</a:t>
            </a:r>
            <a:endParaRPr lang="vi-VN" sz="2300" dirty="0">
              <a:solidFill>
                <a:prstClr val="black"/>
              </a:solidFill>
              <a:latin typeface="Times New Roman" pitchFamily="18" charset="0"/>
              <a:cs typeface="Times New Roman" pitchFamily="18" charset="0"/>
            </a:endParaRPr>
          </a:p>
        </p:txBody>
      </p:sp>
      <p:sp>
        <p:nvSpPr>
          <p:cNvPr id="43" name="Rectangle 42"/>
          <p:cNvSpPr/>
          <p:nvPr/>
        </p:nvSpPr>
        <p:spPr>
          <a:xfrm>
            <a:off x="1110220" y="2838519"/>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lvl="0">
              <a:defRPr/>
            </a:pPr>
            <a:r>
              <a:rPr lang="vi-VN" sz="2300" dirty="0">
                <a:solidFill>
                  <a:prstClr val="black"/>
                </a:solidFill>
                <a:latin typeface="Times New Roman" pitchFamily="18" charset="0"/>
                <a:cs typeface="Times New Roman" pitchFamily="18" charset="0"/>
              </a:rPr>
              <a:t>C. </a:t>
            </a:r>
            <a:r>
              <a:rPr lang="en-US" sz="2300" dirty="0">
                <a:solidFill>
                  <a:prstClr val="black"/>
                </a:solidFill>
                <a:latin typeface="Times New Roman" pitchFamily="18" charset="0"/>
                <a:cs typeface="Times New Roman" pitchFamily="18" charset="0"/>
              </a:rPr>
              <a:t>Vùng </a:t>
            </a:r>
            <a:r>
              <a:rPr lang="en-US" sz="2300" dirty="0" smtClean="0">
                <a:solidFill>
                  <a:prstClr val="black"/>
                </a:solidFill>
                <a:latin typeface="Times New Roman" pitchFamily="18" charset="0"/>
                <a:cs typeface="Times New Roman" pitchFamily="18" charset="0"/>
              </a:rPr>
              <a:t>Đồng bằng sông Cửu Long.</a:t>
            </a:r>
            <a:endParaRPr lang="vi-VN" sz="2300" dirty="0">
              <a:solidFill>
                <a:prstClr val="black"/>
              </a:solidFill>
              <a:latin typeface="Times New Roman" pitchFamily="18" charset="0"/>
              <a:cs typeface="Times New Roman" pitchFamily="18" charset="0"/>
            </a:endParaRPr>
          </a:p>
        </p:txBody>
      </p:sp>
      <p:sp>
        <p:nvSpPr>
          <p:cNvPr id="44" name="Rectangle 43"/>
          <p:cNvSpPr/>
          <p:nvPr/>
        </p:nvSpPr>
        <p:spPr>
          <a:xfrm>
            <a:off x="7407480" y="2774924"/>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lvl="0">
              <a:defRPr/>
            </a:pPr>
            <a:r>
              <a:rPr lang="vi-VN" sz="2300" dirty="0">
                <a:solidFill>
                  <a:prstClr val="black"/>
                </a:solidFill>
                <a:latin typeface="Times New Roman" pitchFamily="18" charset="0"/>
                <a:cs typeface="Times New Roman" pitchFamily="18" charset="0"/>
              </a:rPr>
              <a:t>D. </a:t>
            </a:r>
            <a:r>
              <a:rPr lang="en-US" sz="2300" dirty="0" err="1">
                <a:solidFill>
                  <a:prstClr val="black"/>
                </a:solidFill>
                <a:latin typeface="Times New Roman" pitchFamily="18" charset="0"/>
                <a:cs typeface="Times New Roman" pitchFamily="18" charset="0"/>
              </a:rPr>
              <a:t>Nơi</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có</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sóng</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biển</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mạnh</a:t>
            </a:r>
            <a:r>
              <a:rPr lang="en-US" sz="2300" dirty="0">
                <a:solidFill>
                  <a:prstClr val="black"/>
                </a:solidFill>
                <a:latin typeface="Times New Roman" pitchFamily="18" charset="0"/>
                <a:cs typeface="Times New Roman" pitchFamily="18" charset="0"/>
              </a:rPr>
              <a:t> </a:t>
            </a:r>
            <a:endParaRPr lang="vi-VN" sz="23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2"/>
            <a:ext cx="805722" cy="708059"/>
          </a:xfrm>
          <a:prstGeom prst="rect">
            <a:avLst/>
          </a:prstGeom>
          <a:solidFill>
            <a:srgbClr val="FFFFFF"/>
          </a:solidFill>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86078" y="2853138"/>
            <a:ext cx="804536" cy="643628"/>
          </a:xfrm>
          <a:prstGeom prst="rect">
            <a:avLst/>
          </a:prstGeom>
          <a:solidFill>
            <a:srgbClr val="FFFFFF"/>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6993" y="2774924"/>
            <a:ext cx="804742" cy="707197"/>
          </a:xfrm>
          <a:prstGeom prst="rect">
            <a:avLst/>
          </a:prstGeom>
          <a:solidFill>
            <a:srgbClr val="FFFFFF"/>
          </a:solidFill>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48071" y="1875364"/>
            <a:ext cx="732592" cy="643793"/>
          </a:xfrm>
          <a:prstGeom prst="rect">
            <a:avLst/>
          </a:prstGeom>
          <a:solidFill>
            <a:srgbClr val="FFFFFF"/>
          </a:solidFill>
        </p:spPr>
      </p:pic>
      <p:sp>
        <p:nvSpPr>
          <p:cNvPr id="18" name="Cloud 17">
            <a:hlinkClick r:id="rId13" action="ppaction://hlinksldjump"/>
          </p:cNvPr>
          <p:cNvSpPr/>
          <p:nvPr/>
        </p:nvSpPr>
        <p:spPr>
          <a:xfrm>
            <a:off x="4667495" y="4702499"/>
            <a:ext cx="2359211" cy="110490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358597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89"/>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rgbClr val="FFFFFF"/>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3300" dirty="0">
                <a:solidFill>
                  <a:schemeClr val="tx1"/>
                </a:solidFill>
                <a:latin typeface="Times New Roman" panose="02020603050405020304" pitchFamily="18" charset="0"/>
                <a:cs typeface="Times New Roman" panose="02020603050405020304" pitchFamily="18" charset="0"/>
              </a:rPr>
              <a:t>Câu 5</a:t>
            </a:r>
            <a:r>
              <a:rPr lang="en-US" sz="3300" dirty="0" smtClean="0">
                <a:solidFill>
                  <a:schemeClr val="tx1"/>
                </a:solidFill>
                <a:latin typeface="Times New Roman" panose="02020603050405020304" pitchFamily="18" charset="0"/>
                <a:cs typeface="Times New Roman" panose="02020603050405020304" pitchFamily="18" charset="0"/>
              </a:rPr>
              <a:t>: Sự </a:t>
            </a:r>
            <a:r>
              <a:rPr lang="en-US" sz="3300" dirty="0">
                <a:solidFill>
                  <a:schemeClr val="tx1"/>
                </a:solidFill>
                <a:latin typeface="Times New Roman" panose="02020603050405020304" pitchFamily="18" charset="0"/>
                <a:cs typeface="Times New Roman" panose="02020603050405020304" pitchFamily="18" charset="0"/>
              </a:rPr>
              <a:t>giống nhau giữa nhà ở nông thôn và thành thị là?</a:t>
            </a:r>
            <a:endParaRPr lang="vi-VN" sz="3200" dirty="0">
              <a:solidFill>
                <a:prstClr val="black"/>
              </a:solidFill>
              <a:latin typeface="Times New Roman" pitchFamily="18" charset="0"/>
              <a:cs typeface="Times New Roman" pitchFamily="18" charset="0"/>
            </a:endParaRPr>
          </a:p>
        </p:txBody>
      </p:sp>
      <p:sp>
        <p:nvSpPr>
          <p:cNvPr id="26" name="Rectangle 25"/>
          <p:cNvSpPr/>
          <p:nvPr/>
        </p:nvSpPr>
        <p:spPr>
          <a:xfrm>
            <a:off x="1110220" y="1949346"/>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300" dirty="0">
                <a:solidFill>
                  <a:prstClr val="black"/>
                </a:solidFill>
                <a:latin typeface="Times New Roman" pitchFamily="18" charset="0"/>
                <a:cs typeface="Times New Roman" pitchFamily="18" charset="0"/>
              </a:rPr>
              <a:t>A. </a:t>
            </a:r>
            <a:r>
              <a:rPr lang="en-US" sz="2300" dirty="0" err="1">
                <a:solidFill>
                  <a:prstClr val="black"/>
                </a:solidFill>
                <a:latin typeface="Times New Roman" pitchFamily="18" charset="0"/>
                <a:cs typeface="Times New Roman" pitchFamily="18" charset="0"/>
              </a:rPr>
              <a:t>Ồn</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ào</a:t>
            </a:r>
            <a:endParaRPr lang="vi-VN" sz="2300" dirty="0">
              <a:solidFill>
                <a:prstClr val="black"/>
              </a:solidFill>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1" name="Cloud 40"/>
          <p:cNvSpPr/>
          <p:nvPr/>
        </p:nvSpPr>
        <p:spPr>
          <a:xfrm>
            <a:off x="13632601" y="4702500"/>
            <a:ext cx="891420" cy="548907"/>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endParaRPr lang="vi-VN" dirty="0">
              <a:solidFill>
                <a:prstClr val="white"/>
              </a:solidFill>
              <a:latin typeface="Arial" panose="020B0604020202020204" pitchFamily="34" charset="0"/>
            </a:endParaRPr>
          </a:p>
        </p:txBody>
      </p:sp>
      <p:sp>
        <p:nvSpPr>
          <p:cNvPr id="42" name="Rectangle 41"/>
          <p:cNvSpPr/>
          <p:nvPr/>
        </p:nvSpPr>
        <p:spPr>
          <a:xfrm>
            <a:off x="6130615" y="1953535"/>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200" dirty="0">
                <a:solidFill>
                  <a:prstClr val="black"/>
                </a:solidFill>
                <a:latin typeface="Times New Roman" pitchFamily="18" charset="0"/>
                <a:cs typeface="Times New Roman" pitchFamily="18" charset="0"/>
              </a:rPr>
              <a:t>B.</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Đều</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là</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nơi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cư</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trú</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của</a:t>
            </a:r>
            <a:r>
              <a:rPr lang="en-US" sz="2200" dirty="0">
                <a:solidFill>
                  <a:prstClr val="black"/>
                </a:solidFill>
                <a:latin typeface="Times New Roman" pitchFamily="18" charset="0"/>
                <a:cs typeface="Times New Roman" pitchFamily="18" charset="0"/>
              </a:rPr>
              <a:t> con </a:t>
            </a:r>
            <a:r>
              <a:rPr lang="en-US" sz="2200" dirty="0" err="1">
                <a:solidFill>
                  <a:prstClr val="black"/>
                </a:solidFill>
                <a:latin typeface="Times New Roman" pitchFamily="18" charset="0"/>
                <a:cs typeface="Times New Roman" pitchFamily="18" charset="0"/>
              </a:rPr>
              <a:t>người</a:t>
            </a:r>
            <a:r>
              <a:rPr lang="vi-VN" sz="2200" dirty="0">
                <a:solidFill>
                  <a:prstClr val="black"/>
                </a:solidFill>
                <a:latin typeface="Times New Roman" pitchFamily="18" charset="0"/>
                <a:cs typeface="Times New Roman" pitchFamily="18" charset="0"/>
              </a:rPr>
              <a:t> </a:t>
            </a:r>
          </a:p>
        </p:txBody>
      </p:sp>
      <p:sp>
        <p:nvSpPr>
          <p:cNvPr id="43" name="Rectangle 42"/>
          <p:cNvSpPr/>
          <p:nvPr/>
        </p:nvSpPr>
        <p:spPr>
          <a:xfrm>
            <a:off x="1110220" y="2838519"/>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200" dirty="0">
                <a:solidFill>
                  <a:prstClr val="black"/>
                </a:solidFill>
                <a:latin typeface="Times New Roman" pitchFamily="18" charset="0"/>
                <a:cs typeface="Times New Roman" pitchFamily="18" charset="0"/>
              </a:rPr>
              <a:t>C. </a:t>
            </a:r>
            <a:r>
              <a:rPr lang="en-US" sz="2200" dirty="0" err="1">
                <a:solidFill>
                  <a:prstClr val="black"/>
                </a:solidFill>
                <a:latin typeface="Times New Roman" pitchFamily="18" charset="0"/>
                <a:cs typeface="Times New Roman" pitchFamily="18" charset="0"/>
              </a:rPr>
              <a:t>Dễ</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đi</a:t>
            </a:r>
            <a:r>
              <a:rPr lang="en-US" sz="2200" dirty="0">
                <a:solidFill>
                  <a:prstClr val="black"/>
                </a:solidFill>
                <a:latin typeface="Times New Roman" pitchFamily="18" charset="0"/>
                <a:cs typeface="Times New Roman" pitchFamily="18" charset="0"/>
              </a:rPr>
              <a:t> </a:t>
            </a:r>
            <a:r>
              <a:rPr lang="en-US" sz="2200" dirty="0" err="1">
                <a:solidFill>
                  <a:prstClr val="black"/>
                </a:solidFill>
                <a:latin typeface="Times New Roman" pitchFamily="18" charset="0"/>
                <a:cs typeface="Times New Roman" pitchFamily="18" charset="0"/>
              </a:rPr>
              <a:t>lại</a:t>
            </a:r>
            <a:endParaRPr lang="vi-VN" sz="2200" dirty="0">
              <a:solidFill>
                <a:prstClr val="black"/>
              </a:solidFill>
              <a:latin typeface="Times New Roman" pitchFamily="18" charset="0"/>
              <a:cs typeface="Times New Roman" pitchFamily="18" charset="0"/>
            </a:endParaRPr>
          </a:p>
        </p:txBody>
      </p:sp>
      <p:sp>
        <p:nvSpPr>
          <p:cNvPr id="44" name="Rectangle 43"/>
          <p:cNvSpPr/>
          <p:nvPr/>
        </p:nvSpPr>
        <p:spPr>
          <a:xfrm>
            <a:off x="6130615" y="2842708"/>
            <a:ext cx="4906798" cy="7708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defRPr/>
            </a:pPr>
            <a:r>
              <a:rPr lang="vi-VN" sz="2300" dirty="0">
                <a:solidFill>
                  <a:prstClr val="black"/>
                </a:solidFill>
                <a:latin typeface="Times New Roman" pitchFamily="18" charset="0"/>
                <a:cs typeface="Times New Roman" pitchFamily="18" charset="0"/>
              </a:rPr>
              <a:t>D. </a:t>
            </a:r>
            <a:r>
              <a:rPr lang="en-US" sz="2300" dirty="0" err="1">
                <a:solidFill>
                  <a:prstClr val="black"/>
                </a:solidFill>
                <a:latin typeface="Times New Roman" pitchFamily="18" charset="0"/>
                <a:cs typeface="Times New Roman" pitchFamily="18" charset="0"/>
              </a:rPr>
              <a:t>Yên</a:t>
            </a:r>
            <a:r>
              <a:rPr lang="en-US" sz="2300" dirty="0">
                <a:solidFill>
                  <a:prstClr val="black"/>
                </a:solidFill>
                <a:latin typeface="Times New Roman" pitchFamily="18" charset="0"/>
                <a:cs typeface="Times New Roman" pitchFamily="18" charset="0"/>
              </a:rPr>
              <a:t> </a:t>
            </a:r>
            <a:r>
              <a:rPr lang="en-US" sz="2300" dirty="0" err="1">
                <a:solidFill>
                  <a:prstClr val="black"/>
                </a:solidFill>
                <a:latin typeface="Times New Roman" pitchFamily="18" charset="0"/>
                <a:cs typeface="Times New Roman" pitchFamily="18" charset="0"/>
              </a:rPr>
              <a:t>tĩnh</a:t>
            </a:r>
            <a:endParaRPr lang="vi-VN" sz="23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2"/>
            <a:ext cx="805722" cy="708059"/>
          </a:xfrm>
          <a:prstGeom prst="rect">
            <a:avLst/>
          </a:prstGeom>
          <a:solidFill>
            <a:srgbClr val="FFFFFF"/>
          </a:solidFill>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2"/>
            <a:ext cx="804536" cy="704088"/>
          </a:xfrm>
          <a:prstGeom prst="rect">
            <a:avLst/>
          </a:prstGeom>
          <a:solidFill>
            <a:srgbClr val="FFFFFF"/>
          </a:solidFill>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80"/>
            <a:ext cx="804742" cy="707197"/>
          </a:xfrm>
          <a:prstGeom prst="rect">
            <a:avLst/>
          </a:prstGeom>
          <a:solidFill>
            <a:srgbClr val="FFFFFF"/>
          </a:solidFill>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4"/>
            <a:ext cx="804742" cy="643793"/>
          </a:xfrm>
          <a:prstGeom prst="rect">
            <a:avLst/>
          </a:prstGeom>
          <a:solidFill>
            <a:srgbClr val="FFFFFF"/>
          </a:solidFill>
        </p:spPr>
      </p:pic>
      <p:sp>
        <p:nvSpPr>
          <p:cNvPr id="18" name="Cloud 17">
            <a:hlinkClick r:id="rId14" action="ppaction://hlinksldjump"/>
          </p:cNvPr>
          <p:cNvSpPr/>
          <p:nvPr/>
        </p:nvSpPr>
        <p:spPr>
          <a:xfrm>
            <a:off x="4667495" y="4702499"/>
            <a:ext cx="2359211" cy="1104900"/>
          </a:xfrm>
          <a:prstGeom prst="cloud">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defRPr/>
            </a:pPr>
            <a:r>
              <a:rPr lang="en-US" sz="2400" dirty="0">
                <a:solidFill>
                  <a:schemeClr val="bg1">
                    <a:lumMod val="50000"/>
                  </a:schemeClr>
                </a:solidFill>
                <a:latin typeface="Arial" panose="020B0604020202020204" pitchFamily="34" charset="0"/>
              </a:rPr>
              <a:t>QUAY VỀ</a:t>
            </a:r>
            <a:endParaRPr lang="vi-VN" sz="2400" dirty="0">
              <a:solidFill>
                <a:schemeClr val="bg1">
                  <a:lumMod val="50000"/>
                </a:schemeClr>
              </a:solidFill>
              <a:latin typeface="Arial" panose="020B0604020202020204" pitchFamily="34" charset="0"/>
            </a:endParaRPr>
          </a:p>
        </p:txBody>
      </p:sp>
    </p:spTree>
    <p:extLst>
      <p:ext uri="{BB962C8B-B14F-4D97-AF65-F5344CB8AC3E}">
        <p14:creationId xmlns:p14="http://schemas.microsoft.com/office/powerpoint/2010/main" val="126025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noChangeArrowheads="1"/>
          </p:cNvSpPr>
          <p:nvPr>
            <p:ph type="title"/>
          </p:nvPr>
        </p:nvSpPr>
        <p:spPr>
          <a:xfrm>
            <a:off x="858741" y="0"/>
            <a:ext cx="10360549" cy="1325563"/>
          </a:xfrm>
        </p:spPr>
        <p:txBody>
          <a:bodyPr/>
          <a:lstStyle/>
          <a:p>
            <a:r>
              <a:rPr lang="en-US" altLang="en-US" b="1" dirty="0" smtClean="0">
                <a:solidFill>
                  <a:srgbClr val="FF0000"/>
                </a:solidFill>
                <a:latin typeface="Times New Roman" pitchFamily="18" charset="0"/>
                <a:cs typeface="Times New Roman" pitchFamily="18" charset="0"/>
              </a:rPr>
              <a:t>CÂU CHUYỆN: BA CHÚ LỢN CON</a:t>
            </a:r>
          </a:p>
        </p:txBody>
      </p:sp>
      <p:pic>
        <p:nvPicPr>
          <p:cNvPr id="10243" name="Content Placeholder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54804" y="1088761"/>
            <a:ext cx="7417049" cy="5476875"/>
          </a:xfrm>
        </p:spPr>
      </p:pic>
      <p:graphicFrame>
        <p:nvGraphicFramePr>
          <p:cNvPr id="2" name="Object 1"/>
          <p:cNvGraphicFramePr>
            <a:graphicFrameLocks noChangeAspect="1"/>
          </p:cNvGraphicFramePr>
          <p:nvPr>
            <p:extLst>
              <p:ext uri="{D42A27DB-BD31-4B8C-83A1-F6EECF244321}">
                <p14:modId xmlns:p14="http://schemas.microsoft.com/office/powerpoint/2010/main" val="2733806565"/>
              </p:ext>
            </p:extLst>
          </p:nvPr>
        </p:nvGraphicFramePr>
        <p:xfrm>
          <a:off x="11377613" y="46038"/>
          <a:ext cx="749300" cy="481012"/>
        </p:xfrm>
        <a:graphic>
          <a:graphicData uri="http://schemas.openxmlformats.org/presentationml/2006/ole">
            <mc:AlternateContent xmlns:mc="http://schemas.openxmlformats.org/markup-compatibility/2006">
              <mc:Choice xmlns:v="urn:schemas-microsoft-com:vml" Requires="v">
                <p:oleObj spid="_x0000_s3079" name="Packager Shell Object" showAsIcon="1" r:id="rId4" imgW="5573520" imgH="481320" progId="Package">
                  <p:embed/>
                </p:oleObj>
              </mc:Choice>
              <mc:Fallback>
                <p:oleObj name="Packager Shell Object" showAsIcon="1" r:id="rId4" imgW="5573520" imgH="481320" progId="Package">
                  <p:embed/>
                  <p:pic>
                    <p:nvPicPr>
                      <p:cNvPr id="0" name="Object 1"/>
                      <p:cNvPicPr>
                        <a:picLocks noChangeAspect="1" noChangeArrowheads="1"/>
                      </p:cNvPicPr>
                      <p:nvPr/>
                    </p:nvPicPr>
                    <p:blipFill>
                      <a:blip r:embed="rId5"/>
                      <a:srcRect/>
                      <a:stretch>
                        <a:fillRect/>
                      </a:stretch>
                    </p:blipFill>
                    <p:spPr bwMode="auto">
                      <a:xfrm>
                        <a:off x="11377613" y="46038"/>
                        <a:ext cx="7493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67082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2754157" y="1869282"/>
            <a:ext cx="8923618" cy="179916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marL="412097" indent="-412097" algn="ctr">
              <a:buFontTx/>
              <a:buAutoNum type="arabicPeriod"/>
              <a:defRPr/>
            </a:pPr>
            <a:r>
              <a:rPr lang="en-US" sz="2900" b="1" dirty="0">
                <a:solidFill>
                  <a:srgbClr val="0000CC"/>
                </a:solidFill>
                <a:latin typeface="Times New Roman" panose="02020603050405020304" pitchFamily="18" charset="0"/>
                <a:cs typeface="Times New Roman" panose="02020603050405020304" pitchFamily="18" charset="0"/>
              </a:rPr>
              <a:t>Ngôi nhà của 3 chú lợn làm </a:t>
            </a:r>
            <a:r>
              <a:rPr lang="en-US" sz="2900" b="1" dirty="0" smtClean="0">
                <a:solidFill>
                  <a:srgbClr val="0000CC"/>
                </a:solidFill>
                <a:latin typeface="Times New Roman" panose="02020603050405020304" pitchFamily="18" charset="0"/>
                <a:cs typeface="Times New Roman" panose="02020603050405020304" pitchFamily="18" charset="0"/>
              </a:rPr>
              <a:t>bằng vật liệu </a:t>
            </a:r>
            <a:r>
              <a:rPr lang="en-US" sz="2900" b="1" dirty="0">
                <a:solidFill>
                  <a:srgbClr val="0000CC"/>
                </a:solidFill>
                <a:latin typeface="Times New Roman" panose="02020603050405020304" pitchFamily="18" charset="0"/>
                <a:cs typeface="Times New Roman" panose="02020603050405020304" pitchFamily="18" charset="0"/>
              </a:rPr>
              <a:t>gì? </a:t>
            </a:r>
          </a:p>
          <a:p>
            <a:pPr algn="ctr">
              <a:defRPr/>
            </a:pPr>
            <a:r>
              <a:rPr lang="en-US" sz="2900" b="1" dirty="0">
                <a:solidFill>
                  <a:srgbClr val="0000CC"/>
                </a:solidFill>
                <a:latin typeface="Times New Roman" panose="02020603050405020304" pitchFamily="18" charset="0"/>
                <a:cs typeface="Times New Roman" panose="02020603050405020304" pitchFamily="18" charset="0"/>
              </a:rPr>
              <a:t>Theo </a:t>
            </a:r>
            <a:r>
              <a:rPr lang="en-US" sz="2900" b="1" dirty="0" err="1">
                <a:solidFill>
                  <a:srgbClr val="0000CC"/>
                </a:solidFill>
                <a:latin typeface="Times New Roman" panose="02020603050405020304" pitchFamily="18" charset="0"/>
                <a:cs typeface="Times New Roman" panose="02020603050405020304" pitchFamily="18" charset="0"/>
              </a:rPr>
              <a:t>em</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ngôi</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nhà</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nào</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đẹp</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bền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và</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chắc</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chắn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hơn</a:t>
            </a:r>
            <a:r>
              <a:rPr lang="en-US" sz="2900" b="1" dirty="0">
                <a:solidFill>
                  <a:srgbClr val="0000CC"/>
                </a:solidFill>
                <a:latin typeface="Times New Roman" panose="02020603050405020304" pitchFamily="18" charset="0"/>
                <a:cs typeface="Times New Roman" panose="02020603050405020304" pitchFamily="18" charset="0"/>
              </a:rPr>
              <a:t>?</a:t>
            </a:r>
          </a:p>
        </p:txBody>
      </p:sp>
      <p:sp>
        <p:nvSpPr>
          <p:cNvPr id="5" name="Rectangle: Rounded Corners 4"/>
          <p:cNvSpPr/>
          <p:nvPr/>
        </p:nvSpPr>
        <p:spPr>
          <a:xfrm>
            <a:off x="2754157" y="4069292"/>
            <a:ext cx="8923618" cy="1799167"/>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lIns="73262" tIns="36631" rIns="73262" bIns="36631" anchor="ctr"/>
          <a:lstStyle/>
          <a:p>
            <a:pPr algn="ctr">
              <a:defRPr/>
            </a:pPr>
            <a:r>
              <a:rPr lang="en-US" sz="2900" b="1" dirty="0">
                <a:solidFill>
                  <a:schemeClr val="tx1"/>
                </a:solidFill>
                <a:latin typeface="Times New Roman" panose="02020603050405020304" pitchFamily="18" charset="0"/>
                <a:cs typeface="Times New Roman" panose="02020603050405020304" pitchFamily="18" charset="0"/>
              </a:rPr>
              <a:t>Ngôi nhà của 3 chú lợn làm bằng rơm, cành cây, gạch.</a:t>
            </a:r>
          </a:p>
          <a:p>
            <a:pPr algn="ctr">
              <a:defRPr/>
            </a:pPr>
            <a:r>
              <a:rPr lang="en-US" sz="2900" b="1" dirty="0" smtClean="0">
                <a:solidFill>
                  <a:schemeClr val="tx1"/>
                </a:solidFill>
                <a:latin typeface="Times New Roman" panose="02020603050405020304" pitchFamily="18" charset="0"/>
                <a:cs typeface="Times New Roman" panose="02020603050405020304" pitchFamily="18" charset="0"/>
              </a:rPr>
              <a:t>Ngôi </a:t>
            </a:r>
            <a:r>
              <a:rPr lang="en-US" sz="2900" b="1" dirty="0">
                <a:solidFill>
                  <a:schemeClr val="tx1"/>
                </a:solidFill>
                <a:latin typeface="Times New Roman" panose="02020603050405020304" pitchFamily="18" charset="0"/>
                <a:cs typeface="Times New Roman" panose="02020603050405020304" pitchFamily="18" charset="0"/>
              </a:rPr>
              <a:t>nhà bằng gạch đẹp, bền và chắc chắn hơn.</a:t>
            </a:r>
          </a:p>
        </p:txBody>
      </p:sp>
      <p:sp>
        <p:nvSpPr>
          <p:cNvPr id="9" name="Cloud 8"/>
          <p:cNvSpPr/>
          <p:nvPr/>
        </p:nvSpPr>
        <p:spPr>
          <a:xfrm>
            <a:off x="-3736" y="46060"/>
            <a:ext cx="2757893" cy="2579688"/>
          </a:xfrm>
          <a:prstGeom prst="cloud">
            <a:avLst/>
          </a:prstGeom>
        </p:spPr>
        <p:style>
          <a:lnRef idx="1">
            <a:schemeClr val="accent4"/>
          </a:lnRef>
          <a:fillRef idx="2">
            <a:schemeClr val="accent4"/>
          </a:fillRef>
          <a:effectRef idx="1">
            <a:schemeClr val="accent4"/>
          </a:effectRef>
          <a:fontRef idx="minor">
            <a:schemeClr val="dk1"/>
          </a:fontRef>
        </p:style>
        <p:txBody>
          <a:bodyPr lIns="73262" tIns="36631" rIns="73262" bIns="36631" anchor="ctr"/>
          <a:lstStyle/>
          <a:p>
            <a:pPr algn="ctr">
              <a:defRPr/>
            </a:pPr>
            <a:r>
              <a:rPr lang="en-US" sz="2200" b="1" dirty="0">
                <a:solidFill>
                  <a:srgbClr val="800000"/>
                </a:solidFill>
                <a:latin typeface="Times New Roman" panose="02020603050405020304" pitchFamily="18" charset="0"/>
                <a:cs typeface="Times New Roman" panose="02020603050405020304" pitchFamily="18" charset="0"/>
              </a:rPr>
              <a:t>EM HÃY NHỚ LẠI TRUYỆN VÀ SUY NGHĨ TRẢ LỜI 2 CÂU HỎI SAU:</a:t>
            </a:r>
          </a:p>
        </p:txBody>
      </p:sp>
    </p:spTree>
    <p:extLst>
      <p:ext uri="{BB962C8B-B14F-4D97-AF65-F5344CB8AC3E}">
        <p14:creationId xmlns:p14="http://schemas.microsoft.com/office/powerpoint/2010/main" val="1506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58846744"/>
</p:tagLst>
</file>

<file path=ppt/tags/tag2.xml><?xml version="1.0" encoding="utf-8"?>
<p:tagLst xmlns:a="http://schemas.openxmlformats.org/drawingml/2006/main" xmlns:r="http://schemas.openxmlformats.org/officeDocument/2006/relationships" xmlns:p="http://schemas.openxmlformats.org/presentationml/2006/main">
  <p:tag name="TIMING" val="|0.2|0.2|0.2|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2857</TotalTime>
  <Words>1528</Words>
  <Application>Microsoft Office PowerPoint</Application>
  <PresentationFormat>Custom</PresentationFormat>
  <Paragraphs>220</Paragraphs>
  <Slides>53</Slides>
  <Notes>1</Notes>
  <HiddenSlides>0</HiddenSlides>
  <MMClips>3</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6" baseType="lpstr">
      <vt:lpstr>Office Theme</vt:lpstr>
      <vt:lpstr>Package</vt:lpstr>
      <vt:lpstr>Packager Shell Object</vt:lpstr>
      <vt:lpstr>KHỞI ĐỘNG  TRÒ CHƠI: VÒNG QUAY MAY MẮN</vt:lpstr>
      <vt:lpstr>PowerPoint Presentation</vt:lpstr>
      <vt:lpstr>PowerPoint Presentation</vt:lpstr>
      <vt:lpstr>PowerPoint Presentation</vt:lpstr>
      <vt:lpstr>PowerPoint Presentation</vt:lpstr>
      <vt:lpstr>PowerPoint Presentation</vt:lpstr>
      <vt:lpstr>PowerPoint Presentation</vt:lpstr>
      <vt:lpstr>CÂU CHUYỆN: BA CHÚ LỢN CON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148</cp:revision>
  <dcterms:created xsi:type="dcterms:W3CDTF">2021-09-04T09:12:42Z</dcterms:created>
  <dcterms:modified xsi:type="dcterms:W3CDTF">2024-09-24T04:26:11Z</dcterms:modified>
</cp:coreProperties>
</file>