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7" r:id="rId2"/>
  </p:sldMasterIdLst>
  <p:notesMasterIdLst>
    <p:notesMasterId r:id="rId47"/>
  </p:notesMasterIdLst>
  <p:sldIdLst>
    <p:sldId id="327" r:id="rId3"/>
    <p:sldId id="256" r:id="rId4"/>
    <p:sldId id="371" r:id="rId5"/>
    <p:sldId id="265" r:id="rId6"/>
    <p:sldId id="320" r:id="rId7"/>
    <p:sldId id="321" r:id="rId8"/>
    <p:sldId id="322" r:id="rId9"/>
    <p:sldId id="323" r:id="rId10"/>
    <p:sldId id="324" r:id="rId11"/>
    <p:sldId id="325" r:id="rId12"/>
    <p:sldId id="373" r:id="rId13"/>
    <p:sldId id="260" r:id="rId14"/>
    <p:sldId id="326" r:id="rId15"/>
    <p:sldId id="374" r:id="rId16"/>
    <p:sldId id="328" r:id="rId17"/>
    <p:sldId id="332" r:id="rId18"/>
    <p:sldId id="333" r:id="rId19"/>
    <p:sldId id="334" r:id="rId20"/>
    <p:sldId id="336" r:id="rId21"/>
    <p:sldId id="337" r:id="rId22"/>
    <p:sldId id="338" r:id="rId23"/>
    <p:sldId id="339" r:id="rId24"/>
    <p:sldId id="340" r:id="rId25"/>
    <p:sldId id="362" r:id="rId26"/>
    <p:sldId id="363" r:id="rId27"/>
    <p:sldId id="364" r:id="rId28"/>
    <p:sldId id="365" r:id="rId29"/>
    <p:sldId id="366" r:id="rId30"/>
    <p:sldId id="369" r:id="rId31"/>
    <p:sldId id="370" r:id="rId32"/>
    <p:sldId id="367" r:id="rId33"/>
    <p:sldId id="368" r:id="rId34"/>
    <p:sldId id="312" r:id="rId35"/>
    <p:sldId id="351" r:id="rId36"/>
    <p:sldId id="353" r:id="rId37"/>
    <p:sldId id="360" r:id="rId38"/>
    <p:sldId id="311" r:id="rId39"/>
    <p:sldId id="356" r:id="rId40"/>
    <p:sldId id="307" r:id="rId41"/>
    <p:sldId id="357" r:id="rId42"/>
    <p:sldId id="358" r:id="rId43"/>
    <p:sldId id="359" r:id="rId44"/>
    <p:sldId id="274" r:id="rId45"/>
    <p:sldId id="275" r:id="rId46"/>
  </p:sldIdLst>
  <p:sldSz cx="9144000" cy="5143500" type="screen16x9"/>
  <p:notesSz cx="6858000" cy="9144000"/>
  <p:embeddedFontLst>
    <p:embeddedFont>
      <p:font typeface="Arial Rounded MT Bold" charset="0"/>
      <p:regular r:id="rId48"/>
    </p:embeddedFont>
    <p:embeddedFont>
      <p:font typeface="Raleway" pitchFamily="2" charset="0"/>
      <p:regular r:id="rId49"/>
      <p:bold r:id="rId50"/>
      <p:italic r:id="rId51"/>
      <p:boldItalic r:id="rId52"/>
    </p:embeddedFont>
    <p:embeddedFont>
      <p:font typeface="Open Sans" pitchFamily="34" charset="0"/>
      <p:regular r:id="rId53"/>
      <p:bold r:id="rId54"/>
      <p:italic r:id="rId55"/>
      <p:boldItalic r:id="rId56"/>
    </p:embeddedFont>
    <p:embeddedFont>
      <p:font typeface="Della Respira" charset="0"/>
      <p:regular r:id="rId57"/>
    </p:embeddedFont>
    <p:embeddedFont>
      <p:font typeface="Calibri" pitchFamily="34" charset="0"/>
      <p:regular r:id="rId58"/>
      <p:bold r:id="rId59"/>
      <p:italic r:id="rId60"/>
      <p:boldItalic r:id="rId61"/>
    </p:embeddedFont>
    <p:embeddedFont>
      <p:font typeface="Wayoshi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D265"/>
    <a:srgbClr val="FCFBFB"/>
    <a:srgbClr val="ACDFD6"/>
    <a:srgbClr val="C8E9BF"/>
    <a:srgbClr val="ECF7E9"/>
    <a:srgbClr val="C7EAE3"/>
    <a:srgbClr val="40A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0A64477-551D-4A3D-A4B2-204DB02A8266}">
  <a:tblStyle styleId="{B0A64477-551D-4A3D-A4B2-204DB02A82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C233C7-F020-45C8-A20D-30187F850E5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3" autoAdjust="0"/>
    <p:restoredTop sz="92457" autoAdjust="0"/>
  </p:normalViewPr>
  <p:slideViewPr>
    <p:cSldViewPr snapToGrid="0">
      <p:cViewPr varScale="1">
        <p:scale>
          <a:sx n="141" d="100"/>
          <a:sy n="141" d="100"/>
        </p:scale>
        <p:origin x="-77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2381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077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8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86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5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7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72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11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099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77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33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35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0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52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50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68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84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the student(s) if they want to keep the box or give it to another student/team.</a:t>
            </a:r>
          </a:p>
          <a:p>
            <a:r>
              <a:rPr lang="en-US" dirty="0"/>
              <a:t>Click the question block to reveal</a:t>
            </a:r>
            <a:r>
              <a:rPr lang="en-US" baseline="0" dirty="0"/>
              <a:t> the reward/punishment.</a:t>
            </a:r>
          </a:p>
          <a:p>
            <a:r>
              <a:rPr lang="en-US" baseline="0" dirty="0"/>
              <a:t>Press the Mario icon in the corner to go back to the letter slide.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00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ff18b49f31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ff18b49f31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125d80b419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125d80b419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1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23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19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Press the spacebar</a:t>
            </a:r>
            <a:r>
              <a:rPr lang="en-US" b="1" baseline="0" dirty="0"/>
              <a:t> or down arrow to reveal the answer.</a:t>
            </a:r>
          </a:p>
          <a:p>
            <a:r>
              <a:rPr lang="en-US" baseline="0" dirty="0"/>
              <a:t>Press the X to go back to the letter slide (wrong answer), press the question box to go the reward slide (correct answer).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DA368-5491-4260-B610-EB9370EF6D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7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hyperlink" Target="http://bit.ly/2TtBDfr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hyperlink" Target="http://bit.ly/2TyoMsr" TargetMode="External"/><Relationship Id="rId5" Type="http://schemas.openxmlformats.org/officeDocument/2006/relationships/image" Target="../media/image8.png"/><Relationship Id="rId10" Type="http://schemas.openxmlformats.org/officeDocument/2006/relationships/hyperlink" Target="https://bit.ly/3A1uf1Q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35450" y="775125"/>
            <a:ext cx="4026600" cy="29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335438" y="3958850"/>
            <a:ext cx="40266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331634">
            <a:off x="8030907" y="-516634"/>
            <a:ext cx="917790" cy="22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486345">
            <a:off x="136755" y="3395852"/>
            <a:ext cx="1156691" cy="164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78616">
            <a:off x="1588267" y="445427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42967" flipH="1">
            <a:off x="6953860" y="-35629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8587" y="1135500"/>
            <a:ext cx="836930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9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>
            <a:spLocks noGrp="1"/>
          </p:cNvSpPr>
          <p:nvPr>
            <p:ph type="ctrTitle"/>
          </p:nvPr>
        </p:nvSpPr>
        <p:spPr>
          <a:xfrm>
            <a:off x="943350" y="535000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1"/>
          </p:nvPr>
        </p:nvSpPr>
        <p:spPr>
          <a:xfrm>
            <a:off x="943450" y="1700400"/>
            <a:ext cx="4379400" cy="11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52" name="Google Shape;25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-237583" y="-176837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 flipH="1">
            <a:off x="6280574" y="2752451"/>
            <a:ext cx="3202652" cy="28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-1653161">
            <a:off x="-1078079" y="3703128"/>
            <a:ext cx="2391988" cy="21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4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1741170">
            <a:off x="7991049" y="-973028"/>
            <a:ext cx="1827431" cy="2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398252" flipH="1">
            <a:off x="8051055" y="3507938"/>
            <a:ext cx="917791" cy="220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8488949" y="2998691"/>
            <a:ext cx="836930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663377" flipH="1">
            <a:off x="1222730" y="-369041"/>
            <a:ext cx="347398" cy="106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81383" flipH="1">
            <a:off x="-155285" y="489537"/>
            <a:ext cx="1156692" cy="164954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4"/>
          <p:cNvSpPr txBox="1"/>
          <p:nvPr/>
        </p:nvSpPr>
        <p:spPr>
          <a:xfrm>
            <a:off x="786050" y="3670913"/>
            <a:ext cx="43794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-745250" y="3922652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8428897" y="-655575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97513">
            <a:off x="62525" y="172775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05278" y="1211426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859432">
            <a:off x="7821936" y="406539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4551" y="3378329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85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97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52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03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8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4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4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613873" y="2484576"/>
            <a:ext cx="3528900" cy="14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613873" y="1172425"/>
            <a:ext cx="1307400" cy="102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704425" y="-478025"/>
            <a:ext cx="4851825" cy="3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389277" y="2284950"/>
            <a:ext cx="3560402" cy="31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 rot="3430017">
            <a:off x="7542011" y="3980813"/>
            <a:ext cx="1889979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 amt="19000"/>
          </a:blip>
          <a:stretch>
            <a:fillRect/>
          </a:stretch>
        </p:blipFill>
        <p:spPr>
          <a:xfrm rot="-8948271">
            <a:off x="-595720" y="-686974"/>
            <a:ext cx="1787064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527442">
            <a:off x="-545100" y="4142062"/>
            <a:ext cx="1892575" cy="93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538245">
            <a:off x="7123820" y="-369080"/>
            <a:ext cx="1122808" cy="118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100004">
            <a:off x="8294486" y="301111"/>
            <a:ext cx="1238639" cy="204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5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95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2704800" cy="21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173698" y="-911875"/>
            <a:ext cx="1889979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8268978">
            <a:off x="-501567" y="3937502"/>
            <a:ext cx="1362992" cy="166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6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100007" flipH="1">
            <a:off x="-439167" y="115051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4273" y="3407778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70" name="Google Shape;7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 rot="-3681611">
            <a:off x="8388306" y="-813922"/>
            <a:ext cx="1362993" cy="1667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 rot="-2332309">
            <a:off x="-878577" y="4004675"/>
            <a:ext cx="1889980" cy="209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93" flipH="1">
            <a:off x="8304271" y="3541373"/>
            <a:ext cx="1452377" cy="178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856931" y="-137296"/>
            <a:ext cx="2230139" cy="216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79508" y="2582649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460828" y="-306128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 rot="10800000" flipH="1">
            <a:off x="-745250" y="-655575"/>
            <a:ext cx="2169704" cy="196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 rot="10800000" flipH="1">
            <a:off x="8428897" y="3798698"/>
            <a:ext cx="1827431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02487" flipH="1">
            <a:off x="62525" y="4136049"/>
            <a:ext cx="1063425" cy="92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105278" y="3176573"/>
            <a:ext cx="801175" cy="84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40568" flipH="1">
            <a:off x="7821936" y="-168606"/>
            <a:ext cx="1266576" cy="133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8674551" y="1009670"/>
            <a:ext cx="668038" cy="8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 hasCustomPrompt="1"/>
          </p:nvPr>
        </p:nvSpPr>
        <p:spPr>
          <a:xfrm>
            <a:off x="2245050" y="2879298"/>
            <a:ext cx="4653900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2" name="Google Shape;92;p11"/>
          <p:cNvSpPr txBox="1">
            <a:spLocks noGrp="1"/>
          </p:cNvSpPr>
          <p:nvPr>
            <p:ph type="subTitle" idx="1"/>
          </p:nvPr>
        </p:nvSpPr>
        <p:spPr>
          <a:xfrm>
            <a:off x="2245050" y="4216845"/>
            <a:ext cx="46539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9508" y="-441174"/>
            <a:ext cx="3122345" cy="309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0828" y="2447601"/>
            <a:ext cx="3517624" cy="30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1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 rot="9146839">
            <a:off x="7118644" y="-408919"/>
            <a:ext cx="2391988" cy="2169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9058830">
            <a:off x="-605678" y="3562637"/>
            <a:ext cx="1827431" cy="209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05387" flipH="1">
            <a:off x="8050571" y="3274251"/>
            <a:ext cx="1156691" cy="164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478616" flipH="1">
            <a:off x="7327326" y="4474520"/>
            <a:ext cx="347398" cy="10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6401748" flipH="1">
            <a:off x="401220" y="-484483"/>
            <a:ext cx="917791" cy="220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842967">
            <a:off x="1860302" y="-343247"/>
            <a:ext cx="347504" cy="10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-325876" y="1317900"/>
            <a:ext cx="836930" cy="106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66093" y="-222500"/>
            <a:ext cx="3074007" cy="270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500" y="2361625"/>
            <a:ext cx="3966950" cy="319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4">
            <a:alphaModFix amt="19000"/>
          </a:blip>
          <a:stretch>
            <a:fillRect/>
          </a:stretch>
        </p:blipFill>
        <p:spPr>
          <a:xfrm>
            <a:off x="7198887" y="4368338"/>
            <a:ext cx="2701601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 rot="-7275234">
            <a:off x="-1289429" y="-510863"/>
            <a:ext cx="1827432" cy="209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76120" flipH="1">
            <a:off x="-520191" y="3465977"/>
            <a:ext cx="1452378" cy="178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35939">
            <a:off x="8183011" y="-487514"/>
            <a:ext cx="1238638" cy="204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27434">
            <a:off x="794369" y="4743881"/>
            <a:ext cx="1295795" cy="638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Della Respira"/>
              <a:buNone/>
              <a:defRPr sz="3300">
                <a:solidFill>
                  <a:schemeClr val="dk1"/>
                </a:solidFill>
                <a:latin typeface="Della Respira"/>
                <a:ea typeface="Della Respira"/>
                <a:cs typeface="Della Respira"/>
                <a:sym typeface="Della Respir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2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8602-7BA1-4A62-A7C7-84046E511616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E34C-3192-4C8E-A773-E2F37DD4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7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4.png"/><Relationship Id="rId18" Type="http://schemas.openxmlformats.org/officeDocument/2006/relationships/slide" Target="slide30.xml"/><Relationship Id="rId3" Type="http://schemas.openxmlformats.org/officeDocument/2006/relationships/image" Target="../media/image43.jpg"/><Relationship Id="rId21" Type="http://schemas.openxmlformats.org/officeDocument/2006/relationships/image" Target="../media/image58.png"/><Relationship Id="rId7" Type="http://schemas.openxmlformats.org/officeDocument/2006/relationships/image" Target="../media/image51.png"/><Relationship Id="rId12" Type="http://schemas.openxmlformats.org/officeDocument/2006/relationships/slide" Target="slide27.xml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slide" Target="slide29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4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10" Type="http://schemas.openxmlformats.org/officeDocument/2006/relationships/slide" Target="slide26.xml"/><Relationship Id="rId19" Type="http://schemas.openxmlformats.org/officeDocument/2006/relationships/image" Target="../media/image57.png"/><Relationship Id="rId4" Type="http://schemas.openxmlformats.org/officeDocument/2006/relationships/slide" Target="slide23.xml"/><Relationship Id="rId9" Type="http://schemas.openxmlformats.org/officeDocument/2006/relationships/image" Target="../media/image52.png"/><Relationship Id="rId14" Type="http://schemas.openxmlformats.org/officeDocument/2006/relationships/slide" Target="slide28.xml"/><Relationship Id="rId22" Type="http://schemas.openxmlformats.org/officeDocument/2006/relationships/slide" Target="slide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33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slide" Target="slide34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slide" Target="slide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0.png"/><Relationship Id="rId4" Type="http://schemas.openxmlformats.org/officeDocument/2006/relationships/slide" Target="slide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jpeg"/><Relationship Id="rId5" Type="http://schemas.openxmlformats.org/officeDocument/2006/relationships/image" Target="../media/image60.png"/><Relationship Id="rId4" Type="http://schemas.openxmlformats.org/officeDocument/2006/relationships/slide" Target="slide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0.png"/><Relationship Id="rId4" Type="http://schemas.openxmlformats.org/officeDocument/2006/relationships/slide" Target="slide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0.png"/><Relationship Id="rId4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jpeg"/><Relationship Id="rId5" Type="http://schemas.openxmlformats.org/officeDocument/2006/relationships/image" Target="../media/image60.png"/><Relationship Id="rId4" Type="http://schemas.openxmlformats.org/officeDocument/2006/relationships/slide" Target="slide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0.png"/><Relationship Id="rId4" Type="http://schemas.openxmlformats.org/officeDocument/2006/relationships/slide" Target="slide4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71.jp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74.pn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74.png"/><Relationship Id="rId5" Type="http://schemas.openxmlformats.org/officeDocument/2006/relationships/image" Target="../media/image71.jp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11" Type="http://schemas.openxmlformats.org/officeDocument/2006/relationships/image" Target="../media/image74.png"/><Relationship Id="rId5" Type="http://schemas.openxmlformats.org/officeDocument/2006/relationships/image" Target="../media/image71.jp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12" Type="http://schemas.openxmlformats.org/officeDocument/2006/relationships/image" Target="../media/image74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71.jpg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71.jpg"/><Relationship Id="rId10" Type="http://schemas.openxmlformats.org/officeDocument/2006/relationships/image" Target="../media/image74.pn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74.png"/><Relationship Id="rId5" Type="http://schemas.openxmlformats.org/officeDocument/2006/relationships/image" Target="../media/image71.jpg"/><Relationship Id="rId10" Type="http://schemas.openxmlformats.org/officeDocument/2006/relationships/slide" Target="slide22.xml"/><Relationship Id="rId4" Type="http://schemas.openxmlformats.org/officeDocument/2006/relationships/audio" Target="../media/audio5.wav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8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g"/><Relationship Id="rId11" Type="http://schemas.openxmlformats.org/officeDocument/2006/relationships/slide" Target="slide22.xml"/><Relationship Id="rId5" Type="http://schemas.openxmlformats.org/officeDocument/2006/relationships/audio" Target="../media/audio7.wav"/><Relationship Id="rId10" Type="http://schemas.openxmlformats.org/officeDocument/2006/relationships/image" Target="../media/image73.png"/><Relationship Id="rId4" Type="http://schemas.openxmlformats.org/officeDocument/2006/relationships/audio" Target="../media/audio6.wav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3.png"/><Relationship Id="rId12" Type="http://schemas.openxmlformats.org/officeDocument/2006/relationships/image" Target="../media/image7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1.jpg"/><Relationship Id="rId11" Type="http://schemas.openxmlformats.org/officeDocument/2006/relationships/slide" Target="slide22.xml"/><Relationship Id="rId5" Type="http://schemas.openxmlformats.org/officeDocument/2006/relationships/audio" Target="../media/audio2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842C2D-61F7-406B-AD7D-80B1C108D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63"/>
          <a:stretch/>
        </p:blipFill>
        <p:spPr>
          <a:xfrm>
            <a:off x="4428373" y="1"/>
            <a:ext cx="4715627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B52369A4-3339-40D5-B05E-F7B7B0E0D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18" y="366301"/>
            <a:ext cx="4263783" cy="572700"/>
          </a:xfrm>
        </p:spPr>
        <p:txBody>
          <a:bodyPr/>
          <a:lstStyle/>
          <a:p>
            <a:pPr algn="l"/>
            <a:r>
              <a:rPr lang="en-US" dirty="0"/>
              <a:t>WORD SEARCH</a:t>
            </a: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xmlns="" id="{8BFD8F57-1A35-4859-862E-1E2FE15DD094}"/>
              </a:ext>
            </a:extLst>
          </p:cNvPr>
          <p:cNvSpPr txBox="1">
            <a:spLocks/>
          </p:cNvSpPr>
          <p:nvPr/>
        </p:nvSpPr>
        <p:spPr>
          <a:xfrm>
            <a:off x="419518" y="939002"/>
            <a:ext cx="4694096" cy="109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</a:rPr>
              <a:t>- Do the word search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cs typeface="Calibri" panose="020F0502020204030204" pitchFamily="34" charset="0"/>
              </a:rPr>
              <a:t>- Guess the topic</a:t>
            </a:r>
            <a:endParaRPr lang="en-US" sz="1200" dirty="0">
              <a:solidFill>
                <a:schemeClr val="bg1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9" name="Google Shape;900;p50">
            <a:extLst>
              <a:ext uri="{FF2B5EF4-FFF2-40B4-BE49-F238E27FC236}">
                <a16:creationId xmlns:a16="http://schemas.microsoft.com/office/drawing/2014/main" xmlns="" id="{663606D6-7158-475B-91B8-F8FA2766DF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161" y="2259878"/>
            <a:ext cx="2281473" cy="229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xmlns="" id="{4B70C574-813A-4F81-AD23-EA884BC7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27E302E-0D5B-4051-BB74-672C4BF3B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02499"/>
              </p:ext>
            </p:extLst>
          </p:nvPr>
        </p:nvGraphicFramePr>
        <p:xfrm>
          <a:off x="707983" y="1246135"/>
          <a:ext cx="8022779" cy="337740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958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2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4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9127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New words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Pronunciation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Meaning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1. habitat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hæbɪtæt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môi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trường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sống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84143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</a:rPr>
                        <a:t>. endangered 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species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ɪnˈdeɪndʒəd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spiːʃiːz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sách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707150201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3. carbon footprint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/ˌ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kɑːbən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fʊtprɪnt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dấu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chân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cacbon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3198107507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4. release (v)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/rɪˈliːs/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thải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ra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2709732816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5. single-use (adj)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/ˌsɪŋɡl ˈjuːs/ 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56015212"/>
                  </a:ext>
                </a:extLst>
              </a:tr>
            </a:tbl>
          </a:graphicData>
        </a:graphic>
      </p:graphicFrame>
      <p:pic>
        <p:nvPicPr>
          <p:cNvPr id="5" name="habitat__gb_4">
            <a:hlinkClick r:id="" action="ppaction://media"/>
            <a:extLst>
              <a:ext uri="{FF2B5EF4-FFF2-40B4-BE49-F238E27FC236}">
                <a16:creationId xmlns:a16="http://schemas.microsoft.com/office/drawing/2014/main" xmlns="" id="{AB5CFF91-A6D3-49B2-9A4A-94C5922F0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1781792"/>
            <a:ext cx="457200" cy="457200"/>
          </a:xfrm>
          <a:prstGeom prst="rect">
            <a:avLst/>
          </a:prstGeom>
        </p:spPr>
      </p:pic>
      <p:pic>
        <p:nvPicPr>
          <p:cNvPr id="6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xmlns="" id="{EEBA270B-D83E-4439-A943-D9E248BE2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2469512"/>
            <a:ext cx="457200" cy="457200"/>
          </a:xfrm>
          <a:prstGeom prst="rect">
            <a:avLst/>
          </a:prstGeom>
        </p:spPr>
      </p:pic>
      <p:pic>
        <p:nvPicPr>
          <p:cNvPr id="7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xmlns="" id="{EE84BB19-88B4-47E4-9F14-897DC1BEFA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3078695"/>
            <a:ext cx="457200" cy="457200"/>
          </a:xfrm>
          <a:prstGeom prst="rect">
            <a:avLst/>
          </a:prstGeom>
        </p:spPr>
      </p:pic>
      <p:pic>
        <p:nvPicPr>
          <p:cNvPr id="8" name="release__gb_1">
            <a:hlinkClick r:id="" action="ppaction://media"/>
            <a:extLst>
              <a:ext uri="{FF2B5EF4-FFF2-40B4-BE49-F238E27FC236}">
                <a16:creationId xmlns:a16="http://schemas.microsoft.com/office/drawing/2014/main" xmlns="" id="{BDE14D56-E42D-4480-B8E5-792C6A8572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3588086"/>
            <a:ext cx="457200" cy="457200"/>
          </a:xfrm>
          <a:prstGeom prst="rect">
            <a:avLst/>
          </a:prstGeom>
        </p:spPr>
      </p:pic>
      <p:pic>
        <p:nvPicPr>
          <p:cNvPr id="9" name="single_use_1_gb_1">
            <a:hlinkClick r:id="" action="ppaction://media"/>
            <a:extLst>
              <a:ext uri="{FF2B5EF4-FFF2-40B4-BE49-F238E27FC236}">
                <a16:creationId xmlns:a16="http://schemas.microsoft.com/office/drawing/2014/main" xmlns="" id="{2E707474-8410-41BC-89AF-BEB1D6F8E9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413380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xmlns="" id="{4B70C574-813A-4F81-AD23-EA884BC7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327E302E-0D5B-4051-BB74-672C4BF3BF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7983" y="1246135"/>
          <a:ext cx="8022779" cy="337740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1958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2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4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9127"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New words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Pronunciation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>
                          <a:solidFill>
                            <a:schemeClr val="bg2"/>
                          </a:solidFill>
                        </a:rPr>
                        <a:t>Meaning</a:t>
                      </a:r>
                      <a:endParaRPr lang="en-US" sz="23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1. habitat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hæbɪtæt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môi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trường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sống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84143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</a:rPr>
                        <a:t>. endangered 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species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ɪnˈdeɪndʒəd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spiːʃiːz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vật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sách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đỏ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707150201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3. carbon footprint (n)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/ˌ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kɑːbən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ˈ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fʊtprɪnt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dấu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chân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cacbon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3198107507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4. release (v)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/rɪˈliːs/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thải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ra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2709732816"/>
                  </a:ext>
                </a:extLst>
              </a:tr>
              <a:tr h="50014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</a:rPr>
                        <a:t>5. single-use (adj) </a:t>
                      </a:r>
                      <a:endParaRPr lang="en-US" sz="2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</a:rPr>
                        <a:t>/ˌsɪŋɡl ˈjuːs/ </a:t>
                      </a:r>
                      <a:endParaRPr lang="en-US" sz="23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dùng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endParaRPr lang="en-US" sz="23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xmlns="" val="156015212"/>
                  </a:ext>
                </a:extLst>
              </a:tr>
            </a:tbl>
          </a:graphicData>
        </a:graphic>
      </p:graphicFrame>
      <p:pic>
        <p:nvPicPr>
          <p:cNvPr id="5" name="habitat__gb_4">
            <a:hlinkClick r:id="" action="ppaction://media"/>
            <a:extLst>
              <a:ext uri="{FF2B5EF4-FFF2-40B4-BE49-F238E27FC236}">
                <a16:creationId xmlns:a16="http://schemas.microsoft.com/office/drawing/2014/main" xmlns="" id="{AB5CFF91-A6D3-49B2-9A4A-94C5922F0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1781792"/>
            <a:ext cx="457200" cy="457200"/>
          </a:xfrm>
          <a:prstGeom prst="rect">
            <a:avLst/>
          </a:prstGeom>
        </p:spPr>
      </p:pic>
      <p:pic>
        <p:nvPicPr>
          <p:cNvPr id="6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xmlns="" id="{EEBA270B-D83E-4439-A943-D9E248BE26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2469512"/>
            <a:ext cx="457200" cy="457200"/>
          </a:xfrm>
          <a:prstGeom prst="rect">
            <a:avLst/>
          </a:prstGeom>
        </p:spPr>
      </p:pic>
      <p:pic>
        <p:nvPicPr>
          <p:cNvPr id="7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xmlns="" id="{EE84BB19-88B4-47E4-9F14-897DC1BEFA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3078695"/>
            <a:ext cx="457200" cy="457200"/>
          </a:xfrm>
          <a:prstGeom prst="rect">
            <a:avLst/>
          </a:prstGeom>
        </p:spPr>
      </p:pic>
      <p:pic>
        <p:nvPicPr>
          <p:cNvPr id="8" name="release__gb_1">
            <a:hlinkClick r:id="" action="ppaction://media"/>
            <a:extLst>
              <a:ext uri="{FF2B5EF4-FFF2-40B4-BE49-F238E27FC236}">
                <a16:creationId xmlns:a16="http://schemas.microsoft.com/office/drawing/2014/main" xmlns="" id="{BDE14D56-E42D-4480-B8E5-792C6A8572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225" y="3588086"/>
            <a:ext cx="457200" cy="457200"/>
          </a:xfrm>
          <a:prstGeom prst="rect">
            <a:avLst/>
          </a:prstGeom>
        </p:spPr>
      </p:pic>
      <p:pic>
        <p:nvPicPr>
          <p:cNvPr id="9" name="single_use_1_gb_1">
            <a:hlinkClick r:id="" action="ppaction://media"/>
            <a:extLst>
              <a:ext uri="{FF2B5EF4-FFF2-40B4-BE49-F238E27FC236}">
                <a16:creationId xmlns:a16="http://schemas.microsoft.com/office/drawing/2014/main" xmlns="" id="{2E707474-8410-41BC-89AF-BEB1D6F8E9E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819" y="4133802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20000" y="1781792"/>
            <a:ext cx="548941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283842" y="3654746"/>
            <a:ext cx="244692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283842" y="2457267"/>
            <a:ext cx="244692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14577" y="3078695"/>
            <a:ext cx="548941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14577" y="4133802"/>
            <a:ext cx="5489414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 txBox="1">
            <a:spLocks noGrp="1"/>
          </p:cNvSpPr>
          <p:nvPr>
            <p:ph type="title"/>
          </p:nvPr>
        </p:nvSpPr>
        <p:spPr>
          <a:xfrm>
            <a:off x="4292925" y="2484576"/>
            <a:ext cx="4354514" cy="8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Read</a:t>
            </a:r>
            <a:endParaRPr dirty="0"/>
          </a:p>
        </p:txBody>
      </p:sp>
      <p:sp>
        <p:nvSpPr>
          <p:cNvPr id="322" name="Google Shape;322;p33"/>
          <p:cNvSpPr txBox="1">
            <a:spLocks noGrp="1"/>
          </p:cNvSpPr>
          <p:nvPr>
            <p:ph type="title" idx="2"/>
          </p:nvPr>
        </p:nvSpPr>
        <p:spPr>
          <a:xfrm>
            <a:off x="4292925" y="1172425"/>
            <a:ext cx="1307400" cy="10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323" name="Google Shape;3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75" y="998975"/>
            <a:ext cx="3119448" cy="314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DB14E68-1575-4D76-A80F-E75F408F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7450"/>
            <a:ext cx="4154698" cy="572700"/>
          </a:xfrm>
        </p:spPr>
        <p:txBody>
          <a:bodyPr/>
          <a:lstStyle/>
          <a:p>
            <a:r>
              <a:rPr lang="en-US" dirty="0"/>
              <a:t>Look and brainstorm.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4426F7-968B-4955-933A-CECA5F281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961155"/>
            <a:ext cx="2886945" cy="1698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B33407-5E94-4101-919E-ABBA48E4A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375" y="961156"/>
            <a:ext cx="2967250" cy="1701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E27337-3CCF-4ADC-A67C-1A7C1D946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31" y="961156"/>
            <a:ext cx="2886946" cy="1691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79C0BC-0D83-4EB5-AFC8-95153CB5FA47}"/>
              </a:ext>
            </a:extLst>
          </p:cNvPr>
          <p:cNvSpPr txBox="1"/>
          <p:nvPr/>
        </p:nvSpPr>
        <p:spPr>
          <a:xfrm>
            <a:off x="164870" y="2840471"/>
            <a:ext cx="8928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Is there a </a:t>
            </a:r>
            <a:r>
              <a:rPr lang="en-US" sz="2200" b="1" dirty="0">
                <a:highlight>
                  <a:srgbClr val="FCFBFB"/>
                </a:highlight>
              </a:rPr>
              <a:t>Go Green Club </a:t>
            </a:r>
            <a:r>
              <a:rPr lang="en-US" sz="2200" dirty="0">
                <a:highlight>
                  <a:srgbClr val="FCFBFB"/>
                </a:highlight>
              </a:rPr>
              <a:t>at your school? If yes, are you a member?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F7BA5C-BC60-4F47-810F-209B1EECECEB}"/>
              </a:ext>
            </a:extLst>
          </p:cNvPr>
          <p:cNvSpPr txBox="1"/>
          <p:nvPr/>
        </p:nvSpPr>
        <p:spPr>
          <a:xfrm>
            <a:off x="-35793" y="3459018"/>
            <a:ext cx="93300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What's the most serious environmental problem in your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FB5D57-1550-4199-AD26-471E6BBAA50F}"/>
              </a:ext>
            </a:extLst>
          </p:cNvPr>
          <p:cNvSpPr txBox="1"/>
          <p:nvPr/>
        </p:nvSpPr>
        <p:spPr>
          <a:xfrm>
            <a:off x="126124" y="4174039"/>
            <a:ext cx="8291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• What do you do to help protect the environment in your area? </a:t>
            </a:r>
          </a:p>
        </p:txBody>
      </p:sp>
    </p:spTree>
    <p:extLst>
      <p:ext uri="{BB962C8B-B14F-4D97-AF65-F5344CB8AC3E}">
        <p14:creationId xmlns:p14="http://schemas.microsoft.com/office/powerpoint/2010/main" val="357251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52" y="0"/>
            <a:ext cx="7704000" cy="572700"/>
          </a:xfrm>
        </p:spPr>
        <p:txBody>
          <a:bodyPr/>
          <a:lstStyle/>
          <a:p>
            <a:r>
              <a:rPr lang="en-US" dirty="0" smtClean="0"/>
              <a:t>I. Listen and read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B5F28B-76EB-7EE4-824F-3240D8C563AD}"/>
              </a:ext>
            </a:extLst>
          </p:cNvPr>
          <p:cNvSpPr txBox="1"/>
          <p:nvPr/>
        </p:nvSpPr>
        <p:spPr>
          <a:xfrm>
            <a:off x="0" y="572700"/>
            <a:ext cx="9314121" cy="4792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  <a:buClrTx/>
            </a:pP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Club leader: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Hello. Welcome back. Today we’re discussing environmental problems and environmental protection. What are our serious environmental problems now?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Nam: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 </a:t>
            </a:r>
            <a:r>
              <a:rPr lang="en-US" sz="1600" kern="1200" dirty="0">
                <a:solidFill>
                  <a:srgbClr val="FF0000"/>
                </a:solidFill>
                <a:latin typeface="Raleway" pitchFamily="2" charset="0"/>
                <a:ea typeface="+mn-ea"/>
              </a:rPr>
              <a:t>Pollution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 and </a:t>
            </a:r>
            <a:r>
              <a:rPr lang="en-US" sz="1600" kern="1200" dirty="0">
                <a:solidFill>
                  <a:srgbClr val="FF0000"/>
                </a:solidFill>
                <a:latin typeface="Raleway" pitchFamily="2" charset="0"/>
                <a:ea typeface="+mn-ea"/>
              </a:rPr>
              <a:t>habitat loss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, I think.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Ann: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 I agree. The air and water quality are getting worse and worse.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Club leader: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Any others?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Ann: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Yes, I can think of some like </a:t>
            </a:r>
            <a:r>
              <a:rPr lang="en-US" sz="1600" kern="1200" dirty="0">
                <a:solidFill>
                  <a:srgbClr val="FF0000"/>
                </a:solidFill>
                <a:latin typeface="Raleway" pitchFamily="2" charset="0"/>
                <a:ea typeface="+mn-ea"/>
              </a:rPr>
              <a:t>global warming, endangered species loss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, …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Nam: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So what should we do to help protect our environment?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Club leader: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We can reduce our carbon footprint even in our homes.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Ann: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What do you mean by ‘carbon footprint’?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Club leader: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It’s the amount of carbon dioxide we release into the environment.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Ann: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I see. So we can do things like turning off devices when we’re not using them.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Club leader: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Right … And there is much more we can do, like </a:t>
            </a:r>
            <a:r>
              <a:rPr lang="en-US" sz="1600" kern="1200" dirty="0" err="1">
                <a:solidFill>
                  <a:prstClr val="black"/>
                </a:solidFill>
                <a:latin typeface="Raleway" pitchFamily="2" charset="0"/>
                <a:ea typeface="+mn-ea"/>
              </a:rPr>
              <a:t>practising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 the 3Rs.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Nam: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We can plant more trees in our </a:t>
            </a:r>
            <a:r>
              <a:rPr lang="en-US" sz="1600" kern="1200" dirty="0" err="1">
                <a:solidFill>
                  <a:prstClr val="black"/>
                </a:solidFill>
                <a:latin typeface="Raleway" pitchFamily="2" charset="0"/>
                <a:ea typeface="+mn-ea"/>
              </a:rPr>
              <a:t>neighbourhood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 too.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Ann: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And try to avoid using single-use products, like plastic bags, and stop littering.</a:t>
            </a:r>
            <a:b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</a:br>
            <a:r>
              <a:rPr lang="en-US" sz="1600" b="1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Club leader: 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Yeah. And we can volunteer at some local environment </a:t>
            </a:r>
            <a:r>
              <a:rPr lang="en-US" sz="1600" kern="1200" dirty="0" err="1">
                <a:solidFill>
                  <a:prstClr val="black"/>
                </a:solidFill>
                <a:latin typeface="Raleway" pitchFamily="2" charset="0"/>
                <a:ea typeface="+mn-ea"/>
              </a:rPr>
              <a:t>programmes</a:t>
            </a:r>
            <a:r>
              <a:rPr lang="en-US" sz="1600" kern="1200" dirty="0">
                <a:solidFill>
                  <a:prstClr val="black"/>
                </a:solidFill>
                <a:latin typeface="Raleway" pitchFamily="2" charset="0"/>
                <a:ea typeface="+mn-ea"/>
              </a:rPr>
              <a:t> to save endangered species.</a:t>
            </a:r>
          </a:p>
        </p:txBody>
      </p:sp>
    </p:spTree>
    <p:extLst>
      <p:ext uri="{BB962C8B-B14F-4D97-AF65-F5344CB8AC3E}">
        <p14:creationId xmlns:p14="http://schemas.microsoft.com/office/powerpoint/2010/main" val="382538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BA09C5-22D3-4B7F-9113-30A675F83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04" b="20798"/>
          <a:stretch/>
        </p:blipFill>
        <p:spPr>
          <a:xfrm>
            <a:off x="3948866" y="1285514"/>
            <a:ext cx="5195134" cy="31274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3C56A83-4C14-41C5-8FA0-20C51CD8E5FF}"/>
              </a:ext>
            </a:extLst>
          </p:cNvPr>
          <p:cNvSpPr/>
          <p:nvPr/>
        </p:nvSpPr>
        <p:spPr>
          <a:xfrm>
            <a:off x="4572000" y="4256378"/>
            <a:ext cx="1342117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Ann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79EFCB2-6E22-4768-AB1F-AE21FF8AD936}"/>
              </a:ext>
            </a:extLst>
          </p:cNvPr>
          <p:cNvSpPr/>
          <p:nvPr/>
        </p:nvSpPr>
        <p:spPr>
          <a:xfrm>
            <a:off x="6937918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Nam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F2FECA8-4503-48E5-9739-D6A608A25245}"/>
              </a:ext>
            </a:extLst>
          </p:cNvPr>
          <p:cNvSpPr/>
          <p:nvPr/>
        </p:nvSpPr>
        <p:spPr>
          <a:xfrm>
            <a:off x="5580404" y="4256378"/>
            <a:ext cx="2005372" cy="4729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highlight>
                  <a:srgbClr val="FCFBFB"/>
                </a:highlight>
              </a:rPr>
              <a:t>Club leader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xmlns="" id="{A21ECF8F-5FA3-4CAF-930F-C6A07BDA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A450F5-D8C5-41F9-9D13-833433DBFBC4}"/>
              </a:ext>
            </a:extLst>
          </p:cNvPr>
          <p:cNvSpPr txBox="1"/>
          <p:nvPr/>
        </p:nvSpPr>
        <p:spPr>
          <a:xfrm>
            <a:off x="375862" y="1443471"/>
            <a:ext cx="3979985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pic>
        <p:nvPicPr>
          <p:cNvPr id="19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04085B76-6D02-4A49-B6FD-450D3440B7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2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4458" y="515057"/>
            <a:ext cx="457200" cy="457200"/>
          </a:xfrm>
          <a:prstGeom prst="rect">
            <a:avLst/>
          </a:prstGeom>
        </p:spPr>
      </p:pic>
      <p:pic>
        <p:nvPicPr>
          <p:cNvPr id="11" name="Picture 6" descr="Greenclube Beneficios – Greenclube Beneficios">
            <a:extLst>
              <a:ext uri="{FF2B5EF4-FFF2-40B4-BE49-F238E27FC236}">
                <a16:creationId xmlns:a16="http://schemas.microsoft.com/office/drawing/2014/main" xmlns="" id="{810C134F-19FC-4948-AE9E-34C4B8BFA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9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68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3" grpId="0"/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xmlns="" id="{2A7B5BA9-8E21-472A-917E-AB7F3A08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3" y="201799"/>
            <a:ext cx="4583520" cy="1241672"/>
          </a:xfrm>
        </p:spPr>
        <p:txBody>
          <a:bodyPr/>
          <a:lstStyle/>
          <a:p>
            <a:r>
              <a:rPr lang="en-US" sz="3200" dirty="0"/>
              <a:t>Ex 1 Listen and choose the correct answers.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4CFCC3-794C-48DA-81D1-EA2BE38D8F0B}"/>
              </a:ext>
            </a:extLst>
          </p:cNvPr>
          <p:cNvSpPr txBox="1"/>
          <p:nvPr/>
        </p:nvSpPr>
        <p:spPr>
          <a:xfrm>
            <a:off x="375862" y="1382595"/>
            <a:ext cx="3979985" cy="314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What's the most serious environmental problem in their </a:t>
            </a:r>
            <a:r>
              <a:rPr lang="en-US" sz="2200" dirty="0" err="1">
                <a:highlight>
                  <a:srgbClr val="FCFBFB"/>
                </a:highlight>
              </a:rPr>
              <a:t>neighbourhood</a:t>
            </a:r>
            <a:r>
              <a:rPr lang="en-US" sz="2200" dirty="0">
                <a:highlight>
                  <a:srgbClr val="FCFBFB"/>
                </a:highlight>
              </a:rPr>
              <a:t>? 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A. pollution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B. overpopulation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C. habitat loss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D. </a:t>
            </a:r>
            <a:r>
              <a:rPr lang="en-US" sz="2200" dirty="0"/>
              <a:t>endangered species loss</a:t>
            </a:r>
            <a:endParaRPr lang="en-US" sz="2200" dirty="0">
              <a:highlight>
                <a:srgbClr val="FCFBFB"/>
              </a:highlight>
            </a:endParaRP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E. </a:t>
            </a:r>
            <a:r>
              <a:rPr lang="en-US" sz="2200" dirty="0"/>
              <a:t>global warming</a:t>
            </a:r>
            <a:endParaRPr lang="en-US" sz="2200" dirty="0">
              <a:highlight>
                <a:srgbClr val="FCFBFB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0BDC4E-3F1F-4319-8730-E1B138D93569}"/>
              </a:ext>
            </a:extLst>
          </p:cNvPr>
          <p:cNvSpPr txBox="1"/>
          <p:nvPr/>
        </p:nvSpPr>
        <p:spPr>
          <a:xfrm>
            <a:off x="4593429" y="1328216"/>
            <a:ext cx="4238777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i="1" dirty="0"/>
              <a:t>Club leader</a:t>
            </a:r>
            <a:r>
              <a:rPr lang="en-US" sz="1800" dirty="0"/>
              <a:t>: Hello. Welcome back. Today we’re discussing environmental problems and environmental protection. </a:t>
            </a:r>
            <a:r>
              <a:rPr lang="en-US" sz="1800" b="1" dirty="0"/>
              <a:t>What are our serious environmental problems now</a:t>
            </a:r>
            <a:r>
              <a:rPr lang="en-US" sz="1800" dirty="0"/>
              <a:t>?</a:t>
            </a:r>
            <a:br>
              <a:rPr lang="en-US" sz="1800" dirty="0"/>
            </a:br>
            <a:r>
              <a:rPr lang="en-US" sz="1800" i="1" dirty="0"/>
              <a:t>Nam</a:t>
            </a:r>
            <a:r>
              <a:rPr lang="en-US" sz="1800" dirty="0"/>
              <a:t>: </a:t>
            </a:r>
            <a:r>
              <a:rPr lang="en-US" sz="1800" dirty="0">
                <a:highlight>
                  <a:srgbClr val="40A9D0"/>
                </a:highlight>
              </a:rPr>
              <a:t>Pollution</a:t>
            </a:r>
            <a:r>
              <a:rPr lang="en-US" sz="1800" dirty="0"/>
              <a:t> and </a:t>
            </a:r>
            <a:r>
              <a:rPr lang="en-US" sz="1800" dirty="0">
                <a:highlight>
                  <a:srgbClr val="40A9D0"/>
                </a:highlight>
              </a:rPr>
              <a:t>habitat loss</a:t>
            </a:r>
            <a:r>
              <a:rPr lang="en-US" sz="1800" dirty="0"/>
              <a:t>, I think.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I agree. The air and water quality are getting worse and worse.</a:t>
            </a:r>
            <a:br>
              <a:rPr lang="en-US" sz="1800" dirty="0"/>
            </a:br>
            <a:r>
              <a:rPr lang="en-US" sz="1800" i="1" dirty="0"/>
              <a:t>Club leader</a:t>
            </a:r>
            <a:r>
              <a:rPr lang="en-US" sz="1800" dirty="0"/>
              <a:t>: Any others?</a:t>
            </a:r>
            <a:br>
              <a:rPr lang="en-US" sz="1800" dirty="0"/>
            </a:br>
            <a:r>
              <a:rPr lang="en-US" sz="1800" i="1" dirty="0"/>
              <a:t>Ann</a:t>
            </a:r>
            <a:r>
              <a:rPr lang="en-US" sz="1800" dirty="0"/>
              <a:t>: Yes, I can think of some like </a:t>
            </a:r>
            <a:r>
              <a:rPr lang="en-US" sz="1800" dirty="0">
                <a:highlight>
                  <a:srgbClr val="40A9D0"/>
                </a:highlight>
              </a:rPr>
              <a:t>global warming</a:t>
            </a:r>
            <a:r>
              <a:rPr lang="en-US" sz="1800" dirty="0"/>
              <a:t>, </a:t>
            </a:r>
            <a:r>
              <a:rPr lang="en-US" sz="1800" dirty="0">
                <a:highlight>
                  <a:srgbClr val="40A9D0"/>
                </a:highlight>
              </a:rPr>
              <a:t>endangered species loss</a:t>
            </a:r>
            <a:r>
              <a:rPr lang="en-US" sz="1800" dirty="0"/>
              <a:t>, …</a:t>
            </a:r>
          </a:p>
        </p:txBody>
      </p:sp>
      <p:pic>
        <p:nvPicPr>
          <p:cNvPr id="8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723618E9-74B5-4D4F-B081-6F5971460A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3402" y="1259639"/>
            <a:ext cx="457200" cy="457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F9DE30D-35A8-4FB9-9109-4892AE3DC033}"/>
              </a:ext>
            </a:extLst>
          </p:cNvPr>
          <p:cNvSpPr/>
          <p:nvPr/>
        </p:nvSpPr>
        <p:spPr>
          <a:xfrm>
            <a:off x="388474" y="2622162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57564E8-95C0-4A86-B3AF-36287CFA316D}"/>
              </a:ext>
            </a:extLst>
          </p:cNvPr>
          <p:cNvSpPr/>
          <p:nvPr/>
        </p:nvSpPr>
        <p:spPr>
          <a:xfrm>
            <a:off x="388474" y="3376547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F59E264-262D-4C5B-90FE-8779E7517E6D}"/>
              </a:ext>
            </a:extLst>
          </p:cNvPr>
          <p:cNvSpPr/>
          <p:nvPr/>
        </p:nvSpPr>
        <p:spPr>
          <a:xfrm>
            <a:off x="388474" y="3746938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ED2D264-3839-44F5-ACA9-6820AB2580DD}"/>
              </a:ext>
            </a:extLst>
          </p:cNvPr>
          <p:cNvSpPr/>
          <p:nvPr/>
        </p:nvSpPr>
        <p:spPr>
          <a:xfrm>
            <a:off x="388474" y="4117329"/>
            <a:ext cx="334229" cy="33422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" name="Picture 6" descr="Greenclube Beneficios – Greenclube Beneficios">
            <a:extLst>
              <a:ext uri="{FF2B5EF4-FFF2-40B4-BE49-F238E27FC236}">
                <a16:creationId xmlns:a16="http://schemas.microsoft.com/office/drawing/2014/main" xmlns="" id="{441F1E0B-11A0-A146-B54D-49C4988A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6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1ACCBB11-0833-6F7E-85E2-71575BA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6129537" cy="1241672"/>
          </a:xfrm>
        </p:spPr>
        <p:txBody>
          <a:bodyPr/>
          <a:lstStyle/>
          <a:p>
            <a:pPr algn="l"/>
            <a:r>
              <a:rPr lang="en-US" sz="3200" dirty="0"/>
              <a:t>Ex 1 Listen and match the two halves in the two columns.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C098F6-534B-DED4-E065-549473E1481C}"/>
              </a:ext>
            </a:extLst>
          </p:cNvPr>
          <p:cNvSpPr txBox="1"/>
          <p:nvPr/>
        </p:nvSpPr>
        <p:spPr>
          <a:xfrm>
            <a:off x="148272" y="1284519"/>
            <a:ext cx="54971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To protect the environment, we should</a:t>
            </a:r>
            <a:endParaRPr lang="en-US" sz="20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4BBBD74-DA7C-1577-2A17-ED26BA483E2E}"/>
              </a:ext>
            </a:extLst>
          </p:cNvPr>
          <p:cNvSpPr/>
          <p:nvPr/>
        </p:nvSpPr>
        <p:spPr>
          <a:xfrm>
            <a:off x="196383" y="1804745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1. reduce</a:t>
            </a:r>
          </a:p>
        </p:txBody>
      </p:sp>
      <p:pic>
        <p:nvPicPr>
          <p:cNvPr id="6" name="Picture 6" descr="Greenclube Beneficios – Greenclube Beneficios">
            <a:extLst>
              <a:ext uri="{FF2B5EF4-FFF2-40B4-BE49-F238E27FC236}">
                <a16:creationId xmlns:a16="http://schemas.microsoft.com/office/drawing/2014/main" xmlns="" id="{E5774F0A-6C4D-5E1F-D237-E380F41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 b="9482"/>
          <a:stretch/>
        </p:blipFill>
        <p:spPr bwMode="auto">
          <a:xfrm>
            <a:off x="5987152" y="0"/>
            <a:ext cx="3197247" cy="12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044F091-D631-8AEB-0EA9-AA78F7FB0952}"/>
              </a:ext>
            </a:extLst>
          </p:cNvPr>
          <p:cNvSpPr/>
          <p:nvPr/>
        </p:nvSpPr>
        <p:spPr>
          <a:xfrm>
            <a:off x="196383" y="2383854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2. turn off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4EA72CD-5ADD-31DA-AB25-62DF96D96944}"/>
              </a:ext>
            </a:extLst>
          </p:cNvPr>
          <p:cNvSpPr/>
          <p:nvPr/>
        </p:nvSpPr>
        <p:spPr>
          <a:xfrm>
            <a:off x="196383" y="2962963"/>
            <a:ext cx="1350120" cy="4308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3. plant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D0D2A80-C71A-9C3B-F06A-52D6A0C51974}"/>
              </a:ext>
            </a:extLst>
          </p:cNvPr>
          <p:cNvSpPr/>
          <p:nvPr/>
        </p:nvSpPr>
        <p:spPr>
          <a:xfrm>
            <a:off x="196383" y="3542072"/>
            <a:ext cx="1350120" cy="579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4. avoid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3D7EF00-D626-1FD0-F614-385D5A55ED42}"/>
              </a:ext>
            </a:extLst>
          </p:cNvPr>
          <p:cNvSpPr/>
          <p:nvPr/>
        </p:nvSpPr>
        <p:spPr>
          <a:xfrm>
            <a:off x="196383" y="4220787"/>
            <a:ext cx="1350120" cy="6625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5. stop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6EEEC81-CF88-6798-1024-51EF15F0A244}"/>
              </a:ext>
            </a:extLst>
          </p:cNvPr>
          <p:cNvSpPr/>
          <p:nvPr/>
        </p:nvSpPr>
        <p:spPr>
          <a:xfrm>
            <a:off x="1945403" y="1804745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a. using </a:t>
            </a:r>
            <a:r>
              <a:rPr lang="en-US" sz="2000" dirty="0">
                <a:solidFill>
                  <a:srgbClr val="C8E9BF"/>
                </a:solidFill>
              </a:rPr>
              <a:t>single-use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products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A297216-91B7-3DDC-E039-AB7D546811D4}"/>
              </a:ext>
            </a:extLst>
          </p:cNvPr>
          <p:cNvSpPr/>
          <p:nvPr/>
        </p:nvSpPr>
        <p:spPr>
          <a:xfrm>
            <a:off x="1945403" y="2383854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b. littering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D4A21CF-F799-237C-EBF1-0BD02272FB53}"/>
              </a:ext>
            </a:extLst>
          </p:cNvPr>
          <p:cNvSpPr/>
          <p:nvPr/>
        </p:nvSpPr>
        <p:spPr>
          <a:xfrm>
            <a:off x="1945403" y="2962963"/>
            <a:ext cx="3393711" cy="4308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c. our carbon footprint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FC7FBE5-E13C-5560-C9B4-CBC730E26CCB}"/>
              </a:ext>
            </a:extLst>
          </p:cNvPr>
          <p:cNvSpPr/>
          <p:nvPr/>
        </p:nvSpPr>
        <p:spPr>
          <a:xfrm>
            <a:off x="1945403" y="3542072"/>
            <a:ext cx="3393711" cy="5791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d. devices when we're not using them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3D06AAF-D39B-5DB0-D363-CF0528B05673}"/>
              </a:ext>
            </a:extLst>
          </p:cNvPr>
          <p:cNvSpPr/>
          <p:nvPr/>
        </p:nvSpPr>
        <p:spPr>
          <a:xfrm>
            <a:off x="1945403" y="4220788"/>
            <a:ext cx="3393711" cy="6625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e. more trees in our </a:t>
            </a:r>
            <a:r>
              <a:rPr lang="en-US" sz="2000" dirty="0" err="1">
                <a:solidFill>
                  <a:schemeClr val="bg1">
                    <a:lumMod val="10000"/>
                  </a:schemeClr>
                </a:solidFill>
              </a:rPr>
              <a:t>neighbourhood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55BEA1-368A-4913-DB61-D7853F7CDE36}"/>
              </a:ext>
            </a:extLst>
          </p:cNvPr>
          <p:cNvSpPr txBox="1"/>
          <p:nvPr/>
        </p:nvSpPr>
        <p:spPr>
          <a:xfrm>
            <a:off x="5602017" y="1385121"/>
            <a:ext cx="3393711" cy="353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Nam</a:t>
            </a:r>
            <a:r>
              <a:rPr lang="en-US" sz="1600" dirty="0"/>
              <a:t>: So what should we do to help </a:t>
            </a:r>
            <a:r>
              <a:rPr lang="en-US" sz="1600" b="1" dirty="0"/>
              <a:t>protect our environment?</a:t>
            </a:r>
            <a:br>
              <a:rPr lang="en-US" sz="1600" b="1" dirty="0"/>
            </a:br>
            <a:r>
              <a:rPr lang="en-US" sz="1600" i="1" dirty="0"/>
              <a:t>Club leader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reduce our carbon footprint even in our homes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I see. So we can do things like </a:t>
            </a:r>
            <a:r>
              <a:rPr lang="en-US" sz="1600" dirty="0">
                <a:highlight>
                  <a:srgbClr val="40A9D0"/>
                </a:highlight>
              </a:rPr>
              <a:t>turning off devices when we’re not using them</a:t>
            </a:r>
            <a:r>
              <a:rPr lang="en-US" sz="1600" dirty="0"/>
              <a:t>.</a:t>
            </a:r>
            <a:br>
              <a:rPr lang="en-US" sz="1600" dirty="0"/>
            </a:br>
            <a:r>
              <a:rPr lang="en-US" sz="1600" dirty="0"/>
              <a:t>…</a:t>
            </a:r>
            <a:br>
              <a:rPr lang="en-US" sz="1600" dirty="0"/>
            </a:br>
            <a:r>
              <a:rPr lang="en-US" sz="1600" i="1" dirty="0"/>
              <a:t>Nam</a:t>
            </a:r>
            <a:r>
              <a:rPr lang="en-US" sz="1600" dirty="0"/>
              <a:t>: We can </a:t>
            </a:r>
            <a:r>
              <a:rPr lang="en-US" sz="1600" dirty="0">
                <a:highlight>
                  <a:srgbClr val="40A9D0"/>
                </a:highlight>
              </a:rPr>
              <a:t>plant more trees in our </a:t>
            </a:r>
            <a:r>
              <a:rPr lang="en-US" sz="1600" dirty="0" err="1">
                <a:highlight>
                  <a:srgbClr val="40A9D0"/>
                </a:highlight>
              </a:rPr>
              <a:t>neighbourhood</a:t>
            </a:r>
            <a:r>
              <a:rPr lang="en-US" sz="1600" dirty="0">
                <a:highlight>
                  <a:srgbClr val="40A9D0"/>
                </a:highlight>
              </a:rPr>
              <a:t> </a:t>
            </a:r>
            <a:r>
              <a:rPr lang="en-US" sz="1600" dirty="0"/>
              <a:t>too.</a:t>
            </a:r>
            <a:br>
              <a:rPr lang="en-US" sz="1600" dirty="0"/>
            </a:br>
            <a:r>
              <a:rPr lang="en-US" sz="1600" i="1" dirty="0"/>
              <a:t>Ann</a:t>
            </a:r>
            <a:r>
              <a:rPr lang="en-US" sz="1600" dirty="0"/>
              <a:t>: And try to </a:t>
            </a:r>
            <a:r>
              <a:rPr lang="en-US" sz="1600" dirty="0">
                <a:highlight>
                  <a:srgbClr val="40A9D0"/>
                </a:highlight>
              </a:rPr>
              <a:t>avoid using single-use products</a:t>
            </a:r>
            <a:r>
              <a:rPr lang="en-US" sz="1600" dirty="0"/>
              <a:t>, like plastic bags, and </a:t>
            </a:r>
            <a:r>
              <a:rPr lang="en-US" sz="1600" dirty="0">
                <a:highlight>
                  <a:srgbClr val="40A9D0"/>
                </a:highlight>
              </a:rPr>
              <a:t>stop littering</a:t>
            </a:r>
            <a:r>
              <a:rPr lang="en-US" sz="1600" dirty="0"/>
              <a:t>.</a:t>
            </a:r>
          </a:p>
        </p:txBody>
      </p:sp>
      <p:pic>
        <p:nvPicPr>
          <p:cNvPr id="17" name="Track 40">
            <a:hlinkClick r:id="" action="ppaction://media"/>
            <a:extLst>
              <a:ext uri="{FF2B5EF4-FFF2-40B4-BE49-F238E27FC236}">
                <a16:creationId xmlns:a16="http://schemas.microsoft.com/office/drawing/2014/main" xmlns="" id="{BD60AD41-06C4-C990-8690-27732DDBF4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885" end="0.6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7511" y="803748"/>
            <a:ext cx="457200" cy="4572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BAF22D7-BC39-D7C6-6716-14DD32999C89}"/>
              </a:ext>
            </a:extLst>
          </p:cNvPr>
          <p:cNvCxnSpPr>
            <a:stCxn id="5" idx="3"/>
            <a:endCxn id="13" idx="1"/>
          </p:cNvCxnSpPr>
          <p:nvPr/>
        </p:nvCxnSpPr>
        <p:spPr>
          <a:xfrm>
            <a:off x="1546503" y="2020189"/>
            <a:ext cx="398900" cy="115821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49D37D1-508D-6A4F-8108-2BFC08F5F94D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>
            <a:off x="1546503" y="2599298"/>
            <a:ext cx="398900" cy="1232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B3FBE34-B1B7-D27B-6272-6F51ABD95F89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>
            <a:off x="1546503" y="3178407"/>
            <a:ext cx="398900" cy="13736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A97F060-F0A9-C3DE-F065-0395217D25BE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1546503" y="2020189"/>
            <a:ext cx="398900" cy="18114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F8CEA6A-6314-D9B2-A338-4FEE37DE0082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 flipV="1">
            <a:off x="1546503" y="2599298"/>
            <a:ext cx="398900" cy="19527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2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59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  <p:bldP spid="4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2E7ED36-4DA1-8072-B22F-3A908AAE7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2" y="143449"/>
            <a:ext cx="8936835" cy="1083934"/>
          </a:xfrm>
        </p:spPr>
        <p:txBody>
          <a:bodyPr/>
          <a:lstStyle/>
          <a:p>
            <a:pPr algn="l"/>
            <a:r>
              <a:rPr lang="en-US" sz="3200" dirty="0"/>
              <a:t>Ex 3 Complete each sentence with one word or phrase from the box.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C8E05B-A0C5-6A03-B753-4EDFF4DB790D}"/>
              </a:ext>
            </a:extLst>
          </p:cNvPr>
          <p:cNvSpPr txBox="1"/>
          <p:nvPr/>
        </p:nvSpPr>
        <p:spPr>
          <a:xfrm>
            <a:off x="151109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serious problem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avoid dumping waste 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throw away _________ products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carbon dioxide we release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people join our _______________.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F66DDC2-07F6-DACC-E3C6-F635529D44F0}"/>
              </a:ext>
            </a:extLst>
          </p:cNvPr>
          <p:cNvSpPr/>
          <p:nvPr/>
        </p:nvSpPr>
        <p:spPr>
          <a:xfrm>
            <a:off x="220540" y="1325305"/>
            <a:ext cx="1098896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reduce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C989179-B222-AACB-7293-06D407863164}"/>
              </a:ext>
            </a:extLst>
          </p:cNvPr>
          <p:cNvSpPr/>
          <p:nvPr/>
        </p:nvSpPr>
        <p:spPr>
          <a:xfrm>
            <a:off x="1517327" y="1325305"/>
            <a:ext cx="1428391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single-use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311BD39-8B38-7D6D-1BF1-A65CB0F962EB}"/>
              </a:ext>
            </a:extLst>
          </p:cNvPr>
          <p:cNvSpPr/>
          <p:nvPr/>
        </p:nvSpPr>
        <p:spPr>
          <a:xfrm>
            <a:off x="3143609" y="1325305"/>
            <a:ext cx="1201325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pollution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B8ABD3E-91E3-51AF-688E-8542E1C4B3B0}"/>
              </a:ext>
            </a:extLst>
          </p:cNvPr>
          <p:cNvSpPr/>
          <p:nvPr/>
        </p:nvSpPr>
        <p:spPr>
          <a:xfrm>
            <a:off x="4555099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carbon footprint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8C09C0A-7AB6-5616-B825-729A7F5465D4}"/>
              </a:ext>
            </a:extLst>
          </p:cNvPr>
          <p:cNvSpPr/>
          <p:nvPr/>
        </p:nvSpPr>
        <p:spPr>
          <a:xfrm>
            <a:off x="6739840" y="1325305"/>
            <a:ext cx="1999124" cy="69399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j-lt"/>
              </a:rPr>
              <a:t>environment </a:t>
            </a:r>
            <a:r>
              <a:rPr lang="en-US" sz="2000" dirty="0" err="1">
                <a:solidFill>
                  <a:schemeClr val="bg1"/>
                </a:solidFill>
                <a:latin typeface="+mj-lt"/>
              </a:rPr>
              <a:t>programme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49DD15-3E07-425C-F175-1C1BBBD4587D}"/>
              </a:ext>
            </a:extLst>
          </p:cNvPr>
          <p:cNvSpPr txBox="1"/>
          <p:nvPr/>
        </p:nvSpPr>
        <p:spPr>
          <a:xfrm>
            <a:off x="133522" y="2179968"/>
            <a:ext cx="8841781" cy="276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1. _______________ is a </a:t>
            </a:r>
            <a:r>
              <a:rPr lang="en-US" sz="2200" dirty="0">
                <a:highlight>
                  <a:srgbClr val="ACDFD6"/>
                </a:highlight>
              </a:rPr>
              <a:t>serious problem</a:t>
            </a:r>
            <a:r>
              <a:rPr lang="en-US" sz="2200" dirty="0">
                <a:highlight>
                  <a:srgbClr val="FCFBFB"/>
                </a:highlight>
              </a:rPr>
              <a:t> everywhere.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2. We should </a:t>
            </a:r>
            <a:r>
              <a:rPr lang="en-US" sz="2200" dirty="0">
                <a:highlight>
                  <a:srgbClr val="ACDFD6"/>
                </a:highlight>
              </a:rPr>
              <a:t>avoid dumping waste</a:t>
            </a:r>
            <a:r>
              <a:rPr lang="en-US" sz="2200" dirty="0"/>
              <a:t> </a:t>
            </a:r>
            <a:r>
              <a:rPr lang="en-US" sz="2200" dirty="0">
                <a:highlight>
                  <a:srgbClr val="FCFBFB"/>
                </a:highlight>
              </a:rPr>
              <a:t>into lakes and rivers to _______ water pollution.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3. We shouldn’t </a:t>
            </a:r>
            <a:r>
              <a:rPr lang="en-US" sz="2200" dirty="0">
                <a:highlight>
                  <a:srgbClr val="ACDFD6"/>
                </a:highlight>
              </a:rPr>
              <a:t>throw away</a:t>
            </a:r>
            <a:r>
              <a:rPr lang="en-US" sz="2200" dirty="0">
                <a:highlight>
                  <a:srgbClr val="FCFBFB"/>
                </a:highlight>
              </a:rPr>
              <a:t> _________ </a:t>
            </a:r>
            <a:r>
              <a:rPr lang="en-US" sz="2200" dirty="0">
                <a:highlight>
                  <a:srgbClr val="ACDFD6"/>
                </a:highlight>
              </a:rPr>
              <a:t>products</a:t>
            </a:r>
            <a:r>
              <a:rPr lang="en-US" sz="2200" dirty="0">
                <a:highlight>
                  <a:srgbClr val="FCFBFB"/>
                </a:highlight>
              </a:rPr>
              <a:t> but recycle them.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4. ______________ is the amount of </a:t>
            </a:r>
            <a:r>
              <a:rPr lang="en-US" sz="2200" dirty="0">
                <a:highlight>
                  <a:srgbClr val="ACDFD6"/>
                </a:highlight>
              </a:rPr>
              <a:t>carbon dioxide</a:t>
            </a:r>
            <a:r>
              <a:rPr lang="en-US" sz="2200" dirty="0">
                <a:highlight>
                  <a:srgbClr val="FCFBFB"/>
                </a:highlight>
              </a:rPr>
              <a:t> we </a:t>
            </a:r>
            <a:r>
              <a:rPr lang="en-US" sz="2200" dirty="0">
                <a:highlight>
                  <a:srgbClr val="ACDFD6"/>
                </a:highlight>
              </a:rPr>
              <a:t>release</a:t>
            </a:r>
            <a:r>
              <a:rPr lang="en-US" sz="2200" dirty="0">
                <a:highlight>
                  <a:srgbClr val="FCFBFB"/>
                </a:highlight>
              </a:rPr>
              <a:t> into the environment.</a:t>
            </a:r>
          </a:p>
          <a:p>
            <a:pPr>
              <a:lnSpc>
                <a:spcPct val="114000"/>
              </a:lnSpc>
            </a:pPr>
            <a:r>
              <a:rPr lang="en-US" sz="2200" dirty="0">
                <a:highlight>
                  <a:srgbClr val="FCFBFB"/>
                </a:highlight>
              </a:rPr>
              <a:t>5. We hope a lot more </a:t>
            </a:r>
            <a:r>
              <a:rPr lang="en-US" sz="2200" dirty="0">
                <a:highlight>
                  <a:srgbClr val="ACDFD6"/>
                </a:highlight>
              </a:rPr>
              <a:t>people</a:t>
            </a:r>
            <a:r>
              <a:rPr lang="en-US" sz="2200" dirty="0">
                <a:highlight>
                  <a:srgbClr val="FCFBFB"/>
                </a:highlight>
              </a:rPr>
              <a:t> </a:t>
            </a:r>
            <a:r>
              <a:rPr lang="en-US" sz="2200" dirty="0">
                <a:highlight>
                  <a:srgbClr val="ACDFD6"/>
                </a:highlight>
              </a:rPr>
              <a:t>join</a:t>
            </a:r>
            <a:r>
              <a:rPr lang="en-US" sz="2200" dirty="0">
                <a:highlight>
                  <a:srgbClr val="FCFBFB"/>
                </a:highlight>
              </a:rPr>
              <a:t> our _______________.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0F3FA7A-E929-B9EA-BECF-E09D52412963}"/>
              </a:ext>
            </a:extLst>
          </p:cNvPr>
          <p:cNvSpPr txBox="1"/>
          <p:nvPr/>
        </p:nvSpPr>
        <p:spPr>
          <a:xfrm>
            <a:off x="938948" y="2192229"/>
            <a:ext cx="130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Pollution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369059B-4CB9-E195-5BD4-F31243BA88EA}"/>
              </a:ext>
            </a:extLst>
          </p:cNvPr>
          <p:cNvSpPr txBox="1"/>
          <p:nvPr/>
        </p:nvSpPr>
        <p:spPr>
          <a:xfrm>
            <a:off x="7548403" y="2592339"/>
            <a:ext cx="1031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reduce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6D793C6-0D84-9D1E-15CD-342EBFF64B87}"/>
              </a:ext>
            </a:extLst>
          </p:cNvPr>
          <p:cNvSpPr txBox="1"/>
          <p:nvPr/>
        </p:nvSpPr>
        <p:spPr>
          <a:xfrm>
            <a:off x="3694422" y="3360739"/>
            <a:ext cx="1589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single-use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9E9C315-91E3-CDA0-E0C7-704D20131D81}"/>
              </a:ext>
            </a:extLst>
          </p:cNvPr>
          <p:cNvSpPr txBox="1"/>
          <p:nvPr/>
        </p:nvSpPr>
        <p:spPr>
          <a:xfrm>
            <a:off x="509364" y="3757481"/>
            <a:ext cx="234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Carbon footprint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9BECDD6-8ECF-EEA2-8422-F2FBA82A2B97}"/>
              </a:ext>
            </a:extLst>
          </p:cNvPr>
          <p:cNvSpPr txBox="1"/>
          <p:nvPr/>
        </p:nvSpPr>
        <p:spPr>
          <a:xfrm>
            <a:off x="4860434" y="4464283"/>
            <a:ext cx="328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environment </a:t>
            </a:r>
            <a:r>
              <a:rPr lang="en-US" sz="2000" b="1" dirty="0" err="1">
                <a:solidFill>
                  <a:srgbClr val="C00000"/>
                </a:solidFill>
              </a:rPr>
              <a:t>programme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4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7" grpId="0"/>
      <p:bldP spid="15" grpId="0"/>
      <p:bldP spid="16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super mario box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13601"/>
            <a:ext cx="6858000" cy="5143500"/>
          </a:xfrm>
          <a:prstGeom prst="rect">
            <a:avLst/>
          </a:prstGeom>
        </p:spPr>
      </p:pic>
      <p:pic>
        <p:nvPicPr>
          <p:cNvPr id="30722" name="Picture 2" descr="Image result for mario flat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27976"/>
          <a:stretch/>
        </p:blipFill>
        <p:spPr bwMode="auto">
          <a:xfrm>
            <a:off x="3874706" y="1611092"/>
            <a:ext cx="467077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1692" y="3784161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mystery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box</a:t>
            </a:r>
          </a:p>
        </p:txBody>
      </p:sp>
      <p:pic>
        <p:nvPicPr>
          <p:cNvPr id="30726" name="Picture 6" descr="Image result for mario ha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43" y="361950"/>
            <a:ext cx="1301750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ctrTitle"/>
          </p:nvPr>
        </p:nvSpPr>
        <p:spPr>
          <a:xfrm>
            <a:off x="340242" y="609124"/>
            <a:ext cx="8271916" cy="6667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" sz="2800" dirty="0"/>
              <a:t/>
            </a:r>
            <a:br>
              <a:rPr lang="en" sz="2800" dirty="0"/>
            </a:br>
            <a:r>
              <a:rPr lang="en" sz="2800" b="1" dirty="0" smtClean="0">
                <a:solidFill>
                  <a:srgbClr val="FF0000"/>
                </a:solidFill>
              </a:rPr>
              <a:t>UNIT 7: </a:t>
            </a:r>
            <a:r>
              <a:rPr lang="en-US" sz="2800" b="1" dirty="0" smtClean="0">
                <a:solidFill>
                  <a:srgbClr val="FF0000"/>
                </a:solidFill>
              </a:rPr>
              <a:t>ENVIRONMENTAL </a:t>
            </a:r>
            <a:r>
              <a:rPr lang="en-US" sz="2800" b="1" dirty="0">
                <a:solidFill>
                  <a:srgbClr val="FF0000"/>
                </a:solidFill>
              </a:rPr>
              <a:t>PROTECTION</a:t>
            </a:r>
            <a:endParaRPr sz="2800" b="1" dirty="0">
              <a:solidFill>
                <a:srgbClr val="FF0000"/>
              </a:solidFill>
            </a:endParaRPr>
          </a:p>
        </p:txBody>
      </p:sp>
      <p:sp>
        <p:nvSpPr>
          <p:cNvPr id="281" name="Google Shape;281;p29"/>
          <p:cNvSpPr txBox="1">
            <a:spLocks noGrp="1"/>
          </p:cNvSpPr>
          <p:nvPr>
            <p:ph type="subTitle" idx="1"/>
          </p:nvPr>
        </p:nvSpPr>
        <p:spPr>
          <a:xfrm>
            <a:off x="1577265" y="1459689"/>
            <a:ext cx="6620224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1: Getting </a:t>
            </a:r>
            <a:r>
              <a:rPr lang="en" sz="2800" b="1" dirty="0" smtClean="0"/>
              <a:t>stated P.72,73</a:t>
            </a:r>
            <a:endParaRPr sz="2800" b="1" dirty="0"/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1291" y="2052971"/>
            <a:ext cx="3095301" cy="296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8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1991" y="2724150"/>
            <a:ext cx="3342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-100 pts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8795" y="2722423"/>
            <a:ext cx="3342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+100 pts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9079" y="552808"/>
            <a:ext cx="844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mystery box may be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good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bad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09" y="1962150"/>
            <a:ext cx="2458782" cy="26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70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1.62862E-6 L -0.3125 1.6286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7705E-6 L 0.29948 3.1770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8575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Choose to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the box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or give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it to another team!</a:t>
            </a:r>
          </a:p>
        </p:txBody>
      </p:sp>
      <p:pic>
        <p:nvPicPr>
          <p:cNvPr id="13314" name="Picture 2" descr="Image result for luigi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659536"/>
            <a:ext cx="3058066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4" y="1659536"/>
            <a:ext cx="2494091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18" y="1962150"/>
            <a:ext cx="2458782" cy="26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-0.17153 3.1153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11536E-6 L 0.17014 3.1153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t="17108" r="15875" b="19874"/>
          <a:stretch/>
        </p:blipFill>
        <p:spPr bwMode="auto">
          <a:xfrm>
            <a:off x="287642" y="942097"/>
            <a:ext cx="1576017" cy="157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17108" r="13837" b="19874"/>
          <a:stretch/>
        </p:blipFill>
        <p:spPr bwMode="auto">
          <a:xfrm>
            <a:off x="2013805" y="906206"/>
            <a:ext cx="1591099" cy="160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7109" r="13965" b="19873"/>
          <a:stretch/>
        </p:blipFill>
        <p:spPr bwMode="auto">
          <a:xfrm>
            <a:off x="3760883" y="906206"/>
            <a:ext cx="1591099" cy="161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17109" r="14836" b="19873"/>
          <a:stretch/>
        </p:blipFill>
        <p:spPr bwMode="auto">
          <a:xfrm>
            <a:off x="5502128" y="942097"/>
            <a:ext cx="1576017" cy="158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7109" r="12597" b="19873"/>
          <a:stretch/>
        </p:blipFill>
        <p:spPr bwMode="auto">
          <a:xfrm>
            <a:off x="7275600" y="942097"/>
            <a:ext cx="1569356" cy="158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17109" r="10494" b="19873"/>
          <a:stretch/>
        </p:blipFill>
        <p:spPr bwMode="auto">
          <a:xfrm>
            <a:off x="287642" y="2802067"/>
            <a:ext cx="1576017" cy="159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7109" r="14573" b="19873"/>
          <a:stretch/>
        </p:blipFill>
        <p:spPr bwMode="auto">
          <a:xfrm>
            <a:off x="2013806" y="2802067"/>
            <a:ext cx="1591100" cy="159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7228" r="15699" b="19208"/>
          <a:stretch/>
        </p:blipFill>
        <p:spPr bwMode="auto">
          <a:xfrm>
            <a:off x="3755053" y="2794691"/>
            <a:ext cx="1602761" cy="16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7228" r="6869" b="19208"/>
          <a:stretch/>
        </p:blipFill>
        <p:spPr bwMode="auto">
          <a:xfrm>
            <a:off x="5507961" y="2794692"/>
            <a:ext cx="1617492" cy="161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7228" r="15109" b="19208"/>
          <a:stretch/>
        </p:blipFill>
        <p:spPr bwMode="auto">
          <a:xfrm>
            <a:off x="7275600" y="2794691"/>
            <a:ext cx="1579788" cy="16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7894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97180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A. 3Rs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9F0C0A-68C4-C50A-6C23-DA86378D91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65" t="8599" r="59551"/>
          <a:stretch/>
        </p:blipFill>
        <p:spPr>
          <a:xfrm>
            <a:off x="403860" y="932246"/>
            <a:ext cx="4112136" cy="2987422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4806462" y="176897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saving water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EBDE59C0-EBAA-DD2D-D2DD-800523AC65F4}"/>
              </a:ext>
            </a:extLst>
          </p:cNvPr>
          <p:cNvSpPr/>
          <p:nvPr/>
        </p:nvSpPr>
        <p:spPr>
          <a:xfrm>
            <a:off x="4806462" y="256614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ocean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4806462" y="33633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The Earth</a:t>
            </a:r>
          </a:p>
        </p:txBody>
      </p:sp>
    </p:spTree>
    <p:extLst>
      <p:ext uri="{BB962C8B-B14F-4D97-AF65-F5344CB8AC3E}">
        <p14:creationId xmlns:p14="http://schemas.microsoft.com/office/powerpoint/2010/main" val="402080107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336892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water pollution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4806462" y="9774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land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EBDE59C0-EBAA-DD2D-D2DD-800523AC65F4}"/>
              </a:ext>
            </a:extLst>
          </p:cNvPr>
          <p:cNvSpPr/>
          <p:nvPr/>
        </p:nvSpPr>
        <p:spPr>
          <a:xfrm>
            <a:off x="4806462" y="177458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noise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4806462" y="257175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air pollution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89E8BC6-B83A-0DC6-D4AD-B76D0C39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" y="977410"/>
            <a:ext cx="4168140" cy="234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06669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08778" y="2568818"/>
            <a:ext cx="4200884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endangered species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4508778" y="977410"/>
            <a:ext cx="4200882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habitat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EBDE59C0-EBAA-DD2D-D2DD-800523AC65F4}"/>
              </a:ext>
            </a:extLst>
          </p:cNvPr>
          <p:cNvSpPr/>
          <p:nvPr/>
        </p:nvSpPr>
        <p:spPr>
          <a:xfrm>
            <a:off x="4508777" y="1774580"/>
            <a:ext cx="4200883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arine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life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4508778" y="3363056"/>
            <a:ext cx="4200882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animals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2ECFD0-6F12-D067-3AC8-CC90A8C5BC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2" r="3957"/>
          <a:stretch/>
        </p:blipFill>
        <p:spPr>
          <a:xfrm>
            <a:off x="403860" y="977410"/>
            <a:ext cx="3899057" cy="23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5312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06462" y="177458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rubbish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4806462" y="97741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bags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EBDE59C0-EBAA-DD2D-D2DD-800523AC65F4}"/>
              </a:ext>
            </a:extLst>
          </p:cNvPr>
          <p:cNvSpPr/>
          <p:nvPr/>
        </p:nvSpPr>
        <p:spPr>
          <a:xfrm>
            <a:off x="4806462" y="336892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waste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4806462" y="2571750"/>
            <a:ext cx="3903198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garbage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2048B5-30F7-DE85-24F2-B0FE52911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19" y="977410"/>
            <a:ext cx="4228190" cy="23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47786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0" y="177458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single-use products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4572000" y="97741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plastic bags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EBDE59C0-EBAA-DD2D-D2DD-800523AC65F4}"/>
              </a:ext>
            </a:extLst>
          </p:cNvPr>
          <p:cNvSpPr/>
          <p:nvPr/>
        </p:nvSpPr>
        <p:spPr>
          <a:xfrm>
            <a:off x="4572000" y="336892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D. waste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4572000" y="2571750"/>
            <a:ext cx="413766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garbage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3E3E210-3F61-57B6-2E79-F936331D0C32}"/>
              </a:ext>
            </a:extLst>
          </p:cNvPr>
          <p:cNvGrpSpPr/>
          <p:nvPr/>
        </p:nvGrpSpPr>
        <p:grpSpPr>
          <a:xfrm>
            <a:off x="403860" y="971789"/>
            <a:ext cx="3972755" cy="2594168"/>
            <a:chOff x="403860" y="971789"/>
            <a:chExt cx="3972755" cy="25941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E676FB6-C87F-B57C-FF9E-9784ECD5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3860" y="971789"/>
              <a:ext cx="3972755" cy="25941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E5DE719D-A67F-9B1B-A640-7F81EB5287BC}"/>
                </a:ext>
              </a:extLst>
            </p:cNvPr>
            <p:cNvSpPr/>
            <p:nvPr/>
          </p:nvSpPr>
          <p:spPr>
            <a:xfrm>
              <a:off x="434340" y="1058829"/>
              <a:ext cx="768448" cy="669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820530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2483339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Bicycle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6217920" y="97741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motorbike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Bus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 following is the greenest form of transport?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97C34AE-4EB4-B3DC-7515-DD5C2FB6A08E}"/>
              </a:ext>
            </a:extLst>
          </p:cNvPr>
          <p:cNvGrpSpPr/>
          <p:nvPr/>
        </p:nvGrpSpPr>
        <p:grpSpPr>
          <a:xfrm>
            <a:off x="2235201" y="2286978"/>
            <a:ext cx="3685539" cy="2681429"/>
            <a:chOff x="1427481" y="2367964"/>
            <a:chExt cx="3312160" cy="2409776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xmlns="" id="{E776A216-90AE-5908-B13B-3B00FA4D0A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999"/>
            <a:stretch/>
          </p:blipFill>
          <p:spPr bwMode="auto">
            <a:xfrm>
              <a:off x="1427481" y="2367964"/>
              <a:ext cx="3312160" cy="1243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582FD4B8-41FB-6AAF-32B0-744716031C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74" b="8196"/>
            <a:stretch/>
          </p:blipFill>
          <p:spPr bwMode="auto">
            <a:xfrm>
              <a:off x="1427481" y="3611880"/>
              <a:ext cx="3312160" cy="116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7730347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2483339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Wind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6217920" y="97741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noProof="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. </a:t>
            </a: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Coal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Oil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 following is a renewable source?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5EBCF829-16B6-6D7D-681C-08DE269F8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-1" r="12809" b="32605"/>
          <a:stretch/>
        </p:blipFill>
        <p:spPr bwMode="auto">
          <a:xfrm>
            <a:off x="1531620" y="2433657"/>
            <a:ext cx="4389120" cy="24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48342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CA8B289-1AE0-6715-B613-CF1BE6D1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0248"/>
            <a:ext cx="7704000" cy="572700"/>
          </a:xfrm>
        </p:spPr>
        <p:txBody>
          <a:bodyPr/>
          <a:lstStyle/>
          <a:p>
            <a:r>
              <a:rPr lang="en-US" sz="4800" dirty="0"/>
              <a:t>OBJECTIVES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C835DE-4CCF-25E8-948C-C36ED5FECB4E}"/>
              </a:ext>
            </a:extLst>
          </p:cNvPr>
          <p:cNvSpPr txBox="1"/>
          <p:nvPr/>
        </p:nvSpPr>
        <p:spPr>
          <a:xfrm>
            <a:off x="1186757" y="1050760"/>
            <a:ext cx="859487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After this lesson, students will be able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99C673B-A437-41C5-D0A8-666C59C7595A}"/>
              </a:ext>
            </a:extLst>
          </p:cNvPr>
          <p:cNvSpPr txBox="1"/>
          <p:nvPr/>
        </p:nvSpPr>
        <p:spPr>
          <a:xfrm>
            <a:off x="2273519" y="2233982"/>
            <a:ext cx="467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identify the topic of the 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6EB35A-7F35-C541-A9C4-F9254011F716}"/>
              </a:ext>
            </a:extLst>
          </p:cNvPr>
          <p:cNvSpPr txBox="1"/>
          <p:nvPr/>
        </p:nvSpPr>
        <p:spPr>
          <a:xfrm>
            <a:off x="2119422" y="3673501"/>
            <a:ext cx="7160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lexical items related to environmental protection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166E460-9E3C-E396-6567-978C70EB3BE4}"/>
              </a:ext>
            </a:extLst>
          </p:cNvPr>
          <p:cNvGrpSpPr/>
          <p:nvPr/>
        </p:nvGrpSpPr>
        <p:grpSpPr>
          <a:xfrm>
            <a:off x="871311" y="3442988"/>
            <a:ext cx="1138314" cy="1408933"/>
            <a:chOff x="380268" y="3334356"/>
            <a:chExt cx="1362533" cy="1686457"/>
          </a:xfrm>
        </p:grpSpPr>
        <p:pic>
          <p:nvPicPr>
            <p:cNvPr id="12" name="Google Shape;901;p50">
              <a:extLst>
                <a:ext uri="{FF2B5EF4-FFF2-40B4-BE49-F238E27FC236}">
                  <a16:creationId xmlns:a16="http://schemas.microsoft.com/office/drawing/2014/main" xmlns="" id="{694FFD40-C035-7363-1256-047DA89C3D3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54855" y="3334356"/>
              <a:ext cx="687946" cy="1686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02;p50">
              <a:extLst>
                <a:ext uri="{FF2B5EF4-FFF2-40B4-BE49-F238E27FC236}">
                  <a16:creationId xmlns:a16="http://schemas.microsoft.com/office/drawing/2014/main" xmlns="" id="{BB0C3DDA-754B-F95D-0962-83C8548E1FC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3414">
              <a:off x="380268" y="3377937"/>
              <a:ext cx="1272799" cy="1547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905;p50">
              <a:extLst>
                <a:ext uri="{FF2B5EF4-FFF2-40B4-BE49-F238E27FC236}">
                  <a16:creationId xmlns:a16="http://schemas.microsoft.com/office/drawing/2014/main" xmlns="" id="{CE1372D1-6C02-6600-342A-EA9FFF2C370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9208" y="4028564"/>
              <a:ext cx="774523" cy="6495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980AD2C-08AA-0C32-30AB-CC3615F2E89D}"/>
              </a:ext>
            </a:extLst>
          </p:cNvPr>
          <p:cNvGrpSpPr/>
          <p:nvPr/>
        </p:nvGrpSpPr>
        <p:grpSpPr>
          <a:xfrm>
            <a:off x="1085722" y="1712959"/>
            <a:ext cx="1033700" cy="1516062"/>
            <a:chOff x="305896" y="1807873"/>
            <a:chExt cx="1033700" cy="1516062"/>
          </a:xfrm>
        </p:grpSpPr>
        <p:pic>
          <p:nvPicPr>
            <p:cNvPr id="17" name="Google Shape;906;p50">
              <a:extLst>
                <a:ext uri="{FF2B5EF4-FFF2-40B4-BE49-F238E27FC236}">
                  <a16:creationId xmlns:a16="http://schemas.microsoft.com/office/drawing/2014/main" xmlns="" id="{FC01CF56-FFF0-0DCF-8BF2-5F74881D685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56952">
              <a:off x="638991" y="1807873"/>
              <a:ext cx="236853" cy="1321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07;p50">
              <a:extLst>
                <a:ext uri="{FF2B5EF4-FFF2-40B4-BE49-F238E27FC236}">
                  <a16:creationId xmlns:a16="http://schemas.microsoft.com/office/drawing/2014/main" xmlns="" id="{8763D677-15EC-4F8D-B37D-3BE703C1B2B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5896" y="2674346"/>
              <a:ext cx="903041" cy="649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09;p50">
              <a:extLst>
                <a:ext uri="{FF2B5EF4-FFF2-40B4-BE49-F238E27FC236}">
                  <a16:creationId xmlns:a16="http://schemas.microsoft.com/office/drawing/2014/main" xmlns="" id="{595BAE1E-158A-B96B-ACA1-DAE4D2472E4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0652" y="1919446"/>
              <a:ext cx="748944" cy="13046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778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17920" y="951035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Factories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6217920" y="2474155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Hospitals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6217920" y="1730620"/>
            <a:ext cx="249174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Animals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51688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What causes the most pollution?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1C9BFD82-2CEE-8CAB-B681-2E44F3B1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12" y="2286978"/>
            <a:ext cx="4705728" cy="26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97634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60" y="209550"/>
            <a:ext cx="8305800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20740" y="250112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environment 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5920740" y="92876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habitat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5920740" y="1730620"/>
            <a:ext cx="278892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place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529590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The surroundings in which we live are our __________.</a:t>
            </a:r>
          </a:p>
        </p:txBody>
      </p:sp>
      <p:pic>
        <p:nvPicPr>
          <p:cNvPr id="7174" name="Picture 6" descr="How more green space could narrow lifespan gap between rich and poor | The  Independent">
            <a:extLst>
              <a:ext uri="{FF2B5EF4-FFF2-40B4-BE49-F238E27FC236}">
                <a16:creationId xmlns:a16="http://schemas.microsoft.com/office/drawing/2014/main" xmlns="" id="{9115A0B0-FF86-A8FC-E19F-DBE5FCF8C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9" b="7529"/>
          <a:stretch/>
        </p:blipFill>
        <p:spPr bwMode="auto">
          <a:xfrm>
            <a:off x="1530927" y="2367965"/>
            <a:ext cx="4168833" cy="25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350545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03859" y="209550"/>
            <a:ext cx="8372195" cy="556358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Choose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correct answer.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88720" y="310040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B. Recycling paper products</a:t>
            </a:r>
          </a:p>
        </p:txBody>
      </p:sp>
      <p:sp>
        <p:nvSpPr>
          <p:cNvPr id="16" name="Cross 15">
            <a:hlinkClick r:id="" action="ppaction://hlinkshowjump?jump=lastslideviewed"/>
          </p:cNvPr>
          <p:cNvSpPr/>
          <p:nvPr/>
        </p:nvSpPr>
        <p:spPr>
          <a:xfrm rot="18900000">
            <a:off x="145704" y="4008409"/>
            <a:ext cx="940341" cy="940341"/>
          </a:xfrm>
          <a:prstGeom prst="plus">
            <a:avLst>
              <a:gd name="adj" fmla="val 3609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019550"/>
            <a:ext cx="914400" cy="914400"/>
          </a:xfrm>
          <a:prstGeom prst="rect">
            <a:avLst/>
          </a:prstGeom>
        </p:spPr>
      </p:pic>
      <p:sp>
        <p:nvSpPr>
          <p:cNvPr id="3" name="Rounded Rectangle 13">
            <a:extLst>
              <a:ext uri="{FF2B5EF4-FFF2-40B4-BE49-F238E27FC236}">
                <a16:creationId xmlns:a16="http://schemas.microsoft.com/office/drawing/2014/main" xmlns="" id="{E3FAF51B-EFAA-1DB1-4DFC-38F95187C1B5}"/>
              </a:ext>
            </a:extLst>
          </p:cNvPr>
          <p:cNvSpPr/>
          <p:nvPr/>
        </p:nvSpPr>
        <p:spPr>
          <a:xfrm>
            <a:off x="1188720" y="381365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C. Leaving the TV on all night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53468DC2-C225-99C5-B8FB-AEC0BA3E5559}"/>
              </a:ext>
            </a:extLst>
          </p:cNvPr>
          <p:cNvSpPr/>
          <p:nvPr/>
        </p:nvSpPr>
        <p:spPr>
          <a:xfrm>
            <a:off x="1188720" y="2387158"/>
            <a:ext cx="5440680" cy="556358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defRPr/>
            </a:pPr>
            <a:r>
              <a:rPr lang="en-US" sz="2800" kern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A. Cutting down a lot of trees</a:t>
            </a: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xmlns="" id="{F3985C0E-4AF9-2571-8E50-1F15479894AC}"/>
              </a:ext>
            </a:extLst>
          </p:cNvPr>
          <p:cNvSpPr/>
          <p:nvPr/>
        </p:nvSpPr>
        <p:spPr>
          <a:xfrm>
            <a:off x="403860" y="977411"/>
            <a:ext cx="6225540" cy="1179050"/>
          </a:xfrm>
          <a:prstGeom prst="roundRect">
            <a:avLst>
              <a:gd name="adj" fmla="val 38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Which of these will reduce your carbon footprint?</a:t>
            </a:r>
          </a:p>
        </p:txBody>
      </p:sp>
      <p:pic>
        <p:nvPicPr>
          <p:cNvPr id="10242" name="Picture 2" descr="Carbon footprint neutral icon stamp Royalty Free Vector">
            <a:extLst>
              <a:ext uri="{FF2B5EF4-FFF2-40B4-BE49-F238E27FC236}">
                <a16:creationId xmlns:a16="http://schemas.microsoft.com/office/drawing/2014/main" xmlns="" id="{BEBEAE31-1D95-4B0C-2D68-9A464F518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11110" r="11760" b="19004"/>
          <a:stretch/>
        </p:blipFill>
        <p:spPr bwMode="auto">
          <a:xfrm>
            <a:off x="6804660" y="977411"/>
            <a:ext cx="1971395" cy="196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09033"/>
      </p:ext>
    </p:extLst>
  </p:cSld>
  <p:clrMapOvr>
    <a:masterClrMapping/>
  </p:clrMapOvr>
  <p:transition spd="slow" advClick="0">
    <p:push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3D265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46" y="1962150"/>
            <a:ext cx="1359877" cy="16169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+100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8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5" y="1487034"/>
            <a:ext cx="1359877" cy="1616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3" y="1442434"/>
            <a:ext cx="1359877" cy="16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69" y="2783583"/>
            <a:ext cx="1359877" cy="16169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+300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1335783"/>
            <a:ext cx="1359877" cy="1616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3" y="1335782"/>
            <a:ext cx="1359877" cy="16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61" y="2259903"/>
            <a:ext cx="1359877" cy="16169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" y="3276600"/>
            <a:ext cx="1359877" cy="16169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3" y="3257550"/>
            <a:ext cx="1359877" cy="16169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+500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3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46" y="1962150"/>
            <a:ext cx="1359877" cy="16169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-100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9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5" y="1487034"/>
            <a:ext cx="1359877" cy="1616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23" y="1442434"/>
            <a:ext cx="1359877" cy="16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69" y="2783583"/>
            <a:ext cx="1359877" cy="16169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-300 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Change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2" y="1310670"/>
            <a:ext cx="4099560" cy="3547080"/>
          </a:xfrm>
          <a:prstGeom prst="rect">
            <a:avLst/>
          </a:prstGeom>
        </p:spPr>
      </p:pic>
      <p:pic>
        <p:nvPicPr>
          <p:cNvPr id="2" name="Boo Laugh SFX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.57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3000" y="2580321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1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32062"/>
            <a:ext cx="3667382" cy="3622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pts x2!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ushroom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 txBox="1">
            <a:spLocks noGrp="1"/>
          </p:cNvSpPr>
          <p:nvPr>
            <p:ph type="title"/>
          </p:nvPr>
        </p:nvSpPr>
        <p:spPr>
          <a:xfrm>
            <a:off x="1915251" y="2879298"/>
            <a:ext cx="5313498" cy="12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pic>
        <p:nvPicPr>
          <p:cNvPr id="392" name="Google Shape;3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125" y="510250"/>
            <a:ext cx="2109752" cy="20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30" y="209550"/>
            <a:ext cx="5122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Steal 200 pts!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34" y="1276350"/>
            <a:ext cx="2854166" cy="2971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81" y="3582506"/>
            <a:ext cx="2875444" cy="2875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p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5" y="1200150"/>
            <a:ext cx="4008120" cy="3710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Lose all pts!</a:t>
            </a:r>
          </a:p>
        </p:txBody>
      </p:sp>
      <p:pic>
        <p:nvPicPr>
          <p:cNvPr id="6146" name="Picture 2" descr="Image result for explosion vec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491" y="1239703"/>
            <a:ext cx="6379948" cy="407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0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b-omb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5" y="1248070"/>
            <a:ext cx="3811447" cy="3644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14950"/>
            <a:ext cx="4020327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113985" y="232064"/>
            <a:ext cx="3680460" cy="914400"/>
          </a:xfrm>
          <a:prstGeom prst="roundRect">
            <a:avLst>
              <a:gd name="adj" fmla="val 38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Keep or give the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mystery box?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209550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ayoshi" panose="02000000000000000000" pitchFamily="2" charset="0"/>
                <a:ea typeface="+mn-ea"/>
                <a:cs typeface="+mn-cs"/>
              </a:rPr>
              <a:t>+1000 pts!</a:t>
            </a:r>
          </a:p>
        </p:txBody>
      </p:sp>
      <p:pic>
        <p:nvPicPr>
          <p:cNvPr id="2" name="Star SF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3000" y="276547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30" y="1336536"/>
            <a:ext cx="2398370" cy="2398370"/>
          </a:xfrm>
          <a:prstGeom prst="rect">
            <a:avLst/>
          </a:prstGeom>
        </p:spPr>
      </p:pic>
      <p:pic>
        <p:nvPicPr>
          <p:cNvPr id="12" name="Picture 10" descr="Image result for mario flat ic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82" y="4552950"/>
            <a:ext cx="489726" cy="48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0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0012E-7 L 5E-6 -0.4854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o Jump v2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Recap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2F36FF-0C78-4C8E-134C-15F0F850E30B}"/>
              </a:ext>
            </a:extLst>
          </p:cNvPr>
          <p:cNvSpPr txBox="1"/>
          <p:nvPr/>
        </p:nvSpPr>
        <p:spPr>
          <a:xfrm>
            <a:off x="242176" y="1337765"/>
            <a:ext cx="8594878" cy="262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700" dirty="0"/>
              <a:t>identify the </a:t>
            </a:r>
            <a:r>
              <a:rPr lang="en-US" sz="2700" b="1" dirty="0">
                <a:solidFill>
                  <a:srgbClr val="FF0000"/>
                </a:solidFill>
              </a:rPr>
              <a:t>topic</a:t>
            </a:r>
            <a:r>
              <a:rPr lang="en-US" sz="2700" dirty="0"/>
              <a:t> of the unit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700" dirty="0"/>
              <a:t>use </a:t>
            </a:r>
            <a:r>
              <a:rPr lang="en-US" sz="2700" b="1" dirty="0">
                <a:solidFill>
                  <a:srgbClr val="FF0000"/>
                </a:solidFill>
              </a:rPr>
              <a:t>lexical items</a:t>
            </a:r>
            <a:r>
              <a:rPr lang="en-US" sz="2700" dirty="0"/>
              <a:t> related to </a:t>
            </a:r>
            <a:r>
              <a:rPr lang="en-US" sz="2700" b="1" dirty="0">
                <a:solidFill>
                  <a:srgbClr val="FF0000"/>
                </a:solidFill>
              </a:rPr>
              <a:t>environmental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8"/>
          <p:cNvSpPr txBox="1"/>
          <p:nvPr/>
        </p:nvSpPr>
        <p:spPr>
          <a:xfrm>
            <a:off x="786050" y="4019700"/>
            <a:ext cx="43794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9" name="Google Shape;59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475" y="1014225"/>
            <a:ext cx="3128776" cy="31150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3A8FDD-84BD-91EB-F3E9-E010FD87DADF}"/>
              </a:ext>
            </a:extLst>
          </p:cNvPr>
          <p:cNvSpPr/>
          <p:nvPr/>
        </p:nvSpPr>
        <p:spPr>
          <a:xfrm>
            <a:off x="785975" y="3611880"/>
            <a:ext cx="4205125" cy="74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7" name="Google Shape;597;p48"/>
          <p:cNvSpPr txBox="1">
            <a:spLocks noGrp="1"/>
          </p:cNvSpPr>
          <p:nvPr>
            <p:ph type="ctrTitle"/>
          </p:nvPr>
        </p:nvSpPr>
        <p:spPr>
          <a:xfrm>
            <a:off x="785975" y="782975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for your attention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E2A270E-1C74-433F-AA16-682D59A9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</a:t>
            </a:r>
            <a:r>
              <a:rPr lang="en-US" b="1" dirty="0"/>
              <a:t>vocabulary</a:t>
            </a:r>
          </a:p>
        </p:txBody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xmlns="" id="{F0A7D772-D30B-46AF-9EDC-BA34B68CF636}"/>
              </a:ext>
            </a:extLst>
          </p:cNvPr>
          <p:cNvSpPr txBox="1">
            <a:spLocks/>
          </p:cNvSpPr>
          <p:nvPr/>
        </p:nvSpPr>
        <p:spPr>
          <a:xfrm>
            <a:off x="419518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habitat</a:t>
            </a:r>
            <a:r>
              <a:rPr lang="en-US" sz="4000" b="1" dirty="0">
                <a:solidFill>
                  <a:schemeClr val="bg2"/>
                </a:solidFill>
              </a:rPr>
              <a:t> </a:t>
            </a:r>
            <a:r>
              <a:rPr lang="en-US" sz="4000" b="1" dirty="0">
                <a:solidFill>
                  <a:schemeClr val="bg2"/>
                </a:solidFill>
                <a:cs typeface="Calibri" panose="020F0502020204030204" pitchFamily="34" charset="0"/>
              </a:rPr>
              <a:t>(n)</a:t>
            </a:r>
            <a:endParaRPr lang="en-US" b="1" dirty="0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147B2-F7B2-496C-BA18-3FDA4E3CC012}"/>
              </a:ext>
            </a:extLst>
          </p:cNvPr>
          <p:cNvSpPr/>
          <p:nvPr/>
        </p:nvSpPr>
        <p:spPr>
          <a:xfrm>
            <a:off x="670740" y="3054309"/>
            <a:ext cx="3672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8FD148E-38A8-4B1B-9B0D-174980543D3B}"/>
              </a:ext>
            </a:extLst>
          </p:cNvPr>
          <p:cNvSpPr/>
          <p:nvPr/>
        </p:nvSpPr>
        <p:spPr>
          <a:xfrm>
            <a:off x="964545" y="2248585"/>
            <a:ext cx="283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hæbɪtæt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abitat__gb_4">
            <a:hlinkClick r:id="" action="ppaction://media"/>
            <a:extLst>
              <a:ext uri="{FF2B5EF4-FFF2-40B4-BE49-F238E27FC236}">
                <a16:creationId xmlns:a16="http://schemas.microsoft.com/office/drawing/2014/main" xmlns="" id="{981EB03D-2B9E-4310-9929-77D143463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09" y="2154041"/>
            <a:ext cx="457200" cy="457200"/>
          </a:xfrm>
          <a:prstGeom prst="rect">
            <a:avLst/>
          </a:prstGeom>
        </p:spPr>
      </p:pic>
      <p:pic>
        <p:nvPicPr>
          <p:cNvPr id="1026" name="Picture 2" descr="Land Habitats | Different Habitat Types | DK Find Out">
            <a:extLst>
              <a:ext uri="{FF2B5EF4-FFF2-40B4-BE49-F238E27FC236}">
                <a16:creationId xmlns:a16="http://schemas.microsoft.com/office/drawing/2014/main" xmlns="" id="{FC94C590-BF1C-41FC-8FD2-75049B9C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0442"/>
            <a:ext cx="3672124" cy="34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xmlns="" id="{BFC117F9-CB08-450C-8DAC-955177B4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B6F916CD-422D-4A5E-9102-A9A163399CA3}"/>
              </a:ext>
            </a:extLst>
          </p:cNvPr>
          <p:cNvSpPr txBox="1">
            <a:spLocks/>
          </p:cNvSpPr>
          <p:nvPr/>
        </p:nvSpPr>
        <p:spPr>
          <a:xfrm>
            <a:off x="383569" y="1186257"/>
            <a:ext cx="3923346" cy="90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2"/>
                </a:solidFill>
              </a:rPr>
              <a:t>endangered species (n)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5731C8C-03BD-4EF5-9400-10827152FF4D}"/>
              </a:ext>
            </a:extLst>
          </p:cNvPr>
          <p:cNvSpPr/>
          <p:nvPr/>
        </p:nvSpPr>
        <p:spPr>
          <a:xfrm>
            <a:off x="650755" y="3748809"/>
            <a:ext cx="392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đỏ</a:t>
            </a:r>
            <a:endParaRPr lang="en-US" sz="49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2186EC0-F5FF-48C2-A670-354A1236FF4C}"/>
              </a:ext>
            </a:extLst>
          </p:cNvPr>
          <p:cNvSpPr/>
          <p:nvPr/>
        </p:nvSpPr>
        <p:spPr>
          <a:xfrm>
            <a:off x="650755" y="2580295"/>
            <a:ext cx="3415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ɪnˈdeɪndʒəd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spiːʃiːz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endangered species ">
            <a:hlinkClick r:id="" action="ppaction://media"/>
            <a:extLst>
              <a:ext uri="{FF2B5EF4-FFF2-40B4-BE49-F238E27FC236}">
                <a16:creationId xmlns:a16="http://schemas.microsoft.com/office/drawing/2014/main" xmlns="" id="{AFD9FB0A-6211-471A-85C2-0F1CF6F94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96" y="2839937"/>
            <a:ext cx="457200" cy="457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87C0F22-33B5-41BB-AD19-1D1160478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4587" b="3509"/>
          <a:stretch/>
        </p:blipFill>
        <p:spPr bwMode="auto">
          <a:xfrm>
            <a:off x="4039728" y="1025484"/>
            <a:ext cx="4898381" cy="27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81;p31">
            <a:extLst>
              <a:ext uri="{FF2B5EF4-FFF2-40B4-BE49-F238E27FC236}">
                <a16:creationId xmlns:a16="http://schemas.microsoft.com/office/drawing/2014/main" xmlns="" id="{4BBFE085-5DFB-4BB7-8ABE-3A08AA5A5F83}"/>
              </a:ext>
            </a:extLst>
          </p:cNvPr>
          <p:cNvSpPr txBox="1">
            <a:spLocks/>
          </p:cNvSpPr>
          <p:nvPr/>
        </p:nvSpPr>
        <p:spPr>
          <a:xfrm>
            <a:off x="136700" y="1327166"/>
            <a:ext cx="5964795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  <a:highlight>
                  <a:srgbClr val="FCFBFB"/>
                </a:highlight>
              </a:rPr>
              <a:t>carbon footprint (n)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1AAB217-25B8-4AEE-B8BC-51B40BBFF8BF}"/>
              </a:ext>
            </a:extLst>
          </p:cNvPr>
          <p:cNvSpPr/>
          <p:nvPr/>
        </p:nvSpPr>
        <p:spPr>
          <a:xfrm>
            <a:off x="1126540" y="3204019"/>
            <a:ext cx="3848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dấu</a:t>
            </a:r>
            <a:r>
              <a:rPr lang="en-US" sz="3600" dirty="0"/>
              <a:t> </a:t>
            </a:r>
            <a:r>
              <a:rPr lang="en-US" sz="3600" dirty="0" err="1"/>
              <a:t>chân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bon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95EEA-CFAC-47CA-9F12-7021244765A5}"/>
              </a:ext>
            </a:extLst>
          </p:cNvPr>
          <p:cNvSpPr/>
          <p:nvPr/>
        </p:nvSpPr>
        <p:spPr>
          <a:xfrm>
            <a:off x="1015575" y="2383881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kɑːbən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fʊtprɪnt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carbon_footprint_1_gb_4">
            <a:hlinkClick r:id="" action="ppaction://media"/>
            <a:extLst>
              <a:ext uri="{FF2B5EF4-FFF2-40B4-BE49-F238E27FC236}">
                <a16:creationId xmlns:a16="http://schemas.microsoft.com/office/drawing/2014/main" xmlns="" id="{43AE323A-10B6-4241-BEE6-C5C9BA9BF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370" y="2478446"/>
            <a:ext cx="457200" cy="4572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xmlns="" id="{EA6CB8DC-6F63-49BE-9424-C585884B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pic>
        <p:nvPicPr>
          <p:cNvPr id="3074" name="Picture 2" descr="Our commitment to reducing carbon emissions - Ecosure Environmental  Consultancy">
            <a:extLst>
              <a:ext uri="{FF2B5EF4-FFF2-40B4-BE49-F238E27FC236}">
                <a16:creationId xmlns:a16="http://schemas.microsoft.com/office/drawing/2014/main" xmlns="" id="{48621D94-7D38-461D-886E-6865E676A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4" t="6712" r="21800" b="6283"/>
          <a:stretch/>
        </p:blipFill>
        <p:spPr bwMode="auto">
          <a:xfrm>
            <a:off x="5964795" y="1293775"/>
            <a:ext cx="2961202" cy="29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xmlns="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0AA3BC9D-6027-425D-8FB7-FA892F55EC11}"/>
              </a:ext>
            </a:extLst>
          </p:cNvPr>
          <p:cNvSpPr txBox="1">
            <a:spLocks/>
          </p:cNvSpPr>
          <p:nvPr/>
        </p:nvSpPr>
        <p:spPr>
          <a:xfrm>
            <a:off x="298114" y="1450358"/>
            <a:ext cx="4282350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release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F6552F-2B74-4DB4-9B70-9647C01BCB11}"/>
              </a:ext>
            </a:extLst>
          </p:cNvPr>
          <p:cNvSpPr/>
          <p:nvPr/>
        </p:nvSpPr>
        <p:spPr>
          <a:xfrm>
            <a:off x="574382" y="3220005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thải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D6AD0B-AC2F-4195-9F04-8145BB32D002}"/>
              </a:ext>
            </a:extLst>
          </p:cNvPr>
          <p:cNvSpPr/>
          <p:nvPr/>
        </p:nvSpPr>
        <p:spPr>
          <a:xfrm>
            <a:off x="1325141" y="2457530"/>
            <a:ext cx="1628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rɪˈliːs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release__gb_1">
            <a:hlinkClick r:id="" action="ppaction://media"/>
            <a:extLst>
              <a:ext uri="{FF2B5EF4-FFF2-40B4-BE49-F238E27FC236}">
                <a16:creationId xmlns:a16="http://schemas.microsoft.com/office/drawing/2014/main" xmlns="" id="{7EB2062C-ED29-4D38-9E78-925AC1747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782" y="2656697"/>
            <a:ext cx="457200" cy="457200"/>
          </a:xfrm>
          <a:prstGeom prst="rect">
            <a:avLst/>
          </a:prstGeom>
        </p:spPr>
      </p:pic>
      <p:pic>
        <p:nvPicPr>
          <p:cNvPr id="4098" name="Picture 2" descr="Emission GIFs - Get the best GIF on GIPHY">
            <a:extLst>
              <a:ext uri="{FF2B5EF4-FFF2-40B4-BE49-F238E27FC236}">
                <a16:creationId xmlns:a16="http://schemas.microsoft.com/office/drawing/2014/main" xmlns="" id="{8E35B9ED-1901-42F1-ADA8-DB8606ADE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58" y="1283669"/>
            <a:ext cx="4934318" cy="27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4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xmlns="" id="{D7232D42-C13E-4624-BB90-2E2A8619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2522"/>
            <a:ext cx="7704000" cy="572700"/>
          </a:xfrm>
        </p:spPr>
        <p:txBody>
          <a:bodyPr/>
          <a:lstStyle/>
          <a:p>
            <a:r>
              <a:rPr lang="en-US" dirty="0"/>
              <a:t>Extra vocabulary</a:t>
            </a:r>
          </a:p>
        </p:txBody>
      </p: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5CBC6411-5CD3-4720-B745-6CDF0BD55272}"/>
              </a:ext>
            </a:extLst>
          </p:cNvPr>
          <p:cNvSpPr txBox="1">
            <a:spLocks/>
          </p:cNvSpPr>
          <p:nvPr/>
        </p:nvSpPr>
        <p:spPr>
          <a:xfrm>
            <a:off x="365299" y="1566321"/>
            <a:ext cx="4812263" cy="93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2"/>
                </a:solidFill>
              </a:rPr>
              <a:t>single-use (adj)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C4A864-0B22-4634-AB18-C5634AE0AEB1}"/>
              </a:ext>
            </a:extLst>
          </p:cNvPr>
          <p:cNvSpPr/>
          <p:nvPr/>
        </p:nvSpPr>
        <p:spPr>
          <a:xfrm>
            <a:off x="1096223" y="3323683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dùng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lần</a:t>
            </a: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C73CF1-CE93-443F-ACAC-5A0B44137F41}"/>
              </a:ext>
            </a:extLst>
          </p:cNvPr>
          <p:cNvSpPr/>
          <p:nvPr/>
        </p:nvSpPr>
        <p:spPr>
          <a:xfrm>
            <a:off x="1133971" y="2610521"/>
            <a:ext cx="2962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sɪŋɡl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7" name="single_use_1_gb_1">
            <a:hlinkClick r:id="" action="ppaction://media"/>
            <a:extLst>
              <a:ext uri="{FF2B5EF4-FFF2-40B4-BE49-F238E27FC236}">
                <a16:creationId xmlns:a16="http://schemas.microsoft.com/office/drawing/2014/main" xmlns="" id="{8E491EDF-F641-4116-9BDD-E4C2FB15C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416" y="2708341"/>
            <a:ext cx="457200" cy="457200"/>
          </a:xfrm>
          <a:prstGeom prst="rect">
            <a:avLst/>
          </a:prstGeom>
        </p:spPr>
      </p:pic>
      <p:pic>
        <p:nvPicPr>
          <p:cNvPr id="5122" name="Picture 2" descr="Face Off: Should Hong Kong ban single-use plastic tableware? - YP | South  China Morning Post">
            <a:extLst>
              <a:ext uri="{FF2B5EF4-FFF2-40B4-BE49-F238E27FC236}">
                <a16:creationId xmlns:a16="http://schemas.microsoft.com/office/drawing/2014/main" xmlns="" id="{85BE337B-CED9-47DC-B0FC-8A124CCA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17" y="848127"/>
            <a:ext cx="2480285" cy="37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Nature Conservation Social Media Strategy by Slidesgo">
  <a:themeElements>
    <a:clrScheme name="Simple Light">
      <a:dk1>
        <a:srgbClr val="152A44"/>
      </a:dk1>
      <a:lt1>
        <a:srgbClr val="FCFBFB"/>
      </a:lt1>
      <a:dk2>
        <a:srgbClr val="438C80"/>
      </a:dk2>
      <a:lt2>
        <a:srgbClr val="D2F2CB"/>
      </a:lt2>
      <a:accent1>
        <a:srgbClr val="74CABA"/>
      </a:accent1>
      <a:accent2>
        <a:srgbClr val="89CAE2"/>
      </a:accent2>
      <a:accent3>
        <a:srgbClr val="397DB7"/>
      </a:accent3>
      <a:accent4>
        <a:srgbClr val="FFFFFF"/>
      </a:accent4>
      <a:accent5>
        <a:srgbClr val="FFFFFF"/>
      </a:accent5>
      <a:accent6>
        <a:srgbClr val="FFFFFF"/>
      </a:accent6>
      <a:hlink>
        <a:srgbClr val="152A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12751</TotalTime>
  <Words>1900</Words>
  <Application>Microsoft Office PowerPoint</Application>
  <PresentationFormat>On-screen Show (16:9)</PresentationFormat>
  <Paragraphs>282</Paragraphs>
  <Slides>44</Slides>
  <Notes>28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Arial Rounded MT Bold</vt:lpstr>
      <vt:lpstr>Times New Roman</vt:lpstr>
      <vt:lpstr>Raleway</vt:lpstr>
      <vt:lpstr>Open Sans</vt:lpstr>
      <vt:lpstr>Super Mario 256</vt:lpstr>
      <vt:lpstr>Della Respira</vt:lpstr>
      <vt:lpstr>Wingdings</vt:lpstr>
      <vt:lpstr>Calibri</vt:lpstr>
      <vt:lpstr>Wayoshi</vt:lpstr>
      <vt:lpstr>Nature Conservation Social Media Strategy by Slidesgo</vt:lpstr>
      <vt:lpstr>Office Theme</vt:lpstr>
      <vt:lpstr>WORD SEARCH</vt:lpstr>
      <vt:lpstr> UNIT 7: ENVIRONMENTAL PROTECTION</vt:lpstr>
      <vt:lpstr>OBJECTIVES</vt:lpstr>
      <vt:lpstr>Vocabulary</vt:lpstr>
      <vt:lpstr>Extra vocabulary</vt:lpstr>
      <vt:lpstr>Extra vocabulary</vt:lpstr>
      <vt:lpstr>Extra vocabulary</vt:lpstr>
      <vt:lpstr>Extra vocabulary</vt:lpstr>
      <vt:lpstr>Extra vocabulary</vt:lpstr>
      <vt:lpstr>Extra vocabulary</vt:lpstr>
      <vt:lpstr>Extra vocabulary</vt:lpstr>
      <vt:lpstr>Listen and Read</vt:lpstr>
      <vt:lpstr>Look and brainstorm.</vt:lpstr>
      <vt:lpstr>I. Listen and read</vt:lpstr>
      <vt:lpstr>Ex 1 Listen and choose the correct answers.</vt:lpstr>
      <vt:lpstr>Ex 1 Listen and choose the correct answers.</vt:lpstr>
      <vt:lpstr>Ex 1 Listen and match the two halves in the two columns.</vt:lpstr>
      <vt:lpstr>Ex 3 Complete each sentence with one word or phrase from the box.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Thanks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Conservation Social Media Strategy</dc:title>
  <cp:lastModifiedBy>Techsi.vn</cp:lastModifiedBy>
  <cp:revision>50</cp:revision>
  <dcterms:modified xsi:type="dcterms:W3CDTF">2025-03-12T03:17:24Z</dcterms:modified>
</cp:coreProperties>
</file>