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7"/>
  </p:notesMasterIdLst>
  <p:sldIdLst>
    <p:sldId id="380" r:id="rId3"/>
    <p:sldId id="279" r:id="rId4"/>
    <p:sldId id="364" r:id="rId5"/>
    <p:sldId id="365" r:id="rId6"/>
    <p:sldId id="366" r:id="rId7"/>
    <p:sldId id="367" r:id="rId8"/>
    <p:sldId id="368" r:id="rId9"/>
    <p:sldId id="373" r:id="rId10"/>
    <p:sldId id="382" r:id="rId11"/>
    <p:sldId id="281" r:id="rId12"/>
    <p:sldId id="348" r:id="rId13"/>
    <p:sldId id="388" r:id="rId14"/>
    <p:sldId id="383" r:id="rId15"/>
    <p:sldId id="342" r:id="rId16"/>
    <p:sldId id="381" r:id="rId17"/>
    <p:sldId id="375" r:id="rId18"/>
    <p:sldId id="377" r:id="rId19"/>
    <p:sldId id="344" r:id="rId20"/>
    <p:sldId id="384" r:id="rId21"/>
    <p:sldId id="379" r:id="rId22"/>
    <p:sldId id="314" r:id="rId23"/>
    <p:sldId id="387" r:id="rId24"/>
    <p:sldId id="385"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7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E"/>
    <a:srgbClr val="FBB040"/>
    <a:srgbClr val="008A80"/>
    <a:srgbClr val="48C0B6"/>
    <a:srgbClr val="00A9A5"/>
    <a:srgbClr val="CBEAF0"/>
    <a:srgbClr val="FFDAAB"/>
    <a:srgbClr val="F37D91"/>
    <a:srgbClr val="FF9801"/>
    <a:srgbClr val="00B2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60"/>
  </p:normalViewPr>
  <p:slideViewPr>
    <p:cSldViewPr snapToGrid="0" showGuides="1">
      <p:cViewPr varScale="1">
        <p:scale>
          <a:sx n="110" d="100"/>
          <a:sy n="110" d="100"/>
        </p:scale>
        <p:origin x="-840" y="-96"/>
      </p:cViewPr>
      <p:guideLst>
        <p:guide orient="horz" pos="2160"/>
        <p:guide pos="37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5424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91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75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Hóa</a:t>
            </a:r>
            <a:r>
              <a:rPr lang="en-US" baseline="0" dirty="0" smtClean="0"/>
              <a:t> </a:t>
            </a:r>
            <a:r>
              <a:rPr lang="en-US" baseline="0" dirty="0" err="1" smtClean="0"/>
              <a:t>trang</a:t>
            </a:r>
            <a:r>
              <a:rPr lang="en-US" baseline="0" dirty="0" smtClean="0"/>
              <a:t> </a:t>
            </a:r>
            <a:r>
              <a:rPr lang="en-US" baseline="0" dirty="0" err="1" smtClean="0"/>
              <a:t>dự</a:t>
            </a:r>
            <a:r>
              <a:rPr lang="en-US" baseline="0" dirty="0" smtClean="0"/>
              <a:t> </a:t>
            </a:r>
            <a:r>
              <a:rPr lang="en-US" baseline="0" dirty="0" err="1" smtClean="0"/>
              <a:t>lễ</a:t>
            </a:r>
            <a:r>
              <a:rPr lang="en-US" baseline="0" dirty="0" smtClean="0"/>
              <a:t> </a:t>
            </a:r>
            <a:r>
              <a:rPr lang="en-US" baseline="0" dirty="0" err="1" smtClean="0"/>
              <a:t>cúng</a:t>
            </a:r>
            <a:r>
              <a:rPr lang="en-US" baseline="0" dirty="0" smtClean="0"/>
              <a:t> </a:t>
            </a:r>
            <a:r>
              <a:rPr lang="en-US" baseline="0" dirty="0" err="1" smtClean="0"/>
              <a:t>thần</a:t>
            </a:r>
            <a:r>
              <a:rPr lang="en-US" baseline="0" dirty="0" smtClean="0"/>
              <a:t> </a:t>
            </a:r>
            <a:r>
              <a:rPr lang="en-US" baseline="0" dirty="0" err="1" smtClean="0"/>
              <a:t>mựt</a:t>
            </a:r>
            <a:r>
              <a:rPr lang="en-US" baseline="0" dirty="0" smtClean="0"/>
              <a:t> </a:t>
            </a:r>
            <a:r>
              <a:rPr lang="en-US" baseline="0" dirty="0" err="1" smtClean="0"/>
              <a:t>trăng</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519354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moonlight; position; monks, the </a:t>
            </a:r>
            <a:r>
              <a:rPr lang="en-US" baseline="0" dirty="0" err="1" smtClean="0"/>
              <a:t>ealders</a:t>
            </a:r>
            <a:r>
              <a:rPr lang="en-US" baseline="0" dirty="0" smtClean="0"/>
              <a:t>, shorts; sleeveless shirt; litter, flying lantern contest, religious ceremony</a:t>
            </a:r>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864967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709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6323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676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2400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35573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9409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66403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8671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4165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086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35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rgbClr val="48C0B6"/>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3/12/2025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6408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5.xml"/><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76200"/>
            <a:ext cx="11988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9200" y="2311400"/>
            <a:ext cx="9956800"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Good morning class !!!</a:t>
            </a:r>
          </a:p>
        </p:txBody>
      </p:sp>
    </p:spTree>
    <p:extLst>
      <p:ext uri="{BB962C8B-B14F-4D97-AF65-F5344CB8AC3E}">
        <p14:creationId xmlns:p14="http://schemas.microsoft.com/office/powerpoint/2010/main" val="678617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202905" y="620326"/>
            <a:ext cx="9964774" cy="491490"/>
          </a:xfrm>
          <a:prstGeom prst="rect">
            <a:avLst/>
          </a:prstGeom>
          <a:noFill/>
          <a:effectLst/>
        </p:spPr>
        <p:txBody>
          <a:bodyPr wrap="square" rtlCol="0">
            <a:spAutoFit/>
          </a:bodyPr>
          <a:lstStyle/>
          <a:p>
            <a:r>
              <a:rPr lang="en-US" sz="2600" b="1" dirty="0">
                <a:cs typeface="Arial" panose="020B0604020202020204" pitchFamily="34" charset="0"/>
              </a:rPr>
              <a:t>Work in pairs. Look at the picture and answer the following questions. </a:t>
            </a:r>
          </a:p>
        </p:txBody>
      </p:sp>
      <p:sp>
        <p:nvSpPr>
          <p:cNvPr id="17" name="TextBox 16"/>
          <p:cNvSpPr txBox="1"/>
          <p:nvPr/>
        </p:nvSpPr>
        <p:spPr>
          <a:xfrm>
            <a:off x="4161683" y="32419"/>
            <a:ext cx="3059800"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 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24" name="Rounded Rectangle 23"/>
          <p:cNvSpPr/>
          <p:nvPr/>
        </p:nvSpPr>
        <p:spPr>
          <a:xfrm>
            <a:off x="722410" y="517203"/>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6" name="TextBox 25"/>
          <p:cNvSpPr txBox="1"/>
          <p:nvPr/>
        </p:nvSpPr>
        <p:spPr>
          <a:xfrm>
            <a:off x="775195" y="40393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19" name="Picture 18"/>
          <p:cNvPicPr>
            <a:picLocks noChangeAspect="1"/>
          </p:cNvPicPr>
          <p:nvPr/>
        </p:nvPicPr>
        <p:blipFill rotWithShape="1">
          <a:blip r:embed="rId3"/>
          <a:srcRect t="3533"/>
          <a:stretch/>
        </p:blipFill>
        <p:spPr>
          <a:xfrm>
            <a:off x="2719959" y="1130373"/>
            <a:ext cx="6891874" cy="3259737"/>
          </a:xfrm>
          <a:prstGeom prst="rect">
            <a:avLst/>
          </a:prstGeom>
        </p:spPr>
      </p:pic>
      <p:sp>
        <p:nvSpPr>
          <p:cNvPr id="27" name="Rectangle 26"/>
          <p:cNvSpPr/>
          <p:nvPr/>
        </p:nvSpPr>
        <p:spPr>
          <a:xfrm>
            <a:off x="2794733" y="4412891"/>
            <a:ext cx="10348724" cy="1572895"/>
          </a:xfrm>
          <a:prstGeom prst="rect">
            <a:avLst/>
          </a:prstGeom>
          <a:noFill/>
          <a:ln>
            <a:noFill/>
          </a:ln>
          <a:extLst>
            <a:ext uri="{909E8E84-426E-40DD-AFC4-6F175D3DCCD1}">
              <a14:hiddenFill xmlns:a14="http://schemas.microsoft.com/office/drawing/2010/main">
                <a:solidFill>
                  <a:srgbClr val="CBEA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3200" dirty="0" smtClean="0">
                <a:solidFill>
                  <a:schemeClr val="tx1"/>
                </a:solidFill>
                <a:sym typeface="+mn-ea"/>
              </a:rPr>
              <a:t>1. What can you see in the photos? </a:t>
            </a:r>
          </a:p>
          <a:p>
            <a:pPr indent="0">
              <a:buFont typeface="Arial" panose="020B0604020202020204" pitchFamily="34" charset="0"/>
              <a:buNone/>
            </a:pPr>
            <a:r>
              <a:rPr lang="en-US" sz="3200" dirty="0" smtClean="0">
                <a:solidFill>
                  <a:schemeClr val="tx1"/>
                </a:solidFill>
                <a:sym typeface="+mn-ea"/>
              </a:rPr>
              <a:t>2. In which part of Viet Nam might the festival occur?</a:t>
            </a:r>
            <a:endParaRPr lang="en-US" sz="3200" dirty="0">
              <a:solidFill>
                <a:schemeClr val="tx1"/>
              </a:solidFill>
              <a:sym typeface="+mn-ea"/>
            </a:endParaRPr>
          </a:p>
        </p:txBody>
      </p:sp>
      <p:sp>
        <p:nvSpPr>
          <p:cNvPr id="3" name="Rectangle 2"/>
          <p:cNvSpPr/>
          <p:nvPr/>
        </p:nvSpPr>
        <p:spPr>
          <a:xfrm>
            <a:off x="120426" y="2151766"/>
            <a:ext cx="3143767" cy="2585323"/>
          </a:xfrm>
          <a:prstGeom prst="rect">
            <a:avLst/>
          </a:prstGeom>
        </p:spPr>
        <p:txBody>
          <a:bodyPr wrap="square">
            <a:spAutoFit/>
          </a:bodyPr>
          <a:lstStyle/>
          <a:p>
            <a:pPr marL="342900" indent="-342900">
              <a:lnSpc>
                <a:spcPct val="115000"/>
              </a:lnSpc>
              <a:buFontTx/>
              <a:buChar char="-"/>
            </a:pP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In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picture a, </a:t>
            </a:r>
          </a:p>
          <a:p>
            <a:pPr>
              <a:lnSpc>
                <a:spcPct val="115000"/>
              </a:lnSpc>
            </a:pP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can see many flower lanterns on the water, and it is a flower Lanterns </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Festival.</a:t>
            </a:r>
            <a:endParaRPr lang="en-US" sz="2400" i="1" dirty="0">
              <a:latin typeface="Calibri" panose="020F0502020204030204" pitchFamily="34"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Calibri" panose="020F0502020204030204" pitchFamily="34" charset="0"/>
              </a:rPr>
              <a:t>.</a:t>
            </a:r>
            <a:endParaRPr lang="en-US" sz="2400" dirty="0"/>
          </a:p>
        </p:txBody>
      </p:sp>
      <p:sp>
        <p:nvSpPr>
          <p:cNvPr id="4" name="Rectangle 3"/>
          <p:cNvSpPr/>
          <p:nvPr/>
        </p:nvSpPr>
        <p:spPr>
          <a:xfrm>
            <a:off x="9703927" y="1911840"/>
            <a:ext cx="2374605" cy="2308324"/>
          </a:xfrm>
          <a:prstGeom prst="rect">
            <a:avLst/>
          </a:prstGeom>
        </p:spPr>
        <p:txBody>
          <a:bodyPr wrap="square">
            <a:spAutoFit/>
          </a:bodyPr>
          <a:lstStyle/>
          <a:p>
            <a:pPr marL="342900" indent="-342900">
              <a:buFontTx/>
              <a:buChar char="-"/>
            </a:pPr>
            <a:r>
              <a:rPr lang="en-US" sz="2400" i="1" dirty="0" smtClean="0">
                <a:solidFill>
                  <a:prstClr val="black"/>
                </a:solidFill>
                <a:latin typeface="Times New Roman" panose="02020603050405020304" pitchFamily="18" charset="0"/>
                <a:ea typeface="Calibri" panose="020F0502020204030204" pitchFamily="34" charset="0"/>
              </a:rPr>
              <a:t>In </a:t>
            </a:r>
            <a:r>
              <a:rPr lang="en-US" sz="2400" i="1" dirty="0">
                <a:solidFill>
                  <a:prstClr val="black"/>
                </a:solidFill>
                <a:latin typeface="Times New Roman" panose="02020603050405020304" pitchFamily="18" charset="0"/>
                <a:ea typeface="Calibri" panose="020F0502020204030204" pitchFamily="34" charset="0"/>
              </a:rPr>
              <a:t>picture b, </a:t>
            </a:r>
            <a:endParaRPr lang="en-US" sz="2400" i="1" dirty="0" smtClean="0">
              <a:solidFill>
                <a:prstClr val="black"/>
              </a:solidFill>
              <a:latin typeface="Times New Roman" panose="02020603050405020304" pitchFamily="18" charset="0"/>
              <a:ea typeface="Calibri" panose="020F0502020204030204" pitchFamily="34" charset="0"/>
            </a:endParaRPr>
          </a:p>
          <a:p>
            <a:r>
              <a:rPr lang="en-US" sz="2400" i="1" dirty="0" smtClean="0">
                <a:solidFill>
                  <a:prstClr val="black"/>
                </a:solidFill>
                <a:latin typeface="Times New Roman" panose="02020603050405020304" pitchFamily="18" charset="0"/>
                <a:ea typeface="Calibri" panose="020F0502020204030204" pitchFamily="34" charset="0"/>
              </a:rPr>
              <a:t>I </a:t>
            </a:r>
            <a:r>
              <a:rPr lang="en-US" sz="2400" i="1" dirty="0">
                <a:solidFill>
                  <a:prstClr val="black"/>
                </a:solidFill>
                <a:latin typeface="Times New Roman" panose="02020603050405020304" pitchFamily="18" charset="0"/>
                <a:ea typeface="Calibri" panose="020F0502020204030204" pitchFamily="34" charset="0"/>
              </a:rPr>
              <a:t>see many people are trying to row the boat and  it's a boat racing </a:t>
            </a:r>
            <a:r>
              <a:rPr lang="en-US" sz="2400" i="1" dirty="0" smtClean="0">
                <a:solidFill>
                  <a:prstClr val="black"/>
                </a:solidFill>
                <a:latin typeface="Times New Roman" panose="02020603050405020304" pitchFamily="18" charset="0"/>
                <a:ea typeface="Calibri" panose="020F0502020204030204" pitchFamily="34" charset="0"/>
              </a:rPr>
              <a:t>festival.</a:t>
            </a:r>
            <a:endParaRPr lang="en-US" i="1" dirty="0"/>
          </a:p>
        </p:txBody>
      </p:sp>
      <p:sp>
        <p:nvSpPr>
          <p:cNvPr id="5" name="Rectangle 4"/>
          <p:cNvSpPr/>
          <p:nvPr/>
        </p:nvSpPr>
        <p:spPr>
          <a:xfrm>
            <a:off x="2719959" y="5961054"/>
            <a:ext cx="8832803" cy="523220"/>
          </a:xfrm>
          <a:prstGeom prst="rect">
            <a:avLst/>
          </a:prstGeom>
        </p:spPr>
        <p:txBody>
          <a:bodyPr wrap="none">
            <a:spAutoFit/>
          </a:bodyPr>
          <a:lstStyle/>
          <a:p>
            <a:pPr lvl="0" algn="just"/>
            <a:r>
              <a:rPr lang="en-US" sz="2800" dirty="0">
                <a:solidFill>
                  <a:srgbClr val="C00000"/>
                </a:solidFill>
                <a:latin typeface="Open Sans"/>
              </a:rPr>
              <a:t>2. </a:t>
            </a:r>
            <a:r>
              <a:rPr lang="en-US" sz="2800" i="1" dirty="0">
                <a:solidFill>
                  <a:srgbClr val="000000"/>
                </a:solidFill>
                <a:latin typeface="Open Sans"/>
              </a:rPr>
              <a:t>In Central region of Vietnam might the festival occur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353183471"/>
              </p:ext>
            </p:extLst>
          </p:nvPr>
        </p:nvGraphicFramePr>
        <p:xfrm>
          <a:off x="570938" y="1776715"/>
          <a:ext cx="10455026" cy="4358640"/>
        </p:xfrm>
        <a:graphic>
          <a:graphicData uri="http://schemas.openxmlformats.org/drawingml/2006/table">
            <a:tbl>
              <a:tblPr firstRow="1" bandRow="1">
                <a:tableStyleId>{5C22544A-7EE6-4342-B048-85BDC9FD1C3A}</a:tableStyleId>
              </a:tblPr>
              <a:tblGrid>
                <a:gridCol w="2255084">
                  <a:extLst>
                    <a:ext uri="{9D8B030D-6E8A-4147-A177-3AD203B41FA5}">
                      <a16:colId xmlns:a16="http://schemas.microsoft.com/office/drawing/2014/main" xmlns="" val="1159260648"/>
                    </a:ext>
                  </a:extLst>
                </a:gridCol>
                <a:gridCol w="8199942">
                  <a:extLst>
                    <a:ext uri="{9D8B030D-6E8A-4147-A177-3AD203B41FA5}">
                      <a16:colId xmlns:a16="http://schemas.microsoft.com/office/drawing/2014/main" xmlns="" val="3698552490"/>
                    </a:ext>
                  </a:extLst>
                </a:gridCol>
              </a:tblGrid>
              <a:tr h="370840">
                <a:tc gridSpan="2">
                  <a:txBody>
                    <a:bodyPr/>
                    <a:lstStyle/>
                    <a:p>
                      <a:pPr algn="ctr"/>
                      <a:r>
                        <a:rPr lang="en-GB" sz="3200" smtClean="0"/>
                        <a:t>Ok Om Bok Festival</a:t>
                      </a:r>
                      <a:endParaRPr lang="en-GB" sz="3200"/>
                    </a:p>
                  </a:txBody>
                  <a:tcPr/>
                </a:tc>
                <a:tc hMerge="1">
                  <a:txBody>
                    <a:bodyPr/>
                    <a:lstStyle/>
                    <a:p>
                      <a:endParaRPr lang="en-GB"/>
                    </a:p>
                  </a:txBody>
                  <a:tcPr/>
                </a:tc>
                <a:extLst>
                  <a:ext uri="{0D108BD9-81ED-4DB2-BD59-A6C34878D82A}">
                    <a16:rowId xmlns:a16="http://schemas.microsoft.com/office/drawing/2014/main" xmlns="" val="4134633767"/>
                  </a:ext>
                </a:extLst>
              </a:tr>
              <a:tr h="370840">
                <a:tc>
                  <a:txBody>
                    <a:bodyPr/>
                    <a:lstStyle/>
                    <a:p>
                      <a:r>
                        <a:rPr lang="en-GB" sz="3200" smtClean="0"/>
                        <a:t>Purposes</a:t>
                      </a:r>
                      <a:endParaRPr lang="en-GB" sz="3200"/>
                    </a:p>
                  </a:txBody>
                  <a:tcPr/>
                </a:tc>
                <a:tc>
                  <a:txBody>
                    <a:bodyPr/>
                    <a:lstStyle/>
                    <a:p>
                      <a:r>
                        <a:rPr lang="en-US" sz="3200" dirty="0" smtClean="0"/>
                        <a:t>- to thank the Moon God</a:t>
                      </a:r>
                    </a:p>
                    <a:p>
                      <a:r>
                        <a:rPr lang="en-US" sz="3200" dirty="0" smtClean="0"/>
                        <a:t>- to mark the (1) ______ of the Khmer year</a:t>
                      </a:r>
                      <a:endParaRPr lang="en-GB" sz="3200" dirty="0"/>
                    </a:p>
                  </a:txBody>
                  <a:tcPr/>
                </a:tc>
                <a:extLst>
                  <a:ext uri="{0D108BD9-81ED-4DB2-BD59-A6C34878D82A}">
                    <a16:rowId xmlns:a16="http://schemas.microsoft.com/office/drawing/2014/main" xmlns="" val="3566993015"/>
                  </a:ext>
                </a:extLst>
              </a:tr>
              <a:tr h="370840">
                <a:tc>
                  <a:txBody>
                    <a:bodyPr/>
                    <a:lstStyle/>
                    <a:p>
                      <a:r>
                        <a:rPr lang="en-GB" sz="3200" smtClean="0"/>
                        <a:t>Time</a:t>
                      </a:r>
                      <a:endParaRPr lang="en-GB" sz="3200"/>
                    </a:p>
                  </a:txBody>
                  <a:tcPr/>
                </a:tc>
                <a:tc>
                  <a:txBody>
                    <a:bodyPr/>
                    <a:lstStyle/>
                    <a:p>
                      <a:r>
                        <a:rPr lang="en-GB" sz="3200" dirty="0" smtClean="0"/>
                        <a:t>mid-October (lunar calendar)</a:t>
                      </a:r>
                      <a:endParaRPr lang="en-GB" sz="3200" dirty="0"/>
                    </a:p>
                  </a:txBody>
                  <a:tcPr/>
                </a:tc>
                <a:extLst>
                  <a:ext uri="{0D108BD9-81ED-4DB2-BD59-A6C34878D82A}">
                    <a16:rowId xmlns:a16="http://schemas.microsoft.com/office/drawing/2014/main" xmlns="" val="2038047674"/>
                  </a:ext>
                </a:extLst>
              </a:tr>
              <a:tr h="370840">
                <a:tc>
                  <a:txBody>
                    <a:bodyPr/>
                    <a:lstStyle/>
                    <a:p>
                      <a:r>
                        <a:rPr lang="en-GB" sz="3200" smtClean="0"/>
                        <a:t>Offerings</a:t>
                      </a:r>
                      <a:endParaRPr lang="en-GB" sz="3200"/>
                    </a:p>
                  </a:txBody>
                  <a:tcPr/>
                </a:tc>
                <a:tc>
                  <a:txBody>
                    <a:bodyPr/>
                    <a:lstStyle/>
                    <a:p>
                      <a:r>
                        <a:rPr lang="en-GB" sz="3200" dirty="0" smtClean="0"/>
                        <a:t>(2) ___________ and fruits</a:t>
                      </a:r>
                      <a:endParaRPr lang="en-GB" sz="3200" dirty="0"/>
                    </a:p>
                  </a:txBody>
                  <a:tcPr/>
                </a:tc>
                <a:extLst>
                  <a:ext uri="{0D108BD9-81ED-4DB2-BD59-A6C34878D82A}">
                    <a16:rowId xmlns:a16="http://schemas.microsoft.com/office/drawing/2014/main" xmlns="" val="3936461669"/>
                  </a:ext>
                </a:extLst>
              </a:tr>
              <a:tr h="370840">
                <a:tc>
                  <a:txBody>
                    <a:bodyPr/>
                    <a:lstStyle/>
                    <a:p>
                      <a:r>
                        <a:rPr lang="en-GB" sz="3200" smtClean="0"/>
                        <a:t>Activities</a:t>
                      </a:r>
                      <a:endParaRPr lang="en-GB" sz="3200"/>
                    </a:p>
                  </a:txBody>
                  <a:tcPr/>
                </a:tc>
                <a:tc>
                  <a:txBody>
                    <a:bodyPr/>
                    <a:lstStyle/>
                    <a:p>
                      <a:r>
                        <a:rPr lang="en-US" sz="3200" dirty="0" smtClean="0"/>
                        <a:t>- singing and dancing</a:t>
                      </a:r>
                    </a:p>
                    <a:p>
                      <a:r>
                        <a:rPr lang="en-US" sz="3200" dirty="0" smtClean="0"/>
                        <a:t>- games and traditional (3) ______________</a:t>
                      </a:r>
                    </a:p>
                    <a:p>
                      <a:r>
                        <a:rPr lang="en-US" sz="3200" dirty="0" smtClean="0"/>
                        <a:t>- Ngo Boat (4) ______</a:t>
                      </a:r>
                      <a:endParaRPr lang="en-GB" sz="3200" dirty="0"/>
                    </a:p>
                  </a:txBody>
                  <a:tcPr/>
                </a:tc>
                <a:extLst>
                  <a:ext uri="{0D108BD9-81ED-4DB2-BD59-A6C34878D82A}">
                    <a16:rowId xmlns:a16="http://schemas.microsoft.com/office/drawing/2014/main" xmlns="" val="3414093839"/>
                  </a:ext>
                </a:extLst>
              </a:tr>
            </a:tbl>
          </a:graphicData>
        </a:graphic>
      </p:graphicFrame>
      <p:sp>
        <p:nvSpPr>
          <p:cNvPr id="8" name="TextBox 7"/>
          <p:cNvSpPr txBox="1"/>
          <p:nvPr/>
        </p:nvSpPr>
        <p:spPr>
          <a:xfrm>
            <a:off x="1095836" y="730622"/>
            <a:ext cx="10793956" cy="830997"/>
          </a:xfrm>
          <a:prstGeom prst="rect">
            <a:avLst/>
          </a:prstGeom>
          <a:noFill/>
          <a:effectLst/>
        </p:spPr>
        <p:txBody>
          <a:bodyPr wrap="square" rtlCol="0">
            <a:spAutoFit/>
          </a:bodyPr>
          <a:lstStyle/>
          <a:p>
            <a:r>
              <a:rPr lang="en-US" sz="2400" b="1" dirty="0">
                <a:cs typeface="Arial" panose="020B0604020202020204" pitchFamily="34" charset="0"/>
              </a:rPr>
              <a:t>Listen to part of the programme “Charming Viet Nam”. Fill in each blank with no more than TWO words.</a:t>
            </a:r>
          </a:p>
        </p:txBody>
      </p:sp>
      <p:sp>
        <p:nvSpPr>
          <p:cNvPr id="9" name="Rounded Rectangle 15"/>
          <p:cNvSpPr/>
          <p:nvPr/>
        </p:nvSpPr>
        <p:spPr>
          <a:xfrm>
            <a:off x="593231" y="844113"/>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646016" y="74147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 name="Track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9167" y="1095416"/>
            <a:ext cx="609600" cy="609600"/>
          </a:xfrm>
          <a:prstGeom prst="rect">
            <a:avLst/>
          </a:prstGeom>
        </p:spPr>
      </p:pic>
      <p:sp>
        <p:nvSpPr>
          <p:cNvPr id="22" name="TextBox 21"/>
          <p:cNvSpPr txBox="1"/>
          <p:nvPr/>
        </p:nvSpPr>
        <p:spPr>
          <a:xfrm>
            <a:off x="4161683" y="32419"/>
            <a:ext cx="3059800"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 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nvPr>
        </p:nvGraphicFramePr>
        <p:xfrm>
          <a:off x="570938" y="1776715"/>
          <a:ext cx="10455026" cy="4358640"/>
        </p:xfrm>
        <a:graphic>
          <a:graphicData uri="http://schemas.openxmlformats.org/drawingml/2006/table">
            <a:tbl>
              <a:tblPr firstRow="1" bandRow="1">
                <a:tableStyleId>{5C22544A-7EE6-4342-B048-85BDC9FD1C3A}</a:tableStyleId>
              </a:tblPr>
              <a:tblGrid>
                <a:gridCol w="2255084">
                  <a:extLst>
                    <a:ext uri="{9D8B030D-6E8A-4147-A177-3AD203B41FA5}">
                      <a16:colId xmlns:a16="http://schemas.microsoft.com/office/drawing/2014/main" xmlns="" val="1159260648"/>
                    </a:ext>
                  </a:extLst>
                </a:gridCol>
                <a:gridCol w="8199942">
                  <a:extLst>
                    <a:ext uri="{9D8B030D-6E8A-4147-A177-3AD203B41FA5}">
                      <a16:colId xmlns:a16="http://schemas.microsoft.com/office/drawing/2014/main" xmlns="" val="3698552490"/>
                    </a:ext>
                  </a:extLst>
                </a:gridCol>
              </a:tblGrid>
              <a:tr h="370840">
                <a:tc gridSpan="2">
                  <a:txBody>
                    <a:bodyPr/>
                    <a:lstStyle/>
                    <a:p>
                      <a:pPr algn="ctr"/>
                      <a:r>
                        <a:rPr lang="en-GB" sz="3200" smtClean="0"/>
                        <a:t>Ok Om Bok Festival</a:t>
                      </a:r>
                      <a:endParaRPr lang="en-GB" sz="3200"/>
                    </a:p>
                  </a:txBody>
                  <a:tcPr/>
                </a:tc>
                <a:tc hMerge="1">
                  <a:txBody>
                    <a:bodyPr/>
                    <a:lstStyle/>
                    <a:p>
                      <a:endParaRPr lang="en-GB"/>
                    </a:p>
                  </a:txBody>
                  <a:tcPr/>
                </a:tc>
                <a:extLst>
                  <a:ext uri="{0D108BD9-81ED-4DB2-BD59-A6C34878D82A}">
                    <a16:rowId xmlns:a16="http://schemas.microsoft.com/office/drawing/2014/main" xmlns="" val="4134633767"/>
                  </a:ext>
                </a:extLst>
              </a:tr>
              <a:tr h="370840">
                <a:tc>
                  <a:txBody>
                    <a:bodyPr/>
                    <a:lstStyle/>
                    <a:p>
                      <a:r>
                        <a:rPr lang="en-GB" sz="3200" smtClean="0"/>
                        <a:t>Purposes</a:t>
                      </a:r>
                      <a:endParaRPr lang="en-GB" sz="3200"/>
                    </a:p>
                  </a:txBody>
                  <a:tcPr/>
                </a:tc>
                <a:tc>
                  <a:txBody>
                    <a:bodyPr/>
                    <a:lstStyle/>
                    <a:p>
                      <a:r>
                        <a:rPr lang="en-US" sz="3200" dirty="0" smtClean="0"/>
                        <a:t>- to thank the Moon God</a:t>
                      </a:r>
                    </a:p>
                    <a:p>
                      <a:r>
                        <a:rPr lang="en-US" sz="3200" dirty="0" smtClean="0"/>
                        <a:t>- to mark the (1) ______ of the Khmer year</a:t>
                      </a:r>
                      <a:endParaRPr lang="en-GB" sz="3200" dirty="0"/>
                    </a:p>
                  </a:txBody>
                  <a:tcPr/>
                </a:tc>
                <a:extLst>
                  <a:ext uri="{0D108BD9-81ED-4DB2-BD59-A6C34878D82A}">
                    <a16:rowId xmlns:a16="http://schemas.microsoft.com/office/drawing/2014/main" xmlns="" val="3566993015"/>
                  </a:ext>
                </a:extLst>
              </a:tr>
              <a:tr h="370840">
                <a:tc>
                  <a:txBody>
                    <a:bodyPr/>
                    <a:lstStyle/>
                    <a:p>
                      <a:r>
                        <a:rPr lang="en-GB" sz="3200" smtClean="0"/>
                        <a:t>Time</a:t>
                      </a:r>
                      <a:endParaRPr lang="en-GB" sz="3200"/>
                    </a:p>
                  </a:txBody>
                  <a:tcPr/>
                </a:tc>
                <a:tc>
                  <a:txBody>
                    <a:bodyPr/>
                    <a:lstStyle/>
                    <a:p>
                      <a:r>
                        <a:rPr lang="en-GB" sz="3200" dirty="0" smtClean="0"/>
                        <a:t>mid-October (lunar calendar)</a:t>
                      </a:r>
                      <a:endParaRPr lang="en-GB" sz="3200" dirty="0"/>
                    </a:p>
                  </a:txBody>
                  <a:tcPr/>
                </a:tc>
                <a:extLst>
                  <a:ext uri="{0D108BD9-81ED-4DB2-BD59-A6C34878D82A}">
                    <a16:rowId xmlns:a16="http://schemas.microsoft.com/office/drawing/2014/main" xmlns="" val="2038047674"/>
                  </a:ext>
                </a:extLst>
              </a:tr>
              <a:tr h="370840">
                <a:tc>
                  <a:txBody>
                    <a:bodyPr/>
                    <a:lstStyle/>
                    <a:p>
                      <a:r>
                        <a:rPr lang="en-GB" sz="3200" smtClean="0"/>
                        <a:t>Offerings</a:t>
                      </a:r>
                      <a:endParaRPr lang="en-GB" sz="3200"/>
                    </a:p>
                  </a:txBody>
                  <a:tcPr/>
                </a:tc>
                <a:tc>
                  <a:txBody>
                    <a:bodyPr/>
                    <a:lstStyle/>
                    <a:p>
                      <a:r>
                        <a:rPr lang="en-GB" sz="3200" dirty="0" smtClean="0"/>
                        <a:t>(2) ___________ and fruits</a:t>
                      </a:r>
                      <a:endParaRPr lang="en-GB" sz="3200" dirty="0"/>
                    </a:p>
                  </a:txBody>
                  <a:tcPr/>
                </a:tc>
                <a:extLst>
                  <a:ext uri="{0D108BD9-81ED-4DB2-BD59-A6C34878D82A}">
                    <a16:rowId xmlns:a16="http://schemas.microsoft.com/office/drawing/2014/main" xmlns="" val="3936461669"/>
                  </a:ext>
                </a:extLst>
              </a:tr>
              <a:tr h="370840">
                <a:tc>
                  <a:txBody>
                    <a:bodyPr/>
                    <a:lstStyle/>
                    <a:p>
                      <a:r>
                        <a:rPr lang="en-GB" sz="3200" smtClean="0"/>
                        <a:t>Activities</a:t>
                      </a:r>
                      <a:endParaRPr lang="en-GB" sz="3200"/>
                    </a:p>
                  </a:txBody>
                  <a:tcPr/>
                </a:tc>
                <a:tc>
                  <a:txBody>
                    <a:bodyPr/>
                    <a:lstStyle/>
                    <a:p>
                      <a:r>
                        <a:rPr lang="en-US" sz="3200" dirty="0" smtClean="0"/>
                        <a:t>- singing and dancing</a:t>
                      </a:r>
                    </a:p>
                    <a:p>
                      <a:r>
                        <a:rPr lang="en-US" sz="3200" dirty="0" smtClean="0"/>
                        <a:t>- games and traditional (3) ______________</a:t>
                      </a:r>
                    </a:p>
                    <a:p>
                      <a:r>
                        <a:rPr lang="en-US" sz="3200" dirty="0" smtClean="0"/>
                        <a:t>- Ngo Boat (4) ______</a:t>
                      </a:r>
                      <a:endParaRPr lang="en-GB" sz="3200" dirty="0"/>
                    </a:p>
                  </a:txBody>
                  <a:tcPr/>
                </a:tc>
                <a:extLst>
                  <a:ext uri="{0D108BD9-81ED-4DB2-BD59-A6C34878D82A}">
                    <a16:rowId xmlns:a16="http://schemas.microsoft.com/office/drawing/2014/main" xmlns="" val="3414093839"/>
                  </a:ext>
                </a:extLst>
              </a:tr>
            </a:tbl>
          </a:graphicData>
        </a:graphic>
      </p:graphicFrame>
      <p:sp>
        <p:nvSpPr>
          <p:cNvPr id="8" name="TextBox 7"/>
          <p:cNvSpPr txBox="1"/>
          <p:nvPr/>
        </p:nvSpPr>
        <p:spPr>
          <a:xfrm>
            <a:off x="1095836" y="730622"/>
            <a:ext cx="10793956"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Listen to part of the programme “Charming Viet Nam”. Fill in each blank with no more than TWO words.</a:t>
            </a:r>
          </a:p>
        </p:txBody>
      </p:sp>
      <p:sp>
        <p:nvSpPr>
          <p:cNvPr id="9" name="Rounded Rectangle 15"/>
          <p:cNvSpPr/>
          <p:nvPr/>
        </p:nvSpPr>
        <p:spPr>
          <a:xfrm>
            <a:off x="593231" y="844113"/>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10" name="TextBox 9"/>
          <p:cNvSpPr txBox="1"/>
          <p:nvPr/>
        </p:nvSpPr>
        <p:spPr>
          <a:xfrm>
            <a:off x="646016" y="741473"/>
            <a:ext cx="3970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rPr>
              <a:t>2</a:t>
            </a:r>
          </a:p>
        </p:txBody>
      </p:sp>
      <p:sp>
        <p:nvSpPr>
          <p:cNvPr id="7" name="Rectangle 3"/>
          <p:cNvSpPr/>
          <p:nvPr/>
        </p:nvSpPr>
        <p:spPr>
          <a:xfrm>
            <a:off x="5798451" y="2833917"/>
            <a:ext cx="153025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a:ea typeface="+mn-ea"/>
                <a:cs typeface="+mn-cs"/>
              </a:rPr>
              <a:t>end</a:t>
            </a:r>
          </a:p>
        </p:txBody>
      </p:sp>
      <p:sp>
        <p:nvSpPr>
          <p:cNvPr id="11" name="Rectangle 3"/>
          <p:cNvSpPr/>
          <p:nvPr/>
        </p:nvSpPr>
        <p:spPr>
          <a:xfrm>
            <a:off x="3551162" y="3956759"/>
            <a:ext cx="22472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a:ea typeface="+mn-ea"/>
                <a:cs typeface="+mn-cs"/>
              </a:rPr>
              <a:t>young rice </a:t>
            </a:r>
          </a:p>
        </p:txBody>
      </p:sp>
      <p:sp>
        <p:nvSpPr>
          <p:cNvPr id="12" name="Rectangle 3"/>
          <p:cNvSpPr/>
          <p:nvPr/>
        </p:nvSpPr>
        <p:spPr>
          <a:xfrm>
            <a:off x="7553563" y="4950762"/>
            <a:ext cx="29542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a:ea typeface="+mn-ea"/>
                <a:cs typeface="+mn-cs"/>
              </a:rPr>
              <a:t>fashion shows </a:t>
            </a:r>
          </a:p>
        </p:txBody>
      </p:sp>
      <p:sp>
        <p:nvSpPr>
          <p:cNvPr id="14" name="Rectangle 3"/>
          <p:cNvSpPr/>
          <p:nvPr/>
        </p:nvSpPr>
        <p:spPr>
          <a:xfrm>
            <a:off x="5285332" y="5489024"/>
            <a:ext cx="12074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C00000"/>
                </a:solidFill>
                <a:effectLst/>
                <a:uLnTx/>
                <a:uFillTx/>
                <a:latin typeface="Calibri"/>
                <a:ea typeface="+mn-ea"/>
                <a:cs typeface="+mn-cs"/>
              </a:rPr>
              <a:t>Race</a:t>
            </a:r>
          </a:p>
        </p:txBody>
      </p:sp>
      <p:pic>
        <p:nvPicPr>
          <p:cNvPr id="2" name="Track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99167" y="1095416"/>
            <a:ext cx="609600" cy="609600"/>
          </a:xfrm>
          <a:prstGeom prst="rect">
            <a:avLst/>
          </a:prstGeom>
        </p:spPr>
      </p:pic>
      <p:sp>
        <p:nvSpPr>
          <p:cNvPr id="22" name="TextBox 21"/>
          <p:cNvSpPr txBox="1"/>
          <p:nvPr/>
        </p:nvSpPr>
        <p:spPr>
          <a:xfrm>
            <a:off x="4161683" y="32419"/>
            <a:ext cx="3059800" cy="584775"/>
          </a:xfrm>
          <a:prstGeom prst="rect">
            <a:avLst/>
          </a:prstGeom>
          <a:solidFill>
            <a:srgbClr val="FBB040"/>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I. LISTENING</a:t>
            </a:r>
            <a:endParaRPr kumimoji="0" lang="en-US" sz="32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402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4986"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p:bldP spid="7" grpId="1"/>
      <p:bldP spid="11" grpId="0"/>
      <p:bldP spid="11" grpId="1"/>
      <p:bldP spid="12" grpId="0"/>
      <p:bldP spid="12"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019730" y="833936"/>
            <a:ext cx="5824366" cy="49149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Listen </a:t>
            </a:r>
            <a:r>
              <a:rPr kumimoji="0" lang="en-US" sz="2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again </a:t>
            </a:r>
            <a:r>
              <a:rPr kumimoji="0" lang="en-US" sz="2600" b="1" i="0" u="none" strike="noStrike" kern="1200" cap="none" spc="0" normalizeH="0" baseline="0" noProof="0">
                <a:ln>
                  <a:noFill/>
                </a:ln>
                <a:solidFill>
                  <a:prstClr val="black"/>
                </a:solidFill>
                <a:effectLst/>
                <a:uLnTx/>
                <a:uFillTx/>
                <a:latin typeface="Calibri"/>
                <a:ea typeface="+mn-ea"/>
                <a:cs typeface="Arial" panose="020B0604020202020204" pitchFamily="34" charset="0"/>
              </a:rPr>
              <a:t>and </a:t>
            </a:r>
            <a:r>
              <a:rPr kumimoji="0" lang="en-US" sz="2600" b="1"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t>tick </a:t>
            </a:r>
            <a:r>
              <a:rPr kumimoji="0" lang="en-US" sz="2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 (True) or F (False). </a:t>
            </a:r>
          </a:p>
        </p:txBody>
      </p:sp>
      <p:sp>
        <p:nvSpPr>
          <p:cNvPr id="9" name="Rounded Rectangle 15"/>
          <p:cNvSpPr/>
          <p:nvPr/>
        </p:nvSpPr>
        <p:spPr>
          <a:xfrm>
            <a:off x="517125" y="838110"/>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a:ea typeface="+mn-ea"/>
              <a:cs typeface="+mn-cs"/>
            </a:endParaRPr>
          </a:p>
        </p:txBody>
      </p:sp>
      <p:sp>
        <p:nvSpPr>
          <p:cNvPr id="10" name="TextBox 9"/>
          <p:cNvSpPr txBox="1"/>
          <p:nvPr/>
        </p:nvSpPr>
        <p:spPr>
          <a:xfrm>
            <a:off x="569910" y="735470"/>
            <a:ext cx="3970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rPr>
              <a:t>3</a:t>
            </a:r>
          </a:p>
        </p:txBody>
      </p:sp>
      <p:graphicFrame>
        <p:nvGraphicFramePr>
          <p:cNvPr id="16" name="Table 15"/>
          <p:cNvGraphicFramePr>
            <a:graphicFrameLocks noGrp="1"/>
          </p:cNvGraphicFramePr>
          <p:nvPr>
            <p:extLst>
              <p:ext uri="{D42A27DB-BD31-4B8C-83A1-F6EECF244321}">
                <p14:modId xmlns:p14="http://schemas.microsoft.com/office/powerpoint/2010/main" val="3278595770"/>
              </p:ext>
            </p:extLst>
          </p:nvPr>
        </p:nvGraphicFramePr>
        <p:xfrm>
          <a:off x="283081" y="1750818"/>
          <a:ext cx="11490568" cy="3870960"/>
        </p:xfrm>
        <a:graphic>
          <a:graphicData uri="http://schemas.openxmlformats.org/drawingml/2006/table">
            <a:tbl>
              <a:tblPr firstRow="1" bandRow="1">
                <a:tableStyleId>{5C22544A-7EE6-4342-B048-85BDC9FD1C3A}</a:tableStyleId>
              </a:tblPr>
              <a:tblGrid>
                <a:gridCol w="9972430">
                  <a:extLst>
                    <a:ext uri="{9D8B030D-6E8A-4147-A177-3AD203B41FA5}">
                      <a16:colId xmlns:a16="http://schemas.microsoft.com/office/drawing/2014/main" xmlns="" val="2796355671"/>
                    </a:ext>
                  </a:extLst>
                </a:gridCol>
                <a:gridCol w="747346">
                  <a:extLst>
                    <a:ext uri="{9D8B030D-6E8A-4147-A177-3AD203B41FA5}">
                      <a16:colId xmlns:a16="http://schemas.microsoft.com/office/drawing/2014/main" xmlns="" val="2840795758"/>
                    </a:ext>
                  </a:extLst>
                </a:gridCol>
                <a:gridCol w="770792">
                  <a:extLst>
                    <a:ext uri="{9D8B030D-6E8A-4147-A177-3AD203B41FA5}">
                      <a16:colId xmlns:a16="http://schemas.microsoft.com/office/drawing/2014/main" xmlns="" val="1090198741"/>
                    </a:ext>
                  </a:extLst>
                </a:gridCol>
              </a:tblGrid>
              <a:tr h="370840">
                <a:tc>
                  <a:txBody>
                    <a:bodyPr/>
                    <a:lstStyle/>
                    <a:p>
                      <a:endParaRPr lang="en-GB" sz="3200"/>
                    </a:p>
                  </a:txBody>
                  <a:tcPr/>
                </a:tc>
                <a:tc>
                  <a:txBody>
                    <a:bodyPr/>
                    <a:lstStyle/>
                    <a:p>
                      <a:pPr algn="ctr"/>
                      <a:r>
                        <a:rPr lang="en-GB" sz="3200" smtClean="0"/>
                        <a:t>T</a:t>
                      </a:r>
                      <a:endParaRPr lang="en-GB" sz="3200"/>
                    </a:p>
                  </a:txBody>
                  <a:tcPr/>
                </a:tc>
                <a:tc>
                  <a:txBody>
                    <a:bodyPr/>
                    <a:lstStyle/>
                    <a:p>
                      <a:pPr algn="ctr"/>
                      <a:r>
                        <a:rPr lang="en-GB" sz="3200" smtClean="0"/>
                        <a:t>F</a:t>
                      </a:r>
                      <a:endParaRPr lang="en-GB" sz="3200"/>
                    </a:p>
                  </a:txBody>
                  <a:tcPr/>
                </a:tc>
                <a:extLst>
                  <a:ext uri="{0D108BD9-81ED-4DB2-BD59-A6C34878D82A}">
                    <a16:rowId xmlns:a16="http://schemas.microsoft.com/office/drawing/2014/main" xmlns="" val="2121938528"/>
                  </a:ext>
                </a:extLst>
              </a:tr>
              <a:tr h="370840">
                <a:tc>
                  <a:txBody>
                    <a:bodyPr/>
                    <a:lstStyle/>
                    <a:p>
                      <a:r>
                        <a:rPr lang="en-US" sz="3200" b="1" dirty="0" smtClean="0">
                          <a:solidFill>
                            <a:srgbClr val="FF9801"/>
                          </a:solidFill>
                        </a:rPr>
                        <a:t>1.</a:t>
                      </a:r>
                      <a:r>
                        <a:rPr lang="en-US" sz="3200" dirty="0" smtClean="0"/>
                        <a:t> </a:t>
                      </a:r>
                      <a:r>
                        <a:rPr lang="en-US" sz="3200" dirty="0" smtClean="0">
                          <a:solidFill>
                            <a:srgbClr val="FF0000"/>
                          </a:solidFill>
                        </a:rPr>
                        <a:t>Ok Om Bok </a:t>
                      </a:r>
                      <a:r>
                        <a:rPr lang="en-US" sz="3200" dirty="0" smtClean="0"/>
                        <a:t>is the </a:t>
                      </a:r>
                      <a:r>
                        <a:rPr lang="en-US" sz="3200" dirty="0" smtClean="0">
                          <a:solidFill>
                            <a:srgbClr val="FF0000"/>
                          </a:solidFill>
                        </a:rPr>
                        <a:t>Moon Worshipping Festival</a:t>
                      </a:r>
                      <a:r>
                        <a:rPr lang="en-US" sz="3200" dirty="0" smtClean="0"/>
                        <a:t>.</a:t>
                      </a:r>
                      <a:endParaRPr lang="en-GB" sz="3200" dirty="0"/>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1742023536"/>
                  </a:ext>
                </a:extLst>
              </a:tr>
              <a:tr h="370840">
                <a:tc>
                  <a:txBody>
                    <a:bodyPr/>
                    <a:lstStyle/>
                    <a:p>
                      <a:r>
                        <a:rPr lang="en-US" sz="3200" b="1" dirty="0" smtClean="0">
                          <a:solidFill>
                            <a:srgbClr val="FF9801"/>
                          </a:solidFill>
                        </a:rPr>
                        <a:t>2.</a:t>
                      </a:r>
                      <a:r>
                        <a:rPr lang="en-US" sz="3200" dirty="0" smtClean="0"/>
                        <a:t> On the </a:t>
                      </a:r>
                      <a:r>
                        <a:rPr lang="en-US" sz="3200" dirty="0" smtClean="0">
                          <a:solidFill>
                            <a:srgbClr val="FF0000"/>
                          </a:solidFill>
                        </a:rPr>
                        <a:t>night</a:t>
                      </a:r>
                      <a:r>
                        <a:rPr lang="en-US" sz="3200" dirty="0" smtClean="0"/>
                        <a:t> of the </a:t>
                      </a:r>
                      <a:r>
                        <a:rPr lang="en-US" sz="3200" dirty="0" smtClean="0">
                          <a:solidFill>
                            <a:srgbClr val="FF0000"/>
                          </a:solidFill>
                        </a:rPr>
                        <a:t>festival,</a:t>
                      </a:r>
                      <a:r>
                        <a:rPr lang="en-US" sz="3200" dirty="0" smtClean="0"/>
                        <a:t> </a:t>
                      </a:r>
                      <a:r>
                        <a:rPr lang="en-US" sz="3200" dirty="0" smtClean="0">
                          <a:solidFill>
                            <a:srgbClr val="FF0000"/>
                          </a:solidFill>
                        </a:rPr>
                        <a:t>the elders </a:t>
                      </a:r>
                      <a:r>
                        <a:rPr lang="en-US" sz="3200" dirty="0" smtClean="0"/>
                        <a:t>talk about their </a:t>
                      </a:r>
                      <a:r>
                        <a:rPr lang="en-US" sz="3200" dirty="0" smtClean="0">
                          <a:solidFill>
                            <a:srgbClr val="FF0000"/>
                          </a:solidFill>
                        </a:rPr>
                        <a:t>wishes.</a:t>
                      </a:r>
                      <a:endParaRPr lang="en-GB" sz="3200" dirty="0">
                        <a:solidFill>
                          <a:srgbClr val="FF0000"/>
                        </a:solidFill>
                      </a:endParaRPr>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1326201475"/>
                  </a:ext>
                </a:extLst>
              </a:tr>
              <a:tr h="370840">
                <a:tc>
                  <a:txBody>
                    <a:bodyPr/>
                    <a:lstStyle/>
                    <a:p>
                      <a:r>
                        <a:rPr lang="en-US" sz="3200" b="1" dirty="0" smtClean="0">
                          <a:solidFill>
                            <a:srgbClr val="FF9801"/>
                          </a:solidFill>
                        </a:rPr>
                        <a:t>3.</a:t>
                      </a:r>
                      <a:r>
                        <a:rPr lang="en-US" sz="3200" dirty="0" smtClean="0"/>
                        <a:t> There are </a:t>
                      </a:r>
                      <a:r>
                        <a:rPr lang="en-US" sz="3200" dirty="0" smtClean="0">
                          <a:solidFill>
                            <a:srgbClr val="FF0000"/>
                          </a:solidFill>
                        </a:rPr>
                        <a:t>lantern contests </a:t>
                      </a:r>
                      <a:r>
                        <a:rPr lang="en-US" sz="3200" dirty="0" smtClean="0"/>
                        <a:t>at the </a:t>
                      </a:r>
                      <a:r>
                        <a:rPr lang="en-US" sz="3200" dirty="0" smtClean="0">
                          <a:solidFill>
                            <a:srgbClr val="FF0000"/>
                          </a:solidFill>
                        </a:rPr>
                        <a:t>festival</a:t>
                      </a:r>
                      <a:r>
                        <a:rPr lang="en-US" sz="3200" dirty="0" smtClean="0"/>
                        <a:t>.</a:t>
                      </a:r>
                      <a:endParaRPr lang="en-GB" sz="3200" dirty="0"/>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599611963"/>
                  </a:ext>
                </a:extLst>
              </a:tr>
              <a:tr h="370840">
                <a:tc>
                  <a:txBody>
                    <a:bodyPr/>
                    <a:lstStyle/>
                    <a:p>
                      <a:r>
                        <a:rPr lang="en-US" sz="3200" b="1" dirty="0" smtClean="0">
                          <a:solidFill>
                            <a:srgbClr val="FF9801"/>
                          </a:solidFill>
                        </a:rPr>
                        <a:t>4.</a:t>
                      </a:r>
                      <a:r>
                        <a:rPr lang="en-US" sz="3200" dirty="0" smtClean="0"/>
                        <a:t> </a:t>
                      </a:r>
                      <a:r>
                        <a:rPr lang="en-US" sz="3200" dirty="0" smtClean="0">
                          <a:solidFill>
                            <a:srgbClr val="FF0000"/>
                          </a:solidFill>
                        </a:rPr>
                        <a:t>Tourists should wear informal clothes </a:t>
                      </a:r>
                      <a:r>
                        <a:rPr lang="en-US" sz="3200" dirty="0" smtClean="0"/>
                        <a:t>when </a:t>
                      </a:r>
                      <a:r>
                        <a:rPr lang="en-US" sz="3200" dirty="0" smtClean="0">
                          <a:solidFill>
                            <a:srgbClr val="FF0000"/>
                          </a:solidFill>
                        </a:rPr>
                        <a:t>attending</a:t>
                      </a:r>
                      <a:r>
                        <a:rPr lang="en-US" sz="3200" dirty="0" smtClean="0"/>
                        <a:t> the </a:t>
                      </a:r>
                      <a:r>
                        <a:rPr lang="en-US" sz="3200" dirty="0" smtClean="0">
                          <a:solidFill>
                            <a:srgbClr val="FF0000"/>
                          </a:solidFill>
                        </a:rPr>
                        <a:t>worshipping ceremony</a:t>
                      </a:r>
                      <a:r>
                        <a:rPr lang="en-US" sz="3200" dirty="0" smtClean="0"/>
                        <a:t>.</a:t>
                      </a:r>
                      <a:endParaRPr lang="en-GB" sz="3200" dirty="0"/>
                    </a:p>
                  </a:txBody>
                  <a:tcPr/>
                </a:tc>
                <a:tc>
                  <a:txBody>
                    <a:bodyPr/>
                    <a:lstStyle/>
                    <a:p>
                      <a:endParaRPr lang="en-GB" sz="3200"/>
                    </a:p>
                  </a:txBody>
                  <a:tcPr/>
                </a:tc>
                <a:tc>
                  <a:txBody>
                    <a:bodyPr/>
                    <a:lstStyle/>
                    <a:p>
                      <a:endParaRPr lang="en-GB" sz="3200" dirty="0"/>
                    </a:p>
                  </a:txBody>
                  <a:tcPr/>
                </a:tc>
                <a:extLst>
                  <a:ext uri="{0D108BD9-81ED-4DB2-BD59-A6C34878D82A}">
                    <a16:rowId xmlns:a16="http://schemas.microsoft.com/office/drawing/2014/main" xmlns="" val="2411693509"/>
                  </a:ext>
                </a:extLst>
              </a:tr>
            </a:tbl>
          </a:graphicData>
        </a:graphic>
      </p:graphicFrame>
      <p:pic>
        <p:nvPicPr>
          <p:cNvPr id="2"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44096" y="774881"/>
            <a:ext cx="609600" cy="609600"/>
          </a:xfrm>
          <a:prstGeom prst="rect">
            <a:avLst/>
          </a:prstGeom>
        </p:spPr>
      </p:pic>
      <p:sp>
        <p:nvSpPr>
          <p:cNvPr id="22" name="TextBox 21"/>
          <p:cNvSpPr txBox="1"/>
          <p:nvPr/>
        </p:nvSpPr>
        <p:spPr>
          <a:xfrm>
            <a:off x="4161683" y="32419"/>
            <a:ext cx="3059800" cy="584775"/>
          </a:xfrm>
          <a:prstGeom prst="rect">
            <a:avLst/>
          </a:prstGeom>
          <a:solidFill>
            <a:srgbClr val="FBB040"/>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rPr>
              <a:t>I. LISTENING</a:t>
            </a:r>
            <a:endParaRPr kumimoji="0" lang="en-US" sz="3200" b="1" i="0" u="none" strike="noStrike" kern="1200" cap="none" spc="0" normalizeH="0" baseline="0" noProof="0" dirty="0">
              <a:ln>
                <a:noFill/>
              </a:ln>
              <a:solidFill>
                <a:prstClr val="black"/>
              </a:solidFill>
              <a:effectLst>
                <a:glow rad="88900">
                  <a:prstClr val="white"/>
                </a:glow>
              </a:effectLst>
              <a:uLnTx/>
              <a:uFillTx/>
              <a:latin typeface="Arial" panose="020B0604020202020204" pitchFamily="34" charset="0"/>
              <a:ea typeface="+mn-ea"/>
              <a:cs typeface="Arial" panose="020B0604020202020204" pitchFamily="34" charset="0"/>
            </a:endParaRPr>
          </a:p>
        </p:txBody>
      </p:sp>
      <p:sp>
        <p:nvSpPr>
          <p:cNvPr id="3" name="Oval 2">
            <a:hlinkClick r:id="rId6" action="ppaction://hlinksldjump"/>
          </p:cNvPr>
          <p:cNvSpPr/>
          <p:nvPr/>
        </p:nvSpPr>
        <p:spPr>
          <a:xfrm>
            <a:off x="5730949" y="6390167"/>
            <a:ext cx="510363" cy="467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K</a:t>
            </a: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4020197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019730" y="833936"/>
            <a:ext cx="5824366" cy="491490"/>
          </a:xfrm>
          <a:prstGeom prst="rect">
            <a:avLst/>
          </a:prstGeom>
          <a:noFill/>
          <a:effectLst/>
        </p:spPr>
        <p:txBody>
          <a:bodyPr wrap="square" rtlCol="0">
            <a:spAutoFit/>
          </a:bodyPr>
          <a:lstStyle/>
          <a:p>
            <a:r>
              <a:rPr lang="en-US" sz="2600" b="1" smtClean="0">
                <a:cs typeface="Arial" panose="020B0604020202020204" pitchFamily="34" charset="0"/>
              </a:rPr>
              <a:t>Listen </a:t>
            </a:r>
            <a:r>
              <a:rPr lang="en-US" sz="2600" b="1" dirty="0">
                <a:cs typeface="Arial" panose="020B0604020202020204" pitchFamily="34" charset="0"/>
              </a:rPr>
              <a:t>again </a:t>
            </a:r>
            <a:r>
              <a:rPr lang="en-US" sz="2600" b="1">
                <a:cs typeface="Arial" panose="020B0604020202020204" pitchFamily="34" charset="0"/>
              </a:rPr>
              <a:t>and </a:t>
            </a:r>
            <a:r>
              <a:rPr lang="en-US" sz="2600" b="1" smtClean="0">
                <a:cs typeface="Arial" panose="020B0604020202020204" pitchFamily="34" charset="0"/>
              </a:rPr>
              <a:t>tick </a:t>
            </a:r>
            <a:r>
              <a:rPr lang="en-US" sz="2600" b="1" dirty="0">
                <a:cs typeface="Arial" panose="020B0604020202020204" pitchFamily="34" charset="0"/>
              </a:rPr>
              <a:t>T (True) or F (False). </a:t>
            </a:r>
          </a:p>
        </p:txBody>
      </p:sp>
      <p:sp>
        <p:nvSpPr>
          <p:cNvPr id="9" name="Rounded Rectangle 15"/>
          <p:cNvSpPr/>
          <p:nvPr/>
        </p:nvSpPr>
        <p:spPr>
          <a:xfrm>
            <a:off x="517125" y="838110"/>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569910" y="73547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16" name="Table 15"/>
          <p:cNvGraphicFramePr>
            <a:graphicFrameLocks noGrp="1"/>
          </p:cNvGraphicFramePr>
          <p:nvPr>
            <p:extLst>
              <p:ext uri="{D42A27DB-BD31-4B8C-83A1-F6EECF244321}">
                <p14:modId xmlns:p14="http://schemas.microsoft.com/office/powerpoint/2010/main" val="2254758140"/>
              </p:ext>
            </p:extLst>
          </p:nvPr>
        </p:nvGraphicFramePr>
        <p:xfrm>
          <a:off x="283081" y="1750818"/>
          <a:ext cx="11490568" cy="3870960"/>
        </p:xfrm>
        <a:graphic>
          <a:graphicData uri="http://schemas.openxmlformats.org/drawingml/2006/table">
            <a:tbl>
              <a:tblPr firstRow="1" bandRow="1">
                <a:tableStyleId>{5C22544A-7EE6-4342-B048-85BDC9FD1C3A}</a:tableStyleId>
              </a:tblPr>
              <a:tblGrid>
                <a:gridCol w="9972430">
                  <a:extLst>
                    <a:ext uri="{9D8B030D-6E8A-4147-A177-3AD203B41FA5}">
                      <a16:colId xmlns:a16="http://schemas.microsoft.com/office/drawing/2014/main" xmlns="" val="2796355671"/>
                    </a:ext>
                  </a:extLst>
                </a:gridCol>
                <a:gridCol w="747346">
                  <a:extLst>
                    <a:ext uri="{9D8B030D-6E8A-4147-A177-3AD203B41FA5}">
                      <a16:colId xmlns:a16="http://schemas.microsoft.com/office/drawing/2014/main" xmlns="" val="2840795758"/>
                    </a:ext>
                  </a:extLst>
                </a:gridCol>
                <a:gridCol w="770792">
                  <a:extLst>
                    <a:ext uri="{9D8B030D-6E8A-4147-A177-3AD203B41FA5}">
                      <a16:colId xmlns:a16="http://schemas.microsoft.com/office/drawing/2014/main" xmlns="" val="1090198741"/>
                    </a:ext>
                  </a:extLst>
                </a:gridCol>
              </a:tblGrid>
              <a:tr h="370840">
                <a:tc>
                  <a:txBody>
                    <a:bodyPr/>
                    <a:lstStyle/>
                    <a:p>
                      <a:endParaRPr lang="en-GB" sz="3200"/>
                    </a:p>
                  </a:txBody>
                  <a:tcPr/>
                </a:tc>
                <a:tc>
                  <a:txBody>
                    <a:bodyPr/>
                    <a:lstStyle/>
                    <a:p>
                      <a:pPr algn="ctr"/>
                      <a:r>
                        <a:rPr lang="en-GB" sz="3200" smtClean="0"/>
                        <a:t>T</a:t>
                      </a:r>
                      <a:endParaRPr lang="en-GB" sz="3200"/>
                    </a:p>
                  </a:txBody>
                  <a:tcPr/>
                </a:tc>
                <a:tc>
                  <a:txBody>
                    <a:bodyPr/>
                    <a:lstStyle/>
                    <a:p>
                      <a:pPr algn="ctr"/>
                      <a:r>
                        <a:rPr lang="en-GB" sz="3200" smtClean="0"/>
                        <a:t>F</a:t>
                      </a:r>
                      <a:endParaRPr lang="en-GB" sz="3200"/>
                    </a:p>
                  </a:txBody>
                  <a:tcPr/>
                </a:tc>
                <a:extLst>
                  <a:ext uri="{0D108BD9-81ED-4DB2-BD59-A6C34878D82A}">
                    <a16:rowId xmlns:a16="http://schemas.microsoft.com/office/drawing/2014/main" xmlns="" val="2121938528"/>
                  </a:ext>
                </a:extLst>
              </a:tr>
              <a:tr h="370840">
                <a:tc>
                  <a:txBody>
                    <a:bodyPr/>
                    <a:lstStyle/>
                    <a:p>
                      <a:r>
                        <a:rPr lang="en-US" sz="3200" b="1" smtClean="0">
                          <a:solidFill>
                            <a:srgbClr val="FF9801"/>
                          </a:solidFill>
                        </a:rPr>
                        <a:t>1.</a:t>
                      </a:r>
                      <a:r>
                        <a:rPr lang="en-US" sz="3200" smtClean="0"/>
                        <a:t> Ok Om Bok is the Moon Worshipping Festival.</a:t>
                      </a:r>
                      <a:endParaRPr lang="en-GB" sz="3200"/>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1742023536"/>
                  </a:ext>
                </a:extLst>
              </a:tr>
              <a:tr h="370840">
                <a:tc>
                  <a:txBody>
                    <a:bodyPr/>
                    <a:lstStyle/>
                    <a:p>
                      <a:r>
                        <a:rPr lang="en-US" sz="3200" b="1" smtClean="0">
                          <a:solidFill>
                            <a:srgbClr val="FF9801"/>
                          </a:solidFill>
                        </a:rPr>
                        <a:t>2.</a:t>
                      </a:r>
                      <a:r>
                        <a:rPr lang="en-US" sz="3200" smtClean="0"/>
                        <a:t> On the night of the festival, the elders talk about their wishes.</a:t>
                      </a:r>
                      <a:endParaRPr lang="en-GB" sz="3200"/>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1326201475"/>
                  </a:ext>
                </a:extLst>
              </a:tr>
              <a:tr h="370840">
                <a:tc>
                  <a:txBody>
                    <a:bodyPr/>
                    <a:lstStyle/>
                    <a:p>
                      <a:r>
                        <a:rPr lang="en-US" sz="3200" b="1" smtClean="0">
                          <a:solidFill>
                            <a:srgbClr val="FF9801"/>
                          </a:solidFill>
                        </a:rPr>
                        <a:t>3.</a:t>
                      </a:r>
                      <a:r>
                        <a:rPr lang="en-US" sz="3200" smtClean="0"/>
                        <a:t> There are lantern contests at the festival.</a:t>
                      </a:r>
                      <a:endParaRPr lang="en-GB" sz="3200"/>
                    </a:p>
                  </a:txBody>
                  <a:tcPr/>
                </a:tc>
                <a:tc>
                  <a:txBody>
                    <a:bodyPr/>
                    <a:lstStyle/>
                    <a:p>
                      <a:endParaRPr lang="en-GB" sz="3200"/>
                    </a:p>
                  </a:txBody>
                  <a:tcPr/>
                </a:tc>
                <a:tc>
                  <a:txBody>
                    <a:bodyPr/>
                    <a:lstStyle/>
                    <a:p>
                      <a:endParaRPr lang="en-GB" sz="3200"/>
                    </a:p>
                  </a:txBody>
                  <a:tcPr/>
                </a:tc>
                <a:extLst>
                  <a:ext uri="{0D108BD9-81ED-4DB2-BD59-A6C34878D82A}">
                    <a16:rowId xmlns:a16="http://schemas.microsoft.com/office/drawing/2014/main" xmlns="" val="599611963"/>
                  </a:ext>
                </a:extLst>
              </a:tr>
              <a:tr h="370840">
                <a:tc>
                  <a:txBody>
                    <a:bodyPr/>
                    <a:lstStyle/>
                    <a:p>
                      <a:r>
                        <a:rPr lang="en-US" sz="3200" b="1" smtClean="0">
                          <a:solidFill>
                            <a:srgbClr val="FF9801"/>
                          </a:solidFill>
                        </a:rPr>
                        <a:t>4.</a:t>
                      </a:r>
                      <a:r>
                        <a:rPr lang="en-US" sz="3200" smtClean="0"/>
                        <a:t> Tourists should wear informal clothes when attending the worshipping ceremony.</a:t>
                      </a:r>
                      <a:endParaRPr lang="en-GB" sz="3200"/>
                    </a:p>
                  </a:txBody>
                  <a:tcPr/>
                </a:tc>
                <a:tc>
                  <a:txBody>
                    <a:bodyPr/>
                    <a:lstStyle/>
                    <a:p>
                      <a:endParaRPr lang="en-GB" sz="3200"/>
                    </a:p>
                  </a:txBody>
                  <a:tcPr/>
                </a:tc>
                <a:tc>
                  <a:txBody>
                    <a:bodyPr/>
                    <a:lstStyle/>
                    <a:p>
                      <a:endParaRPr lang="en-GB" sz="3200" dirty="0"/>
                    </a:p>
                  </a:txBody>
                  <a:tcPr/>
                </a:tc>
                <a:extLst>
                  <a:ext uri="{0D108BD9-81ED-4DB2-BD59-A6C34878D82A}">
                    <a16:rowId xmlns:a16="http://schemas.microsoft.com/office/drawing/2014/main" xmlns="" val="2411693509"/>
                  </a:ext>
                </a:extLst>
              </a:tr>
            </a:tbl>
          </a:graphicData>
        </a:graphic>
      </p:graphicFrame>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3399" y="2225602"/>
            <a:ext cx="694288" cy="69428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9361" y="2992010"/>
            <a:ext cx="694288" cy="69428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3399" y="3843402"/>
            <a:ext cx="694288" cy="69428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6196" y="4705048"/>
            <a:ext cx="694288" cy="694288"/>
          </a:xfrm>
          <a:prstGeom prst="rect">
            <a:avLst/>
          </a:prstGeom>
        </p:spPr>
      </p:pic>
      <p:pic>
        <p:nvPicPr>
          <p:cNvPr id="2" name="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4096" y="774881"/>
            <a:ext cx="609600" cy="609600"/>
          </a:xfrm>
          <a:prstGeom prst="rect">
            <a:avLst/>
          </a:prstGeom>
        </p:spPr>
      </p:pic>
      <p:sp>
        <p:nvSpPr>
          <p:cNvPr id="22" name="TextBox 21"/>
          <p:cNvSpPr txBox="1"/>
          <p:nvPr/>
        </p:nvSpPr>
        <p:spPr>
          <a:xfrm>
            <a:off x="4161683" y="32419"/>
            <a:ext cx="3059800"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 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3" name="Oval 2">
            <a:hlinkClick r:id="rId7" action="ppaction://hlinksldjump"/>
          </p:cNvPr>
          <p:cNvSpPr/>
          <p:nvPr/>
        </p:nvSpPr>
        <p:spPr>
          <a:xfrm>
            <a:off x="5730949" y="6390167"/>
            <a:ext cx="510363" cy="4678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K</a:t>
            </a:r>
            <a:endParaRPr lang="en-US" b="1" dirty="0">
              <a:solidFill>
                <a:srgbClr val="C00000"/>
              </a:solidFill>
            </a:endParaRPr>
          </a:p>
        </p:txBody>
      </p:sp>
      <p:sp>
        <p:nvSpPr>
          <p:cNvPr id="4" name="TextBox 3"/>
          <p:cNvSpPr txBox="1"/>
          <p:nvPr/>
        </p:nvSpPr>
        <p:spPr>
          <a:xfrm>
            <a:off x="159580" y="775944"/>
            <a:ext cx="11732460" cy="584775"/>
          </a:xfrm>
          <a:prstGeom prst="rect">
            <a:avLst/>
          </a:prstGeom>
          <a:solidFill>
            <a:schemeClr val="accent6">
              <a:lumMod val="20000"/>
              <a:lumOff val="80000"/>
            </a:schemeClr>
          </a:solidFill>
        </p:spPr>
        <p:txBody>
          <a:bodyPr wrap="square" rtlCol="0">
            <a:spAutoFit/>
          </a:bodyPr>
          <a:lstStyle/>
          <a:p>
            <a:r>
              <a:rPr lang="en-US" sz="3200" dirty="0" smtClean="0"/>
              <a:t>What should/</a:t>
            </a:r>
            <a:r>
              <a:rPr lang="en-US" sz="3200" dirty="0" err="1" smtClean="0"/>
              <a:t>shouldn</a:t>
            </a:r>
            <a:r>
              <a:rPr lang="en-US" sz="3200" dirty="0" smtClean="0"/>
              <a:t>;’t tourists do at the Ok Om Bok festival</a:t>
            </a:r>
            <a:endParaRPr lang="en-US" sz="3200" dirty="0"/>
          </a:p>
        </p:txBody>
      </p:sp>
      <p:sp>
        <p:nvSpPr>
          <p:cNvPr id="5" name="Rectangle 4"/>
          <p:cNvSpPr/>
          <p:nvPr/>
        </p:nvSpPr>
        <p:spPr>
          <a:xfrm>
            <a:off x="63881" y="1381332"/>
            <a:ext cx="11828159" cy="954107"/>
          </a:xfrm>
          <a:prstGeom prst="rect">
            <a:avLst/>
          </a:prstGeom>
          <a:solidFill>
            <a:schemeClr val="accent4">
              <a:lumMod val="20000"/>
              <a:lumOff val="80000"/>
            </a:schemeClr>
          </a:solidFill>
        </p:spPr>
        <p:txBody>
          <a:bodyPr wrap="square">
            <a:spAutoFit/>
          </a:bodyPr>
          <a:lstStyle/>
          <a:p>
            <a:r>
              <a:rPr lang="en-US" sz="2800" i="1" dirty="0">
                <a:solidFill>
                  <a:prstClr val="black"/>
                </a:solidFill>
              </a:rPr>
              <a:t>They should not wear shorts or sleeveless shirts when attending the religious ceremony. And don't litter the temple grounds.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3235" fill="hold"/>
                                        <p:tgtEl>
                                          <p:spTgt spid="2"/>
                                        </p:tgtEl>
                                      </p:cBhvr>
                                    </p:cmd>
                                  </p:childTnLst>
                                </p:cTn>
                              </p:par>
                            </p:childTnLst>
                          </p:cTn>
                        </p:par>
                      </p:childTnLst>
                    </p:cTn>
                  </p:par>
                </p:childTnLst>
              </p:cTn>
              <p:nextCondLst>
                <p:cond evt="onClick" delay="0">
                  <p:tgtEl>
                    <p:spTgt spid="2"/>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818" y="578877"/>
            <a:ext cx="11845637" cy="5693866"/>
          </a:xfrm>
          <a:prstGeom prst="rect">
            <a:avLst/>
          </a:prstGeom>
        </p:spPr>
        <p:txBody>
          <a:bodyPr wrap="square">
            <a:spAutoFit/>
          </a:bodyPr>
          <a:lstStyle/>
          <a:p>
            <a:r>
              <a:rPr lang="en-US" sz="2800" i="1" dirty="0" smtClean="0"/>
              <a:t>  Let’s </a:t>
            </a:r>
            <a:r>
              <a:rPr lang="en-US" sz="2800" i="1" dirty="0"/>
              <a:t>go to the Mekong Delta enjoying the </a:t>
            </a:r>
            <a:r>
              <a:rPr lang="en-US" sz="2800" i="1" dirty="0" err="1"/>
              <a:t>Ooc</a:t>
            </a:r>
            <a:r>
              <a:rPr lang="en-US" sz="2800" i="1" dirty="0"/>
              <a:t>-om-</a:t>
            </a:r>
            <a:r>
              <a:rPr lang="en-US" sz="2800" i="1" dirty="0" err="1"/>
              <a:t>bok</a:t>
            </a:r>
            <a:r>
              <a:rPr lang="en-US" sz="2800" i="1" dirty="0"/>
              <a:t> Festival of the Khmer people. It is also called the moon worshiping festival. Traditionally, the Khmer use the festival  to thank the Moon God for giving them a good harvest. It also marks the end of the year of the Khmer calendar. </a:t>
            </a:r>
            <a:r>
              <a:rPr lang="en-US" sz="2800" i="1" dirty="0" err="1"/>
              <a:t>Ooc</a:t>
            </a:r>
            <a:r>
              <a:rPr lang="en-US" sz="2800" i="1" dirty="0"/>
              <a:t>-om-</a:t>
            </a:r>
            <a:r>
              <a:rPr lang="en-US" sz="2800" i="1" dirty="0" err="1"/>
              <a:t>bok</a:t>
            </a:r>
            <a:r>
              <a:rPr lang="en-US" sz="2800" i="1" dirty="0"/>
              <a:t> occurs in mid October, according to the lunar calendar. When the Moon is at its highest position, the monks and the elders offer young rice and fruits to the moon God. Then they take some young rice to feed children and ask them about their wishes. People sing and dance in the moonlight. Visitors can participate in games, watch traditional fashion shows, and see flying lantern contests. The next day, villagers organize the race. This is a boat race that attracts many tourists. Here is some advice to tourists at the </a:t>
            </a:r>
            <a:r>
              <a:rPr lang="en-US" sz="2800" i="1" dirty="0" err="1"/>
              <a:t>Ooc</a:t>
            </a:r>
            <a:r>
              <a:rPr lang="en-US" sz="2800" i="1" dirty="0"/>
              <a:t>-om-</a:t>
            </a:r>
            <a:r>
              <a:rPr lang="en-US" sz="2800" i="1" dirty="0" err="1"/>
              <a:t>bok</a:t>
            </a:r>
            <a:r>
              <a:rPr lang="en-US" sz="2800" i="1" dirty="0"/>
              <a:t> Festival. They should not wear shorts or sleeveless shirts when attending the religious ceremony. And don't litter the temple grounds. And now, let's …</a:t>
            </a:r>
          </a:p>
        </p:txBody>
      </p:sp>
      <p:sp>
        <p:nvSpPr>
          <p:cNvPr id="5" name="Rectangle 4"/>
          <p:cNvSpPr/>
          <p:nvPr/>
        </p:nvSpPr>
        <p:spPr>
          <a:xfrm>
            <a:off x="4803932" y="117212"/>
            <a:ext cx="1493870" cy="461665"/>
          </a:xfrm>
          <a:prstGeom prst="rect">
            <a:avLst/>
          </a:prstGeom>
          <a:solidFill>
            <a:schemeClr val="accent6">
              <a:lumMod val="40000"/>
              <a:lumOff val="60000"/>
            </a:schemeClr>
          </a:solidFill>
        </p:spPr>
        <p:txBody>
          <a:bodyPr wrap="none">
            <a:spAutoFit/>
          </a:bodyPr>
          <a:lstStyle/>
          <a:p>
            <a:r>
              <a:rPr lang="en-US" sz="2400" b="1" dirty="0" err="1" smtClean="0">
                <a:solidFill>
                  <a:srgbClr val="C00000"/>
                </a:solidFill>
              </a:rPr>
              <a:t>Tapescript</a:t>
            </a:r>
            <a:endParaRPr lang="en-US" sz="2400" b="1" dirty="0">
              <a:solidFill>
                <a:srgbClr val="C00000"/>
              </a:solidFill>
            </a:endParaRPr>
          </a:p>
        </p:txBody>
      </p:sp>
    </p:spTree>
    <p:extLst>
      <p:ext uri="{BB962C8B-B14F-4D97-AF65-F5344CB8AC3E}">
        <p14:creationId xmlns:p14="http://schemas.microsoft.com/office/powerpoint/2010/main" val="1664727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149161" y="831846"/>
            <a:ext cx="9184933" cy="830997"/>
          </a:xfrm>
          <a:prstGeom prst="rect">
            <a:avLst/>
          </a:prstGeom>
          <a:noFill/>
          <a:effectLst/>
        </p:spPr>
        <p:txBody>
          <a:bodyPr wrap="square" rtlCol="0">
            <a:spAutoFit/>
          </a:bodyPr>
          <a:lstStyle/>
          <a:p>
            <a:r>
              <a:rPr lang="en-US" sz="2400" b="1" dirty="0">
                <a:cs typeface="Arial" panose="020B0604020202020204" pitchFamily="34" charset="0"/>
              </a:rPr>
              <a:t>Work in groups. Read the following pieces of advice for tourists at the Ok Om Bok Festival. Put them in the correct column.</a:t>
            </a:r>
          </a:p>
        </p:txBody>
      </p:sp>
      <p:sp>
        <p:nvSpPr>
          <p:cNvPr id="9" name="Rounded Rectangle 15"/>
          <p:cNvSpPr/>
          <p:nvPr/>
        </p:nvSpPr>
        <p:spPr>
          <a:xfrm>
            <a:off x="571758" y="934486"/>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624543" y="83184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graphicFrame>
        <p:nvGraphicFramePr>
          <p:cNvPr id="3" name="Table 2"/>
          <p:cNvGraphicFramePr/>
          <p:nvPr>
            <p:extLst>
              <p:ext uri="{D42A27DB-BD31-4B8C-83A1-F6EECF244321}">
                <p14:modId xmlns:p14="http://schemas.microsoft.com/office/powerpoint/2010/main" val="1144025663"/>
              </p:ext>
            </p:extLst>
          </p:nvPr>
        </p:nvGraphicFramePr>
        <p:xfrm>
          <a:off x="6443331" y="2232838"/>
          <a:ext cx="5621078" cy="2871923"/>
        </p:xfrm>
        <a:graphic>
          <a:graphicData uri="http://schemas.openxmlformats.org/drawingml/2006/table">
            <a:tbl>
              <a:tblPr firstRow="1" bandRow="1">
                <a:tableStyleId>{5C22544A-7EE6-4342-B048-85BDC9FD1C3A}</a:tableStyleId>
              </a:tblPr>
              <a:tblGrid>
                <a:gridCol w="2810539">
                  <a:extLst>
                    <a:ext uri="{9D8B030D-6E8A-4147-A177-3AD203B41FA5}">
                      <a16:colId xmlns:a16="http://schemas.microsoft.com/office/drawing/2014/main" xmlns="" val="20000"/>
                    </a:ext>
                  </a:extLst>
                </a:gridCol>
                <a:gridCol w="2810539">
                  <a:extLst>
                    <a:ext uri="{9D8B030D-6E8A-4147-A177-3AD203B41FA5}">
                      <a16:colId xmlns:a16="http://schemas.microsoft.com/office/drawing/2014/main" xmlns="" val="20001"/>
                    </a:ext>
                  </a:extLst>
                </a:gridCol>
              </a:tblGrid>
              <a:tr h="768803">
                <a:tc>
                  <a:txBody>
                    <a:bodyPr/>
                    <a:lstStyle/>
                    <a:p>
                      <a:pPr algn="ctr">
                        <a:buNone/>
                      </a:pPr>
                      <a:r>
                        <a:rPr lang="en-US" sz="3600" dirty="0" smtClean="0"/>
                        <a:t>Do</a:t>
                      </a:r>
                      <a:endParaRPr lang="en-US" sz="3600" dirty="0"/>
                    </a:p>
                  </a:txBody>
                  <a:tcPr/>
                </a:tc>
                <a:tc>
                  <a:txBody>
                    <a:bodyPr/>
                    <a:lstStyle/>
                    <a:p>
                      <a:pPr algn="ctr">
                        <a:buNone/>
                      </a:pPr>
                      <a:r>
                        <a:rPr lang="en-US" sz="3600" dirty="0" smtClean="0"/>
                        <a:t>Don’t</a:t>
                      </a:r>
                      <a:endParaRPr lang="en-US" sz="3600" dirty="0"/>
                    </a:p>
                  </a:txBody>
                  <a:tcPr/>
                </a:tc>
                <a:extLst>
                  <a:ext uri="{0D108BD9-81ED-4DB2-BD59-A6C34878D82A}">
                    <a16:rowId xmlns:a16="http://schemas.microsoft.com/office/drawing/2014/main" xmlns="" val="10000"/>
                  </a:ext>
                </a:extLst>
              </a:tr>
              <a:tr h="559140">
                <a:tc>
                  <a:txBody>
                    <a:bodyPr/>
                    <a:lstStyle/>
                    <a:p>
                      <a:pPr algn="ctr">
                        <a:buNone/>
                      </a:pPr>
                      <a:endParaRPr lang="en-US" sz="4000" b="1" dirty="0">
                        <a:solidFill>
                          <a:srgbClr val="C00000"/>
                        </a:solidFill>
                      </a:endParaRPr>
                    </a:p>
                  </a:txBody>
                  <a:tcPr/>
                </a:tc>
                <a:tc>
                  <a:txBody>
                    <a:bodyPr/>
                    <a:lstStyle/>
                    <a:p>
                      <a:pPr algn="ctr">
                        <a:buNone/>
                      </a:pPr>
                      <a:endParaRPr lang="en-US" sz="4000" b="1" dirty="0">
                        <a:solidFill>
                          <a:srgbClr val="C00000"/>
                        </a:solidFill>
                      </a:endParaRPr>
                    </a:p>
                  </a:txBody>
                  <a:tcPr/>
                </a:tc>
                <a:extLst>
                  <a:ext uri="{0D108BD9-81ED-4DB2-BD59-A6C34878D82A}">
                    <a16:rowId xmlns:a16="http://schemas.microsoft.com/office/drawing/2014/main" xmlns="" val="10001"/>
                  </a:ext>
                </a:extLst>
              </a:tr>
              <a:tr h="550614">
                <a:tc>
                  <a:txBody>
                    <a:bodyPr/>
                    <a:lstStyle/>
                    <a:p>
                      <a:pPr algn="ctr">
                        <a:buNone/>
                      </a:pPr>
                      <a:endParaRPr lang="en-US" sz="4000" b="0" dirty="0">
                        <a:solidFill>
                          <a:srgbClr val="C00000"/>
                        </a:solidFill>
                      </a:endParaRPr>
                    </a:p>
                  </a:txBody>
                  <a:tcPr/>
                </a:tc>
                <a:tc>
                  <a:txBody>
                    <a:bodyPr/>
                    <a:lstStyle/>
                    <a:p>
                      <a:pPr algn="ctr">
                        <a:buNone/>
                      </a:pPr>
                      <a:endParaRPr lang="en-US" sz="4000" b="1" dirty="0">
                        <a:solidFill>
                          <a:srgbClr val="C00000"/>
                        </a:solidFill>
                      </a:endParaRPr>
                    </a:p>
                  </a:txBody>
                  <a:tcPr/>
                </a:tc>
                <a:extLst>
                  <a:ext uri="{0D108BD9-81ED-4DB2-BD59-A6C34878D82A}">
                    <a16:rowId xmlns:a16="http://schemas.microsoft.com/office/drawing/2014/main" xmlns="" val="10002"/>
                  </a:ext>
                </a:extLst>
              </a:tr>
              <a:tr h="536331">
                <a:tc>
                  <a:txBody>
                    <a:bodyPr/>
                    <a:lstStyle/>
                    <a:p>
                      <a:pPr algn="ctr">
                        <a:buNone/>
                      </a:pPr>
                      <a:endParaRPr lang="en-US" sz="4000" b="0" dirty="0">
                        <a:solidFill>
                          <a:srgbClr val="C00000"/>
                        </a:solidFill>
                      </a:endParaRPr>
                    </a:p>
                  </a:txBody>
                  <a:tcPr/>
                </a:tc>
                <a:tc>
                  <a:txBody>
                    <a:bodyPr/>
                    <a:lstStyle/>
                    <a:p>
                      <a:pPr algn="ctr">
                        <a:buNone/>
                      </a:pPr>
                      <a:endParaRPr lang="en-US" sz="4000" b="1" dirty="0">
                        <a:solidFill>
                          <a:srgbClr val="C00000"/>
                        </a:solidFill>
                      </a:endParaRPr>
                    </a:p>
                  </a:txBody>
                  <a:tcPr/>
                </a:tc>
                <a:extLst>
                  <a:ext uri="{0D108BD9-81ED-4DB2-BD59-A6C34878D82A}">
                    <a16:rowId xmlns:a16="http://schemas.microsoft.com/office/drawing/2014/main" xmlns="" val="10003"/>
                  </a:ext>
                </a:extLst>
              </a:tr>
            </a:tbl>
          </a:graphicData>
        </a:graphic>
      </p:graphicFrame>
      <p:pic>
        <p:nvPicPr>
          <p:cNvPr id="2" name="Picture 1"/>
          <p:cNvPicPr>
            <a:picLocks noChangeAspect="1"/>
          </p:cNvPicPr>
          <p:nvPr/>
        </p:nvPicPr>
        <p:blipFill rotWithShape="1">
          <a:blip r:embed="rId3"/>
          <a:srcRect r="3788"/>
          <a:stretch/>
        </p:blipFill>
        <p:spPr>
          <a:xfrm>
            <a:off x="355635" y="1642372"/>
            <a:ext cx="5953017" cy="4692968"/>
          </a:xfrm>
          <a:prstGeom prst="rect">
            <a:avLst/>
          </a:prstGeom>
        </p:spPr>
      </p:pic>
      <p:sp>
        <p:nvSpPr>
          <p:cNvPr id="16" name="TextBox 15"/>
          <p:cNvSpPr txBox="1"/>
          <p:nvPr/>
        </p:nvSpPr>
        <p:spPr>
          <a:xfrm>
            <a:off x="4363702" y="84855"/>
            <a:ext cx="2823907"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II. 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207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70412985"/>
              </p:ext>
            </p:extLst>
          </p:nvPr>
        </p:nvGraphicFramePr>
        <p:xfrm>
          <a:off x="624543" y="1940704"/>
          <a:ext cx="11063327" cy="3596640"/>
        </p:xfrm>
        <a:graphic>
          <a:graphicData uri="http://schemas.openxmlformats.org/drawingml/2006/table">
            <a:tbl>
              <a:tblPr/>
              <a:tblGrid>
                <a:gridCol w="5513133">
                  <a:extLst>
                    <a:ext uri="{9D8B030D-6E8A-4147-A177-3AD203B41FA5}">
                      <a16:colId xmlns:a16="http://schemas.microsoft.com/office/drawing/2014/main" xmlns="" val="217258105"/>
                    </a:ext>
                  </a:extLst>
                </a:gridCol>
                <a:gridCol w="5550194">
                  <a:extLst>
                    <a:ext uri="{9D8B030D-6E8A-4147-A177-3AD203B41FA5}">
                      <a16:colId xmlns:a16="http://schemas.microsoft.com/office/drawing/2014/main" xmlns="" val="580784019"/>
                    </a:ext>
                  </a:extLst>
                </a:gridCol>
              </a:tblGrid>
              <a:tr h="0">
                <a:tc>
                  <a:txBody>
                    <a:bodyPr/>
                    <a:lstStyle/>
                    <a:p>
                      <a:pPr algn="ctr"/>
                      <a:r>
                        <a:rPr lang="en-US" sz="3200" b="1" dirty="0" smtClean="0">
                          <a:solidFill>
                            <a:srgbClr val="C00000"/>
                          </a:solidFill>
                          <a:effectLst/>
                        </a:rPr>
                        <a:t>Do</a:t>
                      </a:r>
                      <a:endParaRPr lang="en-US" sz="3200" dirty="0">
                        <a:solidFill>
                          <a:srgbClr val="C00000"/>
                        </a:solidFill>
                        <a:effectLst/>
                      </a:endParaRPr>
                    </a:p>
                  </a:txBody>
                  <a:tcPr>
                    <a:lnL>
                      <a:noFill/>
                    </a:lnL>
                    <a:lnR>
                      <a:noFill/>
                    </a:lnR>
                    <a:lnT>
                      <a:noFill/>
                    </a:lnT>
                    <a:lnB>
                      <a:noFill/>
                    </a:lnB>
                    <a:solidFill>
                      <a:schemeClr val="accent6">
                        <a:lumMod val="40000"/>
                        <a:lumOff val="60000"/>
                      </a:schemeClr>
                    </a:solidFill>
                  </a:tcPr>
                </a:tc>
                <a:tc>
                  <a:txBody>
                    <a:bodyPr/>
                    <a:lstStyle/>
                    <a:p>
                      <a:pPr algn="ctr"/>
                      <a:r>
                        <a:rPr lang="en-US" sz="3200" b="1" dirty="0" smtClean="0">
                          <a:solidFill>
                            <a:srgbClr val="C00000"/>
                          </a:solidFill>
                          <a:effectLst/>
                        </a:rPr>
                        <a:t>Don’t</a:t>
                      </a:r>
                      <a:endParaRPr lang="en-US" sz="3200" dirty="0">
                        <a:solidFill>
                          <a:srgbClr val="C00000"/>
                        </a:solidFill>
                        <a:effectLst/>
                      </a:endParaRP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xmlns="" val="1021697121"/>
                  </a:ext>
                </a:extLst>
              </a:tr>
              <a:tr h="0">
                <a:tc>
                  <a:txBody>
                    <a:bodyPr/>
                    <a:lstStyle/>
                    <a:p>
                      <a:pPr algn="just"/>
                      <a:r>
                        <a:rPr lang="en-US" sz="3200" dirty="0">
                          <a:solidFill>
                            <a:srgbClr val="000000"/>
                          </a:solidFill>
                          <a:effectLst/>
                        </a:rPr>
                        <a:t>- Dress up for the Moon God offering ceremony.</a:t>
                      </a:r>
                    </a:p>
                    <a:p>
                      <a:pPr algn="just"/>
                      <a:r>
                        <a:rPr lang="en-US" sz="3200" dirty="0">
                          <a:solidFill>
                            <a:srgbClr val="000000"/>
                          </a:solidFill>
                          <a:effectLst/>
                        </a:rPr>
                        <a:t>- Keep quiet when the monks and the elders are talking.</a:t>
                      </a:r>
                    </a:p>
                    <a:p>
                      <a:pPr algn="just"/>
                      <a:r>
                        <a:rPr lang="en-US" sz="3200" dirty="0">
                          <a:solidFill>
                            <a:srgbClr val="000000"/>
                          </a:solidFill>
                          <a:effectLst/>
                        </a:rPr>
                        <a:t>- Show respect to the monks and the elders.</a:t>
                      </a:r>
                    </a:p>
                  </a:txBody>
                  <a:tcPr>
                    <a:lnL>
                      <a:noFill/>
                    </a:lnL>
                    <a:lnR>
                      <a:noFill/>
                    </a:lnR>
                    <a:lnT>
                      <a:noFill/>
                    </a:lnT>
                    <a:lnB>
                      <a:noFill/>
                    </a:lnB>
                    <a:solidFill>
                      <a:schemeClr val="accent4">
                        <a:lumMod val="20000"/>
                        <a:lumOff val="80000"/>
                      </a:schemeClr>
                    </a:solidFill>
                  </a:tcPr>
                </a:tc>
                <a:tc>
                  <a:txBody>
                    <a:bodyPr/>
                    <a:lstStyle/>
                    <a:p>
                      <a:pPr algn="just"/>
                      <a:r>
                        <a:rPr lang="en-US" sz="3200" dirty="0">
                          <a:solidFill>
                            <a:srgbClr val="000000"/>
                          </a:solidFill>
                          <a:effectLst/>
                        </a:rPr>
                        <a:t>- Climb on the animal statues in the temple ground.</a:t>
                      </a:r>
                    </a:p>
                    <a:p>
                      <a:pPr algn="just"/>
                      <a:r>
                        <a:rPr lang="en-US" sz="3200" dirty="0">
                          <a:solidFill>
                            <a:srgbClr val="000000"/>
                          </a:solidFill>
                          <a:effectLst/>
                        </a:rPr>
                        <a:t>- Refuse young rice when the elders offer it to you.</a:t>
                      </a:r>
                    </a:p>
                    <a:p>
                      <a:pPr algn="just"/>
                      <a:r>
                        <a:rPr lang="en-US" sz="3200" dirty="0">
                          <a:solidFill>
                            <a:srgbClr val="000000"/>
                          </a:solidFill>
                          <a:effectLst/>
                        </a:rPr>
                        <a:t>- Litter the </a:t>
                      </a:r>
                    </a:p>
                  </a:txBody>
                  <a:tcP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xmlns="" val="1311758003"/>
                  </a:ext>
                </a:extLst>
              </a:tr>
            </a:tbl>
          </a:graphicData>
        </a:graphic>
      </p:graphicFrame>
      <p:sp>
        <p:nvSpPr>
          <p:cNvPr id="6" name="TextBox 5"/>
          <p:cNvSpPr txBox="1"/>
          <p:nvPr/>
        </p:nvSpPr>
        <p:spPr>
          <a:xfrm>
            <a:off x="1149161" y="831846"/>
            <a:ext cx="9184933" cy="830997"/>
          </a:xfrm>
          <a:prstGeom prst="rect">
            <a:avLst/>
          </a:prstGeom>
          <a:noFill/>
          <a:effectLst/>
        </p:spPr>
        <p:txBody>
          <a:bodyPr wrap="square" rtlCol="0">
            <a:spAutoFit/>
          </a:bodyPr>
          <a:lstStyle/>
          <a:p>
            <a:r>
              <a:rPr lang="en-US" sz="2400" b="1" dirty="0">
                <a:cs typeface="Arial" panose="020B0604020202020204" pitchFamily="34" charset="0"/>
              </a:rPr>
              <a:t>Work in groups. Read the following pieces of advice for tourists at the Ok Om Bok Festival. Put them in the correct column.</a:t>
            </a:r>
          </a:p>
        </p:txBody>
      </p:sp>
      <p:sp>
        <p:nvSpPr>
          <p:cNvPr id="7" name="Rounded Rectangle 15"/>
          <p:cNvSpPr/>
          <p:nvPr/>
        </p:nvSpPr>
        <p:spPr>
          <a:xfrm>
            <a:off x="571758" y="934486"/>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624543" y="83184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9" name="TextBox 8"/>
          <p:cNvSpPr txBox="1"/>
          <p:nvPr/>
        </p:nvSpPr>
        <p:spPr>
          <a:xfrm>
            <a:off x="4363702" y="84855"/>
            <a:ext cx="2504931"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II. 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359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1139814" y="825021"/>
            <a:ext cx="9964774" cy="461665"/>
          </a:xfrm>
          <a:prstGeom prst="rect">
            <a:avLst/>
          </a:prstGeom>
          <a:noFill/>
          <a:effectLst/>
        </p:spPr>
        <p:txBody>
          <a:bodyPr wrap="square" rtlCol="0">
            <a:spAutoFit/>
          </a:bodyPr>
          <a:lstStyle/>
          <a:p>
            <a:r>
              <a:rPr lang="en-US" sz="2400" b="1" dirty="0">
                <a:cs typeface="Arial" panose="020B0604020202020204" pitchFamily="34" charset="0"/>
              </a:rPr>
              <a:t>Tom sent you an email. Read part of his email below.</a:t>
            </a:r>
          </a:p>
        </p:txBody>
      </p:sp>
      <p:sp>
        <p:nvSpPr>
          <p:cNvPr id="9" name="Rounded Rectangle 15"/>
          <p:cNvSpPr/>
          <p:nvPr/>
        </p:nvSpPr>
        <p:spPr>
          <a:xfrm>
            <a:off x="572128" y="772270"/>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624913" y="66963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1" name="Rectangle 20"/>
          <p:cNvSpPr/>
          <p:nvPr/>
        </p:nvSpPr>
        <p:spPr>
          <a:xfrm>
            <a:off x="476798" y="1373789"/>
            <a:ext cx="11230726" cy="1572895"/>
          </a:xfrm>
          <a:prstGeom prst="rect">
            <a:avLst/>
          </a:prstGeom>
          <a:noFill/>
          <a:ln>
            <a:noFill/>
          </a:ln>
          <a:extLst>
            <a:ext uri="{909E8E84-426E-40DD-AFC4-6F175D3DCCD1}">
              <a14:hiddenFill xmlns:a14="http://schemas.microsoft.com/office/drawing/2010/main">
                <a:solidFill>
                  <a:srgbClr val="CBEAF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3200" dirty="0">
                <a:solidFill>
                  <a:schemeClr val="tx1"/>
                </a:solidFill>
                <a:sym typeface="+mn-ea"/>
              </a:rPr>
              <a:t>“… Guess what! My dad is taking me with him to </a:t>
            </a:r>
            <a:r>
              <a:rPr lang="en-US" sz="3200" dirty="0" err="1">
                <a:solidFill>
                  <a:schemeClr val="tx1"/>
                </a:solidFill>
                <a:sym typeface="+mn-ea"/>
              </a:rPr>
              <a:t>Soc</a:t>
            </a:r>
            <a:r>
              <a:rPr lang="en-US" sz="3200" dirty="0">
                <a:solidFill>
                  <a:schemeClr val="tx1"/>
                </a:solidFill>
                <a:sym typeface="+mn-ea"/>
              </a:rPr>
              <a:t> </a:t>
            </a:r>
            <a:r>
              <a:rPr lang="en-US" sz="3200" dirty="0" err="1">
                <a:solidFill>
                  <a:schemeClr val="tx1"/>
                </a:solidFill>
                <a:sym typeface="+mn-ea"/>
              </a:rPr>
              <a:t>Trang</a:t>
            </a:r>
            <a:r>
              <a:rPr lang="en-US" sz="3200" dirty="0">
                <a:solidFill>
                  <a:schemeClr val="tx1"/>
                </a:solidFill>
                <a:sym typeface="+mn-ea"/>
              </a:rPr>
              <a:t> Province. We will be there during the Ok Om Bok Festival. </a:t>
            </a:r>
            <a:r>
              <a:rPr lang="en-US" sz="3200" dirty="0" smtClean="0">
                <a:solidFill>
                  <a:schemeClr val="tx1"/>
                </a:solidFill>
                <a:sym typeface="+mn-ea"/>
              </a:rPr>
              <a:t>What </a:t>
            </a:r>
            <a:r>
              <a:rPr lang="en-US" sz="3200" dirty="0">
                <a:solidFill>
                  <a:schemeClr val="tx1"/>
                </a:solidFill>
                <a:sym typeface="+mn-ea"/>
              </a:rPr>
              <a:t>are some dos and don’ts at this festival? ...”</a:t>
            </a:r>
          </a:p>
        </p:txBody>
      </p:sp>
      <p:sp>
        <p:nvSpPr>
          <p:cNvPr id="17" name="TextBox 16"/>
          <p:cNvSpPr txBox="1"/>
          <p:nvPr/>
        </p:nvSpPr>
        <p:spPr>
          <a:xfrm>
            <a:off x="381745" y="3268816"/>
            <a:ext cx="5963180" cy="1384995"/>
          </a:xfrm>
          <a:prstGeom prst="rect">
            <a:avLst/>
          </a:prstGeom>
          <a:noFill/>
          <a:effectLst/>
        </p:spPr>
        <p:txBody>
          <a:bodyPr wrap="square" rtlCol="0">
            <a:spAutoFit/>
          </a:bodyPr>
          <a:lstStyle/>
          <a:p>
            <a:r>
              <a:rPr lang="en-US" sz="2800" b="1" i="1" dirty="0">
                <a:solidFill>
                  <a:srgbClr val="0070C0"/>
                </a:solidFill>
                <a:cs typeface="Arial" panose="020B0604020202020204" pitchFamily="34" charset="0"/>
              </a:rPr>
              <a:t>Write an email (80 - 100 words) to advise Tom about participating in the Ok Om Bok Festival.</a:t>
            </a:r>
          </a:p>
        </p:txBody>
      </p:sp>
      <p:pic>
        <p:nvPicPr>
          <p:cNvPr id="3" name="Picture 2"/>
          <p:cNvPicPr>
            <a:picLocks noChangeAspect="1"/>
          </p:cNvPicPr>
          <p:nvPr/>
        </p:nvPicPr>
        <p:blipFill rotWithShape="1">
          <a:blip r:embed="rId3"/>
          <a:srcRect l="2539" t="3518" r="3879" b="2039"/>
          <a:stretch/>
        </p:blipFill>
        <p:spPr>
          <a:xfrm>
            <a:off x="6432698" y="2873721"/>
            <a:ext cx="5187053" cy="3560181"/>
          </a:xfrm>
          <a:prstGeom prst="rect">
            <a:avLst/>
          </a:prstGeom>
        </p:spPr>
      </p:pic>
      <p:sp>
        <p:nvSpPr>
          <p:cNvPr id="14" name="TextBox 13"/>
          <p:cNvSpPr txBox="1"/>
          <p:nvPr/>
        </p:nvSpPr>
        <p:spPr>
          <a:xfrm>
            <a:off x="4363702" y="84855"/>
            <a:ext cx="2504931" cy="584775"/>
          </a:xfrm>
          <a:prstGeom prst="rect">
            <a:avLst/>
          </a:prstGeom>
          <a:solidFill>
            <a:srgbClr val="FBB040"/>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II. 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mburger Writing Template - K-3 Teacher Resources | Writing templates, 3rd  grade writing, Writing"/>
          <p:cNvPicPr/>
          <p:nvPr/>
        </p:nvPicPr>
        <p:blipFill>
          <a:blip r:embed="rId2">
            <a:extLst>
              <a:ext uri="{28A0092B-C50C-407E-A947-70E740481C1C}">
                <a14:useLocalDpi xmlns:a14="http://schemas.microsoft.com/office/drawing/2010/main" val="0"/>
              </a:ext>
            </a:extLst>
          </a:blip>
          <a:srcRect/>
          <a:stretch>
            <a:fillRect/>
          </a:stretch>
        </p:blipFill>
        <p:spPr bwMode="auto">
          <a:xfrm>
            <a:off x="415636" y="0"/>
            <a:ext cx="7360257" cy="6857999"/>
          </a:xfrm>
          <a:prstGeom prst="rect">
            <a:avLst/>
          </a:prstGeom>
          <a:noFill/>
          <a:ln>
            <a:noFill/>
          </a:ln>
        </p:spPr>
      </p:pic>
    </p:spTree>
    <p:extLst>
      <p:ext uri="{BB962C8B-B14F-4D97-AF65-F5344CB8AC3E}">
        <p14:creationId xmlns:p14="http://schemas.microsoft.com/office/powerpoint/2010/main" val="2815724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1" descr="tet-holiday-vietnamese-lunar-new-year"/>
          <p:cNvPicPr>
            <a:picLocks noGrp="1" noChangeAspect="1"/>
          </p:cNvPicPr>
          <p:nvPr>
            <p:ph idx="1"/>
          </p:nvPr>
        </p:nvPicPr>
        <p:blipFill>
          <a:blip r:embed="rId3"/>
          <a:stretch>
            <a:fillRect/>
          </a:stretch>
        </p:blipFill>
        <p:spPr>
          <a:xfrm>
            <a:off x="2561589" y="900317"/>
            <a:ext cx="6943090" cy="4734939"/>
          </a:xfrm>
          <a:prstGeom prst="rect">
            <a:avLst/>
          </a:prstGeom>
        </p:spPr>
      </p:pic>
      <p:sp>
        <p:nvSpPr>
          <p:cNvPr id="4" name="Rectangle 18"/>
          <p:cNvSpPr/>
          <p:nvPr/>
        </p:nvSpPr>
        <p:spPr>
          <a:xfrm>
            <a:off x="2583644" y="5746220"/>
            <a:ext cx="7024712" cy="739754"/>
          </a:xfrm>
          <a:prstGeom prst="rect">
            <a:avLst/>
          </a:prstGeom>
        </p:spPr>
        <p:txBody>
          <a:bodyPr wrap="square">
            <a:spAutoFit/>
          </a:bodyPr>
          <a:lstStyle/>
          <a:p>
            <a:pPr>
              <a:lnSpc>
                <a:spcPct val="150000"/>
              </a:lnSpc>
              <a:spcAft>
                <a:spcPts val="0"/>
              </a:spcAft>
            </a:pPr>
            <a:r>
              <a:rPr lang="en-US" sz="3200" b="1" dirty="0">
                <a:ln w="6600">
                  <a:solidFill>
                    <a:srgbClr val="F7941E"/>
                  </a:solidFill>
                  <a:prstDash val="solid"/>
                </a:ln>
                <a:solidFill>
                  <a:srgbClr val="C00000"/>
                </a:solidFill>
                <a:effectLst>
                  <a:outerShdw dist="38100" dir="2700000" algn="tl" rotWithShape="0">
                    <a:schemeClr val="accent2"/>
                  </a:outerShdw>
                </a:effectLst>
                <a:latin typeface="Calibri (Body)"/>
                <a:ea typeface="Times New Roman" panose="02020603050405020304" pitchFamily="18" charset="0"/>
              </a:rPr>
              <a:t>LUNAR NEW </a:t>
            </a:r>
            <a:r>
              <a:rPr lang="en-US" sz="3200" b="1" dirty="0" smtClean="0">
                <a:ln w="6600">
                  <a:solidFill>
                    <a:srgbClr val="F7941E"/>
                  </a:solidFill>
                  <a:prstDash val="solid"/>
                </a:ln>
                <a:solidFill>
                  <a:srgbClr val="C00000"/>
                </a:solidFill>
                <a:effectLst>
                  <a:outerShdw dist="38100" dir="2700000" algn="tl" rotWithShape="0">
                    <a:schemeClr val="accent2"/>
                  </a:outerShdw>
                </a:effectLst>
                <a:latin typeface="Calibri (Body)"/>
                <a:ea typeface="Times New Roman" panose="02020603050405020304" pitchFamily="18" charset="0"/>
              </a:rPr>
              <a:t>YEAR / </a:t>
            </a:r>
            <a:r>
              <a:rPr lang="en-US" sz="3200" b="1" dirty="0">
                <a:ln w="6600">
                  <a:solidFill>
                    <a:srgbClr val="F7941E"/>
                  </a:solidFill>
                  <a:prstDash val="solid"/>
                </a:ln>
                <a:solidFill>
                  <a:srgbClr val="C00000"/>
                </a:solidFill>
                <a:effectLst>
                  <a:outerShdw dist="38100" dir="2700000" algn="tl" rotWithShape="0">
                    <a:schemeClr val="accent2"/>
                  </a:outerShdw>
                </a:effectLst>
                <a:latin typeface="Calibri (Body)"/>
                <a:ea typeface="Times New Roman" panose="02020603050405020304" pitchFamily="18" charset="0"/>
              </a:rPr>
              <a:t>TET HOLIDAY</a:t>
            </a:r>
          </a:p>
        </p:txBody>
      </p:sp>
      <p:sp>
        <p:nvSpPr>
          <p:cNvPr id="14" name="TextBox 13"/>
          <p:cNvSpPr txBox="1"/>
          <p:nvPr/>
        </p:nvSpPr>
        <p:spPr>
          <a:xfrm>
            <a:off x="4876362" y="159709"/>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442484" y="1427707"/>
            <a:ext cx="9253870" cy="4893647"/>
          </a:xfrm>
          <a:prstGeom prst="rect">
            <a:avLst/>
          </a:prstGeom>
        </p:spPr>
        <p:txBody>
          <a:bodyPr wrap="square">
            <a:spAutoFit/>
          </a:bodyPr>
          <a:lstStyle/>
          <a:p>
            <a:r>
              <a:rPr lang="en-US" sz="2400" i="1" dirty="0"/>
              <a:t>Dear Tom</a:t>
            </a:r>
            <a:r>
              <a:rPr lang="en-US" sz="2400" i="1" dirty="0" smtClean="0"/>
              <a:t>,</a:t>
            </a:r>
            <a:endParaRPr lang="en-US" sz="2400" i="1" dirty="0"/>
          </a:p>
          <a:p>
            <a:r>
              <a:rPr lang="en-US" sz="2400" dirty="0"/>
              <a:t>I'm happy to hear that you are going to join the Ok Om Bok Festival in </a:t>
            </a:r>
            <a:r>
              <a:rPr lang="en-US" sz="2400" dirty="0" err="1"/>
              <a:t>Soc</a:t>
            </a:r>
            <a:r>
              <a:rPr lang="en-US" sz="2400" dirty="0"/>
              <a:t> </a:t>
            </a:r>
            <a:r>
              <a:rPr lang="en-US" sz="2400" dirty="0" err="1"/>
              <a:t>Trang</a:t>
            </a:r>
            <a:r>
              <a:rPr lang="en-US" sz="2400" dirty="0"/>
              <a:t> Province. Here, I have some advice for you to </a:t>
            </a:r>
            <a:r>
              <a:rPr lang="en-US" sz="2400" dirty="0" smtClean="0"/>
              <a:t>do </a:t>
            </a:r>
            <a:r>
              <a:rPr lang="en-US" sz="2400" dirty="0"/>
              <a:t>and </a:t>
            </a:r>
            <a:r>
              <a:rPr lang="en-US" sz="2400" dirty="0" smtClean="0"/>
              <a:t>don't </a:t>
            </a:r>
            <a:r>
              <a:rPr lang="en-US" sz="2400" dirty="0"/>
              <a:t>at that festival. First, I think you should wear trainers or shoes and comfortable clothes because maybe you must be walk a lot. And then, remember to bring some </a:t>
            </a:r>
            <a:r>
              <a:rPr lang="en-US" sz="2400" dirty="0" smtClean="0"/>
              <a:t>bottles </a:t>
            </a:r>
            <a:r>
              <a:rPr lang="en-US" sz="2400" dirty="0"/>
              <a:t>of water, it will be hot in </a:t>
            </a:r>
            <a:r>
              <a:rPr lang="en-US" sz="2400" dirty="0" err="1"/>
              <a:t>Soc</a:t>
            </a:r>
            <a:r>
              <a:rPr lang="en-US" sz="2400" dirty="0"/>
              <a:t> </a:t>
            </a:r>
            <a:r>
              <a:rPr lang="en-US" sz="2400" dirty="0" err="1"/>
              <a:t>Trang</a:t>
            </a:r>
            <a:r>
              <a:rPr lang="en-US" sz="2400" dirty="0"/>
              <a:t> so you will get thirsty. Also, I should remind you that you must </a:t>
            </a:r>
            <a:r>
              <a:rPr lang="en-US" sz="2400" dirty="0" smtClean="0"/>
              <a:t>not </a:t>
            </a:r>
            <a:r>
              <a:rPr lang="en-US" sz="2400" dirty="0"/>
              <a:t>litter on the ground or run away from your father. It's a big festival so it will be crowded, you should be careful to not get lost. </a:t>
            </a:r>
            <a:endParaRPr lang="en-US" sz="2400" dirty="0" smtClean="0"/>
          </a:p>
          <a:p>
            <a:r>
              <a:rPr lang="en-US" sz="2400" dirty="0" smtClean="0"/>
              <a:t>I </a:t>
            </a:r>
            <a:r>
              <a:rPr lang="en-US" sz="2400" dirty="0"/>
              <a:t>hope you will have a great time with your dad and enjoy the festival</a:t>
            </a:r>
            <a:r>
              <a:rPr lang="en-US" sz="2400" dirty="0" smtClean="0"/>
              <a:t>.</a:t>
            </a:r>
          </a:p>
          <a:p>
            <a:r>
              <a:rPr lang="en-US" sz="2400" i="1" dirty="0" smtClean="0"/>
              <a:t>Best </a:t>
            </a:r>
            <a:r>
              <a:rPr lang="en-US" sz="2400" i="1" dirty="0"/>
              <a:t>wishes,</a:t>
            </a:r>
          </a:p>
          <a:p>
            <a:r>
              <a:rPr lang="en-US" sz="2400" dirty="0" err="1" smtClean="0"/>
              <a:t>Linh</a:t>
            </a:r>
          </a:p>
          <a:p>
            <a:endParaRPr lang="en-US" sz="2400" dirty="0"/>
          </a:p>
        </p:txBody>
      </p:sp>
      <p:sp>
        <p:nvSpPr>
          <p:cNvPr id="3" name="TextBox 2"/>
          <p:cNvSpPr txBox="1"/>
          <p:nvPr/>
        </p:nvSpPr>
        <p:spPr>
          <a:xfrm>
            <a:off x="1030331" y="121579"/>
            <a:ext cx="10665483" cy="954107"/>
          </a:xfrm>
          <a:prstGeom prst="rect">
            <a:avLst/>
          </a:prstGeom>
          <a:noFill/>
          <a:effectLst/>
        </p:spPr>
        <p:txBody>
          <a:bodyPr wrap="square" rtlCol="0">
            <a:spAutoFit/>
          </a:bodyPr>
          <a:lstStyle/>
          <a:p>
            <a:r>
              <a:rPr lang="en-US" sz="2800" b="1" i="1" dirty="0" smtClean="0">
                <a:solidFill>
                  <a:srgbClr val="0070C0"/>
                </a:solidFill>
                <a:cs typeface="Arial" panose="020B0604020202020204" pitchFamily="34" charset="0"/>
              </a:rPr>
              <a:t>* Write </a:t>
            </a:r>
            <a:r>
              <a:rPr lang="en-US" sz="2800" b="1" i="1" dirty="0">
                <a:solidFill>
                  <a:srgbClr val="0070C0"/>
                </a:solidFill>
                <a:cs typeface="Arial" panose="020B0604020202020204" pitchFamily="34" charset="0"/>
              </a:rPr>
              <a:t>an email (80 - 100 words) to advise Tom about participating in the Ok Om Bok Festival.</a:t>
            </a:r>
          </a:p>
        </p:txBody>
      </p:sp>
    </p:spTree>
    <p:extLst>
      <p:ext uri="{BB962C8B-B14F-4D97-AF65-F5344CB8AC3E}">
        <p14:creationId xmlns:p14="http://schemas.microsoft.com/office/powerpoint/2010/main" val="3519053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2882642" y="1489928"/>
            <a:ext cx="8773027" cy="3293209"/>
          </a:xfrm>
          <a:prstGeom prst="rect">
            <a:avLst/>
          </a:prstGeom>
          <a:noFill/>
        </p:spPr>
        <p:txBody>
          <a:bodyPr wrap="square">
            <a:spAutoFit/>
          </a:bodyPr>
          <a:lstStyle/>
          <a:p>
            <a:pPr marR="0">
              <a:lnSpc>
                <a:spcPct val="200000"/>
              </a:lnSpc>
              <a:spcBef>
                <a:spcPts val="0"/>
              </a:spcBef>
              <a:spcAft>
                <a:spcPts val="0"/>
              </a:spcAft>
            </a:pPr>
            <a:r>
              <a:rPr lang="en-US" sz="3200" dirty="0">
                <a:latin typeface="Calibri (Body)"/>
              </a:rPr>
              <a:t>In this lesson, we have learnt to:</a:t>
            </a:r>
          </a:p>
          <a:p>
            <a:pPr marL="457200" marR="0" indent="-457200">
              <a:lnSpc>
                <a:spcPct val="150000"/>
              </a:lnSpc>
              <a:spcBef>
                <a:spcPts val="0"/>
              </a:spcBef>
              <a:spcAft>
                <a:spcPts val="0"/>
              </a:spcAft>
              <a:buFont typeface="Wingdings" panose="05000000000000000000" charset="0"/>
              <a:buChar char="ü"/>
            </a:pPr>
            <a:r>
              <a:rPr lang="en-US" sz="3200" dirty="0" smtClean="0">
                <a:latin typeface="Calibri (Body)"/>
                <a:sym typeface="+mn-ea"/>
              </a:rPr>
              <a:t>listen </a:t>
            </a:r>
            <a:r>
              <a:rPr lang="en-US" sz="3200" dirty="0">
                <a:latin typeface="Calibri (Body)"/>
                <a:sym typeface="+mn-ea"/>
              </a:rPr>
              <a:t>about a festival;</a:t>
            </a:r>
            <a:endParaRPr lang="en-US" sz="3200" dirty="0">
              <a:latin typeface="Calibri (Body)"/>
            </a:endParaRPr>
          </a:p>
          <a:p>
            <a:pPr marL="457200" marR="0" indent="-457200">
              <a:lnSpc>
                <a:spcPct val="150000"/>
              </a:lnSpc>
              <a:spcBef>
                <a:spcPts val="0"/>
              </a:spcBef>
              <a:spcAft>
                <a:spcPts val="0"/>
              </a:spcAft>
              <a:buFont typeface="Wingdings" panose="05000000000000000000" charset="0"/>
              <a:buChar char="ü"/>
            </a:pPr>
            <a:r>
              <a:rPr lang="en-US" sz="3200" dirty="0">
                <a:latin typeface="Calibri (Body)"/>
                <a:sym typeface="+mn-ea"/>
              </a:rPr>
              <a:t>w</a:t>
            </a:r>
            <a:r>
              <a:rPr lang="en-US" sz="3200" dirty="0" smtClean="0">
                <a:latin typeface="Calibri (Body)"/>
                <a:sym typeface="+mn-ea"/>
              </a:rPr>
              <a:t>rite </a:t>
            </a:r>
            <a:r>
              <a:rPr lang="en-US" sz="3200" dirty="0">
                <a:latin typeface="Calibri (Body)"/>
                <a:sym typeface="+mn-ea"/>
              </a:rPr>
              <a:t>an email to give advice on participating in a traditional festival. </a:t>
            </a:r>
            <a:endParaRPr lang="en-US" sz="3200" dirty="0">
              <a:latin typeface="Calibri (Body)"/>
            </a:endParaRPr>
          </a:p>
        </p:txBody>
      </p:sp>
      <p:pic>
        <p:nvPicPr>
          <p:cNvPr id="10" name="Graphic 9" descr="Presentation with checklist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48475" y="1489928"/>
            <a:ext cx="2330929" cy="2330929"/>
          </a:xfrm>
          <a:prstGeom prst="rect">
            <a:avLst/>
          </a:prstGeom>
        </p:spPr>
      </p:pic>
      <p:sp>
        <p:nvSpPr>
          <p:cNvPr id="19" name="TextBox 18"/>
          <p:cNvSpPr txBox="1"/>
          <p:nvPr/>
        </p:nvSpPr>
        <p:spPr>
          <a:xfrm>
            <a:off x="4236111" y="191606"/>
            <a:ext cx="4493220" cy="584775"/>
          </a:xfrm>
          <a:prstGeom prst="rect">
            <a:avLst/>
          </a:prstGeom>
          <a:solidFill>
            <a:srgbClr val="F7941E"/>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CONSOLIDATION</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E6409733-026A-E8F2-09B3-26C3F82F277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0000"/>
            </a:blip>
            <a:stretch>
              <a:fillRect t="-18328" b="-18328"/>
            </a:stretch>
          </a:blipFill>
        </p:spPr>
      </p:sp>
      <p:pic>
        <p:nvPicPr>
          <p:cNvPr id="5" name="Picture 4">
            <a:extLst>
              <a:ext uri="{FF2B5EF4-FFF2-40B4-BE49-F238E27FC236}">
                <a16:creationId xmlns:a16="http://schemas.microsoft.com/office/drawing/2014/main" xmlns="" id="{27B09E4F-9916-8758-9270-5C1F966097C4}"/>
              </a:ext>
            </a:extLst>
          </p:cNvPr>
          <p:cNvPicPr>
            <a:picLocks noChangeAspect="1"/>
          </p:cNvPicPr>
          <p:nvPr/>
        </p:nvPicPr>
        <p:blipFill rotWithShape="1">
          <a:blip r:embed="rId5"/>
          <a:srcRect l="2539" t="3518" r="3879" b="2039"/>
          <a:stretch/>
        </p:blipFill>
        <p:spPr>
          <a:xfrm>
            <a:off x="6992115" y="279400"/>
            <a:ext cx="4660868" cy="3292210"/>
          </a:xfrm>
          <a:prstGeom prst="rect">
            <a:avLst/>
          </a:prstGeom>
        </p:spPr>
      </p:pic>
      <p:pic>
        <p:nvPicPr>
          <p:cNvPr id="6" name="y2mate.com - TEMPORIZADOR 10 MINUTOS  TIMER 10 MINUTES EDUCATION DOCENCIA_480p">
            <a:hlinkClick r:id="" action="ppaction://media"/>
            <a:extLst>
              <a:ext uri="{FF2B5EF4-FFF2-40B4-BE49-F238E27FC236}">
                <a16:creationId xmlns:a16="http://schemas.microsoft.com/office/drawing/2014/main" xmlns="" id="{B840F268-54EC-6950-079B-E936180AB2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92115" y="3887105"/>
            <a:ext cx="4724400" cy="2655401"/>
          </a:xfrm>
          <a:prstGeom prst="rect">
            <a:avLst/>
          </a:prstGeom>
        </p:spPr>
      </p:pic>
      <p:sp>
        <p:nvSpPr>
          <p:cNvPr id="7" name="TextBox 7">
            <a:extLst>
              <a:ext uri="{FF2B5EF4-FFF2-40B4-BE49-F238E27FC236}">
                <a16:creationId xmlns:a16="http://schemas.microsoft.com/office/drawing/2014/main" xmlns="" id="{4EA0D80F-305F-2EE1-5CEF-89C1AE0E920C}"/>
              </a:ext>
            </a:extLst>
          </p:cNvPr>
          <p:cNvSpPr txBox="1"/>
          <p:nvPr/>
        </p:nvSpPr>
        <p:spPr>
          <a:xfrm>
            <a:off x="560408" y="158417"/>
            <a:ext cx="5078393" cy="492443"/>
          </a:xfrm>
          <a:prstGeom prst="rect">
            <a:avLst/>
          </a:prstGeom>
        </p:spPr>
        <p:txBody>
          <a:bodyPr wrap="square" lIns="0" tIns="0" rIns="0" bIns="0" rtlCol="0" anchor="ctr">
            <a:spAutoFit/>
          </a:bodyPr>
          <a:lstStyle/>
          <a:p>
            <a:pPr defTabSz="609630"/>
            <a:r>
              <a:rPr lang="en-US" sz="3200" spc="-100" dirty="0">
                <a:solidFill>
                  <a:srgbClr val="000000"/>
                </a:solidFill>
                <a:latin typeface="Bryndan Write"/>
              </a:rPr>
              <a:t>Suggested answer</a:t>
            </a:r>
          </a:p>
        </p:txBody>
      </p:sp>
      <p:sp>
        <p:nvSpPr>
          <p:cNvPr id="8" name="TextBox 7">
            <a:extLst>
              <a:ext uri="{FF2B5EF4-FFF2-40B4-BE49-F238E27FC236}">
                <a16:creationId xmlns:a16="http://schemas.microsoft.com/office/drawing/2014/main" xmlns="" id="{EF89C972-BAA0-87B6-1B77-2C8BEABE1DAE}"/>
              </a:ext>
            </a:extLst>
          </p:cNvPr>
          <p:cNvSpPr txBox="1"/>
          <p:nvPr/>
        </p:nvSpPr>
        <p:spPr>
          <a:xfrm>
            <a:off x="560408" y="809274"/>
            <a:ext cx="5992793" cy="5863144"/>
          </a:xfrm>
          <a:prstGeom prst="rect">
            <a:avLst/>
          </a:prstGeom>
          <a:solidFill>
            <a:srgbClr val="FCE5C8"/>
          </a:solidFill>
        </p:spPr>
        <p:txBody>
          <a:bodyPr wrap="square" rtlCol="0">
            <a:spAutoFit/>
          </a:bodyPr>
          <a:lstStyle/>
          <a:p>
            <a:pPr algn="just" defTabSz="609630">
              <a:lnSpc>
                <a:spcPts val="2467"/>
              </a:lnSpc>
            </a:pPr>
            <a:r>
              <a:rPr lang="en-US" sz="2400" b="1" dirty="0">
                <a:solidFill>
                  <a:prstClr val="black"/>
                </a:solidFill>
                <a:highlight>
                  <a:srgbClr val="C5DAF2"/>
                </a:highlight>
                <a:latin typeface="Calibri"/>
              </a:rPr>
              <a:t>Dear Tom</a:t>
            </a:r>
            <a:r>
              <a:rPr lang="en-US" sz="2400" dirty="0">
                <a:solidFill>
                  <a:prstClr val="black"/>
                </a:solidFill>
                <a:latin typeface="Calibri"/>
              </a:rPr>
              <a:t>, </a:t>
            </a:r>
          </a:p>
          <a:p>
            <a:pPr algn="just" defTabSz="609630">
              <a:lnSpc>
                <a:spcPts val="2467"/>
              </a:lnSpc>
            </a:pPr>
            <a:r>
              <a:rPr lang="en-US" sz="2400" dirty="0">
                <a:solidFill>
                  <a:prstClr val="black"/>
                </a:solidFill>
                <a:latin typeface="Calibri"/>
              </a:rPr>
              <a:t>Glad to hear you are coming to Soc Trang. You can't miss the Ok Om Bok Festival. Here are a few things for you to remember when joining the festival. </a:t>
            </a:r>
          </a:p>
          <a:p>
            <a:pPr algn="just" defTabSz="609630">
              <a:lnSpc>
                <a:spcPts val="2467"/>
              </a:lnSpc>
            </a:pPr>
            <a:r>
              <a:rPr lang="en-US" sz="2400" b="1" dirty="0">
                <a:solidFill>
                  <a:prstClr val="black"/>
                </a:solidFill>
                <a:highlight>
                  <a:srgbClr val="C5DAF2"/>
                </a:highlight>
                <a:latin typeface="Calibri"/>
              </a:rPr>
              <a:t>First</a:t>
            </a:r>
            <a:r>
              <a:rPr lang="en-US" sz="2400" dirty="0">
                <a:solidFill>
                  <a:prstClr val="black"/>
                </a:solidFill>
                <a:latin typeface="Calibri"/>
              </a:rPr>
              <a:t>, you should wear polite clothes when attending the Moon God offering ceremony. Always show respect to monks and elderly people. Remember to keep quiet when the monks and the elders are talking. </a:t>
            </a:r>
          </a:p>
          <a:p>
            <a:pPr algn="just" defTabSz="609630">
              <a:lnSpc>
                <a:spcPts val="2467"/>
              </a:lnSpc>
            </a:pPr>
            <a:r>
              <a:rPr lang="en-US" sz="2400" b="1" dirty="0">
                <a:solidFill>
                  <a:prstClr val="black"/>
                </a:solidFill>
                <a:highlight>
                  <a:srgbClr val="C5DAF2"/>
                </a:highlight>
                <a:latin typeface="Calibri"/>
              </a:rPr>
              <a:t>Besides</a:t>
            </a:r>
            <a:r>
              <a:rPr lang="en-US" sz="2400" dirty="0">
                <a:solidFill>
                  <a:prstClr val="black"/>
                </a:solidFill>
                <a:latin typeface="Calibri"/>
              </a:rPr>
              <a:t>, there are many animal statues in the temple ground. Don't climb on them. The young rice represents the hope for luck in the new year. Don't refuse when the elders give you some. </a:t>
            </a:r>
          </a:p>
          <a:p>
            <a:pPr algn="just" defTabSz="609630">
              <a:lnSpc>
                <a:spcPts val="2467"/>
              </a:lnSpc>
            </a:pPr>
            <a:r>
              <a:rPr lang="en-US" sz="2400" dirty="0">
                <a:solidFill>
                  <a:prstClr val="black"/>
                </a:solidFill>
                <a:latin typeface="Calibri"/>
              </a:rPr>
              <a:t>Send me an email if you need more information. </a:t>
            </a:r>
          </a:p>
          <a:p>
            <a:pPr algn="just" defTabSz="609630">
              <a:lnSpc>
                <a:spcPts val="2467"/>
              </a:lnSpc>
            </a:pPr>
            <a:r>
              <a:rPr lang="en-US" sz="2400" b="1" dirty="0">
                <a:solidFill>
                  <a:prstClr val="black"/>
                </a:solidFill>
                <a:highlight>
                  <a:srgbClr val="C5DAF2"/>
                </a:highlight>
                <a:latin typeface="Calibri"/>
              </a:rPr>
              <a:t>Warm regards</a:t>
            </a:r>
            <a:r>
              <a:rPr lang="en-US" sz="2400" dirty="0">
                <a:solidFill>
                  <a:prstClr val="black"/>
                </a:solidFill>
                <a:latin typeface="Calibri"/>
              </a:rPr>
              <a:t>, </a:t>
            </a:r>
            <a:endParaRPr lang="x-none" sz="2400" dirty="0">
              <a:solidFill>
                <a:prstClr val="black"/>
              </a:solidFill>
              <a:latin typeface="Calibri"/>
            </a:endParaRPr>
          </a:p>
        </p:txBody>
      </p:sp>
    </p:spTree>
    <p:extLst>
      <p:ext uri="{BB962C8B-B14F-4D97-AF65-F5344CB8AC3E}">
        <p14:creationId xmlns:p14="http://schemas.microsoft.com/office/powerpoint/2010/main" val="20269335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AutoShape 2" descr="How to Teach Paragraph Writing with a Hamburger! • Elementary Is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55576" y="1"/>
            <a:ext cx="11676206" cy="6677890"/>
          </a:xfrm>
          <a:prstGeom prst="rect">
            <a:avLst/>
          </a:prstGeom>
        </p:spPr>
      </p:pic>
    </p:spTree>
    <p:extLst>
      <p:ext uri="{BB962C8B-B14F-4D97-AF65-F5344CB8AC3E}">
        <p14:creationId xmlns:p14="http://schemas.microsoft.com/office/powerpoint/2010/main" val="1151234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 name="TextBox 1"/>
          <p:cNvSpPr txBox="1"/>
          <p:nvPr/>
        </p:nvSpPr>
        <p:spPr>
          <a:xfrm>
            <a:off x="426178" y="2111603"/>
            <a:ext cx="10652130" cy="175432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dirty="0"/>
              <a:t>Rewrite the passage on the notebook</a:t>
            </a:r>
            <a:r>
              <a:rPr lang="en-US" sz="3600" dirty="0" smtClean="0"/>
              <a:t>.</a:t>
            </a:r>
          </a:p>
          <a:p>
            <a:pPr marL="342900" indent="-342900">
              <a:lnSpc>
                <a:spcPct val="150000"/>
              </a:lnSpc>
              <a:buFont typeface="Wingdings" panose="05000000000000000000" pitchFamily="2" charset="2"/>
              <a:buChar char="Ø"/>
            </a:pPr>
            <a:r>
              <a:rPr lang="en-US" sz="3600" dirty="0"/>
              <a:t>Prepare for Lesson 7 – Looking back &amp; project</a:t>
            </a:r>
            <a:r>
              <a:rPr lang="en-US" sz="3600" dirty="0" smtClean="0"/>
              <a:t>.</a:t>
            </a:r>
            <a:endParaRPr lang="en-US" sz="36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180" y="3837665"/>
            <a:ext cx="3020335" cy="3020335"/>
          </a:xfrm>
          <a:prstGeom prst="rect">
            <a:avLst/>
          </a:prstGeom>
        </p:spPr>
      </p:pic>
      <p:sp>
        <p:nvSpPr>
          <p:cNvPr id="21" name="Text Box 12"/>
          <p:cNvSpPr txBox="1">
            <a:spLocks noChangeArrowheads="1"/>
          </p:cNvSpPr>
          <p:nvPr/>
        </p:nvSpPr>
        <p:spPr bwMode="auto">
          <a:xfrm>
            <a:off x="3273224" y="152400"/>
            <a:ext cx="6546849" cy="12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b="1" dirty="0">
                <a:solidFill>
                  <a:srgbClr val="C00000"/>
                </a:solidFill>
              </a:rPr>
              <a:t>* </a:t>
            </a:r>
            <a:r>
              <a:rPr lang="en-US" sz="7200" b="1" u="sng" dirty="0">
                <a:solidFill>
                  <a:srgbClr val="C00000"/>
                </a:solidFill>
              </a:rPr>
              <a:t>Homework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8"/>
          <p:cNvSpPr/>
          <p:nvPr/>
        </p:nvSpPr>
        <p:spPr>
          <a:xfrm>
            <a:off x="1254613" y="5924208"/>
            <a:ext cx="10008333" cy="584775"/>
          </a:xfrm>
          <a:prstGeom prst="rect">
            <a:avLst/>
          </a:prstGeom>
        </p:spPr>
        <p:txBody>
          <a:bodyPr wrap="square">
            <a:spAutoFit/>
          </a:bodyPr>
          <a:lstStyle/>
          <a:p>
            <a:pPr>
              <a:spcAft>
                <a:spcPts val="0"/>
              </a:spcAft>
            </a:pPr>
            <a:r>
              <a:rPr lang="en-US" sz="3200" b="1" dirty="0">
                <a:ln w="6600">
                  <a:solidFill>
                    <a:srgbClr val="F7941E"/>
                  </a:solidFill>
                  <a:prstDash val="solid"/>
                </a:ln>
                <a:solidFill>
                  <a:schemeClr val="accent2">
                    <a:lumMod val="75000"/>
                  </a:schemeClr>
                </a:solidFill>
                <a:effectLst>
                  <a:outerShdw dist="38100" dir="2700000" algn="tl" rotWithShape="0">
                    <a:schemeClr val="accent2"/>
                  </a:outerShdw>
                </a:effectLst>
                <a:latin typeface="Calibri (Body)"/>
                <a:ea typeface="Times New Roman" panose="02020603050405020304" pitchFamily="18" charset="0"/>
              </a:rPr>
              <a:t>FULL MOON </a:t>
            </a:r>
            <a:r>
              <a:rPr lang="en-US" sz="3200" b="1" dirty="0" smtClean="0">
                <a:ln w="6600">
                  <a:solidFill>
                    <a:srgbClr val="F7941E"/>
                  </a:solidFill>
                  <a:prstDash val="solid"/>
                </a:ln>
                <a:solidFill>
                  <a:schemeClr val="accent2">
                    <a:lumMod val="75000"/>
                  </a:schemeClr>
                </a:solidFill>
                <a:effectLst>
                  <a:outerShdw dist="38100" dir="2700000" algn="tl" rotWithShape="0">
                    <a:schemeClr val="accent2"/>
                  </a:outerShdw>
                </a:effectLst>
                <a:latin typeface="Calibri (Body)"/>
                <a:ea typeface="Times New Roman" panose="02020603050405020304" pitchFamily="18" charset="0"/>
              </a:rPr>
              <a:t>FESTIVAL / MID-AUTUMN </a:t>
            </a:r>
            <a:r>
              <a:rPr lang="en-US" sz="3200" b="1" dirty="0">
                <a:ln w="6600">
                  <a:solidFill>
                    <a:srgbClr val="F7941E"/>
                  </a:solidFill>
                  <a:prstDash val="solid"/>
                </a:ln>
                <a:solidFill>
                  <a:schemeClr val="accent2">
                    <a:lumMod val="75000"/>
                  </a:schemeClr>
                </a:solidFill>
                <a:effectLst>
                  <a:outerShdw dist="38100" dir="2700000" algn="tl" rotWithShape="0">
                    <a:schemeClr val="accent2"/>
                  </a:outerShdw>
                </a:effectLst>
                <a:latin typeface="Calibri (Body)"/>
                <a:ea typeface="Times New Roman" panose="02020603050405020304" pitchFamily="18" charset="0"/>
              </a:rPr>
              <a:t>FESTIVAL</a:t>
            </a:r>
          </a:p>
        </p:txBody>
      </p:sp>
      <p:pic>
        <p:nvPicPr>
          <p:cNvPr id="6" name="Content Placeholder 5" descr="Mid-Autumn_Festival-beijing"/>
          <p:cNvPicPr>
            <a:picLocks noGrp="1" noChangeAspect="1"/>
          </p:cNvPicPr>
          <p:nvPr>
            <p:ph idx="1"/>
          </p:nvPr>
        </p:nvPicPr>
        <p:blipFill>
          <a:blip r:embed="rId3"/>
          <a:stretch>
            <a:fillRect/>
          </a:stretch>
        </p:blipFill>
        <p:spPr>
          <a:xfrm>
            <a:off x="2088711" y="1056789"/>
            <a:ext cx="8115905" cy="4701950"/>
          </a:xfrm>
          <a:prstGeom prst="rect">
            <a:avLst/>
          </a:prstGeom>
        </p:spPr>
      </p:pic>
      <p:sp>
        <p:nvSpPr>
          <p:cNvPr id="9" name="TextBox 8"/>
          <p:cNvSpPr txBox="1"/>
          <p:nvPr/>
        </p:nvSpPr>
        <p:spPr>
          <a:xfrm>
            <a:off x="4863432" y="191607"/>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8"/>
          <p:cNvSpPr/>
          <p:nvPr/>
        </p:nvSpPr>
        <p:spPr>
          <a:xfrm>
            <a:off x="3279873" y="5795596"/>
            <a:ext cx="7156597" cy="830997"/>
          </a:xfrm>
          <a:prstGeom prst="rect">
            <a:avLst/>
          </a:prstGeom>
        </p:spPr>
        <p:txBody>
          <a:bodyPr wrap="square">
            <a:spAutoFit/>
          </a:bodyPr>
          <a:lstStyle/>
          <a:p>
            <a:pPr>
              <a:lnSpc>
                <a:spcPct val="150000"/>
              </a:lnSpc>
              <a:spcAft>
                <a:spcPts val="0"/>
              </a:spcAft>
            </a:pPr>
            <a:r>
              <a:rPr lang="en-US" sz="3200" b="1" dirty="0">
                <a:ln w="6600">
                  <a:solidFill>
                    <a:srgbClr val="F7941E"/>
                  </a:solidFill>
                  <a:prstDash val="solid"/>
                </a:ln>
                <a:effectLst>
                  <a:outerShdw dist="38100" dir="2700000" algn="tl" rotWithShape="0">
                    <a:schemeClr val="accent2"/>
                  </a:outerShdw>
                </a:effectLst>
                <a:latin typeface="Calibri (Body)"/>
                <a:ea typeface="Times New Roman" panose="02020603050405020304" pitchFamily="18" charset="0"/>
              </a:rPr>
              <a:t>HUNG KING TEMPLE FESTIVAL</a:t>
            </a:r>
          </a:p>
        </p:txBody>
      </p:sp>
      <p:pic>
        <p:nvPicPr>
          <p:cNvPr id="5" name="Content Placeholder 4" descr="hung-king-temple-festival"/>
          <p:cNvPicPr>
            <a:picLocks noGrp="1" noChangeAspect="1"/>
          </p:cNvPicPr>
          <p:nvPr>
            <p:ph idx="1"/>
          </p:nvPr>
        </p:nvPicPr>
        <p:blipFill>
          <a:blip r:embed="rId3"/>
          <a:stretch>
            <a:fillRect/>
          </a:stretch>
        </p:blipFill>
        <p:spPr>
          <a:xfrm>
            <a:off x="3126105" y="1083310"/>
            <a:ext cx="6530975" cy="4803140"/>
          </a:xfrm>
          <a:prstGeom prst="rect">
            <a:avLst/>
          </a:prstGeom>
        </p:spPr>
      </p:pic>
      <p:sp>
        <p:nvSpPr>
          <p:cNvPr id="9" name="TextBox 8"/>
          <p:cNvSpPr txBox="1"/>
          <p:nvPr/>
        </p:nvSpPr>
        <p:spPr>
          <a:xfrm>
            <a:off x="4876362" y="159709"/>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8"/>
          <p:cNvSpPr/>
          <p:nvPr/>
        </p:nvSpPr>
        <p:spPr>
          <a:xfrm>
            <a:off x="3050222" y="5600016"/>
            <a:ext cx="5913755" cy="901593"/>
          </a:xfrm>
          <a:prstGeom prst="rect">
            <a:avLst/>
          </a:prstGeom>
        </p:spPr>
        <p:txBody>
          <a:bodyPr wrap="square">
            <a:spAutoFit/>
          </a:bodyPr>
          <a:lstStyle/>
          <a:p>
            <a:pPr>
              <a:lnSpc>
                <a:spcPct val="150000"/>
              </a:lnSpc>
              <a:spcAft>
                <a:spcPts val="0"/>
              </a:spcAft>
            </a:pPr>
            <a:r>
              <a:rPr lang="en-US" sz="4000" b="1" dirty="0">
                <a:ln w="6600">
                  <a:solidFill>
                    <a:srgbClr val="F7941E"/>
                  </a:solidFill>
                  <a:prstDash val="solid"/>
                </a:ln>
                <a:solidFill>
                  <a:schemeClr val="accent5">
                    <a:lumMod val="75000"/>
                  </a:schemeClr>
                </a:solidFill>
                <a:effectLst>
                  <a:outerShdw dist="38100" dir="2700000" algn="tl" rotWithShape="0">
                    <a:schemeClr val="accent2"/>
                  </a:outerShdw>
                </a:effectLst>
                <a:latin typeface="Calibri (Body)"/>
                <a:ea typeface="Times New Roman" panose="02020603050405020304" pitchFamily="18" charset="0"/>
              </a:rPr>
              <a:t>BUDDHA’S BIRTHDAY</a:t>
            </a:r>
          </a:p>
        </p:txBody>
      </p:sp>
      <p:pic>
        <p:nvPicPr>
          <p:cNvPr id="6" name="Content Placeholder 5" descr="Buddhas-Birthday"/>
          <p:cNvPicPr>
            <a:picLocks noGrp="1" noChangeAspect="1"/>
          </p:cNvPicPr>
          <p:nvPr>
            <p:ph idx="1"/>
          </p:nvPr>
        </p:nvPicPr>
        <p:blipFill>
          <a:blip r:embed="rId3"/>
          <a:stretch>
            <a:fillRect/>
          </a:stretch>
        </p:blipFill>
        <p:spPr>
          <a:xfrm>
            <a:off x="1654175" y="946298"/>
            <a:ext cx="8627509" cy="4787752"/>
          </a:xfrm>
          <a:prstGeom prst="rect">
            <a:avLst/>
          </a:prstGeom>
        </p:spPr>
      </p:pic>
      <p:sp>
        <p:nvSpPr>
          <p:cNvPr id="9" name="TextBox 8"/>
          <p:cNvSpPr txBox="1"/>
          <p:nvPr/>
        </p:nvSpPr>
        <p:spPr>
          <a:xfrm>
            <a:off x="4876362" y="159709"/>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18"/>
          <p:cNvSpPr/>
          <p:nvPr/>
        </p:nvSpPr>
        <p:spPr>
          <a:xfrm>
            <a:off x="3910379" y="5730345"/>
            <a:ext cx="5913755" cy="901593"/>
          </a:xfrm>
          <a:prstGeom prst="rect">
            <a:avLst/>
          </a:prstGeom>
        </p:spPr>
        <p:txBody>
          <a:bodyPr wrap="square">
            <a:spAutoFit/>
          </a:bodyPr>
          <a:lstStyle/>
          <a:p>
            <a:pPr>
              <a:lnSpc>
                <a:spcPct val="150000"/>
              </a:lnSpc>
              <a:spcAft>
                <a:spcPts val="0"/>
              </a:spcAft>
            </a:pPr>
            <a:r>
              <a:rPr lang="en-US" sz="4000" b="1" i="1" dirty="0">
                <a:ln w="6600">
                  <a:solidFill>
                    <a:srgbClr val="F7941E"/>
                  </a:solidFill>
                  <a:prstDash val="solid"/>
                </a:ln>
                <a:solidFill>
                  <a:srgbClr val="002060"/>
                </a:solidFill>
                <a:effectLst>
                  <a:outerShdw dist="38100" dir="2700000" algn="tl" rotWithShape="0">
                    <a:schemeClr val="accent2"/>
                  </a:outerShdw>
                </a:effectLst>
                <a:latin typeface="Calibri (Body)"/>
                <a:ea typeface="Times New Roman" panose="02020603050405020304" pitchFamily="18" charset="0"/>
              </a:rPr>
              <a:t>GIONG</a:t>
            </a:r>
            <a:r>
              <a:rPr lang="en-US" sz="4000" b="1" dirty="0">
                <a:ln w="6600">
                  <a:solidFill>
                    <a:srgbClr val="F7941E"/>
                  </a:solidFill>
                  <a:prstDash val="solid"/>
                </a:ln>
                <a:solidFill>
                  <a:srgbClr val="002060"/>
                </a:solidFill>
                <a:effectLst>
                  <a:outerShdw dist="38100" dir="2700000" algn="tl" rotWithShape="0">
                    <a:schemeClr val="accent2"/>
                  </a:outerShdw>
                </a:effectLst>
                <a:latin typeface="Calibri (Body)"/>
                <a:ea typeface="Times New Roman" panose="02020603050405020304" pitchFamily="18" charset="0"/>
              </a:rPr>
              <a:t> FESTIVAL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116" y="1041991"/>
            <a:ext cx="7190036" cy="4688354"/>
          </a:xfrm>
          <a:prstGeom prst="rect">
            <a:avLst/>
          </a:prstGeom>
        </p:spPr>
      </p:pic>
      <p:sp>
        <p:nvSpPr>
          <p:cNvPr id="9" name="TextBox 8"/>
          <p:cNvSpPr txBox="1"/>
          <p:nvPr/>
        </p:nvSpPr>
        <p:spPr>
          <a:xfrm>
            <a:off x="4876362" y="159709"/>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ok-om-bok-festival-in-Mekong-Delta"/>
          <p:cNvPicPr>
            <a:picLocks noGrp="1" noChangeAspect="1"/>
          </p:cNvPicPr>
          <p:nvPr>
            <p:ph idx="1"/>
          </p:nvPr>
        </p:nvPicPr>
        <p:blipFill>
          <a:blip r:embed="rId3"/>
          <a:stretch>
            <a:fillRect/>
          </a:stretch>
        </p:blipFill>
        <p:spPr>
          <a:xfrm>
            <a:off x="1467293" y="821695"/>
            <a:ext cx="9191004" cy="4865961"/>
          </a:xfrm>
          <a:prstGeom prst="rect">
            <a:avLst/>
          </a:prstGeom>
        </p:spPr>
      </p:pic>
      <p:sp>
        <p:nvSpPr>
          <p:cNvPr id="2" name="Rectangle 1"/>
          <p:cNvSpPr/>
          <p:nvPr/>
        </p:nvSpPr>
        <p:spPr>
          <a:xfrm>
            <a:off x="3202377" y="5826422"/>
            <a:ext cx="5003293" cy="707886"/>
          </a:xfrm>
          <a:prstGeom prst="rect">
            <a:avLst/>
          </a:prstGeom>
        </p:spPr>
        <p:txBody>
          <a:bodyPr wrap="none">
            <a:spAutoFit/>
          </a:bodyPr>
          <a:lstStyle/>
          <a:p>
            <a:r>
              <a:rPr lang="en-US" sz="4000" b="1" dirty="0">
                <a:solidFill>
                  <a:srgbClr val="008A80"/>
                </a:solidFill>
                <a:latin typeface="Open Sans"/>
              </a:rPr>
              <a:t>boat racing festival.</a:t>
            </a:r>
            <a:endParaRPr lang="en-US" sz="4000" b="1" dirty="0">
              <a:solidFill>
                <a:srgbClr val="008A80"/>
              </a:solidFill>
            </a:endParaRPr>
          </a:p>
        </p:txBody>
      </p:sp>
      <p:sp>
        <p:nvSpPr>
          <p:cNvPr id="9" name="TextBox 8"/>
          <p:cNvSpPr txBox="1"/>
          <p:nvPr/>
        </p:nvSpPr>
        <p:spPr>
          <a:xfrm>
            <a:off x="4876362" y="159709"/>
            <a:ext cx="2313545"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WARM-UP</a:t>
            </a:r>
            <a:endParaRPr lang="en-US" sz="28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563498" y="5505264"/>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505264"/>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5" name="TextBox 14"/>
          <p:cNvSpPr txBox="1"/>
          <p:nvPr/>
        </p:nvSpPr>
        <p:spPr>
          <a:xfrm>
            <a:off x="4169942" y="1993011"/>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013" y="-7620"/>
            <a:ext cx="12192000" cy="1919246"/>
            <a:chOff x="0" y="-3"/>
            <a:chExt cx="12192000" cy="1083309"/>
          </a:xfrm>
          <a:solidFill>
            <a:schemeClr val="accent2"/>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3150250" y="1044259"/>
            <a:ext cx="8871569" cy="707886"/>
          </a:xfrm>
          <a:prstGeom prst="rect">
            <a:avLst/>
          </a:prstGeom>
          <a:noFill/>
        </p:spPr>
        <p:txBody>
          <a:bodyPr wrap="square" rtlCol="0">
            <a:spAutoFit/>
          </a:bodyPr>
          <a:lstStyle/>
          <a:p>
            <a:r>
              <a:rPr lang="en-US" sz="4000" b="1">
                <a:solidFill>
                  <a:schemeClr val="bg1"/>
                </a:solidFill>
                <a:latin typeface="Myriad Pro" pitchFamily="34" charset="0"/>
              </a:rPr>
              <a:t> OUR CUSTOMS AND TRADITIONS</a:t>
            </a:r>
            <a:endParaRPr lang="en-US" sz="4000" b="1" dirty="0">
              <a:solidFill>
                <a:schemeClr val="bg1"/>
              </a:solidFill>
              <a:latin typeface="Myriad Pro" pitchFamily="34" charset="0"/>
            </a:endParaRPr>
          </a:p>
        </p:txBody>
      </p:sp>
      <p:grpSp>
        <p:nvGrpSpPr>
          <p:cNvPr id="32" name="Group 31"/>
          <p:cNvGrpSpPr/>
          <p:nvPr/>
        </p:nvGrpSpPr>
        <p:grpSpPr>
          <a:xfrm>
            <a:off x="2157195" y="1064185"/>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105167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5" name="TextBox 34"/>
          <p:cNvSpPr txBox="1"/>
          <p:nvPr/>
        </p:nvSpPr>
        <p:spPr>
          <a:xfrm>
            <a:off x="928438" y="108890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6" name="Rounded Rectangle 35"/>
          <p:cNvSpPr/>
          <p:nvPr/>
        </p:nvSpPr>
        <p:spPr>
          <a:xfrm>
            <a:off x="4169942" y="1995082"/>
            <a:ext cx="3938845" cy="625641"/>
          </a:xfrm>
          <a:prstGeom prst="roundRect">
            <a:avLst>
              <a:gd name="adj" fmla="val 42661"/>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6: SKILLS 2</a:t>
            </a:r>
          </a:p>
        </p:txBody>
      </p:sp>
      <p:pic>
        <p:nvPicPr>
          <p:cNvPr id="37" name="Picture 36"/>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7000"/>
                    </a14:imgEffect>
                  </a14:imgLayer>
                </a14:imgProps>
              </a:ext>
              <a:ext uri="{28A0092B-C50C-407E-A947-70E740481C1C}">
                <a14:useLocalDpi xmlns:a14="http://schemas.microsoft.com/office/drawing/2010/main" val="0"/>
              </a:ext>
            </a:extLst>
          </a:blip>
          <a:stretch>
            <a:fillRect/>
          </a:stretch>
        </p:blipFill>
        <p:spPr>
          <a:xfrm>
            <a:off x="3570661" y="1785618"/>
            <a:ext cx="964452" cy="916490"/>
          </a:xfrm>
          <a:prstGeom prst="rect">
            <a:avLst/>
          </a:prstGeom>
        </p:spPr>
      </p:pic>
      <p:sp>
        <p:nvSpPr>
          <p:cNvPr id="21" name="Rectangles 7"/>
          <p:cNvSpPr/>
          <p:nvPr/>
        </p:nvSpPr>
        <p:spPr>
          <a:xfrm>
            <a:off x="2379980" y="2713305"/>
            <a:ext cx="3427730" cy="4096385"/>
          </a:xfrm>
          <a:prstGeom prst="rect">
            <a:avLst/>
          </a:prstGeom>
          <a:ln w="31750" cmpd="sng">
            <a:solidFill>
              <a:srgbClr val="FF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s 8"/>
          <p:cNvSpPr/>
          <p:nvPr/>
        </p:nvSpPr>
        <p:spPr>
          <a:xfrm>
            <a:off x="6228080" y="2724100"/>
            <a:ext cx="3427730" cy="4096385"/>
          </a:xfrm>
          <a:prstGeom prst="rect">
            <a:avLst/>
          </a:prstGeom>
          <a:ln w="31750" cmpd="sng">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Text Box 11"/>
          <p:cNvSpPr txBox="1"/>
          <p:nvPr/>
        </p:nvSpPr>
        <p:spPr>
          <a:xfrm>
            <a:off x="2627630" y="5958155"/>
            <a:ext cx="2850515" cy="58356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200"/>
              <a:t>LISTENING</a:t>
            </a:r>
          </a:p>
        </p:txBody>
      </p:sp>
      <p:sp>
        <p:nvSpPr>
          <p:cNvPr id="30" name="Text Box 18"/>
          <p:cNvSpPr txBox="1"/>
          <p:nvPr/>
        </p:nvSpPr>
        <p:spPr>
          <a:xfrm>
            <a:off x="6527800" y="5914975"/>
            <a:ext cx="2850515" cy="583565"/>
          </a:xfrm>
          <a:prstGeom prst="rect">
            <a:avLst/>
          </a:prstGeom>
          <a:gradFill>
            <a:gsLst>
              <a:gs pos="0">
                <a:srgbClr val="007BD3"/>
              </a:gs>
              <a:gs pos="100000">
                <a:srgbClr val="034373"/>
              </a:gs>
            </a:gsLst>
            <a:lin ang="5400000" scaled="0"/>
          </a:gra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a:t>WRITING</a:t>
            </a:r>
          </a:p>
        </p:txBody>
      </p:sp>
      <p:pic>
        <p:nvPicPr>
          <p:cNvPr id="38" name="Picture 37" descr="tải xuống (1)"/>
          <p:cNvPicPr>
            <a:picLocks noChangeAspect="1"/>
          </p:cNvPicPr>
          <p:nvPr/>
        </p:nvPicPr>
        <p:blipFill>
          <a:blip r:embed="rId5"/>
          <a:stretch>
            <a:fillRect/>
          </a:stretch>
        </p:blipFill>
        <p:spPr>
          <a:xfrm>
            <a:off x="6477635" y="2902535"/>
            <a:ext cx="2844165" cy="284416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3757" y="3102047"/>
            <a:ext cx="2720176" cy="2720176"/>
          </a:xfrm>
          <a:prstGeom prst="rect">
            <a:avLst/>
          </a:prstGeom>
        </p:spPr>
      </p:pic>
      <p:sp>
        <p:nvSpPr>
          <p:cNvPr id="31" name="Oval 3">
            <a:extLst>
              <a:ext uri="{FF2B5EF4-FFF2-40B4-BE49-F238E27FC236}">
                <a16:creationId xmlns:a16="http://schemas.microsoft.com/office/drawing/2014/main" xmlns="" id="{F75113A4-EA04-BCFE-E387-532BC639434A}"/>
              </a:ext>
            </a:extLst>
          </p:cNvPr>
          <p:cNvSpPr>
            <a:spLocks noChangeArrowheads="1"/>
          </p:cNvSpPr>
          <p:nvPr/>
        </p:nvSpPr>
        <p:spPr bwMode="auto">
          <a:xfrm>
            <a:off x="4201658" y="305554"/>
            <a:ext cx="3384376" cy="446856"/>
          </a:xfrm>
          <a:prstGeom prst="ellipse">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3200" b="1" dirty="0">
              <a:solidFill>
                <a:schemeClr val="bg1"/>
              </a:solidFill>
              <a:latin typeface="Arial" pitchFamily="34" charset="0"/>
              <a:cs typeface="Arial" pitchFamily="34" charset="0"/>
            </a:endParaRPr>
          </a:p>
        </p:txBody>
      </p:sp>
      <p:sp>
        <p:nvSpPr>
          <p:cNvPr id="3" name="Rectangle 2"/>
          <p:cNvSpPr/>
          <p:nvPr/>
        </p:nvSpPr>
        <p:spPr>
          <a:xfrm>
            <a:off x="8160915" y="1926997"/>
            <a:ext cx="2226892" cy="707886"/>
          </a:xfrm>
          <a:prstGeom prst="rect">
            <a:avLst/>
          </a:prstGeom>
        </p:spPr>
        <p:txBody>
          <a:bodyPr wrap="none">
            <a:spAutoFit/>
          </a:bodyPr>
          <a:lstStyle/>
          <a:p>
            <a:pPr lvl="0" algn="ctr">
              <a:lnSpc>
                <a:spcPts val="4750"/>
              </a:lnSpc>
            </a:pPr>
            <a:r>
              <a:rPr lang="en-US" sz="2800" dirty="0">
                <a:solidFill>
                  <a:srgbClr val="000000"/>
                </a:solidFill>
                <a:latin typeface="Quicksand Bold"/>
              </a:rPr>
              <a:t>(page 56,57)</a:t>
            </a:r>
          </a:p>
        </p:txBody>
      </p:sp>
    </p:spTree>
    <p:extLst>
      <p:ext uri="{BB962C8B-B14F-4D97-AF65-F5344CB8AC3E}">
        <p14:creationId xmlns:p14="http://schemas.microsoft.com/office/powerpoint/2010/main" val="131705120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3054" y="498764"/>
            <a:ext cx="3463637" cy="4401205"/>
          </a:xfrm>
          <a:prstGeom prst="rect">
            <a:avLst/>
          </a:prstGeom>
        </p:spPr>
        <p:txBody>
          <a:bodyPr wrap="square">
            <a:spAutoFit/>
          </a:bodyPr>
          <a:lstStyle/>
          <a:p>
            <a:pPr lvl="0"/>
            <a:r>
              <a:rPr lang="en-US" sz="2800" dirty="0">
                <a:solidFill>
                  <a:prstClr val="black"/>
                </a:solidFill>
              </a:rPr>
              <a:t>Mark, </a:t>
            </a:r>
            <a:endParaRPr lang="en-US" sz="2800" dirty="0" smtClean="0">
              <a:solidFill>
                <a:prstClr val="black"/>
              </a:solidFill>
            </a:endParaRPr>
          </a:p>
          <a:p>
            <a:pPr lvl="0"/>
            <a:r>
              <a:rPr lang="en-US" sz="2800" dirty="0" smtClean="0">
                <a:solidFill>
                  <a:prstClr val="black"/>
                </a:solidFill>
              </a:rPr>
              <a:t>moonlight</a:t>
            </a:r>
            <a:r>
              <a:rPr lang="en-US" sz="2800" dirty="0">
                <a:solidFill>
                  <a:prstClr val="black"/>
                </a:solidFill>
              </a:rPr>
              <a:t>; </a:t>
            </a:r>
            <a:endParaRPr lang="en-US" sz="2800" dirty="0" smtClean="0">
              <a:solidFill>
                <a:prstClr val="black"/>
              </a:solidFill>
            </a:endParaRPr>
          </a:p>
          <a:p>
            <a:pPr lvl="0"/>
            <a:r>
              <a:rPr lang="en-US" sz="2800" dirty="0" smtClean="0">
                <a:solidFill>
                  <a:prstClr val="black"/>
                </a:solidFill>
              </a:rPr>
              <a:t>position</a:t>
            </a:r>
            <a:r>
              <a:rPr lang="en-US" sz="2800" dirty="0">
                <a:solidFill>
                  <a:prstClr val="black"/>
                </a:solidFill>
              </a:rPr>
              <a:t>; </a:t>
            </a:r>
            <a:endParaRPr lang="en-US" sz="2800" dirty="0" smtClean="0">
              <a:solidFill>
                <a:prstClr val="black"/>
              </a:solidFill>
            </a:endParaRPr>
          </a:p>
          <a:p>
            <a:pPr lvl="0"/>
            <a:r>
              <a:rPr lang="en-US" sz="2800" dirty="0" smtClean="0">
                <a:solidFill>
                  <a:prstClr val="black"/>
                </a:solidFill>
              </a:rPr>
              <a:t>monks,</a:t>
            </a:r>
          </a:p>
          <a:p>
            <a:pPr lvl="0"/>
            <a:r>
              <a:rPr lang="en-US" sz="2800" dirty="0" smtClean="0">
                <a:solidFill>
                  <a:prstClr val="black"/>
                </a:solidFill>
              </a:rPr>
              <a:t> </a:t>
            </a:r>
            <a:r>
              <a:rPr lang="en-US" sz="2800" dirty="0">
                <a:solidFill>
                  <a:prstClr val="black"/>
                </a:solidFill>
              </a:rPr>
              <a:t>the </a:t>
            </a:r>
            <a:r>
              <a:rPr lang="en-US" sz="2800" dirty="0" smtClean="0">
                <a:solidFill>
                  <a:prstClr val="black"/>
                </a:solidFill>
              </a:rPr>
              <a:t>elders,</a:t>
            </a:r>
          </a:p>
          <a:p>
            <a:pPr lvl="0"/>
            <a:r>
              <a:rPr lang="en-US" sz="2800" dirty="0" smtClean="0">
                <a:solidFill>
                  <a:prstClr val="black"/>
                </a:solidFill>
              </a:rPr>
              <a:t> </a:t>
            </a:r>
            <a:r>
              <a:rPr lang="en-US" sz="2800" dirty="0">
                <a:solidFill>
                  <a:prstClr val="black"/>
                </a:solidFill>
              </a:rPr>
              <a:t>shorts; </a:t>
            </a:r>
            <a:endParaRPr lang="en-US" sz="2800" dirty="0" smtClean="0">
              <a:solidFill>
                <a:prstClr val="black"/>
              </a:solidFill>
            </a:endParaRPr>
          </a:p>
          <a:p>
            <a:pPr lvl="0"/>
            <a:r>
              <a:rPr lang="en-US" sz="2800" dirty="0" smtClean="0">
                <a:solidFill>
                  <a:prstClr val="black"/>
                </a:solidFill>
              </a:rPr>
              <a:t>sleeveless </a:t>
            </a:r>
            <a:r>
              <a:rPr lang="en-US" sz="2800" dirty="0">
                <a:solidFill>
                  <a:prstClr val="black"/>
                </a:solidFill>
              </a:rPr>
              <a:t>shirt; </a:t>
            </a:r>
            <a:endParaRPr lang="en-US" sz="2800" dirty="0" smtClean="0">
              <a:solidFill>
                <a:prstClr val="black"/>
              </a:solidFill>
            </a:endParaRPr>
          </a:p>
          <a:p>
            <a:pPr lvl="0"/>
            <a:r>
              <a:rPr lang="en-US" sz="2800" dirty="0" smtClean="0">
                <a:solidFill>
                  <a:prstClr val="black"/>
                </a:solidFill>
              </a:rPr>
              <a:t>litter</a:t>
            </a:r>
            <a:r>
              <a:rPr lang="en-US" sz="2800" dirty="0">
                <a:solidFill>
                  <a:prstClr val="black"/>
                </a:solidFill>
              </a:rPr>
              <a:t>, </a:t>
            </a:r>
            <a:endParaRPr lang="en-US" sz="2800" dirty="0" smtClean="0">
              <a:solidFill>
                <a:prstClr val="black"/>
              </a:solidFill>
            </a:endParaRPr>
          </a:p>
          <a:p>
            <a:pPr lvl="0"/>
            <a:r>
              <a:rPr lang="en-US" sz="2800" dirty="0" smtClean="0">
                <a:solidFill>
                  <a:prstClr val="black"/>
                </a:solidFill>
              </a:rPr>
              <a:t>flying </a:t>
            </a:r>
            <a:r>
              <a:rPr lang="en-US" sz="2800" dirty="0">
                <a:solidFill>
                  <a:prstClr val="black"/>
                </a:solidFill>
              </a:rPr>
              <a:t>lantern contest, </a:t>
            </a:r>
            <a:endParaRPr lang="en-US" sz="2800" dirty="0" smtClean="0">
              <a:solidFill>
                <a:prstClr val="black"/>
              </a:solidFill>
            </a:endParaRPr>
          </a:p>
          <a:p>
            <a:pPr lvl="0"/>
            <a:r>
              <a:rPr lang="en-US" sz="2800" dirty="0" smtClean="0">
                <a:solidFill>
                  <a:prstClr val="black"/>
                </a:solidFill>
              </a:rPr>
              <a:t>religious </a:t>
            </a:r>
            <a:r>
              <a:rPr lang="en-US" sz="2800" dirty="0">
                <a:solidFill>
                  <a:prstClr val="black"/>
                </a:solidFill>
              </a:rPr>
              <a:t>ceremony</a:t>
            </a:r>
          </a:p>
        </p:txBody>
      </p:sp>
    </p:spTree>
    <p:extLst>
      <p:ext uri="{BB962C8B-B14F-4D97-AF65-F5344CB8AC3E}">
        <p14:creationId xmlns:p14="http://schemas.microsoft.com/office/powerpoint/2010/main" val="2208445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1320</Words>
  <Application>Microsoft Office PowerPoint</Application>
  <PresentationFormat>Custom</PresentationFormat>
  <Paragraphs>164</Paragraphs>
  <Slides>24</Slides>
  <Notes>16</Notes>
  <HiddenSlides>0</HiddenSlides>
  <MMClips>5</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Techsi.vn</cp:lastModifiedBy>
  <cp:revision>235</cp:revision>
  <dcterms:created xsi:type="dcterms:W3CDTF">2020-12-09T02:04:00Z</dcterms:created>
  <dcterms:modified xsi:type="dcterms:W3CDTF">2025-03-12T03:13:18Z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44E1A507B5DA44D6B2BFA29E621DC6B6</vt:lpwstr>
  </property>
  <property fmtid="{D5CDD505-2E9C-101B-9397-08002B2CF9AE}" pid="3" name="KSOProductBuildVer">
    <vt:lpwstr>1033-11.2.0.11380</vt:lpwstr>
  </property>
</Properties>
</file>