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32" r:id="rId2"/>
    <p:sldId id="256" r:id="rId3"/>
    <p:sldId id="340" r:id="rId4"/>
    <p:sldId id="341" r:id="rId5"/>
    <p:sldId id="335" r:id="rId6"/>
    <p:sldId id="344" r:id="rId7"/>
    <p:sldId id="345" r:id="rId8"/>
    <p:sldId id="347" r:id="rId9"/>
    <p:sldId id="348" r:id="rId10"/>
    <p:sldId id="349" r:id="rId11"/>
    <p:sldId id="346" r:id="rId12"/>
    <p:sldId id="350" r:id="rId13"/>
    <p:sldId id="298" r:id="rId14"/>
    <p:sldId id="325" r:id="rId15"/>
    <p:sldId id="336" r:id="rId16"/>
    <p:sldId id="337" r:id="rId17"/>
    <p:sldId id="338" r:id="rId18"/>
    <p:sldId id="314" r:id="rId19"/>
    <p:sldId id="330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EF4B66"/>
    <a:srgbClr val="D8E5E5"/>
    <a:srgbClr val="E0702A"/>
    <a:srgbClr val="F37D91"/>
    <a:srgbClr val="F7A5A5"/>
    <a:srgbClr val="FBCDCD"/>
    <a:srgbClr val="F26649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8AC5B-C536-4682-B241-D4F2D5EB27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3DE5F-C141-4AD8-928A-BB16C3930214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dirty="0"/>
        </a:p>
      </dgm:t>
    </dgm:pt>
    <dgm:pt modelId="{FDFF21AE-BAF9-49DF-9101-D5FF2116772F}" type="parTrans" cxnId="{2710375C-75E0-4DCD-B280-78E4C9D16A4E}">
      <dgm:prSet/>
      <dgm:spPr/>
      <dgm:t>
        <a:bodyPr/>
        <a:lstStyle/>
        <a:p>
          <a:endParaRPr lang="en-US"/>
        </a:p>
      </dgm:t>
    </dgm:pt>
    <dgm:pt modelId="{F5135C02-CF41-4079-8269-B7022D1BDAA6}" type="sibTrans" cxnId="{2710375C-75E0-4DCD-B280-78E4C9D16A4E}">
      <dgm:prSet/>
      <dgm:spPr/>
      <dgm:t>
        <a:bodyPr/>
        <a:lstStyle/>
        <a:p>
          <a:endParaRPr lang="en-US"/>
        </a:p>
      </dgm:t>
    </dgm:pt>
    <dgm:pt modelId="{0B177388-A697-43FC-9DFB-BB0030171FAF}">
      <dgm:prSet phldrT="[Text]" custT="1"/>
      <dgm:spPr>
        <a:solidFill>
          <a:srgbClr val="7192A9"/>
        </a:solidFill>
      </dgm:spPr>
      <dgm:t>
        <a:bodyPr/>
        <a:lstStyle/>
        <a:p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dirty="0"/>
        </a:p>
      </dgm:t>
    </dgm:pt>
    <dgm:pt modelId="{2D4FE3EC-775E-4DCB-827C-0A5EF309F1C2}" type="parTrans" cxnId="{F27E05AF-FDA4-4727-9A20-86094F421059}">
      <dgm:prSet/>
      <dgm:spPr/>
      <dgm:t>
        <a:bodyPr/>
        <a:lstStyle/>
        <a:p>
          <a:endParaRPr lang="en-US"/>
        </a:p>
      </dgm:t>
    </dgm:pt>
    <dgm:pt modelId="{52BEB93D-3323-4236-B039-AB9999E8A81F}" type="sibTrans" cxnId="{F27E05AF-FDA4-4727-9A20-86094F421059}">
      <dgm:prSet/>
      <dgm:spPr/>
      <dgm:t>
        <a:bodyPr/>
        <a:lstStyle/>
        <a:p>
          <a:endParaRPr lang="en-US"/>
        </a:p>
      </dgm:t>
    </dgm:pt>
    <dgm:pt modelId="{95074A39-925B-4761-B127-DBB04E5D238C}" type="pres">
      <dgm:prSet presAssocID="{A1D8AC5B-C536-4682-B241-D4F2D5EB2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72CF2-EB26-48F1-9511-0D03CF6E2398}" type="pres">
      <dgm:prSet presAssocID="{CF33DE5F-C141-4AD8-928A-BB16C3930214}" presName="parentText" presStyleLbl="node1" presStyleIdx="0" presStyleCnt="2" custLinFactNeighborX="1331" custLinFactNeighborY="304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4EA2E-D7B2-44AD-82B0-82ED6FEF1CEC}" type="pres">
      <dgm:prSet presAssocID="{F5135C02-CF41-4079-8269-B7022D1BDAA6}" presName="spacer" presStyleCnt="0"/>
      <dgm:spPr/>
    </dgm:pt>
    <dgm:pt modelId="{4793703F-6D36-4F5F-9766-F73792704F6C}" type="pres">
      <dgm:prSet presAssocID="{0B177388-A697-43FC-9DFB-BB0030171FAF}" presName="parentText" presStyleLbl="node1" presStyleIdx="1" presStyleCnt="2" custLinFactNeighborX="-222" custLinFactNeighborY="-10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2D9EE-A595-4E46-AF91-B60EDD794EEA}" type="presOf" srcId="{A1D8AC5B-C536-4682-B241-D4F2D5EB27E0}" destId="{95074A39-925B-4761-B127-DBB04E5D238C}" srcOrd="0" destOrd="0" presId="urn:microsoft.com/office/officeart/2005/8/layout/vList2"/>
    <dgm:cxn modelId="{2C78DAC5-140E-40EF-85FE-1F65268866DC}" type="presOf" srcId="{CF33DE5F-C141-4AD8-928A-BB16C3930214}" destId="{B4B72CF2-EB26-48F1-9511-0D03CF6E2398}" srcOrd="0" destOrd="0" presId="urn:microsoft.com/office/officeart/2005/8/layout/vList2"/>
    <dgm:cxn modelId="{F27E05AF-FDA4-4727-9A20-86094F421059}" srcId="{A1D8AC5B-C536-4682-B241-D4F2D5EB27E0}" destId="{0B177388-A697-43FC-9DFB-BB0030171FAF}" srcOrd="1" destOrd="0" parTransId="{2D4FE3EC-775E-4DCB-827C-0A5EF309F1C2}" sibTransId="{52BEB93D-3323-4236-B039-AB9999E8A81F}"/>
    <dgm:cxn modelId="{4995F52E-D1BB-4F80-BB64-D972DF11D1DA}" type="presOf" srcId="{0B177388-A697-43FC-9DFB-BB0030171FAF}" destId="{4793703F-6D36-4F5F-9766-F73792704F6C}" srcOrd="0" destOrd="0" presId="urn:microsoft.com/office/officeart/2005/8/layout/vList2"/>
    <dgm:cxn modelId="{2710375C-75E0-4DCD-B280-78E4C9D16A4E}" srcId="{A1D8AC5B-C536-4682-B241-D4F2D5EB27E0}" destId="{CF33DE5F-C141-4AD8-928A-BB16C3930214}" srcOrd="0" destOrd="0" parTransId="{FDFF21AE-BAF9-49DF-9101-D5FF2116772F}" sibTransId="{F5135C02-CF41-4079-8269-B7022D1BDAA6}"/>
    <dgm:cxn modelId="{31F7DC0E-4468-4973-93E2-5FA0A53BA194}" type="presParOf" srcId="{95074A39-925B-4761-B127-DBB04E5D238C}" destId="{B4B72CF2-EB26-48F1-9511-0D03CF6E2398}" srcOrd="0" destOrd="0" presId="urn:microsoft.com/office/officeart/2005/8/layout/vList2"/>
    <dgm:cxn modelId="{4AACAE34-CFF5-447E-89ED-EC1D8299F0AE}" type="presParOf" srcId="{95074A39-925B-4761-B127-DBB04E5D238C}" destId="{2124EA2E-D7B2-44AD-82B0-82ED6FEF1CEC}" srcOrd="1" destOrd="0" presId="urn:microsoft.com/office/officeart/2005/8/layout/vList2"/>
    <dgm:cxn modelId="{E74EC1C1-5C4B-4D42-8DF7-B28182262E07}" type="presParOf" srcId="{95074A39-925B-4761-B127-DBB04E5D238C}" destId="{4793703F-6D36-4F5F-9766-F73792704F6C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2CF2-EB26-48F1-9511-0D03CF6E2398}">
      <dsp:nvSpPr>
        <dsp:cNvPr id="0" name=""/>
        <dsp:cNvSpPr/>
      </dsp:nvSpPr>
      <dsp:spPr>
        <a:xfrm>
          <a:off x="0" y="545850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1. </a:t>
          </a: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ADVERBS OF FREQUENCY</a:t>
          </a:r>
          <a:endParaRPr lang="en-US" sz="3600" kern="1200" dirty="0"/>
        </a:p>
      </dsp:txBody>
      <dsp:txXfrm>
        <a:off x="59399" y="605249"/>
        <a:ext cx="8009202" cy="1098002"/>
      </dsp:txXfrm>
    </dsp:sp>
    <dsp:sp modelId="{4793703F-6D36-4F5F-9766-F73792704F6C}">
      <dsp:nvSpPr>
        <dsp:cNvPr id="0" name=""/>
        <dsp:cNvSpPr/>
      </dsp:nvSpPr>
      <dsp:spPr>
        <a:xfrm>
          <a:off x="0" y="1873238"/>
          <a:ext cx="8128000" cy="1216800"/>
        </a:xfrm>
        <a:prstGeom prst="roundRect">
          <a:avLst/>
        </a:prstGeom>
        <a:solidFill>
          <a:srgbClr val="7192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2. </a:t>
          </a:r>
          <a:r>
            <a:rPr lang="en-US" sz="3600" b="1" kern="1200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SIMPLE PRESENT FOR FUTURE EVENTS</a:t>
          </a:r>
          <a:endParaRPr lang="en-US" sz="3600" kern="1200" dirty="0"/>
        </a:p>
      </dsp:txBody>
      <dsp:txXfrm>
        <a:off x="59399" y="1932637"/>
        <a:ext cx="80092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6" y="208434"/>
            <a:ext cx="245277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5129" y="331544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182" y="1713899"/>
            <a:ext cx="107217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/>
              <a:t>List as </a:t>
            </a:r>
            <a:r>
              <a:rPr lang="en-US" sz="4000" b="1" dirty="0"/>
              <a:t>many adverbs of frequency as possible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3532" y="2567835"/>
            <a:ext cx="2593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EF4B66"/>
                </a:solidFill>
              </a:rPr>
              <a:t> </a:t>
            </a:r>
            <a:r>
              <a:rPr lang="en-US" sz="3200" b="1" i="1" dirty="0" smtClean="0">
                <a:solidFill>
                  <a:srgbClr val="EF4B66"/>
                </a:solidFill>
              </a:rPr>
              <a:t>always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usually                    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</a:t>
            </a:r>
            <a:r>
              <a:rPr lang="en-US" sz="3200" b="1" i="1" dirty="0">
                <a:solidFill>
                  <a:srgbClr val="EF4B66"/>
                </a:solidFill>
              </a:rPr>
              <a:t>often                 </a:t>
            </a:r>
            <a:endParaRPr lang="en-US" sz="3200" b="1" i="1" dirty="0" smtClean="0">
              <a:solidFill>
                <a:srgbClr val="EF4B66"/>
              </a:solidFill>
            </a:endParaRP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sometimes                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</a:t>
            </a:r>
            <a:r>
              <a:rPr lang="en-US" sz="3200" b="1" i="1" dirty="0">
                <a:solidFill>
                  <a:srgbClr val="EF4B66"/>
                </a:solidFill>
              </a:rPr>
              <a:t>rarely                    </a:t>
            </a:r>
            <a:endParaRPr lang="en-US" sz="3200" b="1" i="1" dirty="0" smtClean="0">
              <a:solidFill>
                <a:srgbClr val="EF4B66"/>
              </a:solidFill>
            </a:endParaRP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 never</a:t>
            </a:r>
          </a:p>
          <a:p>
            <a:r>
              <a:rPr lang="en-US" sz="3200" b="1" i="1" dirty="0" smtClean="0">
                <a:solidFill>
                  <a:srgbClr val="EF4B66"/>
                </a:solidFill>
              </a:rPr>
              <a:t>……………</a:t>
            </a:r>
            <a:endParaRPr lang="en-US" sz="3200" b="1" i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5527" y="1297061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2314" y="2227098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often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12633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3195" y="2691055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sometimes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44 L 0.07031 0.119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51302 0.274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57083 0.411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64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312 0.4854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1614 0.627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4692" y="4775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33084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schedule for the grade 8 field trip tomorrow, and underline the verbs in the sentences. Then answer the questions.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37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50009"/>
              </p:ext>
            </p:extLst>
          </p:nvPr>
        </p:nvGraphicFramePr>
        <p:xfrm>
          <a:off x="657478" y="1927239"/>
          <a:ext cx="10961868" cy="304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95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609637">
                <a:tc>
                  <a:txBody>
                    <a:bodyPr/>
                    <a:lstStyle/>
                    <a:p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9:00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The bus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leaves.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10:00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arrive at the factory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Students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watch a documentary introducing the factory.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10:30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The tour of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factory starts.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609637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12:10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Students return to school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 trip reports.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83947"/>
              </p:ext>
            </p:extLst>
          </p:nvPr>
        </p:nvGraphicFramePr>
        <p:xfrm>
          <a:off x="657478" y="1108384"/>
          <a:ext cx="1096186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868">
                  <a:extLst>
                    <a:ext uri="{9D8B030D-6E8A-4147-A177-3AD203B41FA5}">
                      <a16:colId xmlns:a16="http://schemas.microsoft.com/office/drawing/2014/main" val="4219744637"/>
                    </a:ext>
                  </a:extLst>
                </a:gridCol>
              </a:tblGrid>
              <a:tr h="7726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Field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trip to the Double Dragon Chocolate Factory.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30 February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709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7478" y="5033654"/>
            <a:ext cx="10759420" cy="11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tense are the verbs in the sentences?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/>
              <a:t>Are the sentences about habits or future activities?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58762" y="2308373"/>
            <a:ext cx="75847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9196" y="291797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16544" y="3533794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2025" y="4130953"/>
            <a:ext cx="699796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9196" y="4737441"/>
            <a:ext cx="68113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9825" y="498166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Present simple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825" y="5563111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4B66"/>
                </a:solidFill>
              </a:rPr>
              <a:t>Future activities</a:t>
            </a:r>
            <a:endParaRPr lang="en-US" sz="28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7" y="344129"/>
            <a:ext cx="7898275" cy="50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0751" y="493381"/>
            <a:ext cx="936642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next to a sentence if it relates to a timetable, schedule or plan, and B if it is an unplanned future action.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573" y="5446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358" y="4420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32657" y="1543217"/>
            <a:ext cx="953316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1.</a:t>
            </a:r>
            <a:r>
              <a:rPr lang="en-US" smtClean="0"/>
              <a:t> We</a:t>
            </a:r>
            <a:r>
              <a:rPr lang="en-US" u="sng" smtClean="0"/>
              <a:t>’ll </a:t>
            </a:r>
            <a:r>
              <a:rPr lang="en-US" u="sng" dirty="0" smtClean="0"/>
              <a:t>go</a:t>
            </a:r>
            <a:r>
              <a:rPr lang="en-US" dirty="0" smtClean="0"/>
              <a:t> to Costco to return this suitcase.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2.</a:t>
            </a:r>
            <a:r>
              <a:rPr lang="en-US" smtClean="0"/>
              <a:t> Look! We </a:t>
            </a:r>
            <a:r>
              <a:rPr lang="en-US" u="sng" smtClean="0"/>
              <a:t>have</a:t>
            </a:r>
            <a:r>
              <a:rPr lang="en-US" smtClean="0"/>
              <a:t> a whole afternoon for shopping on the second day of our tour.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3.</a:t>
            </a:r>
            <a:r>
              <a:rPr lang="en-US" smtClean="0"/>
              <a:t> The </a:t>
            </a:r>
            <a:r>
              <a:rPr lang="en-US" dirty="0" smtClean="0"/>
              <a:t>summer sales </a:t>
            </a:r>
            <a:r>
              <a:rPr lang="en-US" u="sng" dirty="0" smtClean="0"/>
              <a:t>end</a:t>
            </a:r>
            <a:r>
              <a:rPr lang="en-US" dirty="0" smtClean="0"/>
              <a:t> next Sunday.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4.</a:t>
            </a:r>
            <a:r>
              <a:rPr lang="en-US" smtClean="0"/>
              <a:t> Listen </a:t>
            </a:r>
            <a:r>
              <a:rPr lang="en-US" dirty="0" smtClean="0"/>
              <a:t>to the announcement. The train </a:t>
            </a:r>
            <a:r>
              <a:rPr lang="en-US" u="sng" dirty="0" smtClean="0"/>
              <a:t>doesn’t leave</a:t>
            </a:r>
            <a:r>
              <a:rPr lang="en-US" dirty="0" smtClean="0"/>
              <a:t> till 12:00.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mtClean="0">
                <a:solidFill>
                  <a:srgbClr val="E0702A"/>
                </a:solidFill>
              </a:rPr>
              <a:t>5.</a:t>
            </a:r>
            <a:r>
              <a:rPr lang="en-US" smtClean="0"/>
              <a:t> I’m </a:t>
            </a:r>
            <a:r>
              <a:rPr lang="en-US" dirty="0" smtClean="0"/>
              <a:t>too busy today, so we</a:t>
            </a:r>
            <a:r>
              <a:rPr lang="en-US" u="sng" dirty="0" smtClean="0"/>
              <a:t>’ll go </a:t>
            </a:r>
            <a:r>
              <a:rPr lang="en-US" dirty="0" smtClean="0"/>
              <a:t>shopping on Tuesday.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339629" y="210470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325779" y="28112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385815" y="4155181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404285" y="4866380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422759" y="5577582"/>
            <a:ext cx="914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47177" y="1543217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49005" y="2280799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95191" y="3627412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578276" y="4328550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07213" y="5036436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7461" y="435723"/>
            <a:ext cx="70980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3810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278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95874" y="1185267"/>
            <a:ext cx="111501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1. </a:t>
            </a:r>
            <a:r>
              <a:rPr lang="en-US" sz="3000" dirty="0" smtClean="0"/>
              <a:t>The supermarket in my </a:t>
            </a:r>
            <a:r>
              <a:rPr lang="en-US" sz="3000" dirty="0" err="1" smtClean="0"/>
              <a:t>neighbourhood</a:t>
            </a:r>
            <a:r>
              <a:rPr lang="en-US" sz="3000" dirty="0" smtClean="0"/>
              <a:t> </a:t>
            </a:r>
            <a:r>
              <a:rPr lang="en-US" sz="3000" i="1" dirty="0" smtClean="0">
                <a:solidFill>
                  <a:srgbClr val="7030A0"/>
                </a:solidFill>
              </a:rPr>
              <a:t>opens / will open </a:t>
            </a:r>
            <a:r>
              <a:rPr lang="en-US" sz="3000" dirty="0" smtClean="0"/>
              <a:t>longer hours than the one in yours.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2.</a:t>
            </a:r>
            <a:r>
              <a:rPr lang="en-US" sz="3000" dirty="0" smtClean="0"/>
              <a:t> Don’t worry. I </a:t>
            </a:r>
            <a:r>
              <a:rPr lang="en-US" sz="3000" i="1" dirty="0" smtClean="0">
                <a:solidFill>
                  <a:srgbClr val="7030A0"/>
                </a:solidFill>
              </a:rPr>
              <a:t>make / will make </a:t>
            </a:r>
            <a:r>
              <a:rPr lang="en-US" sz="3000" dirty="0" smtClean="0"/>
              <a:t>a shopping list, and you just give it to the shop owner.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3.</a:t>
            </a:r>
            <a:r>
              <a:rPr lang="en-US" sz="3000" dirty="0" smtClean="0"/>
              <a:t> We </a:t>
            </a:r>
            <a:r>
              <a:rPr lang="en-US" sz="3000" i="1" dirty="0" smtClean="0">
                <a:solidFill>
                  <a:srgbClr val="7030A0"/>
                </a:solidFill>
              </a:rPr>
              <a:t>don’t buy / won’t buy </a:t>
            </a:r>
            <a:r>
              <a:rPr lang="en-US" sz="3000" dirty="0" smtClean="0"/>
              <a:t>a birthday cake this year. We can bake one at home.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4.</a:t>
            </a:r>
            <a:r>
              <a:rPr lang="en-US" sz="3000" dirty="0" smtClean="0"/>
              <a:t> The bus schedule says that there </a:t>
            </a:r>
            <a:r>
              <a:rPr lang="en-US" sz="3000" i="1" dirty="0">
                <a:solidFill>
                  <a:srgbClr val="7030A0"/>
                </a:solidFill>
              </a:rPr>
              <a:t>is / will be </a:t>
            </a:r>
            <a:r>
              <a:rPr lang="en-US" sz="3000" dirty="0" smtClean="0"/>
              <a:t>a bus to Aeon at 10:05.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E0702A"/>
                </a:solidFill>
              </a:rPr>
              <a:t>5.</a:t>
            </a:r>
            <a:r>
              <a:rPr lang="en-US" sz="3000" dirty="0" smtClean="0"/>
              <a:t> Look at the advertisement. </a:t>
            </a:r>
            <a:r>
              <a:rPr lang="en-US" sz="3000" i="1" dirty="0" smtClean="0">
                <a:solidFill>
                  <a:srgbClr val="7030A0"/>
                </a:solidFill>
              </a:rPr>
              <a:t>Does / Will </a:t>
            </a:r>
            <a:r>
              <a:rPr lang="en-US" sz="3000" dirty="0" smtClean="0"/>
              <a:t>the big sale start next Friday?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000" dirty="0" smtClean="0"/>
          </a:p>
          <a:p>
            <a:pPr marL="514350" indent="-514350">
              <a:buAutoNum type="arabicPeriod"/>
            </a:pP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87729" y="1671242"/>
            <a:ext cx="86652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7982" y="2678735"/>
            <a:ext cx="1385432" cy="138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57348" y="3725955"/>
            <a:ext cx="1510810" cy="151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64498" y="4780503"/>
            <a:ext cx="2768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76475" y="5343210"/>
            <a:ext cx="71940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027" y="536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419" y="38874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answer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check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planned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events for the community fair next month.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813" y="43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9541" y="1906663"/>
            <a:ext cx="561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Example: </a:t>
            </a:r>
            <a:r>
              <a:rPr lang="en-US" sz="3200" smtClean="0"/>
              <a:t>	</a:t>
            </a:r>
          </a:p>
          <a:p>
            <a:r>
              <a:rPr lang="en-US" sz="3200" b="1" smtClean="0"/>
              <a:t>A</a:t>
            </a:r>
            <a:r>
              <a:rPr lang="en-US" sz="3200" dirty="0" smtClean="0"/>
              <a:t>: When do we start preparing for the fair?</a:t>
            </a:r>
          </a:p>
          <a:p>
            <a:pPr>
              <a:lnSpc>
                <a:spcPct val="150000"/>
              </a:lnSpc>
            </a:pPr>
            <a:r>
              <a:rPr lang="en-US" sz="3200" b="1" smtClean="0"/>
              <a:t>B</a:t>
            </a:r>
            <a:r>
              <a:rPr lang="en-US" sz="3200" b="1" dirty="0" smtClean="0"/>
              <a:t>:</a:t>
            </a:r>
            <a:r>
              <a:rPr lang="en-US" sz="3200" dirty="0" smtClean="0"/>
              <a:t> We start on the first of March.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89" t="2580" r="2347" b="2157"/>
          <a:stretch/>
        </p:blipFill>
        <p:spPr>
          <a:xfrm>
            <a:off x="362086" y="1264820"/>
            <a:ext cx="5712344" cy="4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8357" y="263398"/>
            <a:ext cx="3386843" cy="523220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73112" y="1947408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Recall adverbs of frequency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Present simple for future uses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2" y="95376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9192" y="207665"/>
            <a:ext cx="3199298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04" y="853996"/>
            <a:ext cx="1078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use of adverbs of frequency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5 sentences of the simple present for future meaning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Do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3" y="4034793"/>
            <a:ext cx="3146322" cy="22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620"/>
            <a:ext cx="12192000" cy="1618955"/>
            <a:chOff x="0" y="-3"/>
            <a:chExt cx="12192000" cy="1083309"/>
          </a:xfrm>
          <a:solidFill>
            <a:srgbClr val="7192A9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4922" y="79208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19223" y="1917738"/>
            <a:ext cx="6452136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90" y="1662545"/>
            <a:ext cx="1450088" cy="11331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06384" y="1968949"/>
            <a:ext cx="419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smtClean="0">
                <a:solidFill>
                  <a:schemeClr val="bg1"/>
                </a:solidFill>
              </a:rPr>
              <a:t>: A </a:t>
            </a:r>
            <a:r>
              <a:rPr lang="en-US" sz="2800" b="1" dirty="0" smtClean="0">
                <a:solidFill>
                  <a:schemeClr val="bg1"/>
                </a:solidFill>
              </a:rPr>
              <a:t>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60617" y="826944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2430" y="782294"/>
            <a:ext cx="335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rgbClr val="FFC000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885" y="803075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7793" y="2667054"/>
            <a:ext cx="260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* </a:t>
            </a:r>
            <a:r>
              <a:rPr lang="en-US" sz="3200" b="1" u="sng" dirty="0" smtClean="0">
                <a:solidFill>
                  <a:srgbClr val="002060"/>
                </a:solidFill>
              </a:rPr>
              <a:t>Grammar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1021488"/>
              </p:ext>
            </p:extLst>
          </p:nvPr>
        </p:nvGraphicFramePr>
        <p:xfrm>
          <a:off x="2261781" y="2992219"/>
          <a:ext cx="8128000" cy="359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Oval 3">
            <a:extLst>
              <a:ext uri="{FF2B5EF4-FFF2-40B4-BE49-F238E27FC236}">
                <a16:creationId xmlns:a16="http://schemas.microsoft.com/office/drawing/2014/main" id="{F75113A4-EA04-BCFE-E387-532BC639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233" y="154676"/>
            <a:ext cx="3384376" cy="4468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fld id="{66E7EB25-A9B4-47A9-A6E1-1D8455909915}" type="datetime2">
              <a:rPr lang="en-US" sz="32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Friday, February 14, 2025</a:t>
            </a:fld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73" y="0"/>
            <a:ext cx="1301086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77193" y="302039"/>
            <a:ext cx="50537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1.  ADVERBS OF FREQUENCY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2647"/>
          <a:stretch/>
        </p:blipFill>
        <p:spPr>
          <a:xfrm>
            <a:off x="6571776" y="360591"/>
            <a:ext cx="5295760" cy="4329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8929" y="234473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 Notes:</a:t>
            </a:r>
            <a:r>
              <a:rPr lang="en-US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2890" y="35943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</a:rPr>
              <a:t>My sister usually writes to me because </a:t>
            </a:r>
            <a:r>
              <a:rPr lang="en-US" sz="2800" b="1" i="1" dirty="0" smtClean="0">
                <a:solidFill>
                  <a:srgbClr val="3B87CD"/>
                </a:solidFill>
              </a:rPr>
              <a:t>s</a:t>
            </a:r>
            <a:endParaRPr lang="en-US" sz="2800" b="1" i="1" dirty="0">
              <a:solidFill>
                <a:srgbClr val="3B87CD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56387" y="3998689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4184" y="4140263"/>
            <a:ext cx="427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OpenSansBold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OpenSansBold"/>
              </a:rPr>
              <a:t>tobe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018075" y="4680317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3B87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 always slower than other teams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86184" y="5144150"/>
            <a:ext cx="83574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4184" y="3011666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i="1" dirty="0">
                <a:solidFill>
                  <a:prstClr val="black"/>
                </a:solidFill>
              </a:rPr>
              <a:t>1. Đứng trước động từ thường</a:t>
            </a: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649" y="195181"/>
            <a:ext cx="61862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2. SIMPLE PRESENT FOR FUTURE EVENTS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54" b="12453"/>
          <a:stretch/>
        </p:blipFill>
        <p:spPr>
          <a:xfrm>
            <a:off x="472268" y="1971037"/>
            <a:ext cx="6331656" cy="2980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57884" y="1158828"/>
            <a:ext cx="4404851" cy="3560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91509" y="1180553"/>
            <a:ext cx="15376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Vogue" panose="020B7200000000000000" pitchFamily="34" charset="0"/>
              </a:rPr>
              <a:t>USES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Vogu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583" y="2202842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Facts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583" y="2860053"/>
            <a:ext cx="463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Habitual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5583" y="3444828"/>
            <a:ext cx="397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Future events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4.</a:t>
            </a:r>
            <a:r>
              <a:rPr lang="en-US" dirty="0" smtClean="0"/>
              <a:t> How ______ do you return things you buy online?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5.</a:t>
            </a:r>
            <a:r>
              <a:rPr lang="en-US" dirty="0" smtClean="0"/>
              <a:t> I don’t often buy things at the dollar store. My mother only takes me there __________.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Down Arrow Callout 1"/>
          <p:cNvSpPr/>
          <p:nvPr/>
        </p:nvSpPr>
        <p:spPr>
          <a:xfrm>
            <a:off x="10726220" y="6277510"/>
            <a:ext cx="1131553" cy="58049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6784161"/>
              </p:ext>
            </p:extLst>
          </p:nvPr>
        </p:nvGraphicFramePr>
        <p:xfrm>
          <a:off x="-1422403" y="1454646"/>
          <a:ext cx="8377383" cy="506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48451" y="3595481"/>
            <a:ext cx="424873" cy="96981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74439" y="3734561"/>
            <a:ext cx="573677" cy="5582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44781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90552" y="420398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4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483622" y="420398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5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655782" y="2312478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31122" y="2312479"/>
            <a:ext cx="1905000" cy="13827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0" y="6290391"/>
            <a:ext cx="711272" cy="4623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8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1.</a:t>
            </a:r>
            <a:r>
              <a:rPr lang="en-US" dirty="0" smtClean="0"/>
              <a:t> My mother________ shops at the supermarket. She never shops anywhere else.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4154" y="2227098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always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506662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2.</a:t>
            </a:r>
            <a:r>
              <a:rPr lang="en-US" dirty="0" smtClean="0"/>
              <a:t> I ________ buy things online, just once or twice a year. I prefer to shop at the shopping mall.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9948" y="250666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arely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76634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adverbs of frequency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780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8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23937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3195" y="1246482"/>
            <a:ext cx="9184337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3160" y="1366549"/>
            <a:ext cx="124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always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199" y="1366549"/>
            <a:ext cx="102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often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7327" y="1376556"/>
            <a:ext cx="182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sometimes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592" y="1358082"/>
            <a:ext cx="105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</a:t>
            </a:r>
            <a:r>
              <a:rPr lang="en-US" sz="2800" b="1" dirty="0" smtClean="0">
                <a:solidFill>
                  <a:srgbClr val="7030A0"/>
                </a:solidFill>
              </a:rPr>
              <a:t>arely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0629" y="1368266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never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69321" y="2227098"/>
            <a:ext cx="1107722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E0702A"/>
                </a:solidFill>
              </a:rPr>
              <a:t>3.</a:t>
            </a:r>
            <a:r>
              <a:rPr lang="en-US" dirty="0" smtClean="0"/>
              <a:t> You can _______ bargain at a supermarket because the prices are fixed.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3971" y="2227098"/>
            <a:ext cx="106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never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209106" y="6082301"/>
            <a:ext cx="554804" cy="4961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4228</TotalTime>
  <Words>859</Words>
  <Application>Microsoft Office PowerPoint</Application>
  <PresentationFormat>Widescreen</PresentationFormat>
  <Paragraphs>179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.VnVogue</vt:lpstr>
      <vt:lpstr>Arial</vt:lpstr>
      <vt:lpstr>Arial Black</vt:lpstr>
      <vt:lpstr>Arial Narrow</vt:lpstr>
      <vt:lpstr>Calibri</vt:lpstr>
      <vt:lpstr>Calibri Light</vt:lpstr>
      <vt:lpstr>Myriad Pro</vt:lpstr>
      <vt:lpstr>OpenSansBold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261</cp:revision>
  <dcterms:created xsi:type="dcterms:W3CDTF">2020-12-09T02:04:09Z</dcterms:created>
  <dcterms:modified xsi:type="dcterms:W3CDTF">2025-02-14T14:19:18Z</dcterms:modified>
</cp:coreProperties>
</file>