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478" r:id="rId3"/>
    <p:sldId id="516" r:id="rId4"/>
    <p:sldId id="479" r:id="rId5"/>
    <p:sldId id="517" r:id="rId6"/>
    <p:sldId id="502" r:id="rId7"/>
    <p:sldId id="518" r:id="rId8"/>
    <p:sldId id="499" r:id="rId9"/>
    <p:sldId id="503" r:id="rId10"/>
    <p:sldId id="504" r:id="rId11"/>
    <p:sldId id="506" r:id="rId12"/>
    <p:sldId id="511" r:id="rId13"/>
    <p:sldId id="509" r:id="rId14"/>
    <p:sldId id="507" r:id="rId15"/>
    <p:sldId id="510" r:id="rId16"/>
    <p:sldId id="512" r:id="rId17"/>
    <p:sldId id="523" r:id="rId18"/>
    <p:sldId id="519" r:id="rId19"/>
    <p:sldId id="521" r:id="rId20"/>
    <p:sldId id="522" r:id="rId21"/>
    <p:sldId id="468" r:id="rId22"/>
    <p:sldId id="4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193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678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337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10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036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784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284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085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5477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898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4/13/2025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4/13/2025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66497" y="359689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GIÁO ĐÃ ĐỀN DỰ GIỜ TIẾT NGỮ VĂN LỚP 9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THỰC HIỆN:PHAN </a:t>
            </a:r>
            <a:r>
              <a:rPr lang="vi-VN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 THANH BÌNH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478433" y="121488"/>
            <a:ext cx="1171356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TÌM Ý BẰNG CÁCH ĐẶT CÂU HỎI CHO TỪ KHÓA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D534A-A9EF-4FCA-AA97-678D0CA7A176}"/>
              </a:ext>
            </a:extLst>
          </p:cNvPr>
          <p:cNvSpPr txBox="1"/>
          <p:nvPr/>
        </p:nvSpPr>
        <p:spPr>
          <a:xfrm>
            <a:off x="36786" y="1321574"/>
            <a:ext cx="12118428" cy="5798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thân, hoàn cảnh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xuất thân thế nào? Sống trong hoàn cảnh nào?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có những đặc điểm ngoại hình gì? Ngoại hình đó phản ánh điều gì về tính cách hoặc số phận của nhân vật?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đã thực hiện những hành động gì? Những hành động đó thể hiện phẩm chất gì?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sử dụng ngôn ngữ như thế nào? (Lời thoại, cách nói, từ ngữ đặc trưng…)? Ngôn ngữ đó phản ánh tính cách ra sao?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tâm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có những suy nghĩ, cảm xúc gì? Nội tâm của nhân vật thay đổi ra sao trong diễn biến câu chuyện?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6️⃣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nhân vật 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có mối quan hệ thế nào với các nhân vật khác? Những mối quan hệ này giúp thể hiện điều gì về nhân vật?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478433" y="121488"/>
            <a:ext cx="1171356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 BẰNG CÁCH ĐẶT CÂU HỎI CHO TỪ KHÓA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D534A-A9EF-4FCA-AA97-678D0CA7A176}"/>
              </a:ext>
            </a:extLst>
          </p:cNvPr>
          <p:cNvSpPr txBox="1"/>
          <p:nvPr/>
        </p:nvSpPr>
        <p:spPr>
          <a:xfrm>
            <a:off x="-1" y="1305070"/>
            <a:ext cx="12192001" cy="6215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27305" algn="just">
              <a:lnSpc>
                <a:spcPct val="115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3.Qua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vi-VN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từ nhân vật 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thuật 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chính mà tác giả muốn truyền tải là gì?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tưởng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văn thể hiện quan điểm gì qua câu chuyện và nhân vật?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từ nhân vật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gửi gắm bài học gì cho người đọc? 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 nghệ thuật của nhà văn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sử dụng những thủ pháp nghệ thuật nào để xây dựng nhân vật và truyền tải nội dung? Nghệ thuật đó có gì đặc sắc?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82880" algn="just">
              <a:lnSpc>
                <a:spcPct val="115000"/>
              </a:lnSpc>
              <a:spcAft>
                <a:spcPts val="1000"/>
              </a:spcAft>
            </a:pP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endParaRPr lang="vi-VN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7E20C-F82C-4D53-B35D-742506B70305}"/>
              </a:ext>
            </a:extLst>
          </p:cNvPr>
          <p:cNvSpPr txBox="1"/>
          <p:nvPr/>
        </p:nvSpPr>
        <p:spPr>
          <a:xfrm>
            <a:off x="6152397" y="1419694"/>
            <a:ext cx="5224308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0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478433" y="121488"/>
            <a:ext cx="1171356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TÌM Ý BẰNG CÁCH ĐẶT CÂU HỎI CHO TỪ KHÓA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D534A-A9EF-4FCA-AA97-678D0CA7A176}"/>
              </a:ext>
            </a:extLst>
          </p:cNvPr>
          <p:cNvSpPr txBox="1"/>
          <p:nvPr/>
        </p:nvSpPr>
        <p:spPr>
          <a:xfrm>
            <a:off x="-1" y="1305070"/>
            <a:ext cx="12192001" cy="37012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KẾT ĐOẠN 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chính mà tác giả muốn truyền tải là gì?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tưởng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văn thể hiện quan điểm gì qua câu chuyện và nhân vật?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từ nhân vật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gửi gắm bài học gì cho người đọc? 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 nghệ thuật của nhà văn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sử dụng những thủ pháp nghệ thuật nào để xây dựng nhân vật và truyền tải nội dung? Nghệ thuật đó có gì đặc sắc?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endParaRPr lang="vi-VN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7E20C-F82C-4D53-B35D-742506B70305}"/>
              </a:ext>
            </a:extLst>
          </p:cNvPr>
          <p:cNvSpPr txBox="1"/>
          <p:nvPr/>
        </p:nvSpPr>
        <p:spPr>
          <a:xfrm>
            <a:off x="6152397" y="1419694"/>
            <a:ext cx="5224308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5417B-EFA7-4AAA-9531-418E42B25AE2}"/>
              </a:ext>
            </a:extLst>
          </p:cNvPr>
          <p:cNvSpPr txBox="1"/>
          <p:nvPr/>
        </p:nvSpPr>
        <p:spPr>
          <a:xfrm>
            <a:off x="451945" y="225972"/>
            <a:ext cx="10079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 VÀO VĂN BẢN “ BỐ TÔI” CỦA NGUYỄN NGỌC THUẦN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A52C6-4FFA-405B-B564-7138A37C6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895476"/>
            <a:ext cx="2743200" cy="573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189185" y="1241856"/>
            <a:ext cx="891277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romanUcPeriod"/>
            </a:pPr>
            <a:r>
              <a:rPr lang="vi-VN" sz="2400" b="1" dirty="0">
                <a:solidFill>
                  <a:srgbClr val="C00000"/>
                </a:solidFill>
              </a:rPr>
              <a:t>MỞ ĐOẠN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của tác phẩm là ai?</a:t>
            </a:r>
            <a:b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Nguyễn Ngọc Thuần – nhà văn trẻ tài năng.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thuộc thể loại gì? Nội dung chính là gì?</a:t>
            </a:r>
            <a:b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tôi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truyện ngắn về tình cha con sâu sắc.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phân tích là ai? Vai trò gì?</a:t>
            </a:r>
            <a:b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Người cha – trung tâm câu chuyện, thể hiện tình phụ tử thiêng liêng.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đặc biệt của nhân vật là gì?</a:t>
            </a:r>
            <a:b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Yêu thương con thầm lặng, thể hiện qua hành động giản dị nhưng sâu sắc.</a:t>
            </a:r>
          </a:p>
        </p:txBody>
      </p:sp>
    </p:spTree>
    <p:extLst>
      <p:ext uri="{BB962C8B-B14F-4D97-AF65-F5344CB8AC3E}">
        <p14:creationId xmlns:p14="http://schemas.microsoft.com/office/powerpoint/2010/main" val="29787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378372" y="117711"/>
            <a:ext cx="1167699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II. THÂN ĐOẠN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1️⃣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Nhân vật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có xuất thân, hoàn cảnh sống ra sao? Ảnh hưởng gì đến tính cách?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Sống ở vùng núi vất vả, không biết chữ nhưng vẫn yêu thương con theo cách riêng.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2️⃣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Ngoại hình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nhân vật được miêu tả thế nào? Thể hiện điều gì?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Chỉ nhấn mạnh “khuôn mặt đầy râu” → Thể hiện sự từng trải, khắc khổ, chất phác.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3️⃣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Hành động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tiêu biểu của nhân vật là gì? Thể hiện phẩm chất gì?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Xuống núi nhận thư, chạm vào chữ, cất giữ thư cẩn thận → Yêu con vô điều kiện, trân trọng ký ức.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4️⃣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Ngôn ngữ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của nhân vật có gì đặc biệt? Thể hiện tính cách ra sao?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Ít nói, nhưng sâu sắc. Câu nói “Nó là con tôi, nó viết gì tôi đều biết cả” thể hiện tự hào, thấu hiểu con.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5️⃣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Nội tâm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nhân vật thể hiện thế nào? Bộc lộ điều gì?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Không trực tiếp bộc lộ, nhưng hành động lặng lẽ cho thấy yêu thương con sâu sắc.</a:t>
            </a:r>
          </a:p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6️⃣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Mối quan hệ của nhân vật với người khác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ra sao? Góp phần thể hiện gì?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Với con gái: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Yêu thương âm thầm, thể hiện qua cử chỉ.</a:t>
            </a:r>
            <a:br>
              <a:rPr lang="vi-VN" sz="2400" dirty="0">
                <a:solidFill>
                  <a:srgbClr val="002060"/>
                </a:solidFill>
                <a:latin typeface="+mj-lt"/>
              </a:rPr>
            </a:br>
            <a:r>
              <a:rPr lang="vi-VN" sz="2400" dirty="0">
                <a:solidFill>
                  <a:srgbClr val="002060"/>
                </a:solidFill>
                <a:latin typeface="+mj-lt"/>
              </a:rPr>
              <a:t>→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Với vợ: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 Chân thành, trầm lặng, tự hào về con mà không khoa trương.</a:t>
            </a:r>
          </a:p>
        </p:txBody>
      </p:sp>
    </p:spTree>
    <p:extLst>
      <p:ext uri="{BB962C8B-B14F-4D97-AF65-F5344CB8AC3E}">
        <p14:creationId xmlns:p14="http://schemas.microsoft.com/office/powerpoint/2010/main" val="12612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3C99A-D334-4DCA-B052-28224339F9BE}"/>
              </a:ext>
            </a:extLst>
          </p:cNvPr>
          <p:cNvSpPr txBox="1"/>
          <p:nvPr/>
        </p:nvSpPr>
        <p:spPr>
          <a:xfrm>
            <a:off x="1156139" y="432560"/>
            <a:ext cx="101950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ngữ, chi tiết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biểu về nhân vật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1️⃣ Tác giả dùng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ngữ, chi tiết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để miêu tả nhân vật?→ “Khuôn mặt đầy râu”, “chạm vào từng con chữ”, “mỉm cười khi nhận thư”, “cất giữ thư trong tủ”.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 tiết này thể hiện điều gì?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Yêu thương thầm lặng, tự hào, trân trọng con, hy sinh không lời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phẩm chất nào đáng chú ý?→ Yêu thương vô điều kiện, giản dị, chân thành, giàu tình cảm.</a:t>
            </a:r>
          </a:p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nổi bật ở điểm nào? Vì sao?→ Trầm lặng, ít nói nhưng sâu sắc, do hoàn cảnh sống vất vả và tình yêu thương con.</a:t>
            </a:r>
          </a:p>
        </p:txBody>
      </p:sp>
    </p:spTree>
    <p:extLst>
      <p:ext uri="{BB962C8B-B14F-4D97-AF65-F5344CB8AC3E}">
        <p14:creationId xmlns:p14="http://schemas.microsoft.com/office/powerpoint/2010/main" val="2108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378372" y="117711"/>
            <a:ext cx="116769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II. KẾT ĐOẠN</a:t>
            </a: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r>
              <a:rPr lang="vi-VN" sz="2800" dirty="0">
                <a:solidFill>
                  <a:srgbClr val="C00000"/>
                </a:solidFill>
                <a:latin typeface="+mj-lt"/>
              </a:rPr>
              <a:t>1️⃣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Chủ đề</a:t>
            </a:r>
            <a:r>
              <a:rPr lang="vi-VN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→ Tình cha con thiêng liêng, sự yêu thương thầm lặng và hy sinh của người cha dành cho con.</a:t>
            </a:r>
          </a:p>
          <a:p>
            <a:r>
              <a:rPr lang="vi-VN" sz="2800" dirty="0">
                <a:solidFill>
                  <a:srgbClr val="C00000"/>
                </a:solidFill>
                <a:latin typeface="+mj-lt"/>
              </a:rPr>
              <a:t>2️⃣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Tư tưởng</a:t>
            </a:r>
            <a:r>
              <a:rPr lang="vi-VN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→ Nhà văn thể hiện sự trân trọng, ngợi ca tình cảm cha con sâu sắc, dù không thể hiện bằng lời nhưng vẫn đầy ý nghĩa.</a:t>
            </a:r>
          </a:p>
          <a:p>
            <a:r>
              <a:rPr lang="vi-VN" sz="2800" dirty="0">
                <a:solidFill>
                  <a:srgbClr val="C00000"/>
                </a:solidFill>
                <a:latin typeface="+mj-lt"/>
              </a:rPr>
              <a:t>3️⃣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Thông điệp từ nhân vật</a:t>
            </a:r>
            <a:r>
              <a:rPr lang="vi-VN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→ Tình yêu thương không cần thể hiện bằng lời nói hoa mỹ, mà thể hiện qua những hành động giản dị nhưng chân thành.</a:t>
            </a:r>
          </a:p>
          <a:p>
            <a:r>
              <a:rPr lang="vi-VN" sz="2800" dirty="0">
                <a:solidFill>
                  <a:srgbClr val="C00000"/>
                </a:solidFill>
                <a:latin typeface="+mj-lt"/>
              </a:rPr>
              <a:t>4️⃣ 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Tài năng nghệ thuật của nhà văn</a:t>
            </a:r>
            <a:r>
              <a:rPr lang="vi-VN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→ Miêu tả tinh tế, ngôn ngữ giàu cảm xúc, khắc họa nhân vật qua hành động thay vì lời nói, tạo nên sự xúc động sâu sắc.</a:t>
            </a: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76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1145628" y="800883"/>
            <a:ext cx="10068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3. HƯỚNG DẪN HỌC SINH VIẾT ĐOẠN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A82C4-89E1-4125-BB09-D317B783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56" y="1765738"/>
            <a:ext cx="4579882" cy="4824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D9BA5-6F64-4F65-A1BD-7A4BD199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03" y="1778984"/>
            <a:ext cx="5005553" cy="48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1870842" y="254346"/>
            <a:ext cx="7735613" cy="5396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ĐOẠN MẪU THAM KHẢO</a:t>
            </a: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MỞ ĐOẠN</a:t>
            </a:r>
            <a:endParaRPr lang="vi-VN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Truyện ngắn </a:t>
            </a:r>
            <a:r>
              <a:rPr lang="vi-VN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tôi</a:t>
            </a:r>
            <a:r>
              <a:rPr lang="vi-VN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Nguyễn Ngọc Thuần khắc họa hình ảnh một người cha mộc mạc, ít nói nhưng giàu tình yêu thương dành cho con qua những hành động thầm lặng.</a:t>
            </a:r>
            <a:endParaRPr lang="vi-VN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mo_doan_truyen_ngan_bo_toi_cua_nguyen_ngoc_060ef5fe-24eb-45bf-babf-0ee8ff74db7b (1)">
            <a:hlinkClick r:id="" action="ppaction://media"/>
            <a:extLst>
              <a:ext uri="{FF2B5EF4-FFF2-40B4-BE49-F238E27FC236}">
                <a16:creationId xmlns:a16="http://schemas.microsoft.com/office/drawing/2014/main" id="{C9C98743-CA9F-49AD-8548-54B6050AF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807" y="59926"/>
            <a:ext cx="1789896" cy="178989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8421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294290" y="254346"/>
            <a:ext cx="11540358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                                                    ĐOẠN MẪU THAM KHẢO</a:t>
            </a: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+mj-lt"/>
              </a:rPr>
              <a:t>                              II. THÂN ĐOẠN 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      Nhân vật </a:t>
            </a:r>
            <a:r>
              <a:rPr lang="vi-VN" sz="2400" b="1" dirty="0">
                <a:latin typeface="+mj-lt"/>
              </a:rPr>
              <a:t>người cha</a:t>
            </a:r>
            <a:r>
              <a:rPr lang="vi-VN" sz="2400" dirty="0">
                <a:latin typeface="+mj-lt"/>
              </a:rPr>
              <a:t> trong </a:t>
            </a:r>
            <a:r>
              <a:rPr lang="vi-VN" sz="2400" i="1" dirty="0">
                <a:latin typeface="+mj-lt"/>
              </a:rPr>
              <a:t>Bố tôi</a:t>
            </a:r>
            <a:r>
              <a:rPr lang="vi-VN" sz="2400" dirty="0">
                <a:latin typeface="+mj-lt"/>
              </a:rPr>
              <a:t> được khắc họa qua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xuất thân, ngoại hình, hành động và nội tâm</a:t>
            </a:r>
            <a:r>
              <a:rPr lang="vi-VN" sz="2400" dirty="0">
                <a:latin typeface="+mj-lt"/>
              </a:rPr>
              <a:t>. Ông sống ở </a:t>
            </a:r>
            <a:r>
              <a:rPr lang="vi-VN" sz="2400" b="1" dirty="0">
                <a:latin typeface="+mj-lt"/>
              </a:rPr>
              <a:t>vùng núi hiểm trở</a:t>
            </a:r>
            <a:r>
              <a:rPr lang="vi-VN" sz="2400" dirty="0">
                <a:latin typeface="+mj-lt"/>
              </a:rPr>
              <a:t>, </a:t>
            </a:r>
            <a:r>
              <a:rPr lang="vi-VN" sz="2400" b="1" dirty="0">
                <a:latin typeface="+mj-lt"/>
              </a:rPr>
              <a:t>cuộc sống vất vả</a:t>
            </a:r>
            <a:r>
              <a:rPr lang="vi-VN" sz="2400" dirty="0">
                <a:latin typeface="+mj-lt"/>
              </a:rPr>
              <a:t>, </a:t>
            </a:r>
            <a:r>
              <a:rPr lang="vi-VN" sz="2400" b="1" dirty="0">
                <a:latin typeface="+mj-lt"/>
              </a:rPr>
              <a:t>không biết chữ</a:t>
            </a:r>
            <a:r>
              <a:rPr lang="vi-VN" sz="2400" dirty="0">
                <a:latin typeface="+mj-lt"/>
              </a:rPr>
              <a:t> nhưng vẫn </a:t>
            </a:r>
            <a:r>
              <a:rPr lang="vi-VN" sz="2400" b="1" dirty="0">
                <a:latin typeface="+mj-lt"/>
              </a:rPr>
              <a:t>nâng niu thư con</a:t>
            </a:r>
            <a:r>
              <a:rPr lang="vi-VN" sz="2400" dirty="0">
                <a:latin typeface="+mj-lt"/>
              </a:rPr>
              <a:t> như </a:t>
            </a:r>
            <a:r>
              <a:rPr lang="vi-VN" sz="2400" b="1" dirty="0">
                <a:latin typeface="+mj-lt"/>
              </a:rPr>
              <a:t>báu vật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Ngoại hình </a:t>
            </a:r>
            <a:r>
              <a:rPr lang="vi-VN" sz="2400" dirty="0">
                <a:latin typeface="+mj-lt"/>
              </a:rPr>
              <a:t>ông không được miêu tả nhiều, chỉ có chi tiết </a:t>
            </a:r>
            <a:r>
              <a:rPr lang="vi-VN" sz="2400" b="1" dirty="0">
                <a:latin typeface="+mj-lt"/>
              </a:rPr>
              <a:t>“khuôn mặt đầy râu”</a:t>
            </a:r>
            <a:r>
              <a:rPr lang="vi-VN" sz="2400" dirty="0">
                <a:latin typeface="+mj-lt"/>
              </a:rPr>
              <a:t>, gợi lên vẻ </a:t>
            </a:r>
            <a:r>
              <a:rPr lang="vi-VN" sz="2400" b="1" dirty="0">
                <a:latin typeface="+mj-lt"/>
              </a:rPr>
              <a:t>từng trải, khắc khổ</a:t>
            </a:r>
            <a:r>
              <a:rPr lang="vi-VN" sz="2400" dirty="0">
                <a:latin typeface="+mj-lt"/>
              </a:rPr>
              <a:t>. Tình yêu thương của ông thể hiện qua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hành động</a:t>
            </a:r>
            <a:r>
              <a:rPr lang="vi-VN" sz="2400" dirty="0">
                <a:latin typeface="+mj-lt"/>
              </a:rPr>
              <a:t>: </a:t>
            </a:r>
            <a:r>
              <a:rPr lang="vi-VN" sz="2400" b="1" dirty="0">
                <a:latin typeface="+mj-lt"/>
              </a:rPr>
              <a:t>xuống núi nhận thư, chạm vào từng con chữ, cất giữ cẩn thận</a:t>
            </a:r>
            <a:r>
              <a:rPr lang="vi-VN" sz="2400" dirty="0">
                <a:latin typeface="+mj-lt"/>
              </a:rPr>
              <a:t>, thể hiện sự </a:t>
            </a:r>
            <a:r>
              <a:rPr lang="vi-VN" sz="2400" b="1" dirty="0">
                <a:latin typeface="+mj-lt"/>
              </a:rPr>
              <a:t>trân trọng và thấu hiểu con bằng trái tim</a:t>
            </a:r>
            <a:r>
              <a:rPr lang="vi-VN" sz="2400" dirty="0">
                <a:latin typeface="+mj-lt"/>
              </a:rPr>
              <a:t>. Dù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kiệm lời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vi-VN" sz="2400" dirty="0">
                <a:latin typeface="+mj-lt"/>
              </a:rPr>
              <a:t>nhưng câu nói </a:t>
            </a:r>
            <a:r>
              <a:rPr lang="vi-VN" sz="2400" b="1" dirty="0">
                <a:latin typeface="+mj-lt"/>
              </a:rPr>
              <a:t>“Nó là con tôi, nó viết gì tôi đều biết cả”</a:t>
            </a:r>
            <a:r>
              <a:rPr lang="vi-VN" sz="2400" dirty="0">
                <a:latin typeface="+mj-lt"/>
              </a:rPr>
              <a:t> chứa đựng </a:t>
            </a:r>
            <a:r>
              <a:rPr lang="vi-VN" sz="2400" b="1" dirty="0">
                <a:latin typeface="+mj-lt"/>
              </a:rPr>
              <a:t>niềm tự hào</a:t>
            </a:r>
            <a:r>
              <a:rPr lang="vi-VN" sz="2400" dirty="0">
                <a:latin typeface="+mj-lt"/>
              </a:rPr>
              <a:t> và </a:t>
            </a:r>
            <a:r>
              <a:rPr lang="vi-VN" sz="2400" b="1" dirty="0">
                <a:latin typeface="+mj-lt"/>
              </a:rPr>
              <a:t>tình cảm sâu sắc</a:t>
            </a:r>
            <a:r>
              <a:rPr lang="vi-VN" sz="2400" dirty="0">
                <a:latin typeface="+mj-lt"/>
              </a:rPr>
              <a:t>.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Nội tâm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dirty="0">
                <a:latin typeface="+mj-lt"/>
              </a:rPr>
              <a:t>của ông bộc lộ qua từng </a:t>
            </a:r>
            <a:r>
              <a:rPr lang="vi-VN" sz="2400" b="1" dirty="0">
                <a:latin typeface="+mj-lt"/>
              </a:rPr>
              <a:t>cử chỉ</a:t>
            </a:r>
            <a:r>
              <a:rPr lang="vi-VN" sz="2400" dirty="0">
                <a:latin typeface="+mj-lt"/>
              </a:rPr>
              <a:t>: </a:t>
            </a:r>
            <a:r>
              <a:rPr lang="vi-VN" sz="2400" b="1" dirty="0">
                <a:latin typeface="+mj-lt"/>
              </a:rPr>
              <a:t>vui mừng</a:t>
            </a:r>
            <a:r>
              <a:rPr lang="vi-VN" sz="2400" dirty="0">
                <a:latin typeface="+mj-lt"/>
              </a:rPr>
              <a:t> khi nhận thư, </a:t>
            </a:r>
            <a:r>
              <a:rPr lang="vi-VN" sz="2400" b="1" dirty="0">
                <a:latin typeface="+mj-lt"/>
              </a:rPr>
              <a:t>xúc động</a:t>
            </a:r>
            <a:r>
              <a:rPr lang="vi-VN" sz="2400" dirty="0">
                <a:latin typeface="+mj-lt"/>
              </a:rPr>
              <a:t> khi đọc thư, </a:t>
            </a:r>
            <a:r>
              <a:rPr lang="vi-VN" sz="2400" b="1" dirty="0">
                <a:latin typeface="+mj-lt"/>
              </a:rPr>
              <a:t>bình thản nhưng tự hào</a:t>
            </a:r>
            <a:r>
              <a:rPr lang="vi-VN" sz="2400" dirty="0">
                <a:latin typeface="+mj-lt"/>
              </a:rPr>
              <a:t> khi trao thư cho vợ.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Ông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âm thầm dõi theo con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hy sinh lặng lẽ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, với vợ, ông 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chân thành, tin tưởng</a:t>
            </a:r>
            <a:r>
              <a:rPr lang="vi-VN" sz="2400" dirty="0">
                <a:latin typeface="+mj-lt"/>
              </a:rPr>
              <a:t>.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Những chi tiết </a:t>
            </a:r>
            <a:r>
              <a:rPr lang="vi-VN" sz="2400" b="1" dirty="0">
                <a:latin typeface="+mj-lt"/>
              </a:rPr>
              <a:t>“chạm vào chữ”, “ép vào khuôn mặt”, “cất giữ thư”</a:t>
            </a:r>
            <a:r>
              <a:rPr lang="vi-VN" sz="2400" dirty="0">
                <a:latin typeface="+mj-lt"/>
              </a:rPr>
              <a:t> giúp khắc họa một người cha </a:t>
            </a:r>
            <a:r>
              <a:rPr lang="vi-VN" sz="2400" b="1" dirty="0">
                <a:latin typeface="+mj-lt"/>
              </a:rPr>
              <a:t>giản dị, giàu tình cảm, hy sinh thầm lặng</a:t>
            </a:r>
            <a:r>
              <a:rPr lang="vi-VN" sz="2400" dirty="0">
                <a:latin typeface="+mj-lt"/>
              </a:rPr>
              <a:t>. </a:t>
            </a:r>
            <a:r>
              <a:rPr lang="vi-VN" sz="2400" i="1" dirty="0">
                <a:latin typeface="+mj-lt"/>
              </a:rPr>
              <a:t>Bố tôi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đề cao </a:t>
            </a:r>
            <a:r>
              <a:rPr lang="vi-VN" sz="2400" b="1" dirty="0">
                <a:latin typeface="+mj-lt"/>
              </a:rPr>
              <a:t>tình phụ tử thiêng liêng</a:t>
            </a:r>
            <a:r>
              <a:rPr lang="vi-VN" sz="2400" dirty="0">
                <a:latin typeface="+mj-lt"/>
              </a:rPr>
              <a:t>, thể hiện qua </a:t>
            </a:r>
            <a:r>
              <a:rPr lang="vi-VN" sz="2400" dirty="0">
                <a:solidFill>
                  <a:srgbClr val="C00000"/>
                </a:solidFill>
                <a:latin typeface="+mj-lt"/>
              </a:rPr>
              <a:t>nghệ thuật </a:t>
            </a:r>
            <a:r>
              <a:rPr lang="vi-VN" sz="2400" b="1" dirty="0">
                <a:latin typeface="+mj-lt"/>
              </a:rPr>
              <a:t>tinh tế, giàu cảm xúc</a:t>
            </a:r>
            <a:r>
              <a:rPr lang="vi-VN" sz="2400" dirty="0">
                <a:latin typeface="+mj-lt"/>
              </a:rPr>
              <a:t> của </a:t>
            </a:r>
            <a:r>
              <a:rPr lang="vi-VN" sz="2400" b="1" dirty="0">
                <a:latin typeface="+mj-lt"/>
              </a:rPr>
              <a:t>Nguyễn Ngọc Thuần</a:t>
            </a:r>
            <a:r>
              <a:rPr lang="vi-VN" sz="2400" dirty="0">
                <a:latin typeface="+mj-lt"/>
              </a:rPr>
              <a:t>.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than_doan_nhan_vat_nguoi_cha_trong_bo_toi_2c4cdb02-c0e0-43e7-a2e6-a5d04bc9cdf6">
            <a:hlinkClick r:id="" action="ppaction://media"/>
            <a:extLst>
              <a:ext uri="{FF2B5EF4-FFF2-40B4-BE49-F238E27FC236}">
                <a16:creationId xmlns:a16="http://schemas.microsoft.com/office/drawing/2014/main" id="{CB47F8B2-9255-49D9-9608-32F603DA4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2732" y="0"/>
            <a:ext cx="1653628" cy="139787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155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GIÁO ĐÃ ĐỀN DỰ GIỜ TIẾT NGỮ CHUYÊN ĐỀ ÔN THI VÀO 10- VĂN LỚP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70BDC-AD29-4918-A2B9-9136CC8C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03" y="1723697"/>
            <a:ext cx="7451835" cy="49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FA8-9D60-48F2-AF42-59A5E8B7F72E}"/>
              </a:ext>
            </a:extLst>
          </p:cNvPr>
          <p:cNvSpPr txBox="1"/>
          <p:nvPr/>
        </p:nvSpPr>
        <p:spPr>
          <a:xfrm>
            <a:off x="1870842" y="254346"/>
            <a:ext cx="7735613" cy="4972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ĐOẠN MẪU THAM KHẢO</a:t>
            </a: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KẾT ĐOẠN </a:t>
            </a: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Hình ảnh người cha trong truyện giúp ta nhận ra rằng tình yêu thương không cần thể hiện bằng lời, nhưng luôn bền chặt và đáng trân trọng.</a:t>
            </a:r>
            <a:endParaRPr lang="vi-VN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2400" b="1" dirty="0">
              <a:solidFill>
                <a:srgbClr val="C00000"/>
              </a:solidFill>
              <a:latin typeface="+mj-lt"/>
            </a:endParaRPr>
          </a:p>
          <a:p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ket_doan_hinh_anh_nguoi_cha_trong_truyen_d6c783f9-b7a4-44aa-95e6-e8afb300a557">
            <a:hlinkClick r:id="" action="ppaction://media"/>
            <a:extLst>
              <a:ext uri="{FF2B5EF4-FFF2-40B4-BE49-F238E27FC236}">
                <a16:creationId xmlns:a16="http://schemas.microsoft.com/office/drawing/2014/main" id="{2DCD7922-F408-425B-BB2B-9D2931E69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000" y="903890"/>
            <a:ext cx="1425027" cy="1425027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227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5113B-66CB-46FA-A1B6-0D8455AA41FF}"/>
              </a:ext>
            </a:extLst>
          </p:cNvPr>
          <p:cNvSpPr txBox="1"/>
          <p:nvPr/>
        </p:nvSpPr>
        <p:spPr>
          <a:xfrm>
            <a:off x="489891" y="108376"/>
            <a:ext cx="7013838" cy="64774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Kết thúc tiết học (5 - 7 phút)- Học sinh nghe bài hát “ Tình cha”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"Nhắn gửi cha yêu" dán lên giấy A0 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-Cách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+Học sinh sử dụng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(Canva)</a:t>
            </a: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tạo một bưu thiếp có hình ảnh và thông điệp gửi đến cha mình.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+Học sinh có thể viết một đoạn văn ngắn thể hiện tình cảm với cha.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+Chia sẻ bưu thiếp với lớp hoặc gửi về nhà cho cha.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+Học sinh có thể viết thơ tặng cha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đích:</a:t>
            </a:r>
            <a:r>
              <a:rPr lang="vi-VN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Kết nối bài học với thực tế, tạo trải nghiệm cảm xúc sâu sắc.</a:t>
            </a:r>
            <a:endParaRPr lang="vi-VN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oat_dong_4_nhan_gui_cha_yeu_dan_len_giay_a0_4477fe86-237a-45ca-a147-06c9f996a320">
            <a:hlinkClick r:id="" action="ppaction://media"/>
            <a:extLst>
              <a:ext uri="{FF2B5EF4-FFF2-40B4-BE49-F238E27FC236}">
                <a16:creationId xmlns:a16="http://schemas.microsoft.com/office/drawing/2014/main" id="{FC6AE0FB-2310-4F90-858F-BEEDFD415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43" y="1780442"/>
            <a:ext cx="1337395" cy="1337395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58BA6-55BE-48B3-A456-0C52C1041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277" y="108376"/>
            <a:ext cx="4425220" cy="64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sp>
        <p:nvSpPr>
          <p:cNvPr id="14" name="Rectangle 13"/>
          <p:cNvSpPr/>
          <p:nvPr/>
        </p:nvSpPr>
        <p:spPr>
          <a:xfrm>
            <a:off x="2166578" y="735543"/>
            <a:ext cx="6881289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C8D52-5108-4D20-9583-8DD20CF90840}"/>
              </a:ext>
            </a:extLst>
          </p:cNvPr>
          <p:cNvSpPr txBox="1"/>
          <p:nvPr/>
        </p:nvSpPr>
        <p:spPr>
          <a:xfrm>
            <a:off x="756745" y="2534962"/>
            <a:ext cx="592783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CÁC NHÓM VIẾT HOÀN CHỈNH ĐOẠN VĂN VÀ NỘP LẠI SẢN PHẨM CHO CÔ GIÁO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F00E2-5373-4838-835E-52B4EFC3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254" y="2081048"/>
            <a:ext cx="3920359" cy="452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331288" y="456161"/>
            <a:ext cx="69148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của tiết học: Hướng dẫn viết đoạn văn phân tích nhân vật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-Nắm vững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viết đoạn văn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nhân vật.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-Hiểu cách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câu hỏi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các phần: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đoạn, thân đoạn, kết đoạn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lập dàn ý.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2️⃣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-Biết cách vận dụng kiến thức để viết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mở đoạn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thân đoạn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kết đoạn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-Bước đầu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đoạn văn hoàn chỉnh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nhân vật trong truyện ngắn.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9110F-EBB4-4F0D-9CBF-2A20229B6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145" y="1"/>
            <a:ext cx="4424855" cy="6560652"/>
          </a:xfrm>
          <a:prstGeom prst="rect">
            <a:avLst/>
          </a:prstGeom>
        </p:spPr>
      </p:pic>
      <p:pic>
        <p:nvPicPr>
          <p:cNvPr id="15" name="muc_tieu_cua_tiet_hoc_huong_dan_viet_doan_van_d7e4c5c5-731e-4388-8ee0-73f5f9c3f8bb">
            <a:hlinkClick r:id="" action="ppaction://media"/>
            <a:extLst>
              <a:ext uri="{FF2B5EF4-FFF2-40B4-BE49-F238E27FC236}">
                <a16:creationId xmlns:a16="http://schemas.microsoft.com/office/drawing/2014/main" id="{775E65D1-F47E-47BA-BC6F-675415DA6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1409" y="2765041"/>
            <a:ext cx="1515260" cy="1215895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4951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9073C-6CE5-4183-883B-137D46C4A82F}"/>
              </a:ext>
            </a:extLst>
          </p:cNvPr>
          <p:cNvSpPr txBox="1"/>
          <p:nvPr/>
        </p:nvSpPr>
        <p:spPr>
          <a:xfrm>
            <a:off x="1019587" y="925550"/>
            <a:ext cx="101528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HOẠT ĐỘNG TÌM HIỂU CÔNG THỨC</a:t>
            </a:r>
          </a:p>
          <a:p>
            <a:pPr marL="514350" indent="-514350">
              <a:buAutoNum type="arabicPeriod"/>
            </a:pPr>
            <a:endParaRPr lang="vi-VN" sz="28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             ĐIỀN NỘI DUNG THEO TỪ KHÓA CHO TRƯỚC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8E8D7-6C88-4762-8032-1FF9CE56C3E8}"/>
              </a:ext>
            </a:extLst>
          </p:cNvPr>
          <p:cNvSpPr txBox="1"/>
          <p:nvPr/>
        </p:nvSpPr>
        <p:spPr>
          <a:xfrm>
            <a:off x="2182823" y="433811"/>
            <a:ext cx="61084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HÌNH THÀNH KỸ NĂNG</a:t>
            </a:r>
          </a:p>
          <a:p>
            <a:pPr algn="ctr"/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B864-2015-41A2-BB0D-E621BE19B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97" y="2897057"/>
            <a:ext cx="7094482" cy="38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331288" y="456161"/>
            <a:ext cx="691483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CÂY TRI THỨC NHÂN VẬT </a:t>
            </a:r>
            <a:endParaRPr lang="vi-VN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8BF9B-3B8C-42E1-A09E-188657A3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239" y="1023634"/>
            <a:ext cx="2601302" cy="53787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670C17-7F8B-4D19-8057-70DCD1A8C67C}"/>
              </a:ext>
            </a:extLst>
          </p:cNvPr>
          <p:cNvSpPr txBox="1"/>
          <p:nvPr/>
        </p:nvSpPr>
        <p:spPr>
          <a:xfrm>
            <a:off x="771372" y="1069406"/>
            <a:ext cx="84294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Cách chơi: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1.  Giáo viên chia lớp thành các nhóm nhỏ. Mỗi nhóm nhận một bảng gồm hai cột:</a:t>
            </a:r>
          </a:p>
          <a:p>
            <a:r>
              <a:rPr lang="vi-VN" sz="3200" b="1" dirty="0">
                <a:latin typeface="+mj-lt"/>
              </a:rPr>
              <a:t>Cột 1: </a:t>
            </a:r>
            <a:r>
              <a:rPr lang="vi-VN" sz="3200" dirty="0">
                <a:latin typeface="+mj-lt"/>
              </a:rPr>
              <a:t>Chứa </a:t>
            </a:r>
            <a:r>
              <a:rPr lang="vi-VN" sz="3200" b="1" dirty="0">
                <a:latin typeface="+mj-lt"/>
              </a:rPr>
              <a:t>từ khóa</a:t>
            </a:r>
            <a:r>
              <a:rPr lang="vi-VN" sz="3200" dirty="0">
                <a:latin typeface="+mj-lt"/>
              </a:rPr>
              <a:t> </a:t>
            </a:r>
          </a:p>
          <a:p>
            <a:r>
              <a:rPr lang="vi-VN" sz="3200" b="1" dirty="0">
                <a:latin typeface="+mj-lt"/>
              </a:rPr>
              <a:t>Cột 2: Để trống</a:t>
            </a:r>
            <a:r>
              <a:rPr lang="vi-VN" sz="3200" dirty="0">
                <a:latin typeface="+mj-lt"/>
              </a:rPr>
              <a:t>, học sinh phải </a:t>
            </a:r>
            <a:r>
              <a:rPr lang="vi-VN" sz="3200" b="1" dirty="0">
                <a:latin typeface="+mj-lt"/>
              </a:rPr>
              <a:t>điền nội dung thích hợp</a:t>
            </a:r>
            <a:r>
              <a:rPr lang="vi-VN" sz="3200" dirty="0">
                <a:latin typeface="+mj-lt"/>
              </a:rPr>
              <a:t> để hoàn chỉnh công thức viết đoạn văn.</a:t>
            </a:r>
          </a:p>
          <a:p>
            <a:r>
              <a:rPr lang="vi-VN" sz="3200" dirty="0">
                <a:latin typeface="+mj-lt"/>
              </a:rPr>
              <a:t> Các nhóm thảo luận và hoàn thành bảng trong thời gian quy định (3phút).</a:t>
            </a:r>
          </a:p>
          <a:p>
            <a:r>
              <a:rPr lang="vi-VN" sz="3200" dirty="0">
                <a:latin typeface="+mj-lt"/>
              </a:rPr>
              <a:t> 3. Bốc bài lên điền vào cột trên bảng</a:t>
            </a:r>
          </a:p>
        </p:txBody>
      </p:sp>
    </p:spTree>
    <p:extLst>
      <p:ext uri="{BB962C8B-B14F-4D97-AF65-F5344CB8AC3E}">
        <p14:creationId xmlns:p14="http://schemas.microsoft.com/office/powerpoint/2010/main" val="30601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5417B-EFA7-4AAA-9531-418E42B25AE2}"/>
              </a:ext>
            </a:extLst>
          </p:cNvPr>
          <p:cNvSpPr txBox="1"/>
          <p:nvPr/>
        </p:nvSpPr>
        <p:spPr>
          <a:xfrm>
            <a:off x="483477" y="433811"/>
            <a:ext cx="79458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RÈN KỸ NĂNG LẬP DÀN Ý VÀ ÁP DỤNG CHO TRUYỆN  NGẮN NGOÀI SÁCH GIÁO KHOA</a:t>
            </a:r>
          </a:p>
          <a:p>
            <a:pPr algn="ctr"/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 BẢN “ BỐ TÔI” CỦA NGUYỄN NGỌC THUẦN</a:t>
            </a:r>
          </a:p>
          <a:p>
            <a:pPr algn="ctr"/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A52C6-4FFA-405B-B564-7138A37C6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876" y="1019502"/>
            <a:ext cx="3555124" cy="56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96641-4ADD-4E23-A49D-2CC95F30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9D87419-73D2-0522-2637-F2E109FFC408}"/>
              </a:ext>
            </a:extLst>
          </p:cNvPr>
          <p:cNvSpPr txBox="1"/>
          <p:nvPr/>
        </p:nvSpPr>
        <p:spPr>
          <a:xfrm>
            <a:off x="448987" y="383281"/>
            <a:ext cx="11509394" cy="6181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TÔI</a:t>
            </a:r>
            <a:endParaRPr lang="vi-VN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Bao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rẽ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r>
              <a:rPr lang="en-US" sz="20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nhét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khẽ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“Con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“Thư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Sao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giùm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nớt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(Theo Nguyễn Ngọc Thuần, in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Việt” –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Nxb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0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Việt Nam, 2012.)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695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478433" y="121488"/>
            <a:ext cx="1171356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TÌM Ý BẰNG CÁCH ĐẶT CÂU HỎI CHO TỪ KHÓA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D534A-A9EF-4FCA-AA97-678D0CA7A176}"/>
              </a:ext>
            </a:extLst>
          </p:cNvPr>
          <p:cNvSpPr txBox="1"/>
          <p:nvPr/>
        </p:nvSpPr>
        <p:spPr>
          <a:xfrm>
            <a:off x="34449" y="1220211"/>
            <a:ext cx="4072272" cy="2914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sz="28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vi-VN" sz="2800" dirty="0">
              <a:solidFill>
                <a:srgbClr val="00206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phẩm và tác giả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44039-F546-4956-B557-00F7A3F420AB}"/>
              </a:ext>
            </a:extLst>
          </p:cNvPr>
          <p:cNvSpPr txBox="1"/>
          <p:nvPr/>
        </p:nvSpPr>
        <p:spPr>
          <a:xfrm>
            <a:off x="6239304" y="1279476"/>
            <a:ext cx="5918247" cy="4538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Mở đoạn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-Tác giả của tác phẩm là ai?  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-Tác phẩm thuộc thể loại gì? Nội dung chính của tác phẩm là gì?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-Nhân vật mà em phân tích là ai? Nhân vật này có vai trò gì trong tác phẩm?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-Nhân vật này có điểm gì đặc biệt thu hút sự quan tâm của người đọc?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FFE376C-D9D4-41D6-AAF3-0D7890ADAE98}"/>
              </a:ext>
            </a:extLst>
          </p:cNvPr>
          <p:cNvSpPr/>
          <p:nvPr/>
        </p:nvSpPr>
        <p:spPr>
          <a:xfrm>
            <a:off x="4550705" y="1954924"/>
            <a:ext cx="1545295" cy="5544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5864" y="433811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DD2AA-59AE-4DBF-9FD9-7C4D495DC2E8}"/>
              </a:ext>
            </a:extLst>
          </p:cNvPr>
          <p:cNvSpPr txBox="1"/>
          <p:nvPr/>
        </p:nvSpPr>
        <p:spPr>
          <a:xfrm>
            <a:off x="478433" y="121488"/>
            <a:ext cx="11713567" cy="10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TÌM Ý BẰNG CÁCH ĐẶT CÂU HỎI CHO TỪ KHÓA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D534A-A9EF-4FCA-AA97-678D0CA7A176}"/>
              </a:ext>
            </a:extLst>
          </p:cNvPr>
          <p:cNvSpPr txBox="1"/>
          <p:nvPr/>
        </p:nvSpPr>
        <p:spPr>
          <a:xfrm>
            <a:off x="2353346" y="1197651"/>
            <a:ext cx="8069027" cy="52802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20040" marR="18288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8288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2880" lvl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2880" lvl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15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vi-VN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F8154-E32C-4431-B77A-195122E5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203" y="2919618"/>
            <a:ext cx="2467566" cy="35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2502</Words>
  <Application>Microsoft Office PowerPoint</Application>
  <PresentationFormat>Màn hình rộng</PresentationFormat>
  <Paragraphs>146</Paragraphs>
  <Slides>22</Slides>
  <Notes>11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Myriad Pro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Tuan Le Doan</cp:lastModifiedBy>
  <cp:revision>290</cp:revision>
  <dcterms:created xsi:type="dcterms:W3CDTF">2022-04-05T12:52:23Z</dcterms:created>
  <dcterms:modified xsi:type="dcterms:W3CDTF">2025-04-13T00:42:05Z</dcterms:modified>
</cp:coreProperties>
</file>