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53"/>
  </p:notesMasterIdLst>
  <p:sldIdLst>
    <p:sldId id="256" r:id="rId3"/>
    <p:sldId id="258" r:id="rId4"/>
    <p:sldId id="257" r:id="rId5"/>
    <p:sldId id="269" r:id="rId6"/>
    <p:sldId id="259" r:id="rId7"/>
    <p:sldId id="279" r:id="rId8"/>
    <p:sldId id="274" r:id="rId9"/>
    <p:sldId id="272" r:id="rId10"/>
    <p:sldId id="334" r:id="rId11"/>
    <p:sldId id="329" r:id="rId12"/>
    <p:sldId id="327" r:id="rId13"/>
    <p:sldId id="276" r:id="rId14"/>
    <p:sldId id="270" r:id="rId15"/>
    <p:sldId id="331" r:id="rId16"/>
    <p:sldId id="328" r:id="rId17"/>
    <p:sldId id="341" r:id="rId18"/>
    <p:sldId id="337" r:id="rId19"/>
    <p:sldId id="312" r:id="rId20"/>
    <p:sldId id="330" r:id="rId21"/>
    <p:sldId id="338" r:id="rId22"/>
    <p:sldId id="339" r:id="rId23"/>
    <p:sldId id="340" r:id="rId24"/>
    <p:sldId id="332" r:id="rId25"/>
    <p:sldId id="362" r:id="rId26"/>
    <p:sldId id="349" r:id="rId27"/>
    <p:sldId id="299" r:id="rId28"/>
    <p:sldId id="363" r:id="rId29"/>
    <p:sldId id="364" r:id="rId30"/>
    <p:sldId id="366" r:id="rId31"/>
    <p:sldId id="365" r:id="rId32"/>
    <p:sldId id="367" r:id="rId33"/>
    <p:sldId id="281" r:id="rId34"/>
    <p:sldId id="368" r:id="rId35"/>
    <p:sldId id="260" r:id="rId36"/>
    <p:sldId id="369" r:id="rId37"/>
    <p:sldId id="354" r:id="rId38"/>
    <p:sldId id="315" r:id="rId39"/>
    <p:sldId id="357" r:id="rId40"/>
    <p:sldId id="370" r:id="rId41"/>
    <p:sldId id="371" r:id="rId42"/>
    <p:sldId id="301" r:id="rId43"/>
    <p:sldId id="295" r:id="rId44"/>
    <p:sldId id="372" r:id="rId45"/>
    <p:sldId id="275" r:id="rId46"/>
    <p:sldId id="298" r:id="rId47"/>
    <p:sldId id="359" r:id="rId48"/>
    <p:sldId id="361" r:id="rId49"/>
    <p:sldId id="373" r:id="rId50"/>
    <p:sldId id="262" r:id="rId51"/>
    <p:sldId id="267" r:id="rId52"/>
  </p:sldIdLst>
  <p:sldSz cx="18288000" cy="10287000"/>
  <p:notesSz cx="6858000" cy="9144000"/>
  <p:embeddedFontLst>
    <p:embeddedFont>
      <p:font typeface="Cambria Math" panose="0204050305040603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22" autoAdjust="0"/>
  </p:normalViewPr>
  <p:slideViewPr>
    <p:cSldViewPr>
      <p:cViewPr varScale="1">
        <p:scale>
          <a:sx n="42" d="100"/>
          <a:sy n="42" d="100"/>
        </p:scale>
        <p:origin x="7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24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719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36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42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95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66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893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55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83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28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0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64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529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9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800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24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2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363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11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026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26" Type="http://schemas.openxmlformats.org/officeDocument/2006/relationships/image" Target="../media/image310.png"/><Relationship Id="rId3" Type="http://schemas.openxmlformats.org/officeDocument/2006/relationships/image" Target="../media/image8.sv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28" Type="http://schemas.openxmlformats.org/officeDocument/2006/relationships/image" Target="../media/image46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27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8.svg"/><Relationship Id="rId50" Type="http://schemas.openxmlformats.org/officeDocument/2006/relationships/image" Target="../media/image51.svg"/><Relationship Id="rId7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9" Type="http://schemas.openxmlformats.org/officeDocument/2006/relationships/image" Target="../media/image5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Relationship Id="rId48" Type="http://schemas.openxmlformats.org/officeDocument/2006/relationships/image" Target="../media/image15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svg"/><Relationship Id="rId7" Type="http://schemas.openxmlformats.org/officeDocument/2006/relationships/image" Target="../media/image55.png"/><Relationship Id="rId12" Type="http://schemas.openxmlformats.org/officeDocument/2006/relationships/image" Target="../media/image148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15" Type="http://schemas.openxmlformats.org/officeDocument/2006/relationships/image" Target="../media/image155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.png"/><Relationship Id="rId3" Type="http://schemas.openxmlformats.org/officeDocument/2006/relationships/image" Target="../media/image8.svg"/><Relationship Id="rId12" Type="http://schemas.openxmlformats.org/officeDocument/2006/relationships/image" Target="../media/image1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57.png"/><Relationship Id="rId5" Type="http://schemas.openxmlformats.org/officeDocument/2006/relationships/image" Target="../media/image18.svg"/><Relationship Id="rId15" Type="http://schemas.openxmlformats.org/officeDocument/2006/relationships/image" Target="../media/image57.png"/><Relationship Id="rId4" Type="http://schemas.openxmlformats.org/officeDocument/2006/relationships/image" Target="../media/image17.png"/><Relationship Id="rId14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14" Type="http://schemas.openxmlformats.org/officeDocument/2006/relationships/image" Target="../media/image1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sv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24" Type="http://schemas.openxmlformats.org/officeDocument/2006/relationships/image" Target="../media/image58.png"/><Relationship Id="rId5" Type="http://schemas.openxmlformats.org/officeDocument/2006/relationships/image" Target="../media/image31.png"/><Relationship Id="rId23" Type="http://schemas.openxmlformats.org/officeDocument/2006/relationships/image" Target="../media/image166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3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10" Type="http://schemas.openxmlformats.org/officeDocument/2006/relationships/image" Target="../media/image8.svg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3" Type="http://schemas.openxmlformats.org/officeDocument/2006/relationships/image" Target="../media/image41.png"/><Relationship Id="rId7" Type="http://schemas.openxmlformats.org/officeDocument/2006/relationships/image" Target="../media/image61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image" Target="../media/image42.png"/><Relationship Id="rId14" Type="http://schemas.openxmlformats.org/officeDocument/2006/relationships/image" Target="../media/image1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3" Type="http://schemas.openxmlformats.org/officeDocument/2006/relationships/image" Target="../media/image41.png"/><Relationship Id="rId7" Type="http://schemas.openxmlformats.org/officeDocument/2006/relationships/image" Target="../media/image65.pn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30.png"/><Relationship Id="rId5" Type="http://schemas.openxmlformats.org/officeDocument/2006/relationships/image" Target="../media/image44.png"/><Relationship Id="rId15" Type="http://schemas.openxmlformats.org/officeDocument/2006/relationships/image" Target="../media/image180.png"/><Relationship Id="rId10" Type="http://schemas.openxmlformats.org/officeDocument/2006/relationships/image" Target="../media/image176.png"/><Relationship Id="rId4" Type="http://schemas.openxmlformats.org/officeDocument/2006/relationships/image" Target="../media/image42.png"/><Relationship Id="rId14" Type="http://schemas.openxmlformats.org/officeDocument/2006/relationships/image" Target="../media/image179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0.png"/><Relationship Id="rId25" Type="http://schemas.openxmlformats.org/officeDocument/2006/relationships/image" Target="../media/image192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9.svg"/><Relationship Id="rId28" Type="http://schemas.openxmlformats.org/officeDocument/2006/relationships/image" Target="../media/image520.png"/><Relationship Id="rId19" Type="http://schemas.openxmlformats.org/officeDocument/2006/relationships/image" Target="../media/image186.png"/><Relationship Id="rId31" Type="http://schemas.openxmlformats.org/officeDocument/2006/relationships/image" Target="../media/image68.png"/><Relationship Id="rId27" Type="http://schemas.openxmlformats.org/officeDocument/2006/relationships/image" Target="../media/image51.png"/><Relationship Id="rId30" Type="http://schemas.openxmlformats.org/officeDocument/2006/relationships/image" Target="../media/image6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50" Type="http://schemas.openxmlformats.org/officeDocument/2006/relationships/image" Target="../media/image19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5.png"/><Relationship Id="rId3" Type="http://schemas.openxmlformats.org/officeDocument/2006/relationships/image" Target="../media/image43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45.png"/><Relationship Id="rId15" Type="http://schemas.openxmlformats.org/officeDocument/2006/relationships/image" Target="../media/image207.png"/><Relationship Id="rId4" Type="http://schemas.openxmlformats.org/officeDocument/2006/relationships/image" Target="../media/image44.png"/><Relationship Id="rId14" Type="http://schemas.openxmlformats.org/officeDocument/2006/relationships/image" Target="../media/image2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8.svg"/><Relationship Id="rId7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7.pn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34" Type="http://schemas.openxmlformats.org/officeDocument/2006/relationships/image" Target="../media/image71.svg"/><Relationship Id="rId3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17.png"/><Relationship Id="rId36" Type="http://schemas.openxmlformats.org/officeDocument/2006/relationships/image" Target="../media/image218.png"/><Relationship Id="rId4" Type="http://schemas.openxmlformats.org/officeDocument/2006/relationships/image" Target="../media/image27.png"/><Relationship Id="rId35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31" Type="http://schemas.openxmlformats.org/officeDocument/2006/relationships/image" Target="../media/image219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.svg"/><Relationship Id="rId7" Type="http://schemas.openxmlformats.org/officeDocument/2006/relationships/image" Target="../media/image7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20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.svg"/><Relationship Id="rId7" Type="http://schemas.openxmlformats.org/officeDocument/2006/relationships/image" Target="../media/image7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21.png"/><Relationship Id="rId31" Type="http://schemas.openxmlformats.org/officeDocument/2006/relationships/image" Target="../media/image222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4.png"/><Relationship Id="rId3" Type="http://schemas.openxmlformats.org/officeDocument/2006/relationships/image" Target="../media/image8.svg"/><Relationship Id="rId21" Type="http://schemas.openxmlformats.org/officeDocument/2006/relationships/image" Target="../media/image231.png"/><Relationship Id="rId12" Type="http://schemas.openxmlformats.org/officeDocument/2006/relationships/image" Target="../media/image223.png"/><Relationship Id="rId2" Type="http://schemas.openxmlformats.org/officeDocument/2006/relationships/image" Target="../media/image7.png"/><Relationship Id="rId16" Type="http://schemas.openxmlformats.org/officeDocument/2006/relationships/image" Target="../media/image73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4.png"/><Relationship Id="rId15" Type="http://schemas.openxmlformats.org/officeDocument/2006/relationships/image" Target="../media/image226.png"/><Relationship Id="rId23" Type="http://schemas.openxmlformats.org/officeDocument/2006/relationships/image" Target="../media/image233.png"/><Relationship Id="rId19" Type="http://schemas.openxmlformats.org/officeDocument/2006/relationships/image" Target="../media/image229.png"/><Relationship Id="rId4" Type="http://schemas.openxmlformats.org/officeDocument/2006/relationships/image" Target="../media/image27.png"/><Relationship Id="rId14" Type="http://schemas.openxmlformats.org/officeDocument/2006/relationships/image" Target="../media/image225.png"/><Relationship Id="rId22" Type="http://schemas.openxmlformats.org/officeDocument/2006/relationships/image" Target="../media/image232.png"/></Relationships>
</file>

<file path=ppt/slides/_rels/slide3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5.png"/><Relationship Id="rId3" Type="http://schemas.openxmlformats.org/officeDocument/2006/relationships/image" Target="../media/image8.svg"/><Relationship Id="rId21" Type="http://schemas.openxmlformats.org/officeDocument/2006/relationships/image" Target="../media/image248.png"/><Relationship Id="rId17" Type="http://schemas.openxmlformats.org/officeDocument/2006/relationships/image" Target="../media/image244.png"/><Relationship Id="rId2" Type="http://schemas.openxmlformats.org/officeDocument/2006/relationships/image" Target="../media/image7.png"/><Relationship Id="rId16" Type="http://schemas.openxmlformats.org/officeDocument/2006/relationships/image" Target="../media/image243.png"/><Relationship Id="rId20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42.png"/><Relationship Id="rId23" Type="http://schemas.openxmlformats.org/officeDocument/2006/relationships/image" Target="../media/image75.svg"/><Relationship Id="rId19" Type="http://schemas.openxmlformats.org/officeDocument/2006/relationships/image" Target="../media/image246.png"/><Relationship Id="rId4" Type="http://schemas.openxmlformats.org/officeDocument/2006/relationships/image" Target="../media/image27.png"/><Relationship Id="rId14" Type="http://schemas.openxmlformats.org/officeDocument/2006/relationships/image" Target="../media/image241.png"/><Relationship Id="rId2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17" Type="http://schemas.openxmlformats.org/officeDocument/2006/relationships/image" Target="../media/image258.png"/><Relationship Id="rId2" Type="http://schemas.openxmlformats.org/officeDocument/2006/relationships/image" Target="../media/image76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56.png"/><Relationship Id="rId10" Type="http://schemas.openxmlformats.org/officeDocument/2006/relationships/image" Target="../media/image251.png"/><Relationship Id="rId4" Type="http://schemas.openxmlformats.org/officeDocument/2006/relationships/image" Target="../media/image37.svg"/><Relationship Id="rId14" Type="http://schemas.openxmlformats.org/officeDocument/2006/relationships/image" Target="../media/image255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3.png"/><Relationship Id="rId3" Type="http://schemas.openxmlformats.org/officeDocument/2006/relationships/image" Target="../media/image36.png"/><Relationship Id="rId12" Type="http://schemas.openxmlformats.org/officeDocument/2006/relationships/image" Target="../media/image26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1.png"/><Relationship Id="rId10" Type="http://schemas.openxmlformats.org/officeDocument/2006/relationships/image" Target="../media/image259.png"/><Relationship Id="rId4" Type="http://schemas.openxmlformats.org/officeDocument/2006/relationships/image" Target="../media/image37.svg"/><Relationship Id="rId14" Type="http://schemas.openxmlformats.org/officeDocument/2006/relationships/image" Target="../media/image2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0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50.png"/><Relationship Id="rId18" Type="http://schemas.openxmlformats.org/officeDocument/2006/relationships/image" Target="../media/image700.png"/><Relationship Id="rId3" Type="http://schemas.openxmlformats.org/officeDocument/2006/relationships/image" Target="../media/image8.svg"/><Relationship Id="rId7" Type="http://schemas.openxmlformats.org/officeDocument/2006/relationships/image" Target="../media/image79.png"/><Relationship Id="rId17" Type="http://schemas.openxmlformats.org/officeDocument/2006/relationships/image" Target="../media/image69.png"/><Relationship Id="rId2" Type="http://schemas.openxmlformats.org/officeDocument/2006/relationships/image" Target="../media/image7.png"/><Relationship Id="rId16" Type="http://schemas.openxmlformats.org/officeDocument/2006/relationships/image" Target="../media/image6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7.svg"/><Relationship Id="rId15" Type="http://schemas.openxmlformats.org/officeDocument/2006/relationships/image" Target="../media/image67.png"/><Relationship Id="rId19" Type="http://schemas.openxmlformats.org/officeDocument/2006/relationships/image" Target="../media/image71.png"/><Relationship Id="rId4" Type="http://schemas.openxmlformats.org/officeDocument/2006/relationships/image" Target="../media/image36.png"/><Relationship Id="rId14" Type="http://schemas.openxmlformats.org/officeDocument/2006/relationships/image" Target="../media/image6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1.svg"/><Relationship Id="rId3" Type="http://schemas.openxmlformats.org/officeDocument/2006/relationships/image" Target="../media/image41.png"/><Relationship Id="rId7" Type="http://schemas.openxmlformats.org/officeDocument/2006/relationships/image" Target="../media/image740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0.png"/><Relationship Id="rId11" Type="http://schemas.openxmlformats.org/officeDocument/2006/relationships/image" Target="../media/image78.png"/><Relationship Id="rId5" Type="http://schemas.openxmlformats.org/officeDocument/2006/relationships/image" Target="../media/image720.png"/><Relationship Id="rId10" Type="http://schemas.openxmlformats.org/officeDocument/2006/relationships/image" Target="../media/image770.png"/><Relationship Id="rId4" Type="http://schemas.openxmlformats.org/officeDocument/2006/relationships/image" Target="../media/image42.png"/><Relationship Id="rId9" Type="http://schemas.openxmlformats.org/officeDocument/2006/relationships/image" Target="../media/image7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1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8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10" Type="http://schemas.openxmlformats.org/officeDocument/2006/relationships/image" Target="../media/image81.svg"/><Relationship Id="rId31" Type="http://schemas.openxmlformats.org/officeDocument/2006/relationships/image" Target="../media/image82.png"/><Relationship Id="rId4" Type="http://schemas.openxmlformats.org/officeDocument/2006/relationships/image" Target="../media/image42.png"/><Relationship Id="rId9" Type="http://schemas.openxmlformats.org/officeDocument/2006/relationships/image" Target="../media/image80.png"/><Relationship Id="rId30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72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90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5" Type="http://schemas.openxmlformats.org/officeDocument/2006/relationships/image" Target="../media/image90.png"/><Relationship Id="rId4" Type="http://schemas.openxmlformats.org/officeDocument/2006/relationships/image" Target="../media/image90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9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6.svg"/><Relationship Id="rId7" Type="http://schemas.openxmlformats.org/officeDocument/2006/relationships/image" Target="../media/image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1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1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15" Type="http://schemas.openxmlformats.org/officeDocument/2006/relationships/image" Target="../media/image97.svg"/><Relationship Id="rId4" Type="http://schemas.openxmlformats.org/officeDocument/2006/relationships/image" Target="../media/image7.png"/><Relationship Id="rId1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9.svg"/><Relationship Id="rId7" Type="http://schemas.openxmlformats.org/officeDocument/2006/relationships/image" Target="../media/image2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0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1.svg"/><Relationship Id="rId5" Type="http://schemas.openxmlformats.org/officeDocument/2006/relationships/image" Target="../media/image103.svg"/><Relationship Id="rId10" Type="http://schemas.openxmlformats.org/officeDocument/2006/relationships/image" Target="../media/image100.png"/><Relationship Id="rId4" Type="http://schemas.openxmlformats.org/officeDocument/2006/relationships/image" Target="../media/image102.png"/><Relationship Id="rId9" Type="http://schemas.openxmlformats.org/officeDocument/2006/relationships/image" Target="../media/image10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26" Type="http://schemas.openxmlformats.org/officeDocument/2006/relationships/image" Target="../media/image210.png"/><Relationship Id="rId3" Type="http://schemas.openxmlformats.org/officeDocument/2006/relationships/image" Target="../media/image8.sv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28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27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4.png"/><Relationship Id="rId26" Type="http://schemas.openxmlformats.org/officeDocument/2006/relationships/image" Target="../media/image250.png"/><Relationship Id="rId3" Type="http://schemas.openxmlformats.org/officeDocument/2006/relationships/image" Target="../media/image8.svg"/><Relationship Id="rId25" Type="http://schemas.openxmlformats.org/officeDocument/2006/relationships/image" Target="../media/image37.svg"/><Relationship Id="rId2" Type="http://schemas.openxmlformats.org/officeDocument/2006/relationships/image" Target="../media/image7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6.png"/><Relationship Id="rId5" Type="http://schemas.openxmlformats.org/officeDocument/2006/relationships/image" Target="../media/image18.svg"/><Relationship Id="rId23" Type="http://schemas.openxmlformats.org/officeDocument/2006/relationships/image" Target="../media/image150.png"/><Relationship Id="rId28" Type="http://schemas.openxmlformats.org/officeDocument/2006/relationships/image" Target="../media/image39.svg"/><Relationship Id="rId4" Type="http://schemas.openxmlformats.org/officeDocument/2006/relationships/image" Target="../media/image17.png"/><Relationship Id="rId27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38.png"/><Relationship Id="rId3" Type="http://schemas.openxmlformats.org/officeDocument/2006/relationships/image" Target="../media/image8.sv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svg"/><Relationship Id="rId15" Type="http://schemas.openxmlformats.org/officeDocument/2006/relationships/image" Target="../media/image140.png"/><Relationship Id="rId4" Type="http://schemas.openxmlformats.org/officeDocument/2006/relationships/image" Target="../media/image17.png"/><Relationship Id="rId1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30.png"/><Relationship Id="rId4" Type="http://schemas.openxmlformats.org/officeDocument/2006/relationships/image" Target="../media/image42.png"/><Relationship Id="rId9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499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212923" y="3702481"/>
            <a:ext cx="117890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2002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081411" y="1580815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96754">
            <a:off x="17310912" y="9475757"/>
            <a:ext cx="1039773" cy="1302678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380732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HĐ2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(I), (II);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357848"/>
                <a:ext cx="13949671" cy="3785652"/>
              </a:xfrm>
              <a:prstGeom prst="rect">
                <a:avLst/>
              </a:prstGeom>
              <a:blipFill>
                <a:blip r:embed="rId26"/>
                <a:stretch>
                  <a:fillRect l="-157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2039600" y="4775418"/>
            <a:ext cx="1905000" cy="1815882"/>
            <a:chOff x="1828800" y="2964916"/>
            <a:chExt cx="1905000" cy="1815882"/>
          </a:xfrm>
        </p:grpSpPr>
        <p:pic>
          <p:nvPicPr>
            <p:cNvPr id="2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2400" y="5636872"/>
            <a:ext cx="6629400" cy="358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0854" y="6286500"/>
            <a:ext cx="104536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a.b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a.(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b+c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a.(b + c) = ab + ac.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021379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371394" y="9142503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2109" y="8035598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6132" y="789373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40482" y="2986326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040" y="4869263"/>
                <a:ext cx="8880360" cy="1938992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5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 flipH="1">
            <a:off x="2512698" y="2396231"/>
            <a:ext cx="1604004" cy="15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73644" y="342900"/>
            <a:ext cx="1033356" cy="968772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-431816" y="8938487"/>
            <a:ext cx="1706755" cy="1617151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36107" y="8191500"/>
            <a:ext cx="1758937" cy="193289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04800" y="303398"/>
            <a:ext cx="4896718" cy="914400"/>
            <a:chOff x="1275482" y="1330136"/>
            <a:chExt cx="4896718" cy="9144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482" y="1330136"/>
              <a:ext cx="974372" cy="9144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232660" y="1492161"/>
              <a:ext cx="3939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 3: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66700"/>
                <a:ext cx="14923244" cy="2862322"/>
              </a:xfrm>
              <a:prstGeom prst="rect">
                <a:avLst/>
              </a:prstGeom>
              <a:blipFill>
                <a:blip r:embed="rId12"/>
                <a:stretch>
                  <a:fillRect l="-1430" r="-12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Q(x)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1.</m:t>
                    </m:r>
                  </m:oMath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3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3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6 . </m:t>
                      </m:r>
                      <m:sSup>
                        <m:sSupPr>
                          <m:ctrlPr>
                            <a:rPr lang="en-US" sz="40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1+2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6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4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2 . 4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 8 . </m:t>
                      </m:r>
                      <m:sSup>
                        <m:sSupPr>
                          <m:ctrlP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</m:t>
                          </m:r>
                          <m:r>
                            <a:rPr lang="en-US" sz="4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8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1 = 2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3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4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1 = 6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+ 8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305300"/>
                <a:ext cx="13563600" cy="5857757"/>
              </a:xfrm>
              <a:prstGeom prst="rect">
                <a:avLst/>
              </a:prstGeom>
              <a:blipFill>
                <a:blip r:embed="rId15"/>
                <a:stretch>
                  <a:fillRect l="-1348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8572500" y="2794218"/>
            <a:ext cx="1905000" cy="1815882"/>
            <a:chOff x="1828800" y="2964916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451471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5631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35473" y="668473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628900"/>
            <a:ext cx="17047254" cy="3378965"/>
          </a:xfrm>
          <a:prstGeom prst="wedgeRoundRectCallout">
            <a:avLst>
              <a:gd name="adj1" fmla="val 20831"/>
              <a:gd name="adj2" fmla="val 5609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0971" y="698267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9446" y="3159402"/>
            <a:ext cx="16130654" cy="205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5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Muốn nhân một đơn thức với một đa thức, ta nhân đơn thức đó với từng đơn thức của đa thức rồi cộng các tích với nhau.</a:t>
            </a:r>
            <a:endParaRPr lang="en-US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71628" y="5117333"/>
            <a:ext cx="896943" cy="9906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200" y="7127099"/>
            <a:ext cx="2819400" cy="2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95300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59652" y="93620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266700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tr61)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020" y="606743"/>
            <a:ext cx="1189380" cy="111504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887647" y="29466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81" y="2019300"/>
                <a:ext cx="13792200" cy="750975"/>
              </a:xfrm>
              <a:prstGeom prst="rect">
                <a:avLst/>
              </a:prstGeom>
              <a:blipFill>
                <a:blip r:embed="rId11"/>
                <a:stretch>
                  <a:fillRect l="-1592" t="-15447" r="-398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3=4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143500"/>
                <a:ext cx="14322919" cy="750975"/>
              </a:xfrm>
              <a:prstGeom prst="rect">
                <a:avLst/>
              </a:prstGeom>
              <a:blipFill>
                <a:blip r:embed="rId12"/>
                <a:stretch>
                  <a:fillRect l="-1489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+7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.8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.7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72" y="6334017"/>
                <a:ext cx="15327727" cy="904863"/>
              </a:xfrm>
              <a:prstGeom prst="rect">
                <a:avLst/>
              </a:prstGeom>
              <a:blipFill>
                <a:blip r:embed="rId13"/>
                <a:stretch>
                  <a:fillRect l="-1392" t="-12838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991" y="7478505"/>
                <a:ext cx="5775364" cy="750975"/>
              </a:xfrm>
              <a:prstGeom prst="rect">
                <a:avLst/>
              </a:prstGeom>
              <a:blipFill>
                <a:blip r:embed="rId14"/>
                <a:stretch>
                  <a:fillRect t="-15447" r="-2743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1000" y="7581900"/>
            <a:ext cx="2085408" cy="22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9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42" name="Google Shape;542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29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4" name="Google Shape;54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134897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5799" y="97155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9"/>
          <p:cNvSpPr/>
          <p:nvPr/>
        </p:nvSpPr>
        <p:spPr>
          <a:xfrm>
            <a:off x="1320571" y="1790700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LUYỆN TẬP 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956659" y="8188814"/>
            <a:ext cx="2301025" cy="23379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571" y="3227248"/>
                <a:ext cx="14323417" cy="1078052"/>
              </a:xfrm>
              <a:prstGeom prst="rect">
                <a:avLst/>
              </a:prstGeom>
              <a:blipFill>
                <a:blip r:embed="rId12"/>
                <a:stretch>
                  <a:fillRect l="-1533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101873" y="435416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8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−4)=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.4=3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540" y="6286500"/>
                <a:ext cx="15690259" cy="2467983"/>
              </a:xfrm>
              <a:prstGeom prst="rect">
                <a:avLst/>
              </a:prstGeom>
              <a:blipFill>
                <a:blip r:embed="rId14"/>
                <a:stretch>
                  <a:fillRect l="-1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7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01925" y="2013324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75292" y="3702481"/>
            <a:ext cx="998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8954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4: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18" name="Rectangle 17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HĐ4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(I), (II), (III), (IV).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409700"/>
                <a:ext cx="12877800" cy="3671583"/>
              </a:xfrm>
              <a:prstGeom prst="rect">
                <a:avLst/>
              </a:prstGeom>
              <a:blipFill>
                <a:blip r:embed="rId23"/>
                <a:stretch>
                  <a:fillRect l="-1705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00800" y="5676900"/>
            <a:ext cx="4905318" cy="4088637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6754">
            <a:off x="-261369" y="5801058"/>
            <a:ext cx="732511" cy="9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188520"/>
            <a:ext cx="18821401" cy="9098480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33502" y="495032"/>
            <a:ext cx="1485723" cy="13928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442960" y="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-489551" y="7505700"/>
            <a:ext cx="1946335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55586" y="5707342"/>
            <a:ext cx="1758937" cy="1932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1960" y="7872232"/>
            <a:ext cx="12192000" cy="1949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 + B)(C + D) = AC + AD + BC + BD</a:t>
            </a:r>
          </a:p>
        </p:txBody>
      </p:sp>
      <p:sp>
        <p:nvSpPr>
          <p:cNvPr id="3" name="Rectangle 2"/>
          <p:cNvSpPr/>
          <p:nvPr/>
        </p:nvSpPr>
        <p:spPr>
          <a:xfrm>
            <a:off x="806230" y="1416189"/>
            <a:ext cx="159577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(I): ac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(II): ad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(III):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(IV):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MNPQ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   (a + b)(c + d)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(a + b)(c + d) = ac + ad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bd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6230" y="7953547"/>
            <a:ext cx="1896782" cy="18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4343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337015"/>
            <a:ext cx="1338974" cy="125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500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−1)</m:t>
                      </m:r>
                      <m:d>
                        <m:d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5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n-US" sz="45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m:rPr>
                          <m:nor/>
                        </m:rPr>
                        <a:rPr lang="en-US" sz="45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nl-NL" sz="45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 thế nào để thực hiện được phép nhân hai đa thức một biến?</a:t>
                </a:r>
                <a:endParaRPr lang="en-US" sz="4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26" y="2557856"/>
                <a:ext cx="17221200" cy="2585644"/>
              </a:xfrm>
              <a:prstGeom prst="rect">
                <a:avLst/>
              </a:prstGeom>
              <a:blipFill>
                <a:blip r:embed="rId8"/>
                <a:stretch>
                  <a:fillRect l="-1487" t="-5425" b="-10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4"/>
          <p:cNvGrpSpPr/>
          <p:nvPr/>
        </p:nvGrpSpPr>
        <p:grpSpPr>
          <a:xfrm>
            <a:off x="-1524000" y="9372600"/>
            <a:ext cx="21031665" cy="2095500"/>
            <a:chOff x="0" y="0"/>
            <a:chExt cx="28042220" cy="1792049"/>
          </a:xfrm>
        </p:grpSpPr>
        <p:pic>
          <p:nvPicPr>
            <p:cNvPr id="18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0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4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658601" y="6134100"/>
            <a:ext cx="3437800" cy="390104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03173" y="8008424"/>
            <a:ext cx="2237030" cy="147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6"/>
          <p:cNvGrpSpPr/>
          <p:nvPr/>
        </p:nvGrpSpPr>
        <p:grpSpPr>
          <a:xfrm>
            <a:off x="-1371833" y="-1088170"/>
            <a:ext cx="21031665" cy="1344037"/>
            <a:chOff x="0" y="0"/>
            <a:chExt cx="28042220" cy="1792049"/>
          </a:xfrm>
        </p:grpSpPr>
        <p:pic>
          <p:nvPicPr>
            <p:cNvPr id="486" name="Google Shape;486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26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8" name="Google Shape;48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1638300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1000" y="958494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118187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533400" y="8960769"/>
            <a:ext cx="1501152" cy="124834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6"/>
          <p:cNvSpPr/>
          <p:nvPr/>
        </p:nvSpPr>
        <p:spPr>
          <a:xfrm>
            <a:off x="1219200" y="1409700"/>
            <a:ext cx="1968848" cy="1025863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 5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6"/>
          <p:cNvSpPr txBox="1"/>
          <p:nvPr/>
        </p:nvSpPr>
        <p:spPr>
          <a:xfrm>
            <a:off x="1165848" y="4950325"/>
            <a:ext cx="2022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endParaRPr kumimoji="0" sz="4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1164673"/>
                <a:ext cx="12051952" cy="3785652"/>
              </a:xfrm>
              <a:prstGeom prst="rect">
                <a:avLst/>
              </a:prstGeom>
              <a:blipFill>
                <a:blip r:embed="rId10"/>
                <a:stretch>
                  <a:fillRect l="-1770" r="-177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1 + 3 . 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 . 1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330771"/>
                <a:ext cx="15226412" cy="750975"/>
              </a:xfrm>
              <a:prstGeom prst="rect">
                <a:avLst/>
              </a:prstGeom>
              <a:blipFill>
                <a:blip r:embed="rId12"/>
                <a:stretch>
                  <a:fillRect l="-140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24000" y="6086627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Ta </a:t>
            </a:r>
            <a:r>
              <a:rPr lang="en-US" sz="4000" dirty="0" err="1"/>
              <a:t>có</a:t>
            </a:r>
            <a:r>
              <a:rPr lang="en-US" sz="4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860" y="6098477"/>
                <a:ext cx="3179719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1=2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4171" y="6098477"/>
                <a:ext cx="2726131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19" y="7044961"/>
                <a:ext cx="2442400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3 . </m:t>
                      </m:r>
                      <m:r>
                        <a:rPr lang="en-US" sz="4000" b="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1=</m:t>
                      </m:r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198" y="7044961"/>
                <a:ext cx="2150076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2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heelReverse spokes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 animBg="1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27"/>
          <p:cNvGrpSpPr/>
          <p:nvPr/>
        </p:nvGrpSpPr>
        <p:grpSpPr>
          <a:xfrm>
            <a:off x="4" y="9429458"/>
            <a:ext cx="18287996" cy="1304176"/>
            <a:chOff x="0" y="-38100"/>
            <a:chExt cx="4816592" cy="1060017"/>
          </a:xfrm>
        </p:grpSpPr>
        <p:sp>
          <p:nvSpPr>
            <p:cNvPr id="505" name="Google Shape;505;p27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Google Shape;50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27"/>
          <p:cNvGrpSpPr/>
          <p:nvPr/>
        </p:nvGrpSpPr>
        <p:grpSpPr>
          <a:xfrm>
            <a:off x="-1524465" y="-831395"/>
            <a:ext cx="21031665" cy="1344037"/>
            <a:chOff x="0" y="0"/>
            <a:chExt cx="28042220" cy="1792049"/>
          </a:xfrm>
        </p:grpSpPr>
        <p:pic>
          <p:nvPicPr>
            <p:cNvPr id="508" name="Google Shape;508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7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0" name="Google Shape;5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6926" y="94107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6221" y="7727288"/>
            <a:ext cx="2372026" cy="175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93930" y="7887616"/>
            <a:ext cx="4048566" cy="6323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27"/>
          <p:cNvGrpSpPr/>
          <p:nvPr/>
        </p:nvGrpSpPr>
        <p:grpSpPr>
          <a:xfrm rot="20747411">
            <a:off x="305993" y="45126"/>
            <a:ext cx="4677242" cy="2199169"/>
            <a:chOff x="1844774" y="1379627"/>
            <a:chExt cx="4032123" cy="1955926"/>
          </a:xfrm>
        </p:grpSpPr>
        <p:pic>
          <p:nvPicPr>
            <p:cNvPr id="515" name="Google Shape;515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44774" y="1379627"/>
              <a:ext cx="4032123" cy="1955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Google Shape;516;p27"/>
            <p:cNvSpPr txBox="1"/>
            <p:nvPr/>
          </p:nvSpPr>
          <p:spPr>
            <a:xfrm rot="-221941">
              <a:off x="2042510" y="1972455"/>
              <a:ext cx="3424455" cy="834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00"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52602" y="2705100"/>
            <a:ext cx="146303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1" y="6492821"/>
            <a:ext cx="11582400" cy="96949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23" name="Google Shape;523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-1251951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/>
          <p:nvPr/>
        </p:nvSpPr>
        <p:spPr>
          <a:xfrm>
            <a:off x="838200" y="1639208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200" y="9318095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055" y="7151565"/>
            <a:ext cx="1567745" cy="21829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575" y="1624032"/>
                <a:ext cx="12660225" cy="1717393"/>
              </a:xfrm>
              <a:prstGeom prst="rect">
                <a:avLst/>
              </a:prstGeom>
              <a:blipFill>
                <a:blip r:embed="rId10"/>
                <a:stretch>
                  <a:fillRect l="-1685" t="-6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2013787" y="3587003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 </a:t>
              </a:r>
              <a:br>
                <a:rPr kumimoji="0" lang="en-US" altLang="en-US" sz="8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</a:b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)⋅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745110"/>
                <a:ext cx="18058405" cy="904863"/>
              </a:xfrm>
              <a:prstGeom prst="rect">
                <a:avLst/>
              </a:prstGeom>
              <a:blipFill>
                <a:blip r:embed="rId12"/>
                <a:stretch>
                  <a:fillRect l="-1182" t="-12752" b="-5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/>
                          <m:e/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840" y="7227607"/>
                <a:ext cx="10568470" cy="19870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.1+1.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1.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832975"/>
                <a:ext cx="15849600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9053658"/>
                <a:ext cx="3541161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1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  <p:bldP spid="2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442402" y="-2324100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029074" y="259159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dọc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72" y="1046288"/>
                <a:ext cx="17588928" cy="4708981"/>
              </a:xfrm>
              <a:prstGeom prst="rect">
                <a:avLst/>
              </a:prstGeom>
              <a:blipFill>
                <a:blip r:embed="rId19"/>
                <a:stretch>
                  <a:fillRect l="-1109" r="-1213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2402" y="5981700"/>
                <a:ext cx="8007530" cy="386836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59E8E7-679B-D8C4-4BBE-80D30EA592FD}"/>
              </a:ext>
            </a:extLst>
          </p:cNvPr>
          <p:cNvCxnSpPr>
            <a:cxnSpLocks/>
          </p:cNvCxnSpPr>
          <p:nvPr/>
        </p:nvCxnSpPr>
        <p:spPr>
          <a:xfrm flipH="1" flipV="1">
            <a:off x="7086600" y="6362700"/>
            <a:ext cx="847985" cy="337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95B26F2-DEF2-ED77-9E2C-D7D0E4C52F61}"/>
              </a:ext>
            </a:extLst>
          </p:cNvPr>
          <p:cNvCxnSpPr>
            <a:cxnSpLocks/>
          </p:cNvCxnSpPr>
          <p:nvPr/>
        </p:nvCxnSpPr>
        <p:spPr>
          <a:xfrm flipH="1">
            <a:off x="7086600" y="6699766"/>
            <a:ext cx="847985" cy="1963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309EDCD-E0CD-072E-09B4-72987B35D5C7}"/>
              </a:ext>
            </a:extLst>
          </p:cNvPr>
          <p:cNvSpPr txBox="1"/>
          <p:nvPr/>
        </p:nvSpPr>
        <p:spPr>
          <a:xfrm>
            <a:off x="8229600" y="6371392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Viết đa thức này dưới đa thức kia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7580805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/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080CBE2-CE23-8759-0445-A1436DB19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703" y="7200900"/>
                <a:ext cx="8991600" cy="646331"/>
              </a:xfrm>
              <a:prstGeom prst="rect">
                <a:avLst/>
              </a:prstGeom>
              <a:blipFill>
                <a:blip r:embed="rId26"/>
                <a:stretch>
                  <a:fillRect l="-21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/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E4E3F72-F415-1E82-B13A-9378F4F1B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8002369"/>
                <a:ext cx="9829800" cy="646331"/>
              </a:xfrm>
              <a:prstGeom prst="rect">
                <a:avLst/>
              </a:prstGeom>
              <a:blipFill>
                <a:blip r:embed="rId27"/>
                <a:stretch>
                  <a:fillRect l="-1860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833822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/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9BC7E4-3196-1AAC-05AE-2456215EF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537" y="8648700"/>
                <a:ext cx="9436830" cy="646331"/>
              </a:xfrm>
              <a:prstGeom prst="rect">
                <a:avLst/>
              </a:prstGeom>
              <a:blipFill>
                <a:blip r:embed="rId28"/>
                <a:stretch>
                  <a:fillRect l="-193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89896" y="9003906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4ED991D-BC20-ACF4-1919-94D7B4CCB348}"/>
              </a:ext>
            </a:extLst>
          </p:cNvPr>
          <p:cNvSpPr txBox="1"/>
          <p:nvPr/>
        </p:nvSpPr>
        <p:spPr>
          <a:xfrm>
            <a:off x="8205537" y="9334500"/>
            <a:ext cx="573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035FC71-4ADE-7128-6708-8EECC3893D84}"/>
              </a:ext>
            </a:extLst>
          </p:cNvPr>
          <p:cNvCxnSpPr/>
          <p:nvPr/>
        </p:nvCxnSpPr>
        <p:spPr>
          <a:xfrm flipH="1">
            <a:off x="7159576" y="9639300"/>
            <a:ext cx="811104" cy="10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6647235" y="5410184"/>
            <a:ext cx="995132" cy="995132"/>
          </a:xfrm>
          <a:prstGeom prst="rect">
            <a:avLst/>
          </a:prstGeom>
        </p:spPr>
      </p:pic>
      <p:pic>
        <p:nvPicPr>
          <p:cNvPr id="64" name="Picture 2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20584214">
            <a:off x="519561" y="-109139"/>
            <a:ext cx="1360583" cy="12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  <p:bldP spid="48" grpId="0"/>
      <p:bldP spid="52" grpId="0"/>
      <p:bldP spid="55" grpId="0"/>
      <p:bldP spid="58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796310" y="-1797119"/>
            <a:ext cx="19463770" cy="3370565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694541" y="460325"/>
            <a:ext cx="2670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</a:p>
        </p:txBody>
      </p:sp>
      <p:pic>
        <p:nvPicPr>
          <p:cNvPr id="6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496300"/>
            <a:ext cx="1183167" cy="1183167"/>
          </a:xfrm>
          <a:prstGeom prst="rect">
            <a:avLst/>
          </a:prstGeom>
        </p:spPr>
      </p:pic>
      <p:pic>
        <p:nvPicPr>
          <p:cNvPr id="21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84214">
            <a:off x="884903" y="445076"/>
            <a:ext cx="1360583" cy="12891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1884" y="1985308"/>
            <a:ext cx="15447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/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×</m:t>
                            </m:r>
                            <m:bar>
                              <m:ba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  <m:mr>
                                    <m:e/>
                                    <m:e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      </m:t>
                                      </m:r>
                                      <m:r>
                                        <a:rPr lang="en-US" sz="3800" b="0" i="1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38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+1</m:t>
                                      </m:r>
                                    </m:e>
                                  </m:mr>
                                </m:m>
                              </m:e>
                            </m:ba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        </m:t>
                            </m:r>
                            <m:r>
                              <a:rPr lang="en-US" sz="3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mr>
                        <m:mr>
                          <m:e/>
                          <m:e>
                            <m:eqArr>
                              <m:eqArr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</m:t>
                                </m:r>
                              </m:e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</m:e>
                            </m:eqArr>
                          </m:e>
                        </m:mr>
                        <m:mr>
                          <m:e/>
                          <m:e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</m:t>
                                </m:r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38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  <m:r>
                                  <a:rPr lang="en-US" sz="3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US" sz="3800" i="1">
                                <a:effectLst/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en-US" sz="3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7E38C4-7AEA-ED35-54C0-B77B0C37E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762500"/>
                <a:ext cx="9220200" cy="3868367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0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9411" y="9858344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4"/>
          <p:cNvSpPr/>
          <p:nvPr/>
        </p:nvSpPr>
        <p:spPr>
          <a:xfrm>
            <a:off x="966656" y="550930"/>
            <a:ext cx="41387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 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633164" y="3462572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		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220048"/>
                <a:ext cx="15011400" cy="750975"/>
              </a:xfrm>
              <a:prstGeom prst="rect">
                <a:avLst/>
              </a:prstGeom>
              <a:blipFill>
                <a:blip r:embed="rId13"/>
                <a:stretch>
                  <a:fillRect l="-1421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.6−6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−6.6=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−36</m:t>
                    </m:r>
                  </m:oMath>
                </a14:m>
                <a:endParaRPr lang="en-US" sz="40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910372"/>
                <a:ext cx="15011400" cy="1036566"/>
              </a:xfrm>
              <a:prstGeom prst="rect">
                <a:avLst/>
              </a:prstGeom>
              <a:blipFill>
                <a:blip r:embed="rId14"/>
                <a:stretch>
                  <a:fillRect l="-1421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.1−1.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−1.1</m:t>
                    </m:r>
                  </m:oMath>
                </a14:m>
                <a:endParaRPr lang="en-US" sz="40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252" y="6435021"/>
                <a:ext cx="14991347" cy="1118255"/>
              </a:xfrm>
              <a:prstGeom prst="rect">
                <a:avLst/>
              </a:prstGeom>
              <a:blipFill>
                <a:blip r:embed="rId15"/>
                <a:stretch>
                  <a:fillRect l="-1423" b="-3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390" y="8597245"/>
                <a:ext cx="2286010" cy="111825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</m:t>
                      </m:r>
                    </m:oMath>
                  </m:oMathPara>
                </a14:m>
                <a:endParaRPr lang="en-US" sz="40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77" y="7460943"/>
                <a:ext cx="6352573" cy="111825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71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animBg="1"/>
      <p:bldP spid="2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299159" y="529606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45220" y="2718741"/>
            <a:ext cx="3034805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207" y="2049409"/>
                <a:ext cx="4886017" cy="22695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980" y="4470286"/>
                <a:ext cx="9144000" cy="3469476"/>
              </a:xfrm>
              <a:prstGeom prst="rect">
                <a:avLst/>
              </a:prstGeom>
              <a:blipFill>
                <a:blip r:embed="rId6"/>
                <a:stretch>
                  <a:fillRect l="-2400" b="-2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953000" y="4914900"/>
            <a:ext cx="2750675" cy="137125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5502" y="6896100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 – 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661054"/>
                <a:ext cx="10638938" cy="931473"/>
              </a:xfrm>
              <a:prstGeom prst="rect">
                <a:avLst/>
              </a:prstGeom>
              <a:blipFill>
                <a:blip r:embed="rId32"/>
                <a:stretch>
                  <a:fillRect l="-200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9753600" y="4370698"/>
            <a:ext cx="4572000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029139" y="6840734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051" y="4152900"/>
                <a:ext cx="11887200" cy="2480615"/>
              </a:xfrm>
              <a:prstGeom prst="rect">
                <a:avLst/>
              </a:prstGeom>
              <a:blipFill>
                <a:blip r:embed="rId36"/>
                <a:stretch>
                  <a:fillRect l="-179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60890" y="2169824"/>
            <a:ext cx="16995550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6590" y="4693241"/>
            <a:ext cx="8761009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608070" y="6515100"/>
            <a:ext cx="2775309" cy="2965603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437" y="8306726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0,5)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+ 2,5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0,5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+ 0,5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– 0,5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0,25.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1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162300"/>
                <a:ext cx="14600280" cy="5935856"/>
              </a:xfrm>
              <a:prstGeom prst="rect">
                <a:avLst/>
              </a:prstGeom>
              <a:blipFill>
                <a:blip r:embed="rId31"/>
                <a:stretch>
                  <a:fillRect l="-1461" b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9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774" y="2007652"/>
            <a:ext cx="15849600" cy="7625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0297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40000" y="7330246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6972300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07526" y="4750316"/>
            <a:ext cx="14404499" cy="290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65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TIẾT 119 + 120 </a:t>
            </a:r>
            <a:r>
              <a:rPr lang="en-US" sz="6500" b="1" kern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+ 121: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6500" b="1" kern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PHÉP </a:t>
            </a:r>
            <a:r>
              <a:rPr lang="vi-VN" sz="65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NHÂN ĐA THỨC MỘT BIẾN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0099" y="2745527"/>
            <a:ext cx="14020800" cy="14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CHƯƠNG VI: BIỂU THỨC ĐẠI SỐ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+ 1) –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=0,25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120" y="2150047"/>
                <a:ext cx="14066559" cy="1938992"/>
              </a:xfrm>
              <a:prstGeom prst="rect">
                <a:avLst/>
              </a:prstGeom>
              <a:blipFill>
                <a:blip r:embed="rId5"/>
                <a:stretch>
                  <a:fillRect l="-1560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495802" y="6199498"/>
            <a:ext cx="3251621" cy="115380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4200" y="4178038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-2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-1,9375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-2,0625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</a:rPr>
              <a:t>D. 1,9375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8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12709" y="675078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3) – 5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+ 3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P(x)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-37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380" y="2281178"/>
                <a:ext cx="15810195" cy="2862322"/>
              </a:xfrm>
              <a:prstGeom prst="rect">
                <a:avLst/>
              </a:prstGeom>
              <a:blipFill>
                <a:blip r:embed="rId5"/>
                <a:stretch>
                  <a:fillRect l="-1388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357562" y="7429500"/>
            <a:ext cx="1719638" cy="119308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−14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D. 12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293" y="5096663"/>
                <a:ext cx="6177107" cy="3677930"/>
              </a:xfrm>
              <a:prstGeom prst="rect">
                <a:avLst/>
              </a:prstGeom>
              <a:blipFill>
                <a:blip r:embed="rId31"/>
                <a:stretch>
                  <a:fillRect l="-3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6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1: (SGK – tr.63) 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581434" y="1573125"/>
            <a:ext cx="170456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7364325"/>
                <a:ext cx="9144000" cy="750975"/>
              </a:xfrm>
              <a:prstGeom prst="rect">
                <a:avLst/>
              </a:prstGeom>
              <a:blipFill>
                <a:blip r:embed="rId12"/>
                <a:stretch>
                  <a:fillRect l="-2400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33400" y="2476500"/>
            <a:ext cx="3128741" cy="1432380"/>
            <a:chOff x="5257800" y="2368235"/>
            <a:chExt cx="3128741" cy="1432380"/>
          </a:xfrm>
        </p:grpSpPr>
        <p:sp>
          <p:nvSpPr>
            <p:cNvPr id="7" name="Rectangle 6"/>
            <p:cNvSpPr/>
            <p:nvPr/>
          </p:nvSpPr>
          <p:spPr>
            <a:xfrm>
              <a:off x="5257800" y="2772705"/>
              <a:ext cx="641522" cy="717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600"/>
                </a:spcBef>
                <a:spcAft>
                  <a:spcPts val="800"/>
                </a:spcAft>
              </a:pP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07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9322" y="2368235"/>
                  <a:ext cx="2487219" cy="143238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-471283" y="4214990"/>
            <a:ext cx="9144000" cy="1475469"/>
            <a:chOff x="6934200" y="2052264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  <m:r>
                          <a:rPr lang="en-US" sz="4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4200" y="2052264"/>
                  <a:ext cx="9144000" cy="147546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2" y="6005898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400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86200" y="882015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9296400" y="12573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601200" y="2613566"/>
            <a:ext cx="9144000" cy="9044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8273" y="2400300"/>
                <a:ext cx="2487219" cy="143238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600" y="2550247"/>
                <a:ext cx="1733103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664" y="2455310"/>
                <a:ext cx="2973763" cy="124880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Google Shape;625;p34"/>
          <p:cNvSpPr txBox="1"/>
          <p:nvPr/>
        </p:nvSpPr>
        <p:spPr>
          <a:xfrm>
            <a:off x="9536753" y="146381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458200" y="4152900"/>
            <a:ext cx="9144000" cy="1475469"/>
            <a:chOff x="6727704" y="2024481"/>
            <a:chExt cx="9144000" cy="1475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+0,25</m:t>
                            </m:r>
                          </m:e>
                        </m:d>
                      </m:oMath>
                    </m:oMathPara>
                  </a14:m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704" y="2024481"/>
                  <a:ext cx="9144000" cy="147546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/>
            <p:cNvSpPr/>
            <p:nvPr/>
          </p:nvSpPr>
          <p:spPr>
            <a:xfrm>
              <a:off x="7896585" y="2401749"/>
              <a:ext cx="7841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2+2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+0,25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358" y="5625586"/>
                <a:ext cx="6297621" cy="184242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+0.25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9880" y="7669013"/>
                <a:ext cx="5306966" cy="125906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6" grpId="0"/>
      <p:bldP spid="17" grpId="0"/>
      <p:bldP spid="20" grpId="0"/>
      <p:bldP spid="31" grpId="0"/>
      <p:bldP spid="21" grpId="0"/>
      <p:bldP spid="22" grpId="0"/>
      <p:bldP spid="33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33470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809" y="8876980"/>
            <a:ext cx="3478991" cy="990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.1−4.2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−4.1−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.3−2.6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−2.3</m:t>
                          </m:r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339207"/>
                <a:ext cx="17944703" cy="10156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95300"/>
                <a:ext cx="9144000" cy="984885"/>
              </a:xfrm>
              <a:prstGeom prst="rect">
                <a:avLst/>
              </a:prstGeom>
              <a:blipFill>
                <a:blip r:embed="rId15"/>
                <a:stretch>
                  <a:fillRect l="-2333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Google Shape;625;p34"/>
          <p:cNvSpPr txBox="1"/>
          <p:nvPr/>
        </p:nvSpPr>
        <p:spPr>
          <a:xfrm>
            <a:off x="518160" y="53173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84" y="1414456"/>
                <a:ext cx="15219947" cy="101566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579324"/>
                <a:ext cx="19126200" cy="101566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−5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440" y="3927798"/>
                <a:ext cx="6024085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−8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−4−6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+6</m:t>
                      </m:r>
                    </m:oMath>
                  </m:oMathPara>
                </a14:m>
                <a:br>
                  <a:rPr lang="en-US" sz="40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7404437"/>
                <a:ext cx="12420600" cy="10156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−4)(2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+1)−(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−2)(6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27" y="5305479"/>
                <a:ext cx="8683659" cy="1015663"/>
              </a:xfrm>
              <a:prstGeom prst="rect">
                <a:avLst/>
              </a:prstGeom>
              <a:blipFill>
                <a:blip r:embed="rId20"/>
                <a:stretch>
                  <a:fillRect l="-245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39" y="8471237"/>
                <a:ext cx="2305118" cy="101566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071251" y="537577"/>
            <a:ext cx="1162193" cy="7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5" grpId="0"/>
      <p:bldP spid="10" grpId="0"/>
      <p:bldP spid="11" grpId="0"/>
      <p:bldP spid="18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2: (SGK – tr.63) </a:t>
            </a:r>
            <a:endParaRPr lang="en-US" sz="4200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4000" y="1143474"/>
            <a:ext cx="851996" cy="940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884" y="1099782"/>
                <a:ext cx="15087600" cy="1949252"/>
              </a:xfrm>
              <a:prstGeom prst="rect">
                <a:avLst/>
              </a:prstGeom>
              <a:blipFill>
                <a:blip r:embed="rId10"/>
                <a:stretch>
                  <a:fillRect l="-133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)=(−2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−2)=(−2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−1)(3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−2)</m:t>
                    </m:r>
                  </m:oMath>
                </a14:m>
                <a:endParaRPr lang="en-US" sz="3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11" y="3943916"/>
                <a:ext cx="16812126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altLang="en-US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147" y="6839953"/>
                <a:ext cx="13238983" cy="112338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−6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− 4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+ 2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725" y="7723035"/>
                <a:ext cx="7458324" cy="12304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. 2 − 2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  − 2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(−2) − 1 .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− 1 . (−2)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031538"/>
                <a:ext cx="14113438" cy="182646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075487" y="8877300"/>
            <a:ext cx="1766971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  <a:spcAft>
                <a:spcPts val="12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P(x)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4,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-6,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tự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do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7" grpId="0"/>
      <p:bldP spid="8" grpId="0"/>
      <p:bldP spid="10" grpId="0"/>
      <p:bldP spid="14" grpId="0"/>
      <p:bldP spid="15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26293" y="-1133757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666081" y="121749"/>
            <a:ext cx="1408990" cy="1373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81404" y="366236"/>
            <a:ext cx="518199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(SGK – tr.63)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68800" y="8865821"/>
            <a:ext cx="851996" cy="940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1884" y="1099782"/>
            <a:ext cx="15087600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8806000" y="3216414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4426" y="8326041"/>
            <a:ext cx="133523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P(x)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11,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-2,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do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-15.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(</m:t>
                    </m:r>
                    <m:r>
                      <a:rPr lang="en-US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− 5)(−2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− 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8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+ 3)</m:t>
                    </m:r>
                  </m:oMath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73" y="2009523"/>
                <a:ext cx="8369214" cy="1076577"/>
              </a:xfrm>
              <a:prstGeom prst="rect">
                <a:avLst/>
              </a:prstGeom>
              <a:blipFill>
                <a:blip r:embed="rId10"/>
                <a:stretch>
                  <a:fillRect l="-2039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387" y="7265835"/>
                <a:ext cx="9776413" cy="12304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𝑄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(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− 5)(−2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+ 3)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508" y="4067494"/>
                <a:ext cx="7923579" cy="11233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3 − 5 . (−2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(−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− 5 . 3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716" y="5086916"/>
                <a:ext cx="15140987" cy="11233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−2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11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+ 10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+ 5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− 15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6210300"/>
                <a:ext cx="10896600" cy="11233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6" grpId="0"/>
      <p:bldP spid="9" grpId="0"/>
      <p:bldP spid="11" grpId="0"/>
      <p:bldP spid="12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4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30" name="Google Shape;830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4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2" name="Google Shape;83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7128" y="379310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347865" y="2307709"/>
            <a:ext cx="55388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3: (SGK – tr.63) </a:t>
            </a:r>
            <a:endParaRPr lang="en-US" sz="4500" dirty="0"/>
          </a:p>
        </p:txBody>
      </p:sp>
      <p:sp>
        <p:nvSpPr>
          <p:cNvPr id="2" name="Rectangle 1"/>
          <p:cNvSpPr/>
          <p:nvPr/>
        </p:nvSpPr>
        <p:spPr>
          <a:xfrm>
            <a:off x="621984" y="1790700"/>
            <a:ext cx="17361216" cy="863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Thu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dần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873" y="3089416"/>
                <a:ext cx="15621000" cy="4499501"/>
              </a:xfrm>
              <a:prstGeom prst="rect">
                <a:avLst/>
              </a:prstGeom>
              <a:blipFill>
                <a:blip r:embed="rId6"/>
                <a:stretch>
                  <a:fillRect l="-1366" r="-1366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53400" y="8095977"/>
            <a:ext cx="2286404" cy="15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9748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593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20" y="8953500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Tổng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bằng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446" y="5694144"/>
                <a:ext cx="14382354" cy="904415"/>
              </a:xfrm>
              <a:prstGeom prst="rect">
                <a:avLst/>
              </a:prstGeom>
              <a:blipFill>
                <a:blip r:embed="rId13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𝑃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+1)−3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30" y="1803155"/>
                <a:ext cx="11353800" cy="12448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1 − 3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(−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112" y="2908072"/>
                <a:ext cx="15316200" cy="12448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− 2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+ 3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𝑎𝑥</m:t>
                      </m:r>
                      <m:r>
                        <a:rPr lang="en-US" sz="40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203472"/>
                <a:ext cx="6977423" cy="1244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488" y="5606553"/>
                <a:ext cx="583813" cy="1257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7313020"/>
                <a:ext cx="2248436" cy="12448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 + 1 − 2</m:t>
                      </m:r>
                      <m:r>
                        <a:rPr lang="en-US" sz="4000" b="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3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341" y="6885037"/>
                <a:ext cx="6909904" cy="183986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r>
                        <a:rPr lang="en-US" sz="4000" b="0" i="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760" y="3238500"/>
                <a:ext cx="10020571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𝑏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40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                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3+7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60" y="5033308"/>
                <a:ext cx="9342473" cy="1938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1)⋅7⋅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7630200"/>
                <a:ext cx="11497537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/>
      <p:bldP spid="9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276" y="2315662"/>
            <a:ext cx="16623632" cy="1254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62738" y="887567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6134100"/>
                <a:ext cx="9144000" cy="3014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3390900"/>
                <a:ext cx="3052246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4991100"/>
                <a:ext cx="356866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76" y="6347333"/>
                <a:ext cx="5726568" cy="8535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886429" y="1771293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2229266"/>
            <a:ext cx="0" cy="81032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35364" y="9148387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745" y="3484800"/>
                <a:ext cx="10753200" cy="1726114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5194" y="5676900"/>
                <a:ext cx="2249270" cy="124656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7985" y="7429500"/>
                <a:ext cx="1965795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9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186234" y="2252865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48905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19061" y="2369935"/>
            <a:ext cx="10503181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4861" y="8127371"/>
            <a:ext cx="4051303" cy="1153931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42600" y="4610100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34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36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4975427" y="4674695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226558" y="7080572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40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42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959385" y="7158482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Nhân đa thức với đa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7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68600" y="4504002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363653" y="419100"/>
            <a:ext cx="5102891" cy="1108694"/>
            <a:chOff x="6019800" y="377206"/>
            <a:chExt cx="6229503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fr-FR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91" y="1866900"/>
                <a:ext cx="17068800" cy="3969676"/>
              </a:xfrm>
              <a:prstGeom prst="rect">
                <a:avLst/>
              </a:prstGeom>
              <a:blipFill>
                <a:blip r:embed="rId6"/>
                <a:stretch>
                  <a:fillRect l="-1179" b="-2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1371600" y="5524500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:2=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63</m:t>
                        </m:r>
                      </m:den>
                    </m:f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=63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49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⋅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63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=324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800">
                                <a:effectLst/>
                                <a:latin typeface="Arial" panose="020B0604020202020204" pitchFamily="34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23" y="6972300"/>
                <a:ext cx="16889924" cy="2424062"/>
              </a:xfrm>
              <a:prstGeom prst="rect">
                <a:avLst/>
              </a:prstGeom>
              <a:blipFill>
                <a:blip r:embed="rId7"/>
                <a:stretch>
                  <a:fillRect l="-1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0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320542" y="3684845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00704" y="249869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4. (SGK -tr.63)</a:t>
            </a:r>
            <a:endParaRPr lang="en-US" sz="4500" dirty="0"/>
          </a:p>
        </p:txBody>
      </p:sp>
      <p:sp>
        <p:nvSpPr>
          <p:cNvPr id="6" name="Rectangle 5"/>
          <p:cNvSpPr/>
          <p:nvPr/>
        </p:nvSpPr>
        <p:spPr>
          <a:xfrm>
            <a:off x="457199" y="1562100"/>
            <a:ext cx="17297401" cy="2618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20 cm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30 cm,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mỗi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bốn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gấp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5).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592297"/>
            <a:ext cx="9295151" cy="36890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199" y="8267700"/>
            <a:ext cx="1729740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diễn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bị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600" y="4937541"/>
            <a:ext cx="1440780" cy="1104597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6078200" y="6896100"/>
            <a:ext cx="1440780" cy="11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258964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80934" y="2150619"/>
            <a:ext cx="17221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30 – 2x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rộng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20 – 2x (cm).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981700"/>
            <a:ext cx="169926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đáy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hộp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100060" y="-1"/>
            <a:ext cx="1905000" cy="1815882"/>
            <a:chOff x="1828800" y="2980194"/>
            <a:chExt cx="1905000" cy="1815882"/>
          </a:xfrm>
        </p:grpSpPr>
        <p:pic>
          <p:nvPicPr>
            <p:cNvPr id="1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 –2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)(20−2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b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</a:br>
                <a:r>
                  <a:rPr lang="en-US" sz="3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20−2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8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diễn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bị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cắt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−100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+600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02788"/>
                <a:ext cx="17221200" cy="5355312"/>
              </a:xfrm>
              <a:prstGeom prst="rect">
                <a:avLst/>
              </a:prstGeom>
              <a:blipFill>
                <a:blip r:embed="rId15"/>
                <a:stretch>
                  <a:fillRect l="-1168" r="-956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79331" y="9221951"/>
            <a:ext cx="722869" cy="798349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0" y="777270"/>
            <a:ext cx="505798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5. (SGK -tr.63)</a:t>
            </a:r>
            <a:endParaRPr lang="en-US" sz="4500" dirty="0"/>
          </a:p>
        </p:txBody>
      </p:sp>
      <p:sp>
        <p:nvSpPr>
          <p:cNvPr id="8" name="Rectangle 7"/>
          <p:cNvSpPr/>
          <p:nvPr/>
        </p:nvSpPr>
        <p:spPr>
          <a:xfrm>
            <a:off x="2133600" y="1728698"/>
            <a:ext cx="1529623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thêm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cộng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vừa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5;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cuối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100.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.”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Hạnh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đoán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8751" y="2400300"/>
            <a:ext cx="2141082" cy="28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9200" y="83096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534400" y="-25182"/>
            <a:ext cx="1905000" cy="1815882"/>
            <a:chOff x="1828800" y="2980194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thêm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+ 5.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2(x + 5) = 2x + 2 . 5 = 2x + 10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Lấy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2x + 10 + 10 = 2x + 20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vừa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tìm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endPara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5(2x + 20) = 5. 2x + 5 . 20 = 10x + 100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trừ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10x + 100 - 100 = 10x.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cuối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10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lần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tuổi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96261"/>
                <a:ext cx="17326076" cy="7109639"/>
              </a:xfrm>
              <a:prstGeom prst="rect">
                <a:avLst/>
              </a:prstGeom>
              <a:blipFill>
                <a:blip r:embed="rId14"/>
                <a:stretch>
                  <a:fillRect l="-985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2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9200" y="34290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</a:t>
              </a:r>
              <a:r>
                <a:rPr kumimoji="0" lang="en-US" sz="45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NHÀ</a:t>
              </a:r>
              <a:endPara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8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Lan ban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phía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thảnh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93705"/>
                <a:ext cx="11634212" cy="7109639"/>
              </a:xfrm>
              <a:prstGeom prst="rect">
                <a:avLst/>
              </a:prstGeom>
              <a:blipFill>
                <a:blip r:embed="rId13"/>
                <a:stretch>
                  <a:fillRect l="-1730" r="-173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39647" y="2559842"/>
            <a:ext cx="5114953" cy="66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3000" y="581460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56409" y="682006"/>
            <a:ext cx="5254591" cy="1108694"/>
            <a:chOff x="6019800" y="377206"/>
            <a:chExt cx="6414697" cy="1108694"/>
          </a:xfrm>
        </p:grpSpPr>
        <p:grpSp>
          <p:nvGrpSpPr>
            <p:cNvPr id="19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165148" y="560084"/>
              <a:ext cx="626934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VỀ NHÀ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tỏ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phụ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+2)+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0,2(5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9)(2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+23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5" y="2414395"/>
                <a:ext cx="17983200" cy="5167505"/>
              </a:xfrm>
              <a:prstGeom prst="rect">
                <a:avLst/>
              </a:prstGeom>
              <a:blipFill>
                <a:blip r:embed="rId13"/>
                <a:stretch>
                  <a:fillRect l="-118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182600" y="6591300"/>
            <a:ext cx="2514040" cy="34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35140" y="4362816"/>
            <a:ext cx="5190860" cy="3371484"/>
            <a:chOff x="611041" y="4060178"/>
            <a:chExt cx="51908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611041" y="4340740"/>
              <a:ext cx="51146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"Bài 5: Phép chia đa thức một biến"</a:t>
              </a:r>
              <a:endParaRPr lang="en-US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45542" y="193201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661173" y="3788017"/>
            <a:ext cx="1112162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Nhân đơn thức với đơn thức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10020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927401" y="1616214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3931774" y="-5659"/>
            <a:ext cx="3899025" cy="1110558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96754">
            <a:off x="230332" y="9103641"/>
            <a:ext cx="1039773" cy="13026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43778" y="51564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br>
                <a:rPr kumimoji="0" lang="en-US" altLang="en-US" sz="8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0946" y="1287974"/>
            <a:ext cx="178384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lang="en-US" sz="3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3400" y="476615"/>
            <a:ext cx="9137606" cy="862753"/>
            <a:chOff x="1611219" y="2044475"/>
            <a:chExt cx="9137606" cy="862753"/>
          </a:xfrm>
        </p:grpSpPr>
        <p:sp>
          <p:nvSpPr>
            <p:cNvPr id="20" name="Rectangle 19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1441784"/>
                <a:ext cx="9144000" cy="3686266"/>
              </a:xfrm>
              <a:prstGeom prst="rect">
                <a:avLst/>
              </a:prstGeom>
              <a:blipFill>
                <a:blip r:embed="rId26"/>
                <a:stretch>
                  <a:fillRect l="-2333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2+3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49" y="6563109"/>
                <a:ext cx="9144000" cy="2872838"/>
              </a:xfrm>
              <a:prstGeom prst="rect">
                <a:avLst/>
              </a:prstGeom>
              <a:blipFill>
                <a:blip r:embed="rId27"/>
                <a:stretch>
                  <a:fillRect l="-2333" b="-4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967869" y="4355523"/>
            <a:ext cx="2146426" cy="32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7157468" y="720899"/>
            <a:ext cx="403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31146" y="2224874"/>
            <a:ext cx="17047254" cy="4366426"/>
          </a:xfrm>
          <a:prstGeom prst="wedgeRoundRectCallout">
            <a:avLst>
              <a:gd name="adj1" fmla="val 20078"/>
              <a:gd name="adj2" fmla="val 54722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5981" y="602328"/>
            <a:ext cx="1511437" cy="14169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034" y="2628900"/>
                <a:ext cx="16189966" cy="3520964"/>
              </a:xfrm>
              <a:prstGeom prst="rect">
                <a:avLst/>
              </a:prstGeom>
              <a:blipFill>
                <a:blip r:embed="rId23"/>
                <a:stretch>
                  <a:fillRect l="-1318" t="-3287" b="-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6224131" y="1892805"/>
            <a:ext cx="1149469" cy="1269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454" y="7353300"/>
            <a:ext cx="10292330" cy="198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=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641" y="7405595"/>
                <a:ext cx="5887959" cy="11473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𝑎𝑏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0" y="8308599"/>
                <a:ext cx="2599879" cy="70788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≠0;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ℕ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663" y="8116089"/>
                <a:ext cx="5562805" cy="11695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5988870" y="7700736"/>
            <a:ext cx="1308530" cy="19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6" grpId="0"/>
      <p:bldP spid="5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489193"/>
            <a:ext cx="19431000" cy="18988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89193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92391" y="278621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tr60)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67654" y="321232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92" y="8953500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7"/>
          <a:srcRect l="71258" t="36429"/>
          <a:stretch/>
        </p:blipFill>
        <p:spPr>
          <a:xfrm>
            <a:off x="15367655" y="7429500"/>
            <a:ext cx="2233402" cy="29718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85992" y="3022818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  		   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84" y="1943100"/>
                <a:ext cx="18122187" cy="1015663"/>
              </a:xfrm>
              <a:prstGeom prst="rect">
                <a:avLst/>
              </a:prstGeom>
              <a:blipFill>
                <a:blip r:embed="rId13"/>
                <a:stretch>
                  <a:fillRect l="-1177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=2.5.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3+4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838700"/>
                <a:ext cx="12496800" cy="1938992"/>
              </a:xfrm>
              <a:prstGeom prst="rect">
                <a:avLst/>
              </a:prstGeom>
              <a:blipFill>
                <a:blip r:embed="rId14"/>
                <a:stretch>
                  <a:fillRect l="-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.6.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851" y="6241870"/>
                <a:ext cx="11937542" cy="1015663"/>
              </a:xfrm>
              <a:prstGeom prst="rect">
                <a:avLst/>
              </a:prstGeom>
              <a:blipFill>
                <a:blip r:embed="rId15"/>
                <a:stretch>
                  <a:fillRect l="-1787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" name="Google Shape;3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776" y="-873525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563100"/>
            <a:ext cx="8580377" cy="466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/>
          <p:nvPr/>
        </p:nvSpPr>
        <p:spPr>
          <a:xfrm>
            <a:off x="1006642" y="1647602"/>
            <a:ext cx="4291144" cy="1082842"/>
          </a:xfrm>
          <a:prstGeom prst="roundRect">
            <a:avLst>
              <a:gd name="adj" fmla="val 16667"/>
            </a:avLst>
          </a:prstGeom>
          <a:solidFill>
            <a:srgbClr val="95373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TẬP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87402">
            <a:off x="-809920" y="8774660"/>
            <a:ext cx="1883428" cy="18198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	 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			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&gt;2)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898122"/>
                <a:ext cx="16459200" cy="1026178"/>
              </a:xfrm>
              <a:prstGeom prst="rect">
                <a:avLst/>
              </a:prstGeom>
              <a:blipFill>
                <a:blip r:embed="rId9"/>
                <a:stretch>
                  <a:fillRect l="-1333" b="-1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8026788" y="4192063"/>
            <a:ext cx="1905000" cy="1815882"/>
            <a:chOff x="1828800" y="2964916"/>
            <a:chExt cx="1905000" cy="1815882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22116"/>
              <a:ext cx="1905000" cy="1148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964916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.4.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7730272"/>
                <a:ext cx="11658600" cy="916085"/>
              </a:xfrm>
              <a:prstGeom prst="rect">
                <a:avLst/>
              </a:prstGeom>
              <a:blipFill>
                <a:blip r:embed="rId13"/>
                <a:stretch>
                  <a:fillRect l="-18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3.5. 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5+8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7" y="6351909"/>
                <a:ext cx="6992363" cy="714876"/>
              </a:xfrm>
              <a:prstGeom prst="rect">
                <a:avLst/>
              </a:prstGeom>
              <a:blipFill>
                <a:blip r:embed="rId12"/>
                <a:stretch>
                  <a:fillRect l="-3051" t="-14530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1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3596</TotalTime>
  <Words>3815</Words>
  <Application>Microsoft Office PowerPoint</Application>
  <PresentationFormat>Custom</PresentationFormat>
  <Paragraphs>330</Paragraphs>
  <Slides>50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Calibri</vt:lpstr>
      <vt:lpstr>Times New Roman</vt:lpstr>
      <vt:lpstr>Arial</vt:lpstr>
      <vt:lpstr>Cambria Math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CHU HONG VINH</dc:creator>
  <cp:lastModifiedBy>Phương Nguyễn</cp:lastModifiedBy>
  <cp:revision>169</cp:revision>
  <dcterms:created xsi:type="dcterms:W3CDTF">2006-08-16T00:00:00Z</dcterms:created>
  <dcterms:modified xsi:type="dcterms:W3CDTF">2025-04-11T15:36:05Z</dcterms:modified>
  <dc:identifier>DAFKHsiNSS8</dc:identifier>
</cp:coreProperties>
</file>