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8288000" cy="10287000"/>
  <p:notesSz cx="6858000" cy="9144000"/>
  <p:embeddedFontLst>
    <p:embeddedFont>
      <p:font typeface="ไอติม" panose="020B0604020202020204" charset="-34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39" d="100"/>
          <a:sy n="39" d="100"/>
        </p:scale>
        <p:origin x="940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34" Type="http://schemas.openxmlformats.org/officeDocument/2006/relationships/image" Target="../media/image33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2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35" Type="http://schemas.openxmlformats.org/officeDocument/2006/relationships/image" Target="../media/image34.gif"/><Relationship Id="rId8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8.png"/><Relationship Id="rId12" Type="http://schemas.openxmlformats.org/officeDocument/2006/relationships/image" Target="../media/image7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7.svg"/><Relationship Id="rId11" Type="http://schemas.openxmlformats.org/officeDocument/2006/relationships/image" Target="../media/image78.gif"/><Relationship Id="rId5" Type="http://schemas.openxmlformats.org/officeDocument/2006/relationships/image" Target="../media/image56.png"/><Relationship Id="rId10" Type="http://schemas.openxmlformats.org/officeDocument/2006/relationships/image" Target="../media/image77.svg"/><Relationship Id="rId4" Type="http://schemas.openxmlformats.org/officeDocument/2006/relationships/image" Target="../media/image55.png"/><Relationship Id="rId9" Type="http://schemas.openxmlformats.org/officeDocument/2006/relationships/image" Target="../media/image7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6.png"/><Relationship Id="rId7" Type="http://schemas.openxmlformats.org/officeDocument/2006/relationships/image" Target="../media/image8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11" Type="http://schemas.openxmlformats.org/officeDocument/2006/relationships/image" Target="../media/image82.svg"/><Relationship Id="rId5" Type="http://schemas.openxmlformats.org/officeDocument/2006/relationships/image" Target="../media/image58.png"/><Relationship Id="rId10" Type="http://schemas.openxmlformats.org/officeDocument/2006/relationships/image" Target="../media/image81.png"/><Relationship Id="rId4" Type="http://schemas.openxmlformats.org/officeDocument/2006/relationships/image" Target="../media/image57.svg"/><Relationship Id="rId9" Type="http://schemas.openxmlformats.org/officeDocument/2006/relationships/image" Target="../media/image53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56.png"/><Relationship Id="rId7" Type="http://schemas.openxmlformats.org/officeDocument/2006/relationships/image" Target="../media/image8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10" Type="http://schemas.openxmlformats.org/officeDocument/2006/relationships/image" Target="../media/image85.png"/><Relationship Id="rId4" Type="http://schemas.openxmlformats.org/officeDocument/2006/relationships/image" Target="../media/image57.svg"/><Relationship Id="rId9" Type="http://schemas.openxmlformats.org/officeDocument/2006/relationships/image" Target="../media/image84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56.png"/><Relationship Id="rId7" Type="http://schemas.openxmlformats.org/officeDocument/2006/relationships/image" Target="../media/image8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4" Type="http://schemas.openxmlformats.org/officeDocument/2006/relationships/image" Target="../media/image57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8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4" Type="http://schemas.openxmlformats.org/officeDocument/2006/relationships/image" Target="../media/image57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3" Type="http://schemas.openxmlformats.org/officeDocument/2006/relationships/image" Target="../media/image56.png"/><Relationship Id="rId7" Type="http://schemas.openxmlformats.org/officeDocument/2006/relationships/image" Target="../media/image6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4" Type="http://schemas.openxmlformats.org/officeDocument/2006/relationships/image" Target="../media/image57.svg"/><Relationship Id="rId9" Type="http://schemas.openxmlformats.org/officeDocument/2006/relationships/image" Target="../media/image7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56.png"/><Relationship Id="rId7" Type="http://schemas.openxmlformats.org/officeDocument/2006/relationships/image" Target="../media/image8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4" Type="http://schemas.openxmlformats.org/officeDocument/2006/relationships/image" Target="../media/image57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8.png"/><Relationship Id="rId12" Type="http://schemas.openxmlformats.org/officeDocument/2006/relationships/image" Target="../media/image9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7.svg"/><Relationship Id="rId11" Type="http://schemas.openxmlformats.org/officeDocument/2006/relationships/image" Target="../media/image78.gif"/><Relationship Id="rId5" Type="http://schemas.openxmlformats.org/officeDocument/2006/relationships/image" Target="../media/image56.png"/><Relationship Id="rId10" Type="http://schemas.openxmlformats.org/officeDocument/2006/relationships/image" Target="../media/image77.svg"/><Relationship Id="rId4" Type="http://schemas.openxmlformats.org/officeDocument/2006/relationships/image" Target="../media/image55.png"/><Relationship Id="rId9" Type="http://schemas.openxmlformats.org/officeDocument/2006/relationships/image" Target="../media/image7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56.png"/><Relationship Id="rId7" Type="http://schemas.openxmlformats.org/officeDocument/2006/relationships/image" Target="../media/image9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11" Type="http://schemas.openxmlformats.org/officeDocument/2006/relationships/image" Target="../media/image53.svg"/><Relationship Id="rId5" Type="http://schemas.openxmlformats.org/officeDocument/2006/relationships/image" Target="../media/image58.png"/><Relationship Id="rId10" Type="http://schemas.openxmlformats.org/officeDocument/2006/relationships/image" Target="../media/image52.png"/><Relationship Id="rId4" Type="http://schemas.openxmlformats.org/officeDocument/2006/relationships/image" Target="../media/image57.svg"/><Relationship Id="rId9" Type="http://schemas.openxmlformats.org/officeDocument/2006/relationships/image" Target="../media/image82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56.png"/><Relationship Id="rId7" Type="http://schemas.openxmlformats.org/officeDocument/2006/relationships/image" Target="../media/image9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10" Type="http://schemas.openxmlformats.org/officeDocument/2006/relationships/image" Target="../media/image95.svg"/><Relationship Id="rId4" Type="http://schemas.openxmlformats.org/officeDocument/2006/relationships/image" Target="../media/image57.svg"/><Relationship Id="rId9" Type="http://schemas.openxmlformats.org/officeDocument/2006/relationships/image" Target="../media/image9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gif"/><Relationship Id="rId4" Type="http://schemas.openxmlformats.org/officeDocument/2006/relationships/image" Target="../media/image3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96.gi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4" Type="http://schemas.openxmlformats.org/officeDocument/2006/relationships/image" Target="../media/image57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97.gi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4" Type="http://schemas.openxmlformats.org/officeDocument/2006/relationships/image" Target="../media/image5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svg"/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" Type="http://schemas.openxmlformats.org/officeDocument/2006/relationships/image" Target="../media/image39.png"/><Relationship Id="rId16" Type="http://schemas.openxmlformats.org/officeDocument/2006/relationships/image" Target="../media/image5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svg"/><Relationship Id="rId5" Type="http://schemas.openxmlformats.org/officeDocument/2006/relationships/image" Target="../media/image42.sv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svg"/><Relationship Id="rId1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svg"/><Relationship Id="rId9" Type="http://schemas.openxmlformats.org/officeDocument/2006/relationships/image" Target="../media/image6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7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11" Type="http://schemas.openxmlformats.org/officeDocument/2006/relationships/image" Target="../media/image66.png"/><Relationship Id="rId5" Type="http://schemas.openxmlformats.org/officeDocument/2006/relationships/image" Target="../media/image58.png"/><Relationship Id="rId10" Type="http://schemas.openxmlformats.org/officeDocument/2006/relationships/image" Target="../media/image65.png"/><Relationship Id="rId4" Type="http://schemas.openxmlformats.org/officeDocument/2006/relationships/image" Target="../media/image57.svg"/><Relationship Id="rId9" Type="http://schemas.openxmlformats.org/officeDocument/2006/relationships/image" Target="../media/image6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10" Type="http://schemas.openxmlformats.org/officeDocument/2006/relationships/image" Target="../media/image67.png"/><Relationship Id="rId4" Type="http://schemas.openxmlformats.org/officeDocument/2006/relationships/image" Target="../media/image57.svg"/><Relationship Id="rId9" Type="http://schemas.openxmlformats.org/officeDocument/2006/relationships/image" Target="../media/image6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3" Type="http://schemas.openxmlformats.org/officeDocument/2006/relationships/image" Target="../media/image56.png"/><Relationship Id="rId7" Type="http://schemas.openxmlformats.org/officeDocument/2006/relationships/image" Target="../media/image68.png"/><Relationship Id="rId12" Type="http://schemas.openxmlformats.org/officeDocument/2006/relationships/image" Target="../media/image73.gi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11" Type="http://schemas.openxmlformats.org/officeDocument/2006/relationships/image" Target="../media/image72.png"/><Relationship Id="rId5" Type="http://schemas.openxmlformats.org/officeDocument/2006/relationships/image" Target="../media/image58.png"/><Relationship Id="rId10" Type="http://schemas.openxmlformats.org/officeDocument/2006/relationships/image" Target="../media/image71.png"/><Relationship Id="rId4" Type="http://schemas.openxmlformats.org/officeDocument/2006/relationships/image" Target="../media/image57.svg"/><Relationship Id="rId9" Type="http://schemas.openxmlformats.org/officeDocument/2006/relationships/image" Target="../media/image7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56.png"/><Relationship Id="rId7" Type="http://schemas.openxmlformats.org/officeDocument/2006/relationships/image" Target="../media/image71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4" Type="http://schemas.openxmlformats.org/officeDocument/2006/relationships/image" Target="../media/image5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56.png"/><Relationship Id="rId7" Type="http://schemas.openxmlformats.org/officeDocument/2006/relationships/image" Target="../media/image7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4" Type="http://schemas.openxmlformats.org/officeDocument/2006/relationships/image" Target="../media/image5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28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711664">
            <a:off x="-2029230" y="7116323"/>
            <a:ext cx="5387298" cy="307565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54195" y="5588988"/>
            <a:ext cx="2700535" cy="409948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702144">
            <a:off x="15545321" y="7886133"/>
            <a:ext cx="4134082" cy="20520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445426">
            <a:off x="15389446" y="-1390877"/>
            <a:ext cx="5023980" cy="460379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405818" y="911019"/>
            <a:ext cx="3762641" cy="195187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543273">
            <a:off x="15451524" y="8382181"/>
            <a:ext cx="3901747" cy="175223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794993" y="6734549"/>
            <a:ext cx="1473832" cy="300782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4662230" y="8487274"/>
            <a:ext cx="651930" cy="3550113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3289155" y="2358264"/>
            <a:ext cx="11709689" cy="5276539"/>
            <a:chOff x="0" y="-9525"/>
            <a:chExt cx="15612919" cy="7035387"/>
          </a:xfrm>
        </p:grpSpPr>
        <p:sp>
          <p:nvSpPr>
            <p:cNvPr id="11" name="TextBox 11"/>
            <p:cNvSpPr txBox="1"/>
            <p:nvPr/>
          </p:nvSpPr>
          <p:spPr>
            <a:xfrm>
              <a:off x="0" y="1361405"/>
              <a:ext cx="15612919" cy="56644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74"/>
                </a:lnSpc>
              </a:pPr>
              <a:r>
                <a:rPr lang="en-US" sz="9312" spc="-195" dirty="0">
                  <a:solidFill>
                    <a:srgbClr val="FFFFFF"/>
                  </a:solidFill>
                  <a:latin typeface="ไอติม Bold"/>
                </a:rPr>
                <a:t>BÀI 6</a:t>
              </a:r>
              <a:endParaRPr lang="en-US" sz="4000" spc="-195" dirty="0">
                <a:solidFill>
                  <a:srgbClr val="FF0000"/>
                </a:solidFill>
                <a:latin typeface="ไอติม Bold"/>
              </a:endParaRPr>
            </a:p>
            <a:p>
              <a:pPr algn="ctr">
                <a:lnSpc>
                  <a:spcPts val="11174"/>
                </a:lnSpc>
              </a:pPr>
              <a:r>
                <a:rPr lang="en-US" sz="9312" spc="-195" dirty="0">
                  <a:solidFill>
                    <a:srgbClr val="FFFFFF"/>
                  </a:solidFill>
                  <a:latin typeface="ไอติม Bold"/>
                </a:rPr>
                <a:t>GIỚI THIỆU VỀ LIÊN KẾT HOÁ HỌC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4703265" y="-9525"/>
              <a:ext cx="6206389" cy="466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60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-1566613" y="-1437403"/>
            <a:ext cx="4206008" cy="422135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-1498288" y="-1427878"/>
            <a:ext cx="3924730" cy="404990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3129873" y="-2027187"/>
            <a:ext cx="1077795" cy="372822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14547705" y="8487274"/>
            <a:ext cx="880980" cy="82972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6156667" y="3650557"/>
            <a:ext cx="405308" cy="44130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4213502" y="6839994"/>
            <a:ext cx="210719" cy="229434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4108142" y="7413498"/>
            <a:ext cx="210719" cy="229434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4117455" y="930474"/>
            <a:ext cx="180427" cy="19645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>
            <a:off x="3205947" y="5573779"/>
            <a:ext cx="981159" cy="1033788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15627209" y="3540230"/>
            <a:ext cx="202654" cy="220653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4592036" y="837664"/>
            <a:ext cx="265666" cy="28926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34"/>
          <a:srcRect/>
          <a:stretch>
            <a:fillRect/>
          </a:stretch>
        </p:blipFill>
        <p:spPr>
          <a:xfrm>
            <a:off x="6636763" y="221130"/>
            <a:ext cx="4578457" cy="2959811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35"/>
          <a:srcRect/>
          <a:stretch>
            <a:fillRect/>
          </a:stretch>
        </p:blipFill>
        <p:spPr>
          <a:xfrm>
            <a:off x="1028700" y="316017"/>
            <a:ext cx="3775846" cy="37758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971222" y="-208746"/>
            <a:ext cx="2615941" cy="10659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971222" y="-1351605"/>
            <a:ext cx="8593890" cy="29541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104861" y="-21535"/>
            <a:ext cx="1224170" cy="12241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152783" y="0"/>
            <a:ext cx="1224170" cy="12241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980509" y="2235890"/>
            <a:ext cx="11592614" cy="76366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73989" y="3076723"/>
            <a:ext cx="3473574" cy="2066777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5962054" y="252534"/>
            <a:ext cx="6363891" cy="542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"/>
              </a:rPr>
              <a:t>Bài 6_Giới thiệu về liên kết Hoá học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13948" y="1224170"/>
            <a:ext cx="3566220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I. Vỏ nguyên tử khí hiếm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06593" y="1807265"/>
            <a:ext cx="3473575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II. Tìm hiểu liên kết ion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21317" y="5133975"/>
            <a:ext cx="3978918" cy="160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 Bold"/>
              </a:rPr>
              <a:t>Cùng xem video hình thành liên kết ion trong phân tử NaCl</a:t>
            </a:r>
          </a:p>
        </p:txBody>
      </p:sp>
      <p:pic>
        <p:nvPicPr>
          <p:cNvPr id="12" name="video hinh thanh lien ket ion NaCl">
            <a:hlinkClick r:id="" action="ppaction://media"/>
            <a:extLst>
              <a:ext uri="{FF2B5EF4-FFF2-40B4-BE49-F238E27FC236}">
                <a16:creationId xmlns:a16="http://schemas.microsoft.com/office/drawing/2014/main" id="{ED8AA165-38DD-9F3D-11FE-98D836D178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440551" y="2652365"/>
            <a:ext cx="10780650" cy="60641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0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71222" y="-208746"/>
            <a:ext cx="2615941" cy="10659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971222" y="-1351605"/>
            <a:ext cx="8593890" cy="29541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104861" y="-21535"/>
            <a:ext cx="1224170" cy="12241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152783" y="0"/>
            <a:ext cx="1224170" cy="12241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06593" y="2567426"/>
            <a:ext cx="11400496" cy="51521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118418" y="3019672"/>
            <a:ext cx="5766651" cy="343836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764867" y="5798669"/>
            <a:ext cx="2831729" cy="4488331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5980509" y="314325"/>
            <a:ext cx="6360433" cy="542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"/>
              </a:rPr>
              <a:t>Bài 6_Giới thiệu về liên kết Hoá học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13947" y="1224170"/>
            <a:ext cx="3597099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I. Vỏ nguyên tử khí hiếm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06593" y="1807265"/>
            <a:ext cx="3504453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II. Tìm hiểu liên kết ion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991011" y="3122144"/>
            <a:ext cx="5727113" cy="2676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ctr">
              <a:lnSpc>
                <a:spcPts val="4200"/>
              </a:lnSpc>
              <a:buFont typeface="Arial"/>
              <a:buChar char="•"/>
            </a:pPr>
            <a:r>
              <a:rPr lang="en-US" sz="3500" spc="-73">
                <a:solidFill>
                  <a:srgbClr val="000000"/>
                </a:solidFill>
                <a:latin typeface="ไอติม Bold"/>
              </a:rPr>
              <a:t>Liên kết ion là gì?</a:t>
            </a:r>
          </a:p>
          <a:p>
            <a:pPr marL="755651" lvl="1" indent="-377825" algn="ctr">
              <a:lnSpc>
                <a:spcPts val="4200"/>
              </a:lnSpc>
              <a:spcBef>
                <a:spcPct val="0"/>
              </a:spcBef>
              <a:buFont typeface="Arial"/>
              <a:buChar char="•"/>
            </a:pPr>
            <a:r>
              <a:rPr lang="en-US" sz="3500" spc="-73">
                <a:solidFill>
                  <a:srgbClr val="000000"/>
                </a:solidFill>
                <a:latin typeface="ไอติม Bold"/>
              </a:rPr>
              <a:t>e lớp ngoài cùng của các nguyên tử trong liên kết ion giống nguyên tử nguyên tố nào?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71222" y="-208746"/>
            <a:ext cx="2615941" cy="10659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971222" y="-1351605"/>
            <a:ext cx="8593890" cy="29541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104861" y="-21535"/>
            <a:ext cx="1224170" cy="12241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152783" y="0"/>
            <a:ext cx="1224170" cy="12241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06593" y="2388290"/>
            <a:ext cx="7428061" cy="335691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613805" y="6172200"/>
            <a:ext cx="2911221" cy="41148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152670" y="5945227"/>
            <a:ext cx="11461135" cy="297290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5980509" y="314325"/>
            <a:ext cx="6326981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"/>
              </a:rPr>
              <a:t>Bài 6_Giới thiệu về liên kết Hoá học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13947" y="1224170"/>
            <a:ext cx="3790913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I. Vỏ nguyên tử khí hiếm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06593" y="1807265"/>
            <a:ext cx="3380929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II. Tìm hiểu liên kết 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71222" y="-208746"/>
            <a:ext cx="2615941" cy="10659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971222" y="-1351605"/>
            <a:ext cx="8593890" cy="29541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104861" y="-21535"/>
            <a:ext cx="1224170" cy="12241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152783" y="0"/>
            <a:ext cx="1224170" cy="12241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48402" y="3188390"/>
            <a:ext cx="11406608" cy="315938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2469418" y="2162422"/>
            <a:ext cx="4391767" cy="5962156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5899545" y="135555"/>
            <a:ext cx="6488909" cy="542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"/>
              </a:rPr>
              <a:t>Bài 6_Giới thiệu về liên kết Hoá học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13947" y="1224170"/>
            <a:ext cx="3597099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I. Vỏ nguyên tử khí hiếm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06593" y="1807265"/>
            <a:ext cx="3504453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II. Tìm hiểu liên kết ion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48402" y="2388290"/>
            <a:ext cx="3531989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III. Liên kết cộng hoá trị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71222" y="-208746"/>
            <a:ext cx="2615941" cy="10659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971222" y="-1351605"/>
            <a:ext cx="8593890" cy="29541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104861" y="-21535"/>
            <a:ext cx="1224170" cy="12241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152783" y="0"/>
            <a:ext cx="1224170" cy="12241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856256" y="2969315"/>
            <a:ext cx="12575487" cy="701718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980509" y="314325"/>
            <a:ext cx="6360433" cy="542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"/>
              </a:rPr>
              <a:t>Bài 6_Giới thiệu về liên kết Hoá học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13948" y="1224170"/>
            <a:ext cx="3566220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I. Vỏ nguyên tử khí hiếm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06593" y="1807265"/>
            <a:ext cx="3473575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II. Tìm hiểu liên kết ion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48402" y="2388290"/>
            <a:ext cx="3566220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III. Liên kết cộng hoá trị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71222" y="-208746"/>
            <a:ext cx="2615941" cy="10659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971222" y="-1351605"/>
            <a:ext cx="8593890" cy="29541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104861" y="-21535"/>
            <a:ext cx="1224170" cy="12241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152783" y="0"/>
            <a:ext cx="1224170" cy="122417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5885854" y="215555"/>
            <a:ext cx="6516291" cy="542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"/>
              </a:rPr>
              <a:t>Bài 6_Giới thiệu về liên kết Hoá học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13948" y="1224170"/>
            <a:ext cx="3566220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I. Vỏ nguyên tử khí hiếm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06593" y="1807265"/>
            <a:ext cx="3566220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II. Tìm hiểu liên kết 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48402" y="2388290"/>
            <a:ext cx="3531989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III. Liên kết cộng hoá trị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897399" y="3188390"/>
            <a:ext cx="3545144" cy="502701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850059" y="2969315"/>
            <a:ext cx="1639823" cy="1092532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2608221" y="4415578"/>
            <a:ext cx="2123501" cy="1714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spc="-59">
                <a:solidFill>
                  <a:srgbClr val="000000"/>
                </a:solidFill>
                <a:latin typeface="ไอติม Bold"/>
              </a:rPr>
              <a:t>Nhóm 1 vẽ sơ đồ  hình thành phân tử nitrogen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545619" y="3188390"/>
            <a:ext cx="3545144" cy="502701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498280" y="2969315"/>
            <a:ext cx="1639823" cy="109253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195538" y="3188390"/>
            <a:ext cx="3545144" cy="502701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148199" y="2969315"/>
            <a:ext cx="1639823" cy="109253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845457" y="3188390"/>
            <a:ext cx="3545144" cy="502701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798118" y="2969315"/>
            <a:ext cx="1639823" cy="1092532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6256441" y="4415578"/>
            <a:ext cx="2123501" cy="1714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spc="-59">
                <a:solidFill>
                  <a:srgbClr val="000000"/>
                </a:solidFill>
                <a:latin typeface="ไอติม Bold"/>
              </a:rPr>
              <a:t>Nhóm 2 vẽ sơ đồ  hình thành phân tử nước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768586" y="4415578"/>
            <a:ext cx="2399048" cy="1714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spc="-59">
                <a:solidFill>
                  <a:srgbClr val="000000"/>
                </a:solidFill>
                <a:latin typeface="ไอติม Bold"/>
              </a:rPr>
              <a:t>Nhóm 3 vẽ sơ đồ  hình thành phân tử cacbondioxide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3428714" y="4286250"/>
            <a:ext cx="2123501" cy="1714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spc="-59">
                <a:solidFill>
                  <a:srgbClr val="000000"/>
                </a:solidFill>
                <a:latin typeface="ไอติม Bold"/>
              </a:rPr>
              <a:t>Nhóm 1 vẽ sơ đồ  hình thành phân tử amonia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CF5F20D-4894-2AE6-F9DA-2BB8C614BDD0}"/>
              </a:ext>
            </a:extLst>
          </p:cNvPr>
          <p:cNvSpPr txBox="1"/>
          <p:nvPr/>
        </p:nvSpPr>
        <p:spPr>
          <a:xfrm>
            <a:off x="6777192" y="8569135"/>
            <a:ext cx="56294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Thời gian: 3 phút cho mỗi nhóm</a:t>
            </a:r>
            <a:endParaRPr lang="vi-VN" sz="32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71222" y="-208746"/>
            <a:ext cx="2615941" cy="10659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971222" y="-1351605"/>
            <a:ext cx="8593890" cy="29541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104861" y="-21535"/>
            <a:ext cx="1224170" cy="12241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152783" y="0"/>
            <a:ext cx="1224170" cy="12241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56155" y="3769415"/>
            <a:ext cx="11446074" cy="375679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2621515" y="2558485"/>
            <a:ext cx="4354357" cy="617866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5980509" y="314325"/>
            <a:ext cx="6516291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"/>
              </a:rPr>
              <a:t>Bài 6_Giới thiệu về liên kết Hoá học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13947" y="1224170"/>
            <a:ext cx="3597099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I. Vỏ nguyên tử khí hiếm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06593" y="1807265"/>
            <a:ext cx="3504453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II. Tìm hiểu liên kết ion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48402" y="2388290"/>
            <a:ext cx="3597099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III. Liên kết cộng hoá trị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971222" y="-208746"/>
            <a:ext cx="2615941" cy="10659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971222" y="-1351605"/>
            <a:ext cx="8593890" cy="29541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104861" y="-21535"/>
            <a:ext cx="1224170" cy="12241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152783" y="0"/>
            <a:ext cx="1224170" cy="122417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5923954" y="149002"/>
            <a:ext cx="6440091" cy="542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"/>
              </a:rPr>
              <a:t>Bài 6_Giới thiệu về liên kết Hoá học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13948" y="1224170"/>
            <a:ext cx="3724652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I. Vỏ nguyên tử khí hiếm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06593" y="1807265"/>
            <a:ext cx="3380929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II. Tìm hiểu liên kết 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48402" y="2388290"/>
            <a:ext cx="3724652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III. Liên kết cộng hoá trị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980509" y="2235890"/>
            <a:ext cx="11592614" cy="7636635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648402" y="5574850"/>
            <a:ext cx="3978918" cy="2143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 Bold"/>
              </a:rPr>
              <a:t>Cùng xem video hình thành liên kết cộng hoá trị trong phân tử Chlonium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028700" y="3242052"/>
            <a:ext cx="3473574" cy="2066777"/>
          </a:xfrm>
          <a:prstGeom prst="rect">
            <a:avLst/>
          </a:prstGeom>
        </p:spPr>
      </p:pic>
      <p:pic>
        <p:nvPicPr>
          <p:cNvPr id="13" name="Sự hình thành liên kết cộng hoá trị của Cl2">
            <a:hlinkClick r:id="" action="ppaction://media"/>
            <a:extLst>
              <a:ext uri="{FF2B5EF4-FFF2-40B4-BE49-F238E27FC236}">
                <a16:creationId xmlns:a16="http://schemas.microsoft.com/office/drawing/2014/main" id="{EA4E2562-F37A-5151-C4B2-C5C2E348B1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427438" y="2719098"/>
            <a:ext cx="10717562" cy="6286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49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71222" y="-208746"/>
            <a:ext cx="2615941" cy="10659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971222" y="-1351605"/>
            <a:ext cx="8593890" cy="29541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104861" y="-21535"/>
            <a:ext cx="1224170" cy="12241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152783" y="0"/>
            <a:ext cx="1224170" cy="12241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48402" y="3416990"/>
            <a:ext cx="11301259" cy="405432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212676" y="5581326"/>
            <a:ext cx="2831729" cy="4488331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5885854" y="215555"/>
            <a:ext cx="6516291" cy="542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"/>
              </a:rPr>
              <a:t>Bài 6_Giới thiệu về liên kết Hoá học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13947" y="1224170"/>
            <a:ext cx="3790913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I. Vỏ nguyên tử khí hiếm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06593" y="1807265"/>
            <a:ext cx="3531989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II. Tìm hiểu liên kết ion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48402" y="2388290"/>
            <a:ext cx="3694998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III. Liên kết cộng hoá trị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307491" y="2816915"/>
            <a:ext cx="5766651" cy="3438366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2307491" y="2904801"/>
            <a:ext cx="5727113" cy="2676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ctr">
              <a:lnSpc>
                <a:spcPts val="4200"/>
              </a:lnSpc>
              <a:buFont typeface="Arial"/>
              <a:buChar char="•"/>
            </a:pPr>
            <a:r>
              <a:rPr lang="en-US" sz="3500" spc="-73">
                <a:solidFill>
                  <a:srgbClr val="000000"/>
                </a:solidFill>
                <a:latin typeface="ไอติม Bold"/>
              </a:rPr>
              <a:t>Liên kết cộng hoá trị là gì?</a:t>
            </a:r>
          </a:p>
          <a:p>
            <a:pPr marL="755651" lvl="1" indent="-377825" algn="ctr">
              <a:lnSpc>
                <a:spcPts val="4200"/>
              </a:lnSpc>
              <a:spcBef>
                <a:spcPct val="0"/>
              </a:spcBef>
              <a:buFont typeface="Arial"/>
              <a:buChar char="•"/>
            </a:pPr>
            <a:r>
              <a:rPr lang="en-US" sz="3500" spc="-73">
                <a:solidFill>
                  <a:srgbClr val="000000"/>
                </a:solidFill>
                <a:latin typeface="ไอติม Bold"/>
              </a:rPr>
              <a:t>e lớp ngoài cùng của các nguyên tử trong liên kết cộng hoá trị giống nguyên tử nguyên tố nào?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71222" y="-208746"/>
            <a:ext cx="2615941" cy="10659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971222" y="-1351605"/>
            <a:ext cx="8593890" cy="29541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104861" y="-21535"/>
            <a:ext cx="1224170" cy="12241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152783" y="0"/>
            <a:ext cx="1224170" cy="12241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524431" y="1652795"/>
            <a:ext cx="11301259" cy="405432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329030" y="6135746"/>
            <a:ext cx="11473137" cy="3203364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5963783" y="252534"/>
            <a:ext cx="6360433" cy="542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"/>
              </a:rPr>
              <a:t>Bài 6_Giới thiệu về liên kết Hoá học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13947" y="1224170"/>
            <a:ext cx="3790913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I. Vỏ nguyên tử khí hiếm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06593" y="1807265"/>
            <a:ext cx="3531989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II. Tìm hiểu liên kết ion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48402" y="2388290"/>
            <a:ext cx="3531989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III. Liên kết cộng hoá trị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40589" y="6172200"/>
            <a:ext cx="3945064" cy="411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8382432" y="1028700"/>
            <a:ext cx="9525" cy="8229600"/>
          </a:xfrm>
          <a:prstGeom prst="rect">
            <a:avLst/>
          </a:prstGeom>
          <a:solidFill>
            <a:srgbClr val="3D3D3D"/>
          </a:solidFill>
        </p:spPr>
        <p:txBody>
          <a:bodyPr/>
          <a:lstStyle/>
          <a:p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8700" y="562295"/>
            <a:ext cx="5465681" cy="531927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14551" y="6182902"/>
            <a:ext cx="7784950" cy="96459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726402" y="716659"/>
            <a:ext cx="9193957" cy="349615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699450" y="4212809"/>
            <a:ext cx="5454926" cy="54549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71222" y="-208746"/>
            <a:ext cx="2615941" cy="10659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971222" y="-1351605"/>
            <a:ext cx="8593890" cy="29541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104861" y="-21535"/>
            <a:ext cx="1224170" cy="12241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152783" y="0"/>
            <a:ext cx="1224170" cy="12241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34733" y="1892081"/>
            <a:ext cx="5610567" cy="420792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963783" y="239087"/>
            <a:ext cx="6360433" cy="542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"/>
              </a:rPr>
              <a:t>Bài 6_Giới thiệu về liên kết Hoá học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456712" y="4266443"/>
            <a:ext cx="12149756" cy="3667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13"/>
              </a:lnSpc>
              <a:spcBef>
                <a:spcPct val="0"/>
              </a:spcBef>
            </a:pPr>
            <a:r>
              <a:rPr lang="en-US" sz="4844" spc="-101">
                <a:solidFill>
                  <a:srgbClr val="000000"/>
                </a:solidFill>
                <a:latin typeface="ไอติม Bold"/>
              </a:rPr>
              <a:t>+ Nhóm 1, 2: Vẽ sơ đồ và mô tả  quá trình tạo thành liên  kết ion trong phân tử hợp chất magnesium oxide.</a:t>
            </a:r>
          </a:p>
          <a:p>
            <a:pPr>
              <a:lnSpc>
                <a:spcPts val="5813"/>
              </a:lnSpc>
              <a:spcBef>
                <a:spcPct val="0"/>
              </a:spcBef>
            </a:pPr>
            <a:r>
              <a:rPr lang="en-US" sz="4844" spc="-101">
                <a:solidFill>
                  <a:srgbClr val="000000"/>
                </a:solidFill>
                <a:latin typeface="ไอติม Bold"/>
              </a:rPr>
              <a:t>+ Nhóm 3, 4: Vẽ sơ đồ hình thành liên kết cộng hoá trị trong các phân tử sau chlorine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71222" y="-208746"/>
            <a:ext cx="2615941" cy="10659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971222" y="-1351605"/>
            <a:ext cx="8593890" cy="29541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104861" y="-21535"/>
            <a:ext cx="1224170" cy="12241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152783" y="0"/>
            <a:ext cx="1224170" cy="12241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683792" y="1028700"/>
            <a:ext cx="6529584" cy="649693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980509" y="314325"/>
            <a:ext cx="6360433" cy="542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"/>
              </a:rPr>
              <a:t>Bài 6_Giới thiệu về liên kết Hoá học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456712" y="4266443"/>
            <a:ext cx="12149756" cy="3667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13"/>
              </a:lnSpc>
            </a:pPr>
            <a:r>
              <a:rPr lang="en-US" sz="4844" spc="-101">
                <a:solidFill>
                  <a:srgbClr val="000000"/>
                </a:solidFill>
                <a:latin typeface="ไอติม Bold"/>
              </a:rPr>
              <a:t> lựa chọn 1 trong 2 chất: Calcium chloride hoặc Khí methane  trên để tìm hiểu vai trò và vẽ sơ đồ hình thành liên kết, loại liên kết</a:t>
            </a:r>
          </a:p>
          <a:p>
            <a:pPr>
              <a:lnSpc>
                <a:spcPts val="5813"/>
              </a:lnSpc>
            </a:pPr>
            <a:r>
              <a:rPr lang="en-US" sz="4844" spc="-101">
                <a:solidFill>
                  <a:srgbClr val="000000"/>
                </a:solidFill>
                <a:latin typeface="ไอติม Bold"/>
              </a:rPr>
              <a:t>Hoàn thành nộp qua zalo lớp</a:t>
            </a:r>
          </a:p>
          <a:p>
            <a:pPr>
              <a:lnSpc>
                <a:spcPts val="5813"/>
              </a:lnSpc>
              <a:spcBef>
                <a:spcPct val="0"/>
              </a:spcBef>
            </a:pPr>
            <a:endParaRPr lang="en-US" sz="4844" spc="-101">
              <a:solidFill>
                <a:srgbClr val="000000"/>
              </a:solidFill>
              <a:latin typeface="ไอติม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8230053"/>
            <a:ext cx="1371136" cy="216081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1233" b="84121"/>
          <a:stretch>
            <a:fillRect/>
          </a:stretch>
        </p:blipFill>
        <p:spPr>
          <a:xfrm>
            <a:off x="11091507" y="9746219"/>
            <a:ext cx="7775914" cy="63072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30812" b="3179"/>
          <a:stretch>
            <a:fillRect/>
          </a:stretch>
        </p:blipFill>
        <p:spPr>
          <a:xfrm>
            <a:off x="12384092" y="9102025"/>
            <a:ext cx="1920637" cy="64419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903829" y="3732930"/>
            <a:ext cx="892097" cy="72016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487301" y="5916309"/>
            <a:ext cx="2771999" cy="419999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6983233" y="6713887"/>
            <a:ext cx="2635372" cy="303233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0" y="4453096"/>
            <a:ext cx="14762948" cy="392261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1091507" y="923553"/>
            <a:ext cx="6901132" cy="4114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4564572" y="248478"/>
            <a:ext cx="4579428" cy="4014271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028700" y="425906"/>
            <a:ext cx="2526694" cy="995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89"/>
              </a:lnSpc>
              <a:spcBef>
                <a:spcPct val="0"/>
              </a:spcBef>
            </a:pPr>
            <a:r>
              <a:rPr lang="en-US" sz="6574" spc="-138">
                <a:solidFill>
                  <a:srgbClr val="000000"/>
                </a:solidFill>
                <a:latin typeface="ไอติม"/>
              </a:rPr>
              <a:t>Mở đầu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315791" y="1523628"/>
            <a:ext cx="6480184" cy="2181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79"/>
              </a:lnSpc>
              <a:spcBef>
                <a:spcPct val="0"/>
              </a:spcBef>
            </a:pPr>
            <a:r>
              <a:rPr lang="en-US" sz="2400" spc="-50">
                <a:solidFill>
                  <a:srgbClr val="000000"/>
                </a:solidFill>
                <a:latin typeface="ไอติม Bold"/>
              </a:rPr>
              <a:t>Quan sát e lớp ngoài cùng, dự đoán nguyên nhân vì sao:</a:t>
            </a:r>
          </a:p>
          <a:p>
            <a:pPr>
              <a:lnSpc>
                <a:spcPts val="2879"/>
              </a:lnSpc>
              <a:spcBef>
                <a:spcPct val="0"/>
              </a:spcBef>
            </a:pPr>
            <a:r>
              <a:rPr lang="en-US" sz="2400" spc="-50">
                <a:solidFill>
                  <a:srgbClr val="000000"/>
                </a:solidFill>
                <a:latin typeface="ไอติม Bold"/>
              </a:rPr>
              <a:t>+ Neon, Argon không liên kết với các chất khác được?</a:t>
            </a:r>
          </a:p>
          <a:p>
            <a:pPr>
              <a:lnSpc>
                <a:spcPts val="2879"/>
              </a:lnSpc>
              <a:spcBef>
                <a:spcPct val="0"/>
              </a:spcBef>
            </a:pPr>
            <a:r>
              <a:rPr lang="en-US" sz="2400" spc="-50">
                <a:solidFill>
                  <a:srgbClr val="000000"/>
                </a:solidFill>
                <a:latin typeface="ไอติม Bold"/>
              </a:rPr>
              <a:t>+ oxygen tự liên kết với nhau để tạo ra phân tử khí?</a:t>
            </a:r>
          </a:p>
          <a:p>
            <a:pPr>
              <a:lnSpc>
                <a:spcPts val="2879"/>
              </a:lnSpc>
              <a:spcBef>
                <a:spcPct val="0"/>
              </a:spcBef>
            </a:pPr>
            <a:r>
              <a:rPr lang="en-US" sz="2400" spc="-50">
                <a:solidFill>
                  <a:srgbClr val="000000"/>
                </a:solidFill>
                <a:latin typeface="ไอติม Bold"/>
              </a:rPr>
              <a:t>+ Trong khi đó sodium liên kết với chlorine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71222" y="-208746"/>
            <a:ext cx="2615941" cy="10659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971222" y="-1351605"/>
            <a:ext cx="8593890" cy="29541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104861" y="-21535"/>
            <a:ext cx="1224170" cy="12241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152783" y="0"/>
            <a:ext cx="1224170" cy="12241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8899218"/>
            <a:ext cx="1256573" cy="138778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061087" y="1820427"/>
            <a:ext cx="15043039" cy="456862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9268167" y="6608128"/>
            <a:ext cx="8642185" cy="317849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256573" y="6760528"/>
            <a:ext cx="5522125" cy="322124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5885854" y="215555"/>
            <a:ext cx="6516291" cy="542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"/>
              </a:rPr>
              <a:t>Bài 6_Giới thiệu về liên kết Hoá học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13948" y="1224170"/>
            <a:ext cx="4105652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I. Vỏ nguyên tử khí hiếm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833614" y="7285298"/>
            <a:ext cx="4342384" cy="1085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  <a:spcBef>
                <a:spcPct val="0"/>
              </a:spcBef>
            </a:pPr>
            <a:r>
              <a:rPr lang="en-US" sz="2400" spc="-50">
                <a:solidFill>
                  <a:srgbClr val="000000"/>
                </a:solidFill>
                <a:latin typeface="Noto Sans Javanese Bold"/>
              </a:rPr>
              <a:t>Ghi lại số e ngoài cùng của các nguyên tử khí hiếm ở hình 6.1 vào bảng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71222" y="-208746"/>
            <a:ext cx="2615941" cy="10659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971222" y="-1351605"/>
            <a:ext cx="8593890" cy="29541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104861" y="-21535"/>
            <a:ext cx="1224170" cy="12241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152783" y="0"/>
            <a:ext cx="1224170" cy="12241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8899218"/>
            <a:ext cx="1256573" cy="138778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13948" y="2168296"/>
            <a:ext cx="10584024" cy="321440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1107434" y="1652795"/>
            <a:ext cx="6807394" cy="513505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750183" y="5897054"/>
            <a:ext cx="4709356" cy="4114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161718" y="7107124"/>
            <a:ext cx="9887008" cy="3004129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5885854" y="175747"/>
            <a:ext cx="6516291" cy="542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"/>
              </a:rPr>
              <a:t>Bài 6_Giới thiệu về liên kết Hoá học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13947" y="1224170"/>
            <a:ext cx="3790913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I. Vỏ nguyên tử khí hiếm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070940" y="6335204"/>
            <a:ext cx="3909570" cy="2676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 Bold"/>
              </a:rPr>
              <a:t>Vỏ nguyên tử khí hiếm đều có 8 e ở lớp ngoài cùng, riêng helium ở lớp ngoài cùng có 2 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71222" y="-208746"/>
            <a:ext cx="2615941" cy="10659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971222" y="-1351605"/>
            <a:ext cx="8593890" cy="29541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104861" y="-21535"/>
            <a:ext cx="1224170" cy="12241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152783" y="0"/>
            <a:ext cx="1224170" cy="12241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8899218"/>
            <a:ext cx="1256573" cy="138778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937339" y="1671845"/>
            <a:ext cx="13599258" cy="413014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937339" y="5949473"/>
            <a:ext cx="13599258" cy="413208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5847754" y="135555"/>
            <a:ext cx="6592491" cy="542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"/>
              </a:rPr>
              <a:t>Bài 6_Giới thiệu về liên kết Hoá học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13947" y="1224170"/>
            <a:ext cx="3790913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I. Vỏ nguyên tử khí hiếm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D572AE6-AB56-5269-337A-D3CAF3BF38D5}"/>
              </a:ext>
            </a:extLst>
          </p:cNvPr>
          <p:cNvSpPr/>
          <p:nvPr/>
        </p:nvSpPr>
        <p:spPr>
          <a:xfrm>
            <a:off x="13152783" y="6743700"/>
            <a:ext cx="4575500" cy="838200"/>
          </a:xfrm>
          <a:prstGeom prst="roundRect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71222" y="-208746"/>
            <a:ext cx="2615941" cy="10659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971222" y="-1351605"/>
            <a:ext cx="8593890" cy="29541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104861" y="-21535"/>
            <a:ext cx="1224170" cy="12241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152783" y="0"/>
            <a:ext cx="1224170" cy="12241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59717" y="3188390"/>
            <a:ext cx="4847740" cy="687409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792673" y="2536135"/>
            <a:ext cx="2381828" cy="158689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198901" y="6647153"/>
            <a:ext cx="3569371" cy="303461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587163" y="3191055"/>
            <a:ext cx="4847740" cy="687409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613491" y="2632278"/>
            <a:ext cx="2795084" cy="186222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946917" y="6320406"/>
            <a:ext cx="4162849" cy="278751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4161460" y="3188390"/>
            <a:ext cx="2330146" cy="2295194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5886548" y="221850"/>
            <a:ext cx="6454394" cy="542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"/>
              </a:rPr>
              <a:t>Bài 6_Giới thiệu về liên kết Hoá học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13947" y="1278483"/>
            <a:ext cx="3790913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I. Vỏ nguyên tử khí hiếm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06593" y="1807265"/>
            <a:ext cx="3380929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II. Tìm hiểu liên kết ion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12838" y="4484978"/>
            <a:ext cx="4141498" cy="2143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 Bold"/>
              </a:rPr>
              <a:t>Nhóm 1, 2: Quan sát hình 6.2 mô tả sự hình thành liên kết ion dương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823846" y="4504028"/>
            <a:ext cx="4141498" cy="160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 Bold"/>
              </a:rPr>
              <a:t>Nhóm 3,4: Quan sát hình 6.3 mô tả sự hình thành liên kết ion âm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4376952" y="5474059"/>
            <a:ext cx="1888629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 Bold"/>
              </a:rPr>
              <a:t>3 phút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B4F32BA-30A2-2183-32E8-A1C1201D97E7}"/>
              </a:ext>
            </a:extLst>
          </p:cNvPr>
          <p:cNvSpPr/>
          <p:nvPr/>
        </p:nvSpPr>
        <p:spPr>
          <a:xfrm>
            <a:off x="13152783" y="6743700"/>
            <a:ext cx="4575500" cy="838200"/>
          </a:xfrm>
          <a:prstGeom prst="round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18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79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71222" y="-208746"/>
            <a:ext cx="2615941" cy="10659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971222" y="-1301355"/>
            <a:ext cx="8593890" cy="29541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104861" y="-21535"/>
            <a:ext cx="1224170" cy="12241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152783" y="0"/>
            <a:ext cx="1224170" cy="12241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435907" y="2235890"/>
            <a:ext cx="8823393" cy="750147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85592" y="2435915"/>
            <a:ext cx="7670459" cy="1953626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5980509" y="314325"/>
            <a:ext cx="6516291" cy="542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"/>
              </a:rPr>
              <a:t>Bài 6_Giới thiệu về liên kết Hoá học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13948" y="1224170"/>
            <a:ext cx="3566220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I. Vỏ nguyên tử khí hiếm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06593" y="1807265"/>
            <a:ext cx="3566220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II. Tìm hiểu liên kết 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71222" y="-208746"/>
            <a:ext cx="2615941" cy="10659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971222" y="-1351605"/>
            <a:ext cx="8593890" cy="29541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104861" y="-21535"/>
            <a:ext cx="1224170" cy="12241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152783" y="0"/>
            <a:ext cx="1224170" cy="12241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471206" y="2388290"/>
            <a:ext cx="10549832" cy="70643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06593" y="2388290"/>
            <a:ext cx="6947192" cy="2340022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5980509" y="291443"/>
            <a:ext cx="6360433" cy="542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"/>
              </a:rPr>
              <a:t>Bài 6_Giới thiệu về liên kết Hoá học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13947" y="1224170"/>
            <a:ext cx="3790913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I. Vỏ nguyên tử khí hiếm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06593" y="1807265"/>
            <a:ext cx="347960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II. Tìm hiểu liên kết 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783</Words>
  <Application>Microsoft Office PowerPoint</Application>
  <PresentationFormat>Custom</PresentationFormat>
  <Paragraphs>81</Paragraphs>
  <Slides>21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Calibri</vt:lpstr>
      <vt:lpstr>ไอติม Bold</vt:lpstr>
      <vt:lpstr>Noto Sans Javanese Bold</vt:lpstr>
      <vt:lpstr>ไอติม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KHTN 7 - CTST</dc:title>
  <dc:creator>DMX</dc:creator>
  <cp:lastModifiedBy>vann nguyen</cp:lastModifiedBy>
  <cp:revision>4</cp:revision>
  <dcterms:created xsi:type="dcterms:W3CDTF">2006-08-16T00:00:00Z</dcterms:created>
  <dcterms:modified xsi:type="dcterms:W3CDTF">2024-10-15T01:33:33Z</dcterms:modified>
  <dc:identifier>DAFGfBMlgGk</dc:identifier>
</cp:coreProperties>
</file>