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6" r:id="rId4"/>
    <p:sldMasterId id="2147483698" r:id="rId5"/>
  </p:sldMasterIdLst>
  <p:notesMasterIdLst>
    <p:notesMasterId r:id="rId51"/>
  </p:notesMasterIdLst>
  <p:sldIdLst>
    <p:sldId id="350" r:id="rId6"/>
    <p:sldId id="342" r:id="rId7"/>
    <p:sldId id="355" r:id="rId8"/>
    <p:sldId id="262" r:id="rId9"/>
    <p:sldId id="313" r:id="rId10"/>
    <p:sldId id="263" r:id="rId11"/>
    <p:sldId id="356" r:id="rId12"/>
    <p:sldId id="357" r:id="rId13"/>
    <p:sldId id="286" r:id="rId14"/>
    <p:sldId id="358" r:id="rId15"/>
    <p:sldId id="288" r:id="rId16"/>
    <p:sldId id="265" r:id="rId17"/>
    <p:sldId id="289" r:id="rId18"/>
    <p:sldId id="361" r:id="rId19"/>
    <p:sldId id="290" r:id="rId20"/>
    <p:sldId id="291" r:id="rId21"/>
    <p:sldId id="292" r:id="rId22"/>
    <p:sldId id="293" r:id="rId23"/>
    <p:sldId id="294" r:id="rId24"/>
    <p:sldId id="295" r:id="rId25"/>
    <p:sldId id="296" r:id="rId26"/>
    <p:sldId id="297" r:id="rId27"/>
    <p:sldId id="298" r:id="rId28"/>
    <p:sldId id="299" r:id="rId29"/>
    <p:sldId id="363" r:id="rId30"/>
    <p:sldId id="301" r:id="rId31"/>
    <p:sldId id="302" r:id="rId32"/>
    <p:sldId id="303" r:id="rId33"/>
    <p:sldId id="304" r:id="rId34"/>
    <p:sldId id="305" r:id="rId35"/>
    <p:sldId id="307" r:id="rId36"/>
    <p:sldId id="308" r:id="rId37"/>
    <p:sldId id="309" r:id="rId38"/>
    <p:sldId id="311" r:id="rId39"/>
    <p:sldId id="310" r:id="rId40"/>
    <p:sldId id="312" r:id="rId41"/>
    <p:sldId id="360" r:id="rId42"/>
    <p:sldId id="343" r:id="rId43"/>
    <p:sldId id="345" r:id="rId44"/>
    <p:sldId id="346" r:id="rId45"/>
    <p:sldId id="359" r:id="rId46"/>
    <p:sldId id="351" r:id="rId47"/>
    <p:sldId id="352" r:id="rId48"/>
    <p:sldId id="353" r:id="rId49"/>
    <p:sldId id="35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EBF1F-8FD8-4DA6-AD14-78D7048AEF72}" type="datetimeFigureOut">
              <a:rPr lang="vi-VN" smtClean="0"/>
              <a:t>11/03/2025</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598C7-5867-46D6-9473-FE7F42514116}" type="slidenum">
              <a:rPr lang="vi-VN" smtClean="0"/>
              <a:t>‹#›</a:t>
            </a:fld>
            <a:endParaRPr lang="vi-VN"/>
          </a:p>
        </p:txBody>
      </p:sp>
    </p:spTree>
    <p:extLst>
      <p:ext uri="{BB962C8B-B14F-4D97-AF65-F5344CB8AC3E}">
        <p14:creationId xmlns:p14="http://schemas.microsoft.com/office/powerpoint/2010/main" val="1461375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371600" y="1143000"/>
            <a:ext cx="4114800" cy="30861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53598C7-5867-46D6-9473-FE7F42514116}" type="slidenum">
              <a:rPr lang="vi-VN" smtClean="0"/>
              <a:t>34</a:t>
            </a:fld>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vi-VN" sz="1200" kern="1200" dirty="0" smtClean="0">
                <a:solidFill>
                  <a:schemeClr val="tx1"/>
                </a:solidFill>
                <a:latin typeface="+mn-lt"/>
                <a:ea typeface="+mn-ea"/>
                <a:cs typeface="+mn-cs"/>
              </a:rPr>
              <a:t>- Thêm </a:t>
            </a:r>
            <a:r>
              <a:rPr lang="en-US" sz="1200" kern="1200" dirty="0" err="1" smtClean="0">
                <a:solidFill>
                  <a:schemeClr val="tx1"/>
                </a:solidFill>
                <a:latin typeface="+mn-lt"/>
                <a:ea typeface="+mn-ea"/>
                <a:cs typeface="+mn-cs"/>
              </a:rPr>
              <a:t>củi</a:t>
            </a:r>
            <a:r>
              <a:rPr lang="vi-VN" sz="1200" kern="1200" dirty="0" smtClean="0">
                <a:solidFill>
                  <a:schemeClr val="tx1"/>
                </a:solidFill>
                <a:latin typeface="+mn-lt"/>
                <a:ea typeface="+mn-ea"/>
                <a:cs typeface="+mn-cs"/>
              </a:rPr>
              <a:t> tức là thêm nhiên liệu, thổi hoặc quạt là tăng hàm lượng khí oxygen để duy trì sự cháy.</a:t>
            </a:r>
            <a:endParaRPr lang="en-US" dirty="0"/>
          </a:p>
        </p:txBody>
      </p:sp>
      <p:sp>
        <p:nvSpPr>
          <p:cNvPr id="4" name="Slide Number Placeholder 3"/>
          <p:cNvSpPr>
            <a:spLocks noGrp="1"/>
          </p:cNvSpPr>
          <p:nvPr>
            <p:ph type="sldNum" sz="quarter" idx="10"/>
          </p:nvPr>
        </p:nvSpPr>
        <p:spPr/>
        <p:txBody>
          <a:bodyPr/>
          <a:lstStyle/>
          <a:p>
            <a:fld id="{28CF094D-68AD-4D04-A043-8C989C91ADD6}" type="slidenum">
              <a:rPr lang="en-US" smtClean="0"/>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52004-8562-45E0-A04E-D577AFFDCA9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11"/>
            <a:ext cx="7391400" cy="742951"/>
          </a:xfrm>
        </p:spPr>
        <p:txBody>
          <a:bodyPr/>
          <a:lstStyle/>
          <a:p>
            <a:r>
              <a:rPr lang="en-US"/>
              <a:t>Click to edit Master title style</a:t>
            </a:r>
          </a:p>
        </p:txBody>
      </p:sp>
      <p:sp>
        <p:nvSpPr>
          <p:cNvPr id="3" name="Table Placeholder 2"/>
          <p:cNvSpPr>
            <a:spLocks noGrp="1"/>
          </p:cNvSpPr>
          <p:nvPr>
            <p:ph type="tbl" idx="1" hasCustomPrompt="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p:txBody>
          <a:bodyPr/>
          <a:lstStyle>
            <a:lvl1pPr>
              <a:defRPr/>
            </a:lvl1pPr>
          </a:lstStyle>
          <a:p>
            <a:pPr>
              <a:defRPr/>
            </a:pPr>
            <a:fld id="{DF954D7C-304A-4BE7-AB76-B33DAC2D682B}" type="datetime1">
              <a:rPr lang="en-US">
                <a:solidFill>
                  <a:srgbClr val="FFFFFF"/>
                </a:solidFill>
              </a:rPr>
              <a:t>11/3/2025</a:t>
            </a:fld>
            <a:endParaRPr lang="en-US">
              <a:solidFill>
                <a:srgbClr val="FFFFFF"/>
              </a:solidFill>
            </a:endParaRPr>
          </a:p>
        </p:txBody>
      </p:sp>
      <p:sp>
        <p:nvSpPr>
          <p:cNvPr id="5" name="Rectangle 14"/>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2"/>
          </p:nvPr>
        </p:nvSpPr>
        <p:spPr/>
        <p:txBody>
          <a:bodyPr/>
          <a:lstStyle>
            <a:lvl1pPr>
              <a:defRPr/>
            </a:lvl1pPr>
          </a:lstStyle>
          <a:p>
            <a:fld id="{65D39F35-C337-4ABF-9E33-D5A73589BAF9}" type="slidenum">
              <a:rPr lang="en-US" altLang="en-US">
                <a:solidFill>
                  <a:srgbClr val="FFFFFF"/>
                </a:solidFill>
              </a:rPr>
              <a:t>‹#›</a:t>
            </a:fld>
            <a:endParaRPr lang="en-US" alt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fld id="{ED8DCC2E-CFE1-43EA-ADC0-A35A8100E24D}" type="datetimeFigureOut">
              <a:rPr lang="en-US"/>
              <a:pPr>
                <a:defRPr/>
              </a:pPr>
              <a:t>11/3/2025</a:t>
            </a:fld>
            <a:endParaRPr lang="en-US"/>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95C348A3-01C6-4A78-BD84-8ED5E66723FB}" type="slidenum">
              <a:rPr lang="en-US"/>
              <a:pPr>
                <a:defRPr/>
              </a:pPr>
              <a:t>‹#›</a:t>
            </a:fld>
            <a:endParaRPr lang="en-US"/>
          </a:p>
        </p:txBody>
      </p:sp>
    </p:spTree>
    <p:extLst>
      <p:ext uri="{BB962C8B-B14F-4D97-AF65-F5344CB8AC3E}">
        <p14:creationId xmlns:p14="http://schemas.microsoft.com/office/powerpoint/2010/main" val="2033084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fld id="{7DDCEC6D-F908-4413-BA4C-17FF46D49B88}" type="datetimeFigureOut">
              <a:rPr lang="en-US"/>
              <a:pPr>
                <a:defRPr/>
              </a:pPr>
              <a:t>11/3/2025</a:t>
            </a:fld>
            <a:endParaRPr lang="en-US"/>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C8DE55D6-9D60-4AAB-9F6D-2B12042B39F9}" type="slidenum">
              <a:rPr lang="en-US"/>
              <a:pPr>
                <a:defRPr/>
              </a:pPr>
              <a:t>‹#›</a:t>
            </a:fld>
            <a:endParaRPr lang="en-US"/>
          </a:p>
        </p:txBody>
      </p:sp>
    </p:spTree>
    <p:extLst>
      <p:ext uri="{BB962C8B-B14F-4D97-AF65-F5344CB8AC3E}">
        <p14:creationId xmlns:p14="http://schemas.microsoft.com/office/powerpoint/2010/main" val="1961713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fld id="{3E43C4A4-2577-4F42-A893-F60A29103DBA}" type="datetimeFigureOut">
              <a:rPr lang="en-US"/>
              <a:pPr>
                <a:defRPr/>
              </a:pPr>
              <a:t>11/3/2025</a:t>
            </a:fld>
            <a:endParaRPr lang="en-US"/>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88D13C51-606F-4880-9845-447F563283DA}" type="slidenum">
              <a:rPr lang="en-US"/>
              <a:pPr>
                <a:defRPr/>
              </a:pPr>
              <a:t>‹#›</a:t>
            </a:fld>
            <a:endParaRPr lang="en-US"/>
          </a:p>
        </p:txBody>
      </p:sp>
    </p:spTree>
    <p:extLst>
      <p:ext uri="{BB962C8B-B14F-4D97-AF65-F5344CB8AC3E}">
        <p14:creationId xmlns:p14="http://schemas.microsoft.com/office/powerpoint/2010/main" val="243282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fld id="{319B266F-043C-417E-A892-C8221B7C9608}" type="datetimeFigureOut">
              <a:rPr lang="en-US"/>
              <a:pPr>
                <a:defRPr/>
              </a:pPr>
              <a:t>11/3/2025</a:t>
            </a:fld>
            <a:endParaRPr lang="en-US"/>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D84C960F-AEEF-459F-8BFD-5A703E08567F}" type="slidenum">
              <a:rPr lang="en-US"/>
              <a:pPr>
                <a:defRPr/>
              </a:pPr>
              <a:t>‹#›</a:t>
            </a:fld>
            <a:endParaRPr lang="en-US"/>
          </a:p>
        </p:txBody>
      </p:sp>
    </p:spTree>
    <p:extLst>
      <p:ext uri="{BB962C8B-B14F-4D97-AF65-F5344CB8AC3E}">
        <p14:creationId xmlns:p14="http://schemas.microsoft.com/office/powerpoint/2010/main" val="3701344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cs typeface="Arial" charset="0"/>
              </a:defRPr>
            </a:lvl1pPr>
          </a:lstStyle>
          <a:p>
            <a:pPr>
              <a:defRPr/>
            </a:pPr>
            <a:fld id="{5D98E741-24CE-4B8C-A8D3-8F116357CE6A}" type="datetimeFigureOut">
              <a:rPr lang="en-US"/>
              <a:pPr>
                <a:defRPr/>
              </a:pPr>
              <a:t>11/3/2025</a:t>
            </a:fld>
            <a:endParaRPr lang="en-US"/>
          </a:p>
        </p:txBody>
      </p:sp>
      <p:sp>
        <p:nvSpPr>
          <p:cNvPr id="8"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cs typeface="Arial" charset="0"/>
              </a:defRPr>
            </a:lvl1pPr>
          </a:lstStyle>
          <a:p>
            <a:pPr>
              <a:defRPr/>
            </a:pPr>
            <a:fld id="{E7C1A7D2-D168-4E62-A5D7-1562B9AF2715}" type="slidenum">
              <a:rPr lang="en-US"/>
              <a:pPr>
                <a:defRPr/>
              </a:pPr>
              <a:t>‹#›</a:t>
            </a:fld>
            <a:endParaRPr lang="en-US"/>
          </a:p>
        </p:txBody>
      </p:sp>
    </p:spTree>
    <p:extLst>
      <p:ext uri="{BB962C8B-B14F-4D97-AF65-F5344CB8AC3E}">
        <p14:creationId xmlns:p14="http://schemas.microsoft.com/office/powerpoint/2010/main" val="3990279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fld id="{A2CFAA4E-FC1C-42E5-8632-061561F14488}" type="datetimeFigureOut">
              <a:rPr lang="en-US"/>
              <a:pPr>
                <a:defRPr/>
              </a:pPr>
              <a:t>11/3/2025</a:t>
            </a:fld>
            <a:endParaRPr lang="en-US"/>
          </a:p>
        </p:txBody>
      </p:sp>
      <p:sp>
        <p:nvSpPr>
          <p:cNvPr id="4"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cs typeface="Arial" charset="0"/>
              </a:defRPr>
            </a:lvl1pPr>
          </a:lstStyle>
          <a:p>
            <a:pPr>
              <a:defRPr/>
            </a:pPr>
            <a:fld id="{D55D4A0E-E85D-4C6B-B0B6-86DFF107EBB5}" type="slidenum">
              <a:rPr lang="en-US"/>
              <a:pPr>
                <a:defRPr/>
              </a:pPr>
              <a:t>‹#›</a:t>
            </a:fld>
            <a:endParaRPr lang="en-US"/>
          </a:p>
        </p:txBody>
      </p:sp>
    </p:spTree>
    <p:extLst>
      <p:ext uri="{BB962C8B-B14F-4D97-AF65-F5344CB8AC3E}">
        <p14:creationId xmlns:p14="http://schemas.microsoft.com/office/powerpoint/2010/main" val="1504214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cs typeface="Arial" charset="0"/>
              </a:defRPr>
            </a:lvl1pPr>
          </a:lstStyle>
          <a:p>
            <a:pPr>
              <a:defRPr/>
            </a:pPr>
            <a:fld id="{2152F552-87BC-4BD7-9C34-18271C82F9BE}" type="datetimeFigureOut">
              <a:rPr lang="en-US"/>
              <a:pPr>
                <a:defRPr/>
              </a:pPr>
              <a:t>11/3/2025</a:t>
            </a:fld>
            <a:endParaRPr lang="en-US"/>
          </a:p>
        </p:txBody>
      </p:sp>
      <p:sp>
        <p:nvSpPr>
          <p:cNvPr id="3"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cs typeface="Arial" charset="0"/>
              </a:defRPr>
            </a:lvl1pPr>
          </a:lstStyle>
          <a:p>
            <a:pPr>
              <a:defRPr/>
            </a:pPr>
            <a:fld id="{514F31C2-5701-47B9-ABF6-B2061FFD026F}" type="slidenum">
              <a:rPr lang="en-US"/>
              <a:pPr>
                <a:defRPr/>
              </a:pPr>
              <a:t>‹#›</a:t>
            </a:fld>
            <a:endParaRPr lang="en-US"/>
          </a:p>
        </p:txBody>
      </p:sp>
    </p:spTree>
    <p:extLst>
      <p:ext uri="{BB962C8B-B14F-4D97-AF65-F5344CB8AC3E}">
        <p14:creationId xmlns:p14="http://schemas.microsoft.com/office/powerpoint/2010/main" val="299960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fld id="{C928FEAE-3651-4B78-8E56-F2CE34DCBEDB}" type="datetimeFigureOut">
              <a:rPr lang="en-US"/>
              <a:pPr>
                <a:defRPr/>
              </a:pPr>
              <a:t>11/3/2025</a:t>
            </a:fld>
            <a:endParaRPr lang="en-US"/>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725823FA-871C-4B41-8228-413973F23548}" type="slidenum">
              <a:rPr lang="en-US"/>
              <a:pPr>
                <a:defRPr/>
              </a:pPr>
              <a:t>‹#›</a:t>
            </a:fld>
            <a:endParaRPr lang="en-US"/>
          </a:p>
        </p:txBody>
      </p:sp>
    </p:spTree>
    <p:extLst>
      <p:ext uri="{BB962C8B-B14F-4D97-AF65-F5344CB8AC3E}">
        <p14:creationId xmlns:p14="http://schemas.microsoft.com/office/powerpoint/2010/main" val="1011998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fld id="{CECAA101-ED8C-4E72-9EF2-5A8830055C85}" type="datetimeFigureOut">
              <a:rPr lang="en-US"/>
              <a:pPr>
                <a:defRPr/>
              </a:pPr>
              <a:t>11/3/2025</a:t>
            </a:fld>
            <a:endParaRPr lang="en-US"/>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31079FFC-9715-44DF-8ABA-98B57AEE0993}" type="slidenum">
              <a:rPr lang="en-US"/>
              <a:pPr>
                <a:defRPr/>
              </a:pPr>
              <a:t>‹#›</a:t>
            </a:fld>
            <a:endParaRPr lang="en-US"/>
          </a:p>
        </p:txBody>
      </p:sp>
    </p:spTree>
    <p:extLst>
      <p:ext uri="{BB962C8B-B14F-4D97-AF65-F5344CB8AC3E}">
        <p14:creationId xmlns:p14="http://schemas.microsoft.com/office/powerpoint/2010/main" val="3521132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fld id="{8C023642-403F-4FD3-A154-5CB2F5F2FC87}" type="datetimeFigureOut">
              <a:rPr lang="en-US"/>
              <a:pPr>
                <a:defRPr/>
              </a:pPr>
              <a:t>11/3/2025</a:t>
            </a:fld>
            <a:endParaRPr lang="en-US"/>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A5DC2661-24AD-4B4B-8627-3BC650C62F99}" type="slidenum">
              <a:rPr lang="en-US"/>
              <a:pPr>
                <a:defRPr/>
              </a:pPr>
              <a:t>‹#›</a:t>
            </a:fld>
            <a:endParaRPr lang="en-US"/>
          </a:p>
        </p:txBody>
      </p:sp>
    </p:spTree>
    <p:extLst>
      <p:ext uri="{BB962C8B-B14F-4D97-AF65-F5344CB8AC3E}">
        <p14:creationId xmlns:p14="http://schemas.microsoft.com/office/powerpoint/2010/main" val="424120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fld id="{851A6C0F-B500-4C6E-AD93-099EBC6FC6DF}" type="datetimeFigureOut">
              <a:rPr lang="en-US"/>
              <a:pPr>
                <a:defRPr/>
              </a:pPr>
              <a:t>11/3/2025</a:t>
            </a:fld>
            <a:endParaRPr lang="en-US"/>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98D8226B-E61A-4FFB-9D5D-FD8CE01B5CB7}" type="slidenum">
              <a:rPr lang="en-US"/>
              <a:pPr>
                <a:defRPr/>
              </a:pPr>
              <a:t>‹#›</a:t>
            </a:fld>
            <a:endParaRPr lang="en-US"/>
          </a:p>
        </p:txBody>
      </p:sp>
    </p:spTree>
    <p:extLst>
      <p:ext uri="{BB962C8B-B14F-4D97-AF65-F5344CB8AC3E}">
        <p14:creationId xmlns:p14="http://schemas.microsoft.com/office/powerpoint/2010/main" val="316379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60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60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cs typeface="Arial" charset="0"/>
              </a:defRPr>
            </a:lvl1pPr>
          </a:lstStyle>
          <a:p>
            <a:pPr>
              <a:defRPr/>
            </a:pPr>
            <a:fld id="{1AF21A56-8DAD-4A04-A58B-C4D3A5104E46}" type="datetimeFigureOut">
              <a:rPr lang="en-US"/>
              <a:pPr>
                <a:defRPr/>
              </a:pPr>
              <a:t>11/3/2025</a:t>
            </a:fld>
            <a:endParaRPr lang="en-US"/>
          </a:p>
        </p:txBody>
      </p:sp>
      <p:sp>
        <p:nvSpPr>
          <p:cNvPr id="8"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cs typeface="Arial" charset="0"/>
              </a:defRPr>
            </a:lvl1pPr>
          </a:lstStyle>
          <a:p>
            <a:pPr>
              <a:defRPr/>
            </a:pPr>
            <a:fld id="{C115F39D-941F-4E84-B41B-0B22C1FCA557}" type="slidenum">
              <a:rPr lang="en-US"/>
              <a:pPr>
                <a:defRPr/>
              </a:pPr>
              <a:t>‹#›</a:t>
            </a:fld>
            <a:endParaRPr lang="en-US"/>
          </a:p>
        </p:txBody>
      </p:sp>
    </p:spTree>
    <p:extLst>
      <p:ext uri="{BB962C8B-B14F-4D97-AF65-F5344CB8AC3E}">
        <p14:creationId xmlns:p14="http://schemas.microsoft.com/office/powerpoint/2010/main" val="3785016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449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121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274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298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07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52004-8562-45E0-A04E-D577AFFDCA9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657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668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717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866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277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63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1149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358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765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52004-8562-45E0-A04E-D577AFFDCA9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99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863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46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204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21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48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603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088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725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547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52004-8562-45E0-A04E-D577AFFDCA96}"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816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427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889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73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5150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6069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606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8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52004-8562-45E0-A04E-D577AFFDCA96}"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52004-8562-45E0-A04E-D577AFFDCA96}"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52004-8562-45E0-A04E-D577AFFDCA96}" type="datetimeFigureOut">
              <a:rPr lang="en-US" smtClean="0"/>
              <a:t>11/3/2025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5E6A0-EE8E-4176-A734-AD82A0C0E4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mn-lt"/>
                <a:cs typeface="+mn-cs"/>
              </a:defRPr>
            </a:lvl1pPr>
          </a:lstStyle>
          <a:p>
            <a:pPr fontAlgn="base">
              <a:spcBef>
                <a:spcPct val="0"/>
              </a:spcBef>
              <a:spcAft>
                <a:spcPct val="0"/>
              </a:spcAft>
              <a:defRPr/>
            </a:pPr>
            <a:fld id="{1E44C6BC-9727-4D5E-8842-08CD0591FF8F}" type="datetimeFigureOut">
              <a:rPr lang="en-US"/>
              <a:pPr fontAlgn="base">
                <a:spcBef>
                  <a:spcPct val="0"/>
                </a:spcBef>
                <a:spcAft>
                  <a:spcPct val="0"/>
                </a:spcAft>
                <a:defRPr/>
              </a:pPr>
              <a:t>11/3/2025</a:t>
            </a:fld>
            <a:endParaRPr lang="en-US"/>
          </a:p>
        </p:txBody>
      </p:sp>
      <p:sp>
        <p:nvSpPr>
          <p:cNvPr id="54277" name="Rectangle 5"/>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cs typeface="+mn-cs"/>
              </a:defRPr>
            </a:lvl1pPr>
          </a:lstStyle>
          <a:p>
            <a:pPr fontAlgn="base">
              <a:spcBef>
                <a:spcPct val="0"/>
              </a:spcBef>
              <a:spcAft>
                <a:spcPct val="0"/>
              </a:spcAft>
              <a:defRPr/>
            </a:pPr>
            <a:endParaRPr lang="en-US"/>
          </a:p>
        </p:txBody>
      </p:sp>
      <p:sp>
        <p:nvSpPr>
          <p:cNvPr id="54278" name="Rectangle 6"/>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cs typeface="+mn-cs"/>
              </a:defRPr>
            </a:lvl1pPr>
          </a:lstStyle>
          <a:p>
            <a:pPr fontAlgn="base">
              <a:spcBef>
                <a:spcPct val="0"/>
              </a:spcBef>
              <a:spcAft>
                <a:spcPct val="0"/>
              </a:spcAft>
              <a:defRPr/>
            </a:pPr>
            <a:fld id="{9E0404A1-A178-4AF0-B3C8-72B53CEEBBB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55576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5324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048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8EB6E-5566-49F0-AA4C-178361FC8332}" type="datetimeFigureOut">
              <a:rPr lang="en-US" smtClean="0">
                <a:solidFill>
                  <a:prstClr val="black">
                    <a:tint val="75000"/>
                  </a:prstClr>
                </a:solidFill>
              </a:rPr>
              <a:pPr/>
              <a:t>11/3/2025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7EE1E-A06E-4D80-A612-FD9BA2CCC1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89189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6.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1.wdp"/><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6.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7.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endParaRPr lang="vi-VN" smtClean="0"/>
          </a:p>
        </p:txBody>
      </p:sp>
      <p:pic>
        <p:nvPicPr>
          <p:cNvPr id="43011" name="Picture 2" descr="EJ02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l="10797" t="5516" r="5814" b="3343"/>
          <a:stretch>
            <a:fillRect/>
          </a:stretch>
        </p:blipFill>
        <p:spPr>
          <a:xfrm>
            <a:off x="107769" y="156755"/>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2" name="WordArt 5"/>
          <p:cNvSpPr>
            <a:spLocks noChangeArrowheads="1" noChangeShapeType="1" noTextEdit="1"/>
          </p:cNvSpPr>
          <p:nvPr/>
        </p:nvSpPr>
        <p:spPr bwMode="auto">
          <a:xfrm>
            <a:off x="1577343" y="1280171"/>
            <a:ext cx="6368143" cy="31393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2800" kern="10" smtClean="0">
                <a:solidFill>
                  <a:srgbClr val="336699"/>
                </a:solidFill>
                <a:effectLst>
                  <a:outerShdw dist="45791" dir="2021404" algn="ctr" rotWithShape="0">
                    <a:srgbClr val="B2B2B2">
                      <a:alpha val="79999"/>
                    </a:srgbClr>
                  </a:outerShdw>
                </a:effectLst>
                <a:latin typeface="Times New Roman"/>
                <a:cs typeface="Times New Roman"/>
              </a:rPr>
              <a:t>NHIỆT LIỆT CHÀO MỪNG </a:t>
            </a:r>
          </a:p>
          <a:p>
            <a:pPr algn="ctr" eaLnBrk="0" fontAlgn="base" hangingPunct="0">
              <a:spcBef>
                <a:spcPct val="0"/>
              </a:spcBef>
              <a:spcAft>
                <a:spcPct val="0"/>
              </a:spcAft>
            </a:pPr>
            <a:r>
              <a:rPr lang="en-US" sz="2800" kern="10" smtClean="0">
                <a:solidFill>
                  <a:srgbClr val="336699"/>
                </a:solidFill>
                <a:effectLst>
                  <a:outerShdw dist="45791" dir="2021404" algn="ctr" rotWithShape="0">
                    <a:srgbClr val="B2B2B2">
                      <a:alpha val="79999"/>
                    </a:srgbClr>
                  </a:outerShdw>
                </a:effectLst>
                <a:latin typeface="Times New Roman"/>
                <a:cs typeface="Times New Roman"/>
              </a:rPr>
              <a:t>QUÝ THẦY CÔ GIÁO</a:t>
            </a:r>
          </a:p>
          <a:p>
            <a:pPr algn="ctr" eaLnBrk="0" fontAlgn="base" hangingPunct="0">
              <a:spcBef>
                <a:spcPct val="0"/>
              </a:spcBef>
              <a:spcAft>
                <a:spcPct val="0"/>
              </a:spcAft>
            </a:pPr>
            <a:r>
              <a:rPr lang="en-US" sz="2800" kern="10" smtClean="0">
                <a:solidFill>
                  <a:srgbClr val="336699"/>
                </a:solidFill>
                <a:effectLst>
                  <a:outerShdw dist="45791" dir="2021404" algn="ctr" rotWithShape="0">
                    <a:srgbClr val="B2B2B2">
                      <a:alpha val="79999"/>
                    </a:srgbClr>
                  </a:outerShdw>
                </a:effectLst>
                <a:latin typeface="Times New Roman"/>
                <a:cs typeface="Times New Roman"/>
              </a:rPr>
              <a:t>VỀ DỰ GIỜ MÔN KHTN</a:t>
            </a:r>
            <a:r>
              <a:rPr lang="en-US" sz="2800" kern="10">
                <a:solidFill>
                  <a:srgbClr val="336699"/>
                </a:solidFill>
                <a:effectLst>
                  <a:outerShdw dist="45791" dir="2021404" algn="ctr" rotWithShape="0">
                    <a:srgbClr val="B2B2B2">
                      <a:alpha val="79999"/>
                    </a:srgbClr>
                  </a:outerShdw>
                </a:effectLst>
                <a:latin typeface="Times New Roman"/>
                <a:cs typeface="Times New Roman"/>
              </a:rPr>
              <a:t> </a:t>
            </a:r>
          </a:p>
        </p:txBody>
      </p:sp>
      <p:sp>
        <p:nvSpPr>
          <p:cNvPr id="43013" name="Rectangle 6"/>
          <p:cNvSpPr>
            <a:spLocks noChangeArrowheads="1"/>
          </p:cNvSpPr>
          <p:nvPr/>
        </p:nvSpPr>
        <p:spPr bwMode="auto">
          <a:xfrm>
            <a:off x="0" y="5791200"/>
            <a:ext cx="9144000" cy="1066800"/>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uk-UA" smtClean="0">
              <a:solidFill>
                <a:srgbClr val="000000"/>
              </a:solidFill>
              <a:latin typeface=".VnTime" pitchFamily="34" charset="0"/>
              <a:cs typeface="Times New Roman" pitchFamily="18" charset="0"/>
            </a:endParaRPr>
          </a:p>
        </p:txBody>
      </p:sp>
      <p:sp>
        <p:nvSpPr>
          <p:cNvPr id="29702" name="Text Box 7"/>
          <p:cNvSpPr txBox="1">
            <a:spLocks noChangeArrowheads="1"/>
          </p:cNvSpPr>
          <p:nvPr/>
        </p:nvSpPr>
        <p:spPr bwMode="auto">
          <a:xfrm>
            <a:off x="1371600" y="4417161"/>
            <a:ext cx="6400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fontAlgn="base">
              <a:spcBef>
                <a:spcPct val="50000"/>
              </a:spcBef>
              <a:spcAft>
                <a:spcPct val="0"/>
              </a:spcAft>
              <a:defRPr/>
            </a:pPr>
            <a:r>
              <a:rPr lang="en-US" sz="4000" b="1" i="1" smtClean="0">
                <a:solidFill>
                  <a:srgbClr val="C00000"/>
                </a:solidFill>
                <a:cs typeface="Arial" charset="0"/>
              </a:rPr>
              <a:t>LỚP </a:t>
            </a:r>
            <a:r>
              <a:rPr lang="en-US" sz="4000" b="1" i="1" smtClean="0">
                <a:solidFill>
                  <a:srgbClr val="C00000"/>
                </a:solidFill>
                <a:cs typeface="Arial" charset="0"/>
              </a:rPr>
              <a:t>6A</a:t>
            </a:r>
            <a:endParaRPr lang="en-US" sz="4000" b="1" i="1" smtClean="0">
              <a:solidFill>
                <a:srgbClr val="C00000"/>
              </a:solidFill>
              <a:cs typeface="Arial" charset="0"/>
            </a:endParaRPr>
          </a:p>
        </p:txBody>
      </p:sp>
    </p:spTree>
    <p:extLst>
      <p:ext uri="{BB962C8B-B14F-4D97-AF65-F5344CB8AC3E}">
        <p14:creationId xmlns:p14="http://schemas.microsoft.com/office/powerpoint/2010/main" val="41390054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52400" y="838200"/>
            <a:ext cx="8991600" cy="52832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marL="342900" indent="-342900">
              <a:buFont typeface="Arial" pitchFamily="34" charset="0"/>
              <a:buChar char="•"/>
            </a:pPr>
            <a:r>
              <a:rPr lang="en-US" sz="2400" b="1" smtClean="0">
                <a:solidFill>
                  <a:prstClr val="black"/>
                </a:solidFill>
                <a:latin typeface="Times New Roman" pitchFamily="18" charset="0"/>
                <a:cs typeface="Times New Roman" pitchFamily="18" charset="0"/>
              </a:rPr>
              <a:t>1</a:t>
            </a:r>
            <a:r>
              <a:rPr lang="en-US" sz="2400" b="1" dirty="0" smtClean="0">
                <a:solidFill>
                  <a:prstClr val="black"/>
                </a:solidFill>
                <a:latin typeface="Times New Roman" pitchFamily="18" charset="0"/>
                <a:cs typeface="Times New Roman" pitchFamily="18" charset="0"/>
              </a:rPr>
              <a:t>. </a:t>
            </a:r>
            <a:r>
              <a:rPr lang="vi-VN" sz="2400" b="1" dirty="0" smtClean="0">
                <a:solidFill>
                  <a:prstClr val="black"/>
                </a:solidFill>
                <a:latin typeface="Times New Roman" pitchFamily="18" charset="0"/>
                <a:cs typeface="Times New Roman" pitchFamily="18" charset="0"/>
              </a:rPr>
              <a:t>Em hãy cho biết khí </a:t>
            </a:r>
            <a:r>
              <a:rPr lang="en-US" sz="2400" b="1" dirty="0" smtClean="0">
                <a:solidFill>
                  <a:prstClr val="black"/>
                </a:solidFill>
                <a:latin typeface="Times New Roman" pitchFamily="18" charset="0"/>
                <a:cs typeface="Times New Roman" pitchFamily="18" charset="0"/>
              </a:rPr>
              <a:t>oxygen</a:t>
            </a:r>
            <a:r>
              <a:rPr lang="vi-VN" sz="2400" b="1" dirty="0" smtClean="0">
                <a:solidFill>
                  <a:prstClr val="black"/>
                </a:solidFill>
                <a:latin typeface="Times New Roman" pitchFamily="18" charset="0"/>
                <a:cs typeface="Times New Roman" pitchFamily="18" charset="0"/>
              </a:rPr>
              <a:t> tồn tại ở đâu?</a:t>
            </a:r>
            <a:endParaRPr lang="en-US" sz="2400" b="1" dirty="0">
              <a:solidFill>
                <a:prstClr val="black"/>
              </a:solidFill>
              <a:latin typeface="Times New Roman" pitchFamily="18" charset="0"/>
              <a:cs typeface="Times New Roman" pitchFamily="18" charset="0"/>
            </a:endParaRPr>
          </a:p>
          <a:p>
            <a:pPr marL="342900" indent="-342900">
              <a:buFont typeface="Arial" pitchFamily="34" charset="0"/>
              <a:buChar char="•"/>
            </a:pPr>
            <a:r>
              <a:rPr lang="en-US" sz="2400" b="1" smtClean="0">
                <a:solidFill>
                  <a:prstClr val="black"/>
                </a:solidFill>
                <a:latin typeface="Times New Roman" pitchFamily="18" charset="0"/>
                <a:cs typeface="Times New Roman" pitchFamily="18" charset="0"/>
              </a:rPr>
              <a:t>                  </a:t>
            </a:r>
            <a:r>
              <a:rPr lang="vi-VN" sz="2400" b="1" dirty="0" smtClean="0">
                <a:solidFill>
                  <a:srgbClr val="0070C0"/>
                </a:solidFill>
                <a:latin typeface="Times New Roman" pitchFamily="18" charset="0"/>
                <a:cs typeface="Times New Roman" pitchFamily="18" charset="0"/>
              </a:rPr>
              <a:t>Trong không khí, trong nước</a:t>
            </a:r>
            <a:endParaRPr lang="en-US" sz="2400" b="1" dirty="0" smtClean="0">
              <a:solidFill>
                <a:srgbClr val="0070C0"/>
              </a:solidFill>
              <a:latin typeface="Times New Roman" pitchFamily="18" charset="0"/>
              <a:cs typeface="Times New Roman" pitchFamily="18" charset="0"/>
            </a:endParaRPr>
          </a:p>
          <a:p>
            <a:pPr marL="342900" indent="-342900">
              <a:buFont typeface="Arial" pitchFamily="34" charset="0"/>
              <a:buChar char="•"/>
            </a:pPr>
            <a:r>
              <a:rPr lang="vi-VN" sz="2400" b="1" dirty="0" smtClean="0">
                <a:solidFill>
                  <a:prstClr val="black"/>
                </a:solidFill>
                <a:latin typeface="Times New Roman" pitchFamily="18" charset="0"/>
                <a:cs typeface="Times New Roman" pitchFamily="18" charset="0"/>
              </a:rPr>
              <a:t>2.Thường xuyên hít khí </a:t>
            </a:r>
            <a:r>
              <a:rPr lang="en-US" sz="2400" b="1" dirty="0" smtClean="0">
                <a:solidFill>
                  <a:prstClr val="black"/>
                </a:solidFill>
                <a:latin typeface="Times New Roman" pitchFamily="18" charset="0"/>
                <a:cs typeface="Times New Roman" pitchFamily="18" charset="0"/>
              </a:rPr>
              <a:t>oxygen</a:t>
            </a:r>
            <a:r>
              <a:rPr lang="vi-VN" sz="2400" b="1" dirty="0" smtClean="0">
                <a:solidFill>
                  <a:prstClr val="black"/>
                </a:solidFill>
                <a:latin typeface="Times New Roman" pitchFamily="18" charset="0"/>
                <a:cs typeface="Times New Roman" pitchFamily="18" charset="0"/>
              </a:rPr>
              <a:t> trong không khí, em có cảm nhận được màu, mùi, vị của oxi không?</a:t>
            </a:r>
            <a:endParaRPr lang="en-US" sz="2400" b="1" dirty="0" smtClean="0">
              <a:solidFill>
                <a:prstClr val="black"/>
              </a:solidFill>
              <a:latin typeface="Times New Roman" pitchFamily="18" charset="0"/>
              <a:cs typeface="Times New Roman" pitchFamily="18" charset="0"/>
            </a:endParaRPr>
          </a:p>
          <a:p>
            <a:pPr marL="342900" indent="-342900">
              <a:buFont typeface="Arial" pitchFamily="34" charset="0"/>
              <a:buChar char="•"/>
            </a:pPr>
            <a:r>
              <a:rPr lang="en-US" sz="2400" b="1" smtClean="0">
                <a:solidFill>
                  <a:prstClr val="black"/>
                </a:solidFill>
                <a:latin typeface="Times New Roman" pitchFamily="18" charset="0"/>
                <a:cs typeface="Times New Roman" pitchFamily="18" charset="0"/>
              </a:rPr>
              <a:t>                  </a:t>
            </a:r>
            <a:r>
              <a:rPr lang="en-US" sz="2400" b="1" smtClean="0">
                <a:solidFill>
                  <a:srgbClr val="0070C0"/>
                </a:solidFill>
                <a:latin typeface="Times New Roman" pitchFamily="18" charset="0"/>
                <a:cs typeface="Times New Roman" pitchFamily="18" charset="0"/>
              </a:rPr>
              <a:t>Không</a:t>
            </a:r>
            <a:r>
              <a:rPr lang="en-US" sz="2400" b="1" smtClean="0">
                <a:solidFill>
                  <a:prstClr val="black"/>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cảm</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nhận</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được</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màu</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mùi</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vị</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của</a:t>
            </a:r>
            <a:r>
              <a:rPr lang="en-US" sz="2400" b="1" dirty="0" smtClean="0">
                <a:solidFill>
                  <a:srgbClr val="0070C0"/>
                </a:solidFill>
                <a:latin typeface="Times New Roman" pitchFamily="18" charset="0"/>
                <a:cs typeface="Times New Roman" pitchFamily="18" charset="0"/>
              </a:rPr>
              <a:t> oxygen</a:t>
            </a:r>
          </a:p>
          <a:p>
            <a:pPr marL="342900" indent="-342900">
              <a:buFont typeface="Arial" pitchFamily="34" charset="0"/>
              <a:buChar char="•"/>
            </a:pPr>
            <a:r>
              <a:rPr lang="vi-VN" sz="2400" b="1" dirty="0" smtClean="0">
                <a:solidFill>
                  <a:prstClr val="black"/>
                </a:solidFill>
                <a:latin typeface="Times New Roman" pitchFamily="18" charset="0"/>
                <a:cs typeface="Times New Roman" pitchFamily="18" charset="0"/>
              </a:rPr>
              <a:t>3. Tại sao ở đám nuôi tôm thường lắp đặt hệ thống quạt khí ?</a:t>
            </a:r>
            <a:endParaRPr lang="en-US" sz="2400" b="1" dirty="0" smtClean="0">
              <a:solidFill>
                <a:prstClr val="black"/>
              </a:solidFill>
              <a:latin typeface="Times New Roman" pitchFamily="18" charset="0"/>
              <a:cs typeface="Times New Roman" pitchFamily="18" charset="0"/>
            </a:endParaRPr>
          </a:p>
          <a:p>
            <a:pPr marL="342900" indent="-342900">
              <a:buFont typeface="Arial" pitchFamily="34" charset="0"/>
              <a:buChar char="•"/>
            </a:pPr>
            <a:r>
              <a:rPr lang="en-US" sz="2400" b="1" dirty="0" smtClean="0">
                <a:solidFill>
                  <a:srgbClr val="0070C0"/>
                </a:solidFill>
                <a:latin typeface="Times New Roman" pitchFamily="18" charset="0"/>
                <a:cs typeface="Times New Roman" pitchFamily="18" charset="0"/>
              </a:rPr>
              <a:t>      </a:t>
            </a:r>
            <a:r>
              <a:rPr lang="vi-VN" sz="2400" b="1" dirty="0" smtClean="0">
                <a:solidFill>
                  <a:srgbClr val="0070C0"/>
                </a:solidFill>
                <a:latin typeface="Times New Roman" pitchFamily="18" charset="0"/>
                <a:cs typeface="Times New Roman" pitchFamily="18" charset="0"/>
              </a:rPr>
              <a:t>Do oxygen ít tan trong nước và việc nuôi tôm, cá số lượng lớn làm cho lượng oxygen trong ao đầm nuôi rất ít. </a:t>
            </a:r>
            <a:endParaRPr lang="en-US" sz="2400" b="1" dirty="0" smtClean="0">
              <a:solidFill>
                <a:srgbClr val="0070C0"/>
              </a:solidFill>
              <a:latin typeface="Times New Roman" pitchFamily="18" charset="0"/>
              <a:cs typeface="Times New Roman" pitchFamily="18" charset="0"/>
            </a:endParaRPr>
          </a:p>
          <a:p>
            <a:pPr marL="342900" indent="-342900">
              <a:buFont typeface="Arial" pitchFamily="34" charset="0"/>
              <a:buChar char="•"/>
            </a:pPr>
            <a:r>
              <a:rPr lang="en-US" sz="2400" b="1" dirty="0" smtClean="0">
                <a:solidFill>
                  <a:srgbClr val="0070C0"/>
                </a:solidFill>
                <a:latin typeface="Times New Roman" pitchFamily="18" charset="0"/>
                <a:cs typeface="Times New Roman" pitchFamily="18" charset="0"/>
              </a:rPr>
              <a:t>      </a:t>
            </a:r>
            <a:r>
              <a:rPr lang="vi-VN" sz="2400" b="1" dirty="0" smtClean="0">
                <a:solidFill>
                  <a:srgbClr val="0070C0"/>
                </a:solidFill>
                <a:latin typeface="Times New Roman" pitchFamily="18" charset="0"/>
                <a:cs typeface="Times New Roman" pitchFamily="18" charset="0"/>
              </a:rPr>
              <a:t>Chính vì vậy người ta phải dùng giải pháp quạt để sục khí liên tục vào nước giúp cho oxygen tan nhiều hơn trong nước, từ đó cá tôm có đủ oxygen để hô hấp.</a:t>
            </a:r>
          </a:p>
        </p:txBody>
      </p:sp>
    </p:spTree>
    <p:extLst>
      <p:ext uri="{BB962C8B-B14F-4D97-AF65-F5344CB8AC3E}">
        <p14:creationId xmlns:p14="http://schemas.microsoft.com/office/powerpoint/2010/main" val="364116880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Em hãy cho biết oxygen tồn tại ở đâu Thường xuyên hít thở khí oxygen trong  không khí, em có cảm nhận được màu, mùi, vị của oxygen không? - Giải sách"/>
          <p:cNvPicPr>
            <a:picLocks noChangeAspect="1" noChangeArrowheads="1"/>
          </p:cNvPicPr>
          <p:nvPr/>
        </p:nvPicPr>
        <p:blipFill rotWithShape="1">
          <a:blip r:embed="rId2">
            <a:extLst>
              <a:ext uri="{28A0092B-C50C-407E-A947-70E740481C1C}">
                <a14:useLocalDpi xmlns:a14="http://schemas.microsoft.com/office/drawing/2010/main" val="0"/>
              </a:ext>
            </a:extLst>
          </a:blip>
          <a:srcRect l="4131" t="2984" r="2067" b="9662"/>
          <a:stretch>
            <a:fillRect/>
          </a:stretch>
        </p:blipFill>
        <p:spPr bwMode="auto">
          <a:xfrm>
            <a:off x="76448" y="2819412"/>
            <a:ext cx="4267200" cy="3659249"/>
          </a:xfrm>
          <a:prstGeom prst="teardrop">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64863" y="457200"/>
            <a:ext cx="4068445" cy="19659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scene3d>
              <a:camera prst="orthographicFront"/>
              <a:lightRig rig="threePt" dir="t"/>
            </a:scene3d>
          </a:bodyPr>
          <a:lstStyle/>
          <a:p>
            <a:pPr algn="just"/>
            <a:r>
              <a:rPr lang="vi-VN" sz="320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3. Tại sao ở đám nuôi tôm thường lắp đặt hệ thống quạt khí ?</a:t>
            </a:r>
          </a:p>
        </p:txBody>
      </p:sp>
      <p:sp>
        <p:nvSpPr>
          <p:cNvPr id="4" name="Rectangle 3"/>
          <p:cNvSpPr/>
          <p:nvPr/>
        </p:nvSpPr>
        <p:spPr>
          <a:xfrm>
            <a:off x="5185410" y="422926"/>
            <a:ext cx="3729990" cy="5262979"/>
          </a:xfrm>
          <a:prstGeom prst="rect">
            <a:avLst/>
          </a:prstGeom>
        </p:spPr>
        <p:txBody>
          <a:bodyPr wrap="square">
            <a:spAutoFit/>
            <a:scene3d>
              <a:camera prst="orthographicFront"/>
              <a:lightRig rig="threePt" dir="t"/>
            </a:scene3d>
          </a:bodyPr>
          <a:lstStyle/>
          <a:p>
            <a:pPr algn="just"/>
            <a:r>
              <a:rPr lang="vi-VN" sz="2800"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 oxygen ít tan trong nước và việc nuôi tôm, cá số lượng lớn làm cho lượng oxygen trong ao đầm nuôi rất ít. </a:t>
            </a:r>
            <a:endParaRPr lang="en-US" sz="2800"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r>
              <a:rPr lang="en-US" sz="2800"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800"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Chính vì vậy người ta phải dùng giải pháp quạt để sục khí liên tục vào nước giúp cho oxygen tan nhiều hơn trong nước, từ đó cá tôm có đủ oxygen để hô hấp.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C\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l="37500" r="27534"/>
          <a:stretch>
            <a:fillRect/>
          </a:stretch>
        </p:blipFill>
        <p:spPr bwMode="auto">
          <a:xfrm>
            <a:off x="141738" y="1378805"/>
            <a:ext cx="3286125" cy="34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13520" y="1378805"/>
            <a:ext cx="3200400" cy="3470563"/>
          </a:xfrm>
        </p:spPr>
      </p:pic>
      <p:sp>
        <p:nvSpPr>
          <p:cNvPr id="7" name="AutoShape 2" descr="Ôxy – Wikipedia tiếng Việt"/>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AutoShape 4" descr="Ôxy – Wikipedia tiếng Việt"/>
          <p:cNvSpPr>
            <a:spLocks noChangeAspect="1" noChangeArrowheads="1"/>
          </p:cNvSpPr>
          <p:nvPr/>
        </p:nvSpPr>
        <p:spPr bwMode="auto">
          <a:xfrm>
            <a:off x="307975" y="79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9" name="AutoShape 6" descr="Ôxy – Wikipedia tiếng Việt"/>
          <p:cNvSpPr>
            <a:spLocks noChangeAspect="1" noChangeArrowheads="1"/>
          </p:cNvSpPr>
          <p:nvPr/>
        </p:nvSpPr>
        <p:spPr bwMode="auto">
          <a:xfrm>
            <a:off x="460375" y="1603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1" name="TextBox 10"/>
          <p:cNvSpPr txBox="1"/>
          <p:nvPr/>
        </p:nvSpPr>
        <p:spPr>
          <a:xfrm>
            <a:off x="297297" y="4960215"/>
            <a:ext cx="2816225" cy="830997"/>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Oxygen </a:t>
            </a:r>
          </a:p>
          <a:p>
            <a:pPr algn="ctr"/>
            <a:r>
              <a:rPr lang="en-US" sz="2400" b="1" dirty="0">
                <a:solidFill>
                  <a:srgbClr val="0070C0"/>
                </a:solidFill>
                <a:latin typeface="Times New Roman" panose="02020603050405020304" pitchFamily="18" charset="0"/>
                <a:cs typeface="Times New Roman" panose="02020603050405020304" pitchFamily="18" charset="0"/>
              </a:rPr>
              <a:t>ở </a:t>
            </a:r>
            <a:r>
              <a:rPr lang="en-US" sz="2400" b="1" dirty="0" err="1">
                <a:solidFill>
                  <a:srgbClr val="0070C0"/>
                </a:solidFill>
                <a:latin typeface="Times New Roman" panose="02020603050405020304" pitchFamily="18" charset="0"/>
                <a:cs typeface="Times New Roman" panose="02020603050405020304" pitchFamily="18" charset="0"/>
              </a:rPr>
              <a:t>điều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265928" y="4960215"/>
            <a:ext cx="2816225" cy="830997"/>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Oxygen </a:t>
            </a:r>
            <a:r>
              <a:rPr lang="en-US" sz="2400" b="1" dirty="0" err="1">
                <a:solidFill>
                  <a:srgbClr val="0070C0"/>
                </a:solidFill>
                <a:latin typeface="Times New Roman" panose="02020603050405020304" pitchFamily="18" charset="0"/>
                <a:cs typeface="Times New Roman" panose="02020603050405020304" pitchFamily="18" charset="0"/>
              </a:rPr>
              <a:t>lỏng</a:t>
            </a:r>
            <a:endParaRPr lang="en-US" sz="2400" b="1" dirty="0">
              <a:solidFill>
                <a:srgbClr val="0070C0"/>
              </a:solidFill>
              <a:latin typeface="Times New Roman" panose="02020603050405020304" pitchFamily="18" charset="0"/>
              <a:cs typeface="Times New Roman" panose="02020603050405020304" pitchFamily="18" charset="0"/>
            </a:endParaRPr>
          </a:p>
          <a:p>
            <a:pPr algn="ctr"/>
            <a:r>
              <a:rPr lang="en-US" sz="2400" b="1" dirty="0">
                <a:solidFill>
                  <a:srgbClr val="0070C0"/>
                </a:solidFill>
                <a:latin typeface="Times New Roman" panose="02020603050405020304" pitchFamily="18" charset="0"/>
                <a:cs typeface="Times New Roman" panose="02020603050405020304" pitchFamily="18" charset="0"/>
              </a:rPr>
              <a:t>(-183</a:t>
            </a:r>
            <a:r>
              <a:rPr lang="en-US" sz="2400" b="1" baseline="30000" dirty="0">
                <a:solidFill>
                  <a:srgbClr val="0070C0"/>
                </a:solidFill>
                <a:latin typeface="Times New Roman" panose="02020603050405020304" pitchFamily="18" charset="0"/>
                <a:cs typeface="Times New Roman" panose="02020603050405020304" pitchFamily="18" charset="0"/>
              </a:rPr>
              <a:t>0</a:t>
            </a:r>
            <a:r>
              <a:rPr lang="en-US" sz="2400" b="1" dirty="0">
                <a:solidFill>
                  <a:srgbClr val="0070C0"/>
                </a:solidFill>
                <a:latin typeface="Times New Roman" panose="02020603050405020304" pitchFamily="18" charset="0"/>
                <a:cs typeface="Times New Roman" panose="02020603050405020304" pitchFamily="18" charset="0"/>
              </a:rPr>
              <a:t>C)</a:t>
            </a:r>
          </a:p>
        </p:txBody>
      </p:sp>
      <p:sp>
        <p:nvSpPr>
          <p:cNvPr id="14" name="TextBox 13"/>
          <p:cNvSpPr txBox="1"/>
          <p:nvPr/>
        </p:nvSpPr>
        <p:spPr>
          <a:xfrm>
            <a:off x="6082163" y="4960214"/>
            <a:ext cx="2816225" cy="1200329"/>
          </a:xfrm>
          <a:prstGeom prst="rect">
            <a:avLst/>
          </a:prstGeom>
          <a:noFill/>
        </p:spPr>
        <p:txBody>
          <a:bodyPr wrap="square" rtlCol="0">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Oxygen </a:t>
            </a:r>
            <a:r>
              <a:rPr lang="en-US" sz="2400" b="1" dirty="0" err="1">
                <a:solidFill>
                  <a:srgbClr val="0070C0"/>
                </a:solidFill>
                <a:latin typeface="Times New Roman" panose="02020603050405020304" pitchFamily="18" charset="0"/>
                <a:cs typeface="Times New Roman" panose="02020603050405020304" pitchFamily="18" charset="0"/>
              </a:rPr>
              <a:t>rắn</a:t>
            </a:r>
            <a:endParaRPr lang="en-US" sz="2400" b="1" dirty="0">
              <a:solidFill>
                <a:srgbClr val="0070C0"/>
              </a:solidFill>
              <a:latin typeface="Times New Roman" panose="02020603050405020304" pitchFamily="18" charset="0"/>
              <a:cs typeface="Times New Roman" panose="02020603050405020304" pitchFamily="18" charset="0"/>
            </a:endParaRPr>
          </a:p>
          <a:p>
            <a:pPr algn="ctr"/>
            <a:r>
              <a:rPr lang="en-US" sz="2400" b="1" dirty="0">
                <a:solidFill>
                  <a:srgbClr val="0070C0"/>
                </a:solidFill>
                <a:latin typeface="Times New Roman" panose="02020603050405020304" pitchFamily="18" charset="0"/>
                <a:cs typeface="Times New Roman" panose="02020603050405020304" pitchFamily="18" charset="0"/>
              </a:rPr>
              <a:t>(- 218</a:t>
            </a:r>
            <a:r>
              <a:rPr lang="en-US" sz="2400" b="1" baseline="30000" dirty="0">
                <a:solidFill>
                  <a:srgbClr val="0070C0"/>
                </a:solidFill>
                <a:latin typeface="Times New Roman" panose="02020603050405020304" pitchFamily="18" charset="0"/>
                <a:cs typeface="Times New Roman" panose="02020603050405020304" pitchFamily="18" charset="0"/>
              </a:rPr>
              <a:t>0</a:t>
            </a:r>
            <a:r>
              <a:rPr lang="en-US" sz="2400" b="1" dirty="0">
                <a:solidFill>
                  <a:srgbClr val="0070C0"/>
                </a:solidFill>
                <a:latin typeface="Times New Roman" panose="02020603050405020304" pitchFamily="18" charset="0"/>
                <a:cs typeface="Times New Roman" panose="02020603050405020304" pitchFamily="18" charset="0"/>
              </a:rPr>
              <a:t>C)</a:t>
            </a:r>
          </a:p>
          <a:p>
            <a:pPr algn="ct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60544" y="-8932"/>
            <a:ext cx="222291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oxygen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378816"/>
            <a:ext cx="2971800" cy="34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85800" y="228600"/>
            <a:ext cx="792861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4000" b="1" dirty="0">
                <a:solidFill>
                  <a:prstClr val="black"/>
                </a:solidFill>
                <a:latin typeface="Times New Roman" panose="02020603050405020304" pitchFamily="18" charset="0"/>
                <a:cs typeface="Times New Roman" panose="02020603050405020304" pitchFamily="18" charset="0"/>
              </a:rPr>
              <a:t>1. </a:t>
            </a:r>
            <a:r>
              <a:rPr lang="en-US" sz="4000" b="1" dirty="0" err="1">
                <a:solidFill>
                  <a:prstClr val="black"/>
                </a:solidFill>
                <a:latin typeface="Times New Roman" panose="02020603050405020304" pitchFamily="18" charset="0"/>
                <a:cs typeface="Times New Roman" panose="02020603050405020304" pitchFamily="18" charset="0"/>
              </a:rPr>
              <a:t>Một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tính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chất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của</a:t>
            </a:r>
            <a:r>
              <a:rPr lang="en-US" sz="4000" b="1" dirty="0">
                <a:solidFill>
                  <a:prstClr val="black"/>
                </a:solidFill>
                <a:latin typeface="Times New Roman" panose="02020603050405020304" pitchFamily="18" charset="0"/>
                <a:cs typeface="Times New Roman" panose="02020603050405020304" pitchFamily="18" charset="0"/>
              </a:rPr>
              <a:t> Oxygen</a:t>
            </a:r>
          </a:p>
        </p:txBody>
      </p:sp>
      <p:sp>
        <p:nvSpPr>
          <p:cNvPr id="6" name="Rounded Rectangle 5"/>
          <p:cNvSpPr/>
          <p:nvPr/>
        </p:nvSpPr>
        <p:spPr>
          <a:xfrm>
            <a:off x="774065" y="1219201"/>
            <a:ext cx="7840345" cy="3592195"/>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4000" dirty="0" smtClean="0">
                <a:ln>
                  <a:solidFill>
                    <a:schemeClr val="accent1">
                      <a:lumMod val="60000"/>
                      <a:lumOff val="40000"/>
                    </a:schemeClr>
                  </a:solidFill>
                </a:ln>
                <a:solidFill>
                  <a:schemeClr val="tx1"/>
                </a:solidFill>
                <a:latin typeface="Times New Roman" panose="02020603050405020304" pitchFamily="18" charset="0"/>
                <a:cs typeface="Times New Roman" panose="02020603050405020304" pitchFamily="18" charset="0"/>
              </a:rPr>
              <a:t>   </a:t>
            </a:r>
            <a:r>
              <a:rPr lang="vi-VN" sz="4000" dirty="0" smtClean="0">
                <a:solidFill>
                  <a:schemeClr val="tx1"/>
                </a:solidFill>
                <a:latin typeface="Times New Roman" panose="02020603050405020304" pitchFamily="18" charset="0"/>
                <a:cs typeface="Times New Roman" panose="02020603050405020304" pitchFamily="18" charset="0"/>
              </a:rPr>
              <a:t>Ox</a:t>
            </a:r>
            <a:r>
              <a:rPr lang="en-US" sz="4000" dirty="0" err="1" smtClean="0">
                <a:solidFill>
                  <a:schemeClr val="tx1"/>
                </a:solidFill>
                <a:latin typeface="Times New Roman" panose="02020603050405020304" pitchFamily="18" charset="0"/>
                <a:cs typeface="Times New Roman" panose="02020603050405020304" pitchFamily="18" charset="0"/>
              </a:rPr>
              <a:t>ygen</a:t>
            </a:r>
            <a:r>
              <a:rPr lang="vi-VN" sz="4000" dirty="0" smtClean="0">
                <a:solidFill>
                  <a:schemeClr val="tx1"/>
                </a:solidFill>
                <a:latin typeface="Times New Roman" panose="02020603050405020304" pitchFamily="18" charset="0"/>
                <a:cs typeface="Times New Roman" panose="02020603050405020304" pitchFamily="18" charset="0"/>
              </a:rPr>
              <a:t> là chất khí, không màu, không mùi, không vị, nặng hơn không khí, tan ít trong nước (1 lít nước ở 20</a:t>
            </a:r>
            <a:r>
              <a:rPr lang="vi-VN" sz="4000" baseline="30000" dirty="0" smtClean="0">
                <a:solidFill>
                  <a:schemeClr val="tx1"/>
                </a:solidFill>
                <a:latin typeface="Times New Roman" panose="02020603050405020304" pitchFamily="18" charset="0"/>
                <a:cs typeface="Times New Roman" panose="02020603050405020304" pitchFamily="18" charset="0"/>
              </a:rPr>
              <a:t>o</a:t>
            </a:r>
            <a:r>
              <a:rPr lang="vi-VN" sz="4000" dirty="0" smtClean="0">
                <a:solidFill>
                  <a:schemeClr val="tx1"/>
                </a:solidFill>
                <a:latin typeface="Times New Roman" panose="02020603050405020304" pitchFamily="18" charset="0"/>
                <a:cs typeface="Times New Roman" panose="02020603050405020304" pitchFamily="18" charset="0"/>
              </a:rPr>
              <a:t>C,1 atm hòa tan được 31 ml khí oxi)</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76200"/>
            <a:ext cx="5334000" cy="1219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smtClean="0">
                <a:solidFill>
                  <a:prstClr val="black"/>
                </a:solidFill>
                <a:latin typeface="Times New Roman" pitchFamily="18" charset="0"/>
                <a:cs typeface="Times New Roman" pitchFamily="18" charset="0"/>
              </a:rPr>
              <a:t>H</a:t>
            </a:r>
            <a:r>
              <a:rPr lang="vi-VN" sz="2000" dirty="0" smtClean="0">
                <a:solidFill>
                  <a:prstClr val="black"/>
                </a:solidFill>
                <a:latin typeface="Times New Roman" pitchFamily="18" charset="0"/>
                <a:cs typeface="Times New Roman" pitchFamily="18" charset="0"/>
              </a:rPr>
              <a:t>oạt </a:t>
            </a:r>
            <a:r>
              <a:rPr lang="vi-VN" sz="2000" smtClean="0">
                <a:solidFill>
                  <a:prstClr val="black"/>
                </a:solidFill>
                <a:latin typeface="Times New Roman" pitchFamily="18" charset="0"/>
                <a:cs typeface="Times New Roman" pitchFamily="18" charset="0"/>
              </a:rPr>
              <a:t>động </a:t>
            </a:r>
            <a:r>
              <a:rPr lang="en-US" sz="2000" smtClean="0">
                <a:solidFill>
                  <a:prstClr val="black"/>
                </a:solidFill>
                <a:latin typeface="Times New Roman" pitchFamily="18" charset="0"/>
                <a:cs typeface="Times New Roman" pitchFamily="18" charset="0"/>
              </a:rPr>
              <a:t>NHÓM</a:t>
            </a:r>
          </a:p>
          <a:p>
            <a:pPr algn="ctr"/>
            <a:r>
              <a:rPr lang="vi-VN" sz="2000" smtClean="0">
                <a:solidFill>
                  <a:prstClr val="black"/>
                </a:solidFill>
                <a:latin typeface="Times New Roman" pitchFamily="18" charset="0"/>
                <a:cs typeface="Times New Roman" pitchFamily="18" charset="0"/>
              </a:rPr>
              <a:t> </a:t>
            </a:r>
            <a:r>
              <a:rPr lang="vi-VN" sz="2000" dirty="0" smtClean="0">
                <a:solidFill>
                  <a:prstClr val="black"/>
                </a:solidFill>
                <a:latin typeface="Times New Roman" pitchFamily="18" charset="0"/>
                <a:cs typeface="Times New Roman" pitchFamily="18" charset="0"/>
              </a:rPr>
              <a:t>hoàn thành phiếu học tập </a:t>
            </a:r>
            <a:r>
              <a:rPr lang="vi-VN" sz="2000" smtClean="0">
                <a:solidFill>
                  <a:prstClr val="black"/>
                </a:solidFill>
                <a:latin typeface="Times New Roman" pitchFamily="18" charset="0"/>
                <a:cs typeface="Times New Roman" pitchFamily="18" charset="0"/>
              </a:rPr>
              <a:t>số </a:t>
            </a:r>
            <a:r>
              <a:rPr lang="en-US" sz="2000" smtClean="0">
                <a:solidFill>
                  <a:prstClr val="black"/>
                </a:solidFill>
                <a:latin typeface="Times New Roman" pitchFamily="18" charset="0"/>
                <a:cs typeface="Times New Roman" pitchFamily="18" charset="0"/>
              </a:rPr>
              <a:t>2</a:t>
            </a:r>
            <a:endParaRPr lang="en-US" sz="2000" dirty="0">
              <a:solidFill>
                <a:prstClr val="black"/>
              </a:solidFill>
              <a:latin typeface="Times New Roman" pitchFamily="18" charset="0"/>
              <a:cs typeface="Times New Roman" pitchFamily="18" charset="0"/>
            </a:endParaRPr>
          </a:p>
        </p:txBody>
      </p:sp>
      <p:sp>
        <p:nvSpPr>
          <p:cNvPr id="8" name="Rounded Rectangle 7"/>
          <p:cNvSpPr/>
          <p:nvPr/>
        </p:nvSpPr>
        <p:spPr>
          <a:xfrm>
            <a:off x="762000" y="1600200"/>
            <a:ext cx="7696200" cy="426720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vi-VN" sz="2000" b="1" dirty="0" smtClean="0">
                <a:solidFill>
                  <a:srgbClr val="1F497D">
                    <a:lumMod val="60000"/>
                    <a:lumOff val="40000"/>
                  </a:srgbClr>
                </a:solidFill>
                <a:latin typeface="Times New Roman" pitchFamily="18" charset="0"/>
                <a:cs typeface="Times New Roman" pitchFamily="18" charset="0"/>
              </a:rPr>
              <a:t>PHIẾU HỌC TẬP </a:t>
            </a:r>
            <a:r>
              <a:rPr lang="vi-VN" sz="2000" b="1" smtClean="0">
                <a:solidFill>
                  <a:srgbClr val="1F497D">
                    <a:lumMod val="60000"/>
                    <a:lumOff val="40000"/>
                  </a:srgbClr>
                </a:solidFill>
                <a:latin typeface="Times New Roman" pitchFamily="18" charset="0"/>
                <a:cs typeface="Times New Roman" pitchFamily="18" charset="0"/>
              </a:rPr>
              <a:t>SỐ </a:t>
            </a:r>
            <a:r>
              <a:rPr lang="en-US" sz="2000" b="1" smtClean="0">
                <a:solidFill>
                  <a:srgbClr val="1F497D">
                    <a:lumMod val="60000"/>
                    <a:lumOff val="40000"/>
                  </a:srgbClr>
                </a:solidFill>
                <a:latin typeface="Times New Roman" pitchFamily="18" charset="0"/>
                <a:cs typeface="Times New Roman" pitchFamily="18" charset="0"/>
              </a:rPr>
              <a:t>2</a:t>
            </a:r>
            <a:endParaRPr lang="vi-VN" sz="2000" b="1" dirty="0" smtClean="0">
              <a:solidFill>
                <a:srgbClr val="1F497D">
                  <a:lumMod val="60000"/>
                  <a:lumOff val="40000"/>
                </a:srgbClr>
              </a:solidFill>
              <a:latin typeface="Times New Roman" pitchFamily="18" charset="0"/>
              <a:cs typeface="Times New Roman" pitchFamily="18" charset="0"/>
            </a:endParaRPr>
          </a:p>
          <a:p>
            <a:pPr algn="ctr"/>
            <a:r>
              <a:rPr lang="vi-VN" sz="2000" dirty="0" smtClean="0">
                <a:solidFill>
                  <a:prstClr val="black"/>
                </a:solidFill>
                <a:latin typeface="Times New Roman" pitchFamily="18" charset="0"/>
                <a:cs typeface="Times New Roman" pitchFamily="18" charset="0"/>
              </a:rPr>
              <a:t>NHÓM:……..</a:t>
            </a:r>
          </a:p>
          <a:p>
            <a:pPr lvl="0" algn="just"/>
            <a:r>
              <a:rPr lang="en-US" sz="2000" smtClean="0">
                <a:solidFill>
                  <a:prstClr val="black"/>
                </a:solidFill>
                <a:latin typeface="Times New Roman" panose="02020603050405020304" pitchFamily="18" charset="0"/>
                <a:cs typeface="Times New Roman" panose="02020603050405020304" pitchFamily="18" charset="0"/>
              </a:rPr>
              <a:t>1. </a:t>
            </a:r>
            <a:r>
              <a:rPr lang="vi-VN" sz="2000" smtClean="0">
                <a:solidFill>
                  <a:prstClr val="black"/>
                </a:solidFill>
                <a:latin typeface="Times New Roman" panose="02020603050405020304" pitchFamily="18" charset="0"/>
                <a:cs typeface="Times New Roman" panose="02020603050405020304" pitchFamily="18" charset="0"/>
              </a:rPr>
              <a:t>Con </a:t>
            </a:r>
            <a:r>
              <a:rPr lang="vi-VN" sz="2000">
                <a:solidFill>
                  <a:prstClr val="black"/>
                </a:solidFill>
                <a:latin typeface="Times New Roman" panose="02020603050405020304" pitchFamily="18" charset="0"/>
                <a:cs typeface="Times New Roman" panose="02020603050405020304" pitchFamily="18" charset="0"/>
              </a:rPr>
              <a:t>người có thể ngừng hoạt động hô hấp không ? Vì sao ?</a:t>
            </a:r>
          </a:p>
          <a:p>
            <a:pPr algn="just"/>
            <a:r>
              <a:rPr lang="en-US" sz="2000" smtClean="0">
                <a:solidFill>
                  <a:prstClr val="black"/>
                </a:solidFill>
                <a:latin typeface="Times New Roman" pitchFamily="18" charset="0"/>
                <a:cs typeface="Times New Roman" pitchFamily="18" charset="0"/>
              </a:rPr>
              <a:t>……………………………………………………………</a:t>
            </a:r>
            <a:endParaRPr lang="vi-VN" sz="2000" dirty="0" smtClean="0">
              <a:solidFill>
                <a:prstClr val="black"/>
              </a:solidFill>
              <a:latin typeface="Times New Roman" pitchFamily="18" charset="0"/>
              <a:cs typeface="Times New Roman" pitchFamily="18" charset="0"/>
            </a:endParaRPr>
          </a:p>
          <a:p>
            <a:pPr lvl="0" algn="just"/>
            <a:r>
              <a:rPr lang="vi-VN" sz="2000" dirty="0" smtClean="0">
                <a:solidFill>
                  <a:prstClr val="black"/>
                </a:solidFill>
                <a:latin typeface="Times New Roman" pitchFamily="18" charset="0"/>
                <a:cs typeface="Times New Roman" pitchFamily="18" charset="0"/>
              </a:rPr>
              <a:t>2</a:t>
            </a:r>
            <a:r>
              <a:rPr lang="vi-VN" sz="2000" smtClean="0">
                <a:solidFill>
                  <a:prstClr val="black"/>
                </a:solidFill>
                <a:latin typeface="Times New Roman" pitchFamily="18" charset="0"/>
                <a:cs typeface="Times New Roman" pitchFamily="18" charset="0"/>
              </a:rPr>
              <a:t>. </a:t>
            </a:r>
            <a:r>
              <a:rPr lang="vi-VN" sz="2000">
                <a:solidFill>
                  <a:prstClr val="black"/>
                </a:solidFill>
                <a:latin typeface="Times New Roman" panose="02020603050405020304" pitchFamily="18" charset="0"/>
                <a:cs typeface="Times New Roman" panose="02020603050405020304" pitchFamily="18" charset="0"/>
              </a:rPr>
              <a:t>Em hãy tìm hiểu và cho biết bệnh nhân nào phải sử dụng bình khí ox</a:t>
            </a:r>
            <a:r>
              <a:rPr lang="en-US" sz="2000">
                <a:solidFill>
                  <a:prstClr val="black"/>
                </a:solidFill>
                <a:latin typeface="Times New Roman" panose="02020603050405020304" pitchFamily="18" charset="0"/>
                <a:cs typeface="Times New Roman" panose="02020603050405020304" pitchFamily="18" charset="0"/>
              </a:rPr>
              <a:t>ygen</a:t>
            </a:r>
            <a:r>
              <a:rPr lang="vi-VN" sz="2000">
                <a:solidFill>
                  <a:prstClr val="black"/>
                </a:solidFill>
                <a:latin typeface="Times New Roman" panose="02020603050405020304" pitchFamily="18" charset="0"/>
                <a:cs typeface="Times New Roman" panose="02020603050405020304" pitchFamily="18" charset="0"/>
              </a:rPr>
              <a:t> để thở </a:t>
            </a:r>
            <a:r>
              <a:rPr lang="vi-VN" sz="2000" smtClean="0">
                <a:solidFill>
                  <a:prstClr val="black"/>
                </a:solidFill>
                <a:latin typeface="Times New Roman" panose="02020603050405020304" pitchFamily="18" charset="0"/>
                <a:cs typeface="Times New Roman" panose="02020603050405020304" pitchFamily="18" charset="0"/>
              </a:rPr>
              <a:t>?</a:t>
            </a:r>
            <a:endParaRPr lang="en-US" sz="2000" dirty="0" smtClean="0">
              <a:solidFill>
                <a:prstClr val="black"/>
              </a:solidFill>
              <a:latin typeface="Times New Roman" pitchFamily="18" charset="0"/>
              <a:cs typeface="Times New Roman" pitchFamily="18" charset="0"/>
            </a:endParaRPr>
          </a:p>
          <a:p>
            <a:pPr algn="just"/>
            <a:r>
              <a:rPr lang="en-US" sz="2000" dirty="0" smtClean="0">
                <a:solidFill>
                  <a:prstClr val="black"/>
                </a:solidFill>
                <a:latin typeface="Times New Roman" pitchFamily="18" charset="0"/>
                <a:cs typeface="Times New Roman" pitchFamily="18" charset="0"/>
              </a:rPr>
              <a:t>…………………………………………………………………</a:t>
            </a:r>
            <a:endParaRPr lang="vi-VN" sz="2000" dirty="0" smtClean="0">
              <a:solidFill>
                <a:prstClr val="black"/>
              </a:solidFill>
              <a:latin typeface="Times New Roman" pitchFamily="18" charset="0"/>
              <a:cs typeface="Times New Roman" pitchFamily="18" charset="0"/>
            </a:endParaRPr>
          </a:p>
          <a:p>
            <a:pPr lvl="0" algn="just"/>
            <a:r>
              <a:rPr lang="vi-VN" sz="2000" dirty="0" smtClean="0">
                <a:solidFill>
                  <a:prstClr val="black"/>
                </a:solidFill>
                <a:latin typeface="Times New Roman" pitchFamily="18" charset="0"/>
                <a:cs typeface="Times New Roman" pitchFamily="18" charset="0"/>
              </a:rPr>
              <a:t>3</a:t>
            </a:r>
            <a:r>
              <a:rPr lang="vi-VN" sz="2000" smtClean="0">
                <a:solidFill>
                  <a:prstClr val="black"/>
                </a:solidFill>
                <a:latin typeface="Times New Roman" pitchFamily="18" charset="0"/>
                <a:cs typeface="Times New Roman" pitchFamily="18" charset="0"/>
              </a:rPr>
              <a:t>. </a:t>
            </a:r>
            <a:r>
              <a:rPr lang="vi-VN" sz="2000">
                <a:solidFill>
                  <a:prstClr val="black"/>
                </a:solidFill>
                <a:latin typeface="Times New Roman" panose="02020603050405020304" pitchFamily="18" charset="0"/>
                <a:cs typeface="Times New Roman" panose="02020603050405020304" pitchFamily="18" charset="0"/>
              </a:rPr>
              <a:t>Bình khí nén là bình tích trữ không khí được nén ở một áp suất nhất định. Tại sao thợ lặn cần sử dụng bình khí nén </a:t>
            </a:r>
            <a:r>
              <a:rPr lang="vi-VN" sz="2000" smtClean="0">
                <a:solidFill>
                  <a:prstClr val="black"/>
                </a:solidFill>
                <a:latin typeface="Times New Roman" panose="02020603050405020304" pitchFamily="18" charset="0"/>
                <a:cs typeface="Times New Roman" panose="02020603050405020304" pitchFamily="18" charset="0"/>
              </a:rPr>
              <a:t>?</a:t>
            </a:r>
            <a:endParaRPr lang="en-US" sz="2000" dirty="0" smtClean="0">
              <a:solidFill>
                <a:prstClr val="black"/>
              </a:solidFill>
              <a:latin typeface="Times New Roman" pitchFamily="18" charset="0"/>
              <a:cs typeface="Times New Roman" pitchFamily="18" charset="0"/>
            </a:endParaRPr>
          </a:p>
          <a:p>
            <a:pPr algn="just"/>
            <a:r>
              <a:rPr lang="en-US" sz="2000" smtClean="0">
                <a:solidFill>
                  <a:prstClr val="black"/>
                </a:solidFill>
                <a:latin typeface="Times New Roman" pitchFamily="18" charset="0"/>
                <a:cs typeface="Times New Roman" pitchFamily="18" charset="0"/>
              </a:rPr>
              <a:t>……………………………………………………………................................................................................................................................................................................................................................................</a:t>
            </a:r>
            <a:endParaRPr lang="vi-VN" sz="2000"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66471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495800" y="116387"/>
            <a:ext cx="4572000" cy="14053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 sát hình ảnh </a:t>
            </a:r>
            <a:endPar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000" dirty="0" smtClean="0">
                <a:latin typeface="Times New Roman" panose="02020603050405020304" pitchFamily="18" charset="0"/>
                <a:cs typeface="Times New Roman" panose="02020603050405020304" pitchFamily="18" charset="0"/>
              </a:rPr>
              <a:t>H</a:t>
            </a:r>
            <a:r>
              <a:rPr lang="vi-VN" sz="2000" dirty="0" smtClean="0">
                <a:latin typeface="Times New Roman" panose="02020603050405020304" pitchFamily="18" charset="0"/>
                <a:cs typeface="Times New Roman" panose="02020603050405020304" pitchFamily="18" charset="0"/>
              </a:rPr>
              <a:t>oàn thành phiếu </a:t>
            </a:r>
            <a:r>
              <a:rPr lang="vi-VN" sz="2000" smtClean="0">
                <a:latin typeface="Times New Roman" panose="02020603050405020304" pitchFamily="18" charset="0"/>
                <a:cs typeface="Times New Roman" panose="02020603050405020304" pitchFamily="18" charset="0"/>
              </a:rPr>
              <a:t>học tập</a:t>
            </a:r>
            <a:r>
              <a:rPr lang="en-US" sz="2000" smtClean="0">
                <a:latin typeface="Times New Roman" panose="02020603050405020304" pitchFamily="18" charset="0"/>
                <a:cs typeface="Times New Roman" panose="02020603050405020304" pitchFamily="18" charset="0"/>
              </a:rPr>
              <a:t> số 2</a:t>
            </a:r>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Thời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gian</a:t>
            </a:r>
            <a:r>
              <a:rPr lang="en-US" sz="2000" dirty="0" smtClean="0">
                <a:latin typeface="Times New Roman" panose="02020603050405020304" pitchFamily="18" charset="0"/>
                <a:cs typeface="Times New Roman" panose="02020603050405020304" pitchFamily="18" charset="0"/>
              </a:rPr>
              <a:t>: 5 </a:t>
            </a:r>
            <a:r>
              <a:rPr lang="en-US" sz="2000" dirty="0" err="1" smtClean="0">
                <a:latin typeface="Times New Roman" panose="02020603050405020304" pitchFamily="18" charset="0"/>
                <a:cs typeface="Times New Roman" panose="02020603050405020304" pitchFamily="18" charset="0"/>
              </a:rPr>
              <a:t>phút</a:t>
            </a:r>
            <a:endParaRPr lang="en-US" sz="20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76200" y="1498600"/>
            <a:ext cx="3657600" cy="5240741"/>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vi-VN" sz="2000" dirty="0" smtClean="0">
                <a:solidFill>
                  <a:srgbClr val="0070C0"/>
                </a:solidFill>
                <a:latin typeface="Times New Roman" panose="02020603050405020304" pitchFamily="18" charset="0"/>
                <a:cs typeface="Times New Roman" panose="02020603050405020304" pitchFamily="18" charset="0"/>
              </a:rPr>
              <a:t> </a:t>
            </a:r>
            <a:r>
              <a:rPr lang="vi-VN" sz="2000" b="1" dirty="0" smtClean="0">
                <a:solidFill>
                  <a:srgbClr val="0070C0"/>
                </a:solidFill>
                <a:latin typeface="Times New Roman" panose="02020603050405020304" pitchFamily="18" charset="0"/>
                <a:cs typeface="Times New Roman" panose="02020603050405020304" pitchFamily="18" charset="0"/>
              </a:rPr>
              <a:t>PHIẾU </a:t>
            </a:r>
            <a:r>
              <a:rPr lang="vi-VN" sz="2000" b="1" smtClean="0">
                <a:solidFill>
                  <a:srgbClr val="0070C0"/>
                </a:solidFill>
                <a:latin typeface="Times New Roman" panose="02020603050405020304" pitchFamily="18" charset="0"/>
                <a:cs typeface="Times New Roman" panose="02020603050405020304" pitchFamily="18" charset="0"/>
              </a:rPr>
              <a:t>HỌC TẬP</a:t>
            </a:r>
            <a:r>
              <a:rPr lang="en-US" sz="2000" b="1" smtClean="0">
                <a:solidFill>
                  <a:srgbClr val="0070C0"/>
                </a:solidFill>
                <a:latin typeface="Times New Roman" panose="02020603050405020304" pitchFamily="18" charset="0"/>
                <a:cs typeface="Times New Roman" panose="02020603050405020304" pitchFamily="18" charset="0"/>
              </a:rPr>
              <a:t> SỐ 2</a:t>
            </a:r>
            <a:endParaRPr lang="vi-VN" sz="2000" b="1" dirty="0" smtClean="0">
              <a:solidFill>
                <a:srgbClr val="0070C0"/>
              </a:solidFill>
              <a:latin typeface="Times New Roman" panose="02020603050405020304" pitchFamily="18" charset="0"/>
              <a:cs typeface="Times New Roman" panose="02020603050405020304" pitchFamily="18" charset="0"/>
            </a:endParaRPr>
          </a:p>
          <a:p>
            <a:pPr algn="just"/>
            <a:r>
              <a:rPr lang="vi-VN" sz="2000" b="1" smtClean="0">
                <a:solidFill>
                  <a:schemeClr val="tx1"/>
                </a:solidFill>
                <a:latin typeface="Times New Roman" panose="02020603050405020304" pitchFamily="18" charset="0"/>
                <a:cs typeface="Times New Roman" panose="02020603050405020304" pitchFamily="18" charset="0"/>
              </a:rPr>
              <a:t>1</a:t>
            </a:r>
            <a:r>
              <a:rPr lang="vi-VN" sz="2000" b="1" dirty="0" smtClean="0">
                <a:solidFill>
                  <a:schemeClr val="tx1"/>
                </a:solidFill>
                <a:latin typeface="Times New Roman" panose="02020603050405020304" pitchFamily="18" charset="0"/>
                <a:cs typeface="Times New Roman" panose="02020603050405020304" pitchFamily="18" charset="0"/>
              </a:rPr>
              <a:t>. </a:t>
            </a:r>
            <a:r>
              <a:rPr lang="vi-VN" sz="2000" dirty="0" smtClean="0">
                <a:solidFill>
                  <a:schemeClr val="tx1"/>
                </a:solidFill>
                <a:latin typeface="Times New Roman" panose="02020603050405020304" pitchFamily="18" charset="0"/>
                <a:cs typeface="Times New Roman" panose="02020603050405020304" pitchFamily="18" charset="0"/>
              </a:rPr>
              <a:t>Con người có thể ngừng hoạt động hô hấp không ? Vì sao ?</a:t>
            </a:r>
          </a:p>
          <a:p>
            <a:pPr algn="just"/>
            <a:r>
              <a:rPr lang="vi-VN" sz="2000" b="1" dirty="0" smtClean="0">
                <a:solidFill>
                  <a:schemeClr val="tx1"/>
                </a:solidFill>
                <a:latin typeface="Times New Roman" panose="02020603050405020304" pitchFamily="18" charset="0"/>
                <a:cs typeface="Times New Roman" panose="02020603050405020304" pitchFamily="18" charset="0"/>
              </a:rPr>
              <a:t>2. </a:t>
            </a:r>
            <a:r>
              <a:rPr lang="vi-VN" sz="2000" dirty="0" smtClean="0">
                <a:solidFill>
                  <a:schemeClr val="tx1"/>
                </a:solidFill>
                <a:latin typeface="Times New Roman" panose="02020603050405020304" pitchFamily="18" charset="0"/>
                <a:cs typeface="Times New Roman" panose="02020603050405020304" pitchFamily="18" charset="0"/>
              </a:rPr>
              <a:t>Em hãy tìm hiểu và cho biết bệnh nhân nào phải sử dụng bình khí ox</a:t>
            </a:r>
            <a:r>
              <a:rPr lang="en-US" sz="2000" dirty="0" err="1" smtClean="0">
                <a:solidFill>
                  <a:schemeClr val="tx1"/>
                </a:solidFill>
                <a:latin typeface="Times New Roman" panose="02020603050405020304" pitchFamily="18" charset="0"/>
                <a:cs typeface="Times New Roman" panose="02020603050405020304" pitchFamily="18" charset="0"/>
              </a:rPr>
              <a:t>ygen</a:t>
            </a:r>
            <a:r>
              <a:rPr lang="vi-VN" sz="2000" dirty="0" smtClean="0">
                <a:solidFill>
                  <a:schemeClr val="tx1"/>
                </a:solidFill>
                <a:latin typeface="Times New Roman" panose="02020603050405020304" pitchFamily="18" charset="0"/>
                <a:cs typeface="Times New Roman" panose="02020603050405020304" pitchFamily="18" charset="0"/>
              </a:rPr>
              <a:t> để thở ?</a:t>
            </a:r>
          </a:p>
          <a:p>
            <a:pPr algn="just"/>
            <a:r>
              <a:rPr lang="vi-VN" sz="2000" b="1" dirty="0" smtClean="0">
                <a:solidFill>
                  <a:schemeClr val="tx1"/>
                </a:solidFill>
                <a:latin typeface="Times New Roman" panose="02020603050405020304" pitchFamily="18" charset="0"/>
                <a:cs typeface="Times New Roman" panose="02020603050405020304" pitchFamily="18" charset="0"/>
              </a:rPr>
              <a:t>3. </a:t>
            </a:r>
            <a:r>
              <a:rPr lang="vi-VN" sz="2000" dirty="0" smtClean="0">
                <a:solidFill>
                  <a:schemeClr val="tx1"/>
                </a:solidFill>
                <a:latin typeface="Times New Roman" panose="02020603050405020304" pitchFamily="18" charset="0"/>
                <a:cs typeface="Times New Roman" panose="02020603050405020304" pitchFamily="18" charset="0"/>
              </a:rPr>
              <a:t>Bình khí nén là bình tích trữ không khí được nén ở một áp suất nhất định. Tại sao thợ lặn cần sử dụng bình khí nén ?</a:t>
            </a:r>
          </a:p>
        </p:txBody>
      </p:sp>
      <p:pic>
        <p:nvPicPr>
          <p:cNvPr id="7" name="Picture 6" descr="https://baivan.net/sites/default/files/styles/giua_bai/public/12_59.png?itok=B5soiIW8"/>
          <p:cNvPicPr/>
          <p:nvPr/>
        </p:nvPicPr>
        <p:blipFill rotWithShape="1">
          <a:blip r:embed="rId3"/>
          <a:srcRect l="3400" t="5793" r="3400" b="11932"/>
          <a:stretch>
            <a:fillRect/>
          </a:stretch>
        </p:blipFill>
        <p:spPr bwMode="auto">
          <a:xfrm>
            <a:off x="3886201" y="1498613"/>
            <a:ext cx="2273491" cy="2569513"/>
          </a:xfrm>
          <a:prstGeom prst="rect">
            <a:avLst/>
          </a:prstGeom>
          <a:noFill/>
          <a:ln w="9525">
            <a:noFill/>
            <a:miter lim="800000"/>
            <a:headEnd/>
            <a:tailEnd/>
          </a:ln>
        </p:spPr>
      </p:pic>
      <p:pic>
        <p:nvPicPr>
          <p:cNvPr id="8" name="Picture 4" descr="Khí Oxy y t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1727"/>
            <a:ext cx="2819400" cy="25854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e Most Important Scuba Diving Ru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5909" y="4193380"/>
            <a:ext cx="2831909" cy="24380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 Clipping"/>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86200" y="4116741"/>
            <a:ext cx="2286000" cy="2563459"/>
          </a:xfrm>
          <a:prstGeom prst="rect">
            <a:avLst/>
          </a:prstGeom>
        </p:spPr>
      </p:pic>
      <p:sp>
        <p:nvSpPr>
          <p:cNvPr id="12" name="Rounded Rectangle 11"/>
          <p:cNvSpPr/>
          <p:nvPr/>
        </p:nvSpPr>
        <p:spPr>
          <a:xfrm>
            <a:off x="0" y="-25400"/>
            <a:ext cx="3962400" cy="6096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schemeClr val="tx1"/>
                </a:solidFill>
                <a:latin typeface="Times New Roman" panose="02020603050405020304" pitchFamily="18" charset="0"/>
                <a:cs typeface="Times New Roman" panose="02020603050405020304" pitchFamily="18" charset="0"/>
              </a:rPr>
              <a:t>2</a:t>
            </a:r>
            <a:r>
              <a:rPr lang="vi-VN"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Tầm</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quan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trọng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của</a:t>
            </a:r>
            <a:r>
              <a:rPr lang="en-US" sz="2000" b="1" dirty="0" smtClean="0">
                <a:solidFill>
                  <a:schemeClr val="tx1"/>
                </a:solidFill>
                <a:latin typeface="Times New Roman" panose="02020603050405020304" pitchFamily="18" charset="0"/>
                <a:cs typeface="Times New Roman" panose="02020603050405020304" pitchFamily="18" charset="0"/>
              </a:rPr>
              <a:t> Oxygen</a:t>
            </a:r>
            <a:endParaRPr lang="vi-VN" sz="2000" b="1" dirty="0" smtClean="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0" y="685800"/>
            <a:ext cx="3962400" cy="609600"/>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schemeClr val="tx1"/>
                </a:solidFill>
                <a:latin typeface="Times New Roman" panose="02020603050405020304" pitchFamily="18" charset="0"/>
                <a:cs typeface="Times New Roman" panose="02020603050405020304" pitchFamily="18" charset="0"/>
              </a:rPr>
              <a:t>a</a:t>
            </a:r>
            <a:r>
              <a:rPr lang="vi-VN"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Vai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trò</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của</a:t>
            </a:r>
            <a:r>
              <a:rPr lang="en-US" sz="2000" b="1" dirty="0" smtClean="0">
                <a:solidFill>
                  <a:schemeClr val="tx1"/>
                </a:solidFill>
                <a:latin typeface="Times New Roman" panose="02020603050405020304" pitchFamily="18" charset="0"/>
                <a:cs typeface="Times New Roman" panose="02020603050405020304" pitchFamily="18" charset="0"/>
              </a:rPr>
              <a:t> Oxygen </a:t>
            </a:r>
            <a:r>
              <a:rPr lang="en-US" sz="2000" b="1" dirty="0" err="1" smtClean="0">
                <a:solidFill>
                  <a:schemeClr val="tx1"/>
                </a:solidFill>
                <a:latin typeface="Times New Roman" panose="02020603050405020304" pitchFamily="18" charset="0"/>
                <a:cs typeface="Times New Roman" panose="02020603050405020304" pitchFamily="18" charset="0"/>
              </a:rPr>
              <a:t>với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sự</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sống</a:t>
            </a:r>
            <a:endParaRPr lang="vi-VN" sz="20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760885"/>
            <a:ext cx="3657600" cy="15240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vi-VN" sz="2000" dirty="0" smtClean="0">
                <a:solidFill>
                  <a:srgbClr val="0070C0"/>
                </a:solidFill>
                <a:latin typeface="Times New Roman" panose="02020603050405020304" pitchFamily="18" charset="0"/>
                <a:cs typeface="Times New Roman" panose="02020603050405020304" pitchFamily="18" charset="0"/>
              </a:rPr>
              <a:t> </a:t>
            </a:r>
            <a:r>
              <a:rPr lang="vi-VN" sz="2000" b="1" dirty="0" smtClean="0">
                <a:solidFill>
                  <a:srgbClr val="0070C0"/>
                </a:solidFill>
                <a:latin typeface="Times New Roman" panose="02020603050405020304" pitchFamily="18" charset="0"/>
                <a:cs typeface="Times New Roman" panose="02020603050405020304" pitchFamily="18" charset="0"/>
              </a:rPr>
              <a:t>PHIẾU HỌC TẬP SỐ 2</a:t>
            </a:r>
          </a:p>
          <a:p>
            <a:pPr algn="just"/>
            <a:r>
              <a:rPr lang="vi-VN" sz="2000" b="1" dirty="0" smtClean="0">
                <a:solidFill>
                  <a:schemeClr val="tx1"/>
                </a:solidFill>
                <a:latin typeface="Times New Roman" panose="02020603050405020304" pitchFamily="18" charset="0"/>
                <a:cs typeface="Times New Roman" panose="02020603050405020304" pitchFamily="18" charset="0"/>
              </a:rPr>
              <a:t>1. </a:t>
            </a:r>
            <a:r>
              <a:rPr lang="vi-VN" sz="2000" dirty="0" smtClean="0">
                <a:solidFill>
                  <a:schemeClr val="tx1"/>
                </a:solidFill>
                <a:latin typeface="Times New Roman" panose="02020603050405020304" pitchFamily="18" charset="0"/>
                <a:cs typeface="Times New Roman" panose="02020603050405020304" pitchFamily="18" charset="0"/>
              </a:rPr>
              <a:t>Con người có thể ngừng hoạt động hô hấp không ? Vì sao ?</a:t>
            </a:r>
          </a:p>
        </p:txBody>
      </p:sp>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070" t="-1" r="9154" b="3905"/>
          <a:stretch>
            <a:fillRect/>
          </a:stretch>
        </p:blipFill>
        <p:spPr>
          <a:xfrm>
            <a:off x="5257819" y="3"/>
            <a:ext cx="3393591" cy="3718564"/>
          </a:xfrm>
          <a:prstGeom prst="ellipse">
            <a:avLst/>
          </a:prstGeom>
          <a:ln>
            <a:solidFill>
              <a:srgbClr val="FF0000"/>
            </a:solidFill>
          </a:ln>
        </p:spPr>
      </p:pic>
      <p:sp>
        <p:nvSpPr>
          <p:cNvPr id="7" name="Rounded Rectangle 6"/>
          <p:cNvSpPr/>
          <p:nvPr/>
        </p:nvSpPr>
        <p:spPr>
          <a:xfrm>
            <a:off x="561833" y="2819043"/>
            <a:ext cx="3657600" cy="1829156"/>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rPr>
              <a:t>Con </a:t>
            </a:r>
            <a:r>
              <a:rPr lang="en-US" sz="2000" dirty="0" err="1" smtClean="0">
                <a:solidFill>
                  <a:schemeClr val="tx1"/>
                </a:solidFill>
                <a:latin typeface="Times New Roman" panose="02020603050405020304" pitchFamily="18" charset="0"/>
                <a:cs typeface="Times New Roman" panose="02020603050405020304" pitchFamily="18" charset="0"/>
              </a:rPr>
              <a:t>người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ngừng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hoạt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hô</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hấp</a:t>
            </a:r>
            <a:r>
              <a:rPr lang="en-US" sz="2000" dirty="0">
                <a:solidFill>
                  <a:schemeClr val="tx1"/>
                </a:solidFill>
                <a:latin typeface="Times New Roman" panose="02020603050405020304" pitchFamily="18" charset="0"/>
                <a:cs typeface="Times New Roman" panose="02020603050405020304" pitchFamily="18" charset="0"/>
              </a:rPr>
              <a:t>.</a:t>
            </a:r>
            <a:r>
              <a:rPr lang="vi-VN" sz="2000" dirty="0" smtClean="0">
                <a:solidFill>
                  <a:schemeClr val="tx1"/>
                </a:solidFill>
                <a:latin typeface="Times New Roman" panose="02020603050405020304" pitchFamily="18" charset="0"/>
                <a:cs typeface="Times New Roman" panose="02020603050405020304" pitchFamily="18" charset="0"/>
              </a:rPr>
              <a:t> </a:t>
            </a:r>
            <a:r>
              <a:rPr lang="en-US" sz="2000" dirty="0" smtClean="0">
                <a:solidFill>
                  <a:schemeClr val="tx1"/>
                </a:solidFill>
                <a:latin typeface="Times New Roman" panose="02020603050405020304" pitchFamily="18" charset="0"/>
                <a:cs typeface="Times New Roman" panose="02020603050405020304" pitchFamily="18" charset="0"/>
              </a:rPr>
              <a:t>V</a:t>
            </a:r>
            <a:r>
              <a:rPr lang="vi-VN" sz="2000" dirty="0" smtClean="0">
                <a:solidFill>
                  <a:schemeClr val="tx1"/>
                </a:solidFill>
                <a:latin typeface="Times New Roman" panose="02020603050405020304" pitchFamily="18" charset="0"/>
                <a:cs typeface="Times New Roman" panose="02020603050405020304" pitchFamily="18" charset="0"/>
              </a:rPr>
              <a:t>ì cơ thể người cần có oxygen để duy trì mọi hoạt động của tế bào.</a:t>
            </a:r>
          </a:p>
        </p:txBody>
      </p:sp>
      <p:sp>
        <p:nvSpPr>
          <p:cNvPr id="10" name="AutoShape 2" descr="Tại sao uống nhiều nước lại giúp giảm cân?"/>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26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90"/>
          <a:stretch>
            <a:fillRect/>
          </a:stretch>
        </p:blipFill>
        <p:spPr bwMode="auto">
          <a:xfrm>
            <a:off x="5385108" y="3744628"/>
            <a:ext cx="3215055" cy="3113385"/>
          </a:xfrm>
          <a:prstGeom prst="ellipse">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Quán ăn Gành Hào ở Vũng T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76" y="-4169"/>
            <a:ext cx="3131224" cy="3113385"/>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Screen Clippin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070" t="-1" r="9154" b="3905"/>
          <a:stretch>
            <a:fillRect/>
          </a:stretch>
        </p:blipFill>
        <p:spPr>
          <a:xfrm>
            <a:off x="1143019" y="3063239"/>
            <a:ext cx="3393591" cy="3718564"/>
          </a:xfrm>
          <a:prstGeom prst="ellipse">
            <a:avLst/>
          </a:prstGeom>
          <a:ln>
            <a:solidFill>
              <a:srgbClr val="FF0000"/>
            </a:solidFill>
          </a:ln>
        </p:spPr>
      </p:pic>
      <p:sp>
        <p:nvSpPr>
          <p:cNvPr id="11" name="Multiply 10"/>
          <p:cNvSpPr/>
          <p:nvPr/>
        </p:nvSpPr>
        <p:spPr>
          <a:xfrm>
            <a:off x="5257800" y="213784"/>
            <a:ext cx="3581400" cy="616161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orizontal Scroll 14"/>
          <p:cNvSpPr/>
          <p:nvPr/>
        </p:nvSpPr>
        <p:spPr>
          <a:xfrm>
            <a:off x="304819" y="238100"/>
            <a:ext cx="4067033" cy="31496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ta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uống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nhịn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thở</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kéo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phút</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500"/>
                            </p:stCondLst>
                            <p:childTnLst>
                              <p:par>
                                <p:cTn id="25" presetID="47"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11269"/>
                                        </p:tgtEl>
                                        <p:attrNameLst>
                                          <p:attrName>style.visibility</p:attrName>
                                        </p:attrNameLst>
                                      </p:cBhvr>
                                      <p:to>
                                        <p:strVal val="visible"/>
                                      </p:to>
                                    </p:set>
                                    <p:animEffect transition="in" filter="wipe(left)">
                                      <p:cBhvr>
                                        <p:cTn id="33" dur="500"/>
                                        <p:tgtEl>
                                          <p:spTgt spid="11269"/>
                                        </p:tgtEl>
                                      </p:cBhvr>
                                    </p:animEffect>
                                  </p:childTnLst>
                                </p:cTn>
                              </p:par>
                              <p:par>
                                <p:cTn id="34" presetID="22" presetClass="entr" presetSubtype="8" fill="hold" nodeType="withEffect">
                                  <p:stCondLst>
                                    <p:cond delay="0"/>
                                  </p:stCondLst>
                                  <p:childTnLst>
                                    <p:set>
                                      <p:cBhvr>
                                        <p:cTn id="35" dur="1" fill="hold">
                                          <p:stCondLst>
                                            <p:cond delay="0"/>
                                          </p:stCondLst>
                                        </p:cTn>
                                        <p:tgtEl>
                                          <p:spTgt spid="11267"/>
                                        </p:tgtEl>
                                        <p:attrNameLst>
                                          <p:attrName>style.visibility</p:attrName>
                                        </p:attrNameLst>
                                      </p:cBhvr>
                                      <p:to>
                                        <p:strVal val="visible"/>
                                      </p:to>
                                    </p:set>
                                    <p:animEffect transition="in" filter="wipe(left)">
                                      <p:cBhvr>
                                        <p:cTn id="36" dur="500"/>
                                        <p:tgtEl>
                                          <p:spTgt spid="11267"/>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up)">
                                      <p:cBhvr>
                                        <p:cTn id="40" dur="500"/>
                                        <p:tgtEl>
                                          <p:spTgt spid="11"/>
                                        </p:tgtEl>
                                      </p:cBhvr>
                                    </p:animEffect>
                                  </p:childTnLst>
                                </p:cTn>
                              </p:par>
                            </p:childTnLst>
                          </p:cTn>
                        </p:par>
                        <p:par>
                          <p:cTn id="41" fill="hold">
                            <p:stCondLst>
                              <p:cond delay="2500"/>
                            </p:stCondLst>
                            <p:childTnLst>
                              <p:par>
                                <p:cTn id="42" presetID="6"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circle(in)">
                                      <p:cBhvr>
                                        <p:cTn id="4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29570" y="1796885"/>
            <a:ext cx="3345976" cy="1576507"/>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err="1" smtClean="0">
                <a:latin typeface="Times New Roman" panose="02020603050405020304" pitchFamily="18" charset="0"/>
                <a:cs typeface="Times New Roman" panose="02020603050405020304" pitchFamily="18" charset="0"/>
              </a:rPr>
              <a:t>Nếu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cấp</a:t>
            </a:r>
            <a:r>
              <a:rPr lang="en-US" sz="2000" dirty="0" smtClean="0">
                <a:latin typeface="Times New Roman" panose="02020603050405020304" pitchFamily="18" charset="0"/>
                <a:cs typeface="Times New Roman" panose="02020603050405020304" pitchFamily="18" charset="0"/>
              </a:rPr>
              <a:t> oxygen </a:t>
            </a:r>
            <a:r>
              <a:rPr lang="en-US" sz="2000" dirty="0" err="1" smtClean="0">
                <a:latin typeface="Times New Roman" panose="02020603050405020304" pitchFamily="18" charset="0"/>
                <a:cs typeface="Times New Roman" panose="02020603050405020304" pitchFamily="18" charset="0"/>
              </a:rPr>
              <a:t>thì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sau</a:t>
            </a:r>
            <a:r>
              <a:rPr lang="en-US" sz="2000" dirty="0" smtClean="0">
                <a:latin typeface="Times New Roman" panose="02020603050405020304" pitchFamily="18" charset="0"/>
                <a:cs typeface="Times New Roman" panose="02020603050405020304" pitchFamily="18" charset="0"/>
              </a:rPr>
              <a:t> 4-5 </a:t>
            </a:r>
            <a:r>
              <a:rPr lang="en-US" sz="2000" dirty="0" err="1" smtClean="0">
                <a:latin typeface="Times New Roman" panose="02020603050405020304" pitchFamily="18" charset="0"/>
                <a:cs typeface="Times New Roman" panose="02020603050405020304" pitchFamily="18" charset="0"/>
              </a:rPr>
              <a:t>phút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bắt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tổn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thương</a:t>
            </a:r>
            <a:endParaRPr lang="en-US" sz="2000" dirty="0">
              <a:latin typeface="Times New Roman" panose="02020603050405020304" pitchFamily="18" charset="0"/>
              <a:cs typeface="Times New Roman" panose="02020603050405020304" pitchFamily="18" charset="0"/>
            </a:endParaRPr>
          </a:p>
        </p:txBody>
      </p:sp>
      <p:pic>
        <p:nvPicPr>
          <p:cNvPr id="12290" name="Picture 2" descr="Triệu chứng thiếu oxy não – những dấu hiệu cảnh báo nguy hiểm"/>
          <p:cNvPicPr>
            <a:picLocks noChangeAspect="1" noChangeArrowheads="1"/>
          </p:cNvPicPr>
          <p:nvPr/>
        </p:nvPicPr>
        <p:blipFill rotWithShape="1">
          <a:blip r:embed="rId2">
            <a:extLst>
              <a:ext uri="{28A0092B-C50C-407E-A947-70E740481C1C}">
                <a14:useLocalDpi xmlns:a14="http://schemas.microsoft.com/office/drawing/2010/main" val="0"/>
              </a:ext>
            </a:extLst>
          </a:blip>
          <a:srcRect l="5188" t="5711" r="13343" b="-1547"/>
          <a:stretch>
            <a:fillRect/>
          </a:stretch>
        </p:blipFill>
        <p:spPr bwMode="auto">
          <a:xfrm>
            <a:off x="3200400" y="2101683"/>
            <a:ext cx="2859206" cy="4172117"/>
          </a:xfrm>
          <a:prstGeom prst="roundRect">
            <a:avLst/>
          </a:prstGeom>
          <a:noFill/>
          <a:extLst>
            <a:ext uri="{909E8E84-426E-40DD-AFC4-6F175D3DCCD1}">
              <a14:hiddenFill xmlns:a14="http://schemas.microsoft.com/office/drawing/2010/main">
                <a:solidFill>
                  <a:srgbClr val="FFFFFF"/>
                </a:solidFill>
              </a14:hiddenFill>
            </a:ext>
          </a:extLst>
        </p:spPr>
      </p:pic>
      <p:sp>
        <p:nvSpPr>
          <p:cNvPr id="6" name="Horizontal Scroll 5"/>
          <p:cNvSpPr/>
          <p:nvPr/>
        </p:nvSpPr>
        <p:spPr>
          <a:xfrm>
            <a:off x="895938" y="-25400"/>
            <a:ext cx="7028881" cy="1727200"/>
          </a:xfrm>
          <a:prstGeom prst="horizontalScroll">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smtClean="0">
                <a:latin typeface="Times New Roman" panose="02020603050405020304" pitchFamily="18" charset="0"/>
                <a:cs typeface="Times New Roman" panose="02020603050405020304" pitchFamily="18" charset="0"/>
              </a:rPr>
              <a:t>Oxygen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vai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trò</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quan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thiếu</a:t>
            </a:r>
            <a:r>
              <a:rPr lang="en-US" sz="2000" dirty="0" smtClean="0">
                <a:latin typeface="Times New Roman" panose="02020603050405020304" pitchFamily="18" charset="0"/>
                <a:cs typeface="Times New Roman" panose="02020603050405020304" pitchFamily="18" charset="0"/>
              </a:rPr>
              <a:t> oxygen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nguyên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bệnh</a:t>
            </a:r>
            <a:endParaRPr lang="en-US" sz="2000" dirty="0">
              <a:latin typeface="Times New Roman" panose="02020603050405020304" pitchFamily="18" charset="0"/>
              <a:cs typeface="Times New Roman" panose="02020603050405020304" pitchFamily="18" charset="0"/>
            </a:endParaRPr>
          </a:p>
        </p:txBody>
      </p:sp>
      <p:sp>
        <p:nvSpPr>
          <p:cNvPr id="10" name="Curved Down Arrow 9"/>
          <p:cNvSpPr/>
          <p:nvPr/>
        </p:nvSpPr>
        <p:spPr>
          <a:xfrm flipH="1">
            <a:off x="2353670" y="1295401"/>
            <a:ext cx="2244488" cy="5800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orizontal Scroll 11"/>
          <p:cNvSpPr/>
          <p:nvPr/>
        </p:nvSpPr>
        <p:spPr>
          <a:xfrm>
            <a:off x="6025487" y="1823041"/>
            <a:ext cx="2994546" cy="1435435"/>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rtlCol="0" anchor="t"/>
          <a:lstStyle/>
          <a:p>
            <a:pPr algn="just"/>
            <a:r>
              <a:rPr lang="en-US" sz="2000" dirty="0" err="1">
                <a:latin typeface="Times New Roman" panose="02020603050405020304" pitchFamily="18" charset="0"/>
                <a:cs typeface="Times New Roman" panose="02020603050405020304" pitchFamily="18" charset="0"/>
              </a:rPr>
              <a:t>S</a:t>
            </a:r>
            <a:r>
              <a:rPr lang="en-US" sz="2000" dirty="0" err="1" smtClean="0">
                <a:latin typeface="Times New Roman" panose="02020603050405020304" pitchFamily="18" charset="0"/>
                <a:cs typeface="Times New Roman" panose="02020603050405020304" pitchFamily="18" charset="0"/>
              </a:rPr>
              <a:t>au</a:t>
            </a:r>
            <a:r>
              <a:rPr lang="en-US" sz="2000" dirty="0" smtClean="0">
                <a:latin typeface="Times New Roman" panose="02020603050405020304" pitchFamily="18" charset="0"/>
                <a:cs typeface="Times New Roman" panose="02020603050405020304" pitchFamily="18" charset="0"/>
              </a:rPr>
              <a:t> 9-10 </a:t>
            </a:r>
            <a:r>
              <a:rPr lang="en-US" sz="2000" dirty="0" err="1" smtClean="0">
                <a:latin typeface="Times New Roman" panose="02020603050405020304" pitchFamily="18" charset="0"/>
                <a:cs typeface="Times New Roman" panose="02020603050405020304" pitchFamily="18" charset="0"/>
              </a:rPr>
              <a:t>phút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sẽ</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tổn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phục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hồi</a:t>
            </a:r>
            <a:endParaRPr lang="en-US" sz="2000" dirty="0">
              <a:latin typeface="Times New Roman" panose="02020603050405020304" pitchFamily="18" charset="0"/>
              <a:cs typeface="Times New Roman" panose="02020603050405020304" pitchFamily="18" charset="0"/>
            </a:endParaRPr>
          </a:p>
        </p:txBody>
      </p:sp>
      <p:sp>
        <p:nvSpPr>
          <p:cNvPr id="13" name="Curved Down Arrow 12"/>
          <p:cNvSpPr/>
          <p:nvPr/>
        </p:nvSpPr>
        <p:spPr>
          <a:xfrm>
            <a:off x="4886752" y="1295401"/>
            <a:ext cx="2277470" cy="5800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4" presetClass="entr" presetSubtype="5"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vertical)">
                                      <p:cBhvr>
                                        <p:cTn id="14" dur="500"/>
                                        <p:tgtEl>
                                          <p:spTgt spid="13"/>
                                        </p:tgtEl>
                                      </p:cBhvr>
                                    </p:animEffect>
                                  </p:childTnLst>
                                </p:cTn>
                              </p:par>
                              <p:par>
                                <p:cTn id="15" presetID="14" presetClass="entr" presetSubtype="5"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2" grpId="0" animBg="1"/>
      <p:bldP spid="12"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037" y="3037764"/>
            <a:ext cx="2413379" cy="1000837"/>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Bị</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lão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hóa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sạm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đàn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hồi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kém</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133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7778"/>
          <a:stretch>
            <a:fillRect/>
          </a:stretch>
        </p:blipFill>
        <p:spPr bwMode="auto">
          <a:xfrm>
            <a:off x="3013313" y="1600200"/>
            <a:ext cx="3352800" cy="3454400"/>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3690012" y="279400"/>
            <a:ext cx="2057400" cy="523163"/>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anose="02020603050405020304" pitchFamily="18" charset="0"/>
                <a:cs typeface="Times New Roman" panose="02020603050405020304" pitchFamily="18" charset="0"/>
              </a:rPr>
              <a:t>Da </a:t>
            </a:r>
            <a:r>
              <a:rPr lang="en-US" sz="2000" dirty="0" err="1" smtClean="0">
                <a:solidFill>
                  <a:schemeClr val="tx1"/>
                </a:solidFill>
                <a:latin typeface="Times New Roman" panose="02020603050405020304" pitchFamily="18" charset="0"/>
                <a:cs typeface="Times New Roman" panose="02020603050405020304" pitchFamily="18" charset="0"/>
              </a:rPr>
              <a:t>thiếu</a:t>
            </a:r>
            <a:r>
              <a:rPr lang="en-US" sz="2000" dirty="0" smtClean="0">
                <a:solidFill>
                  <a:schemeClr val="tx1"/>
                </a:solidFill>
                <a:latin typeface="Times New Roman" panose="02020603050405020304" pitchFamily="18" charset="0"/>
                <a:cs typeface="Times New Roman" panose="02020603050405020304" pitchFamily="18" charset="0"/>
              </a:rPr>
              <a:t> oxygen</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565710" y="3031512"/>
            <a:ext cx="2482190" cy="2142888"/>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anose="02020603050405020304" pitchFamily="18" charset="0"/>
                <a:cs typeface="Times New Roman" panose="02020603050405020304" pitchFamily="18" charset="0"/>
              </a:rPr>
              <a:t>Mất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cân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bằng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của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bài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tiết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nhờn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trở</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nên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xám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xỉn,dễ</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nổi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mụn</a:t>
            </a:r>
            <a:r>
              <a:rPr lang="en-US" sz="2000" dirty="0" smtClean="0">
                <a:solidFill>
                  <a:schemeClr val="tx1"/>
                </a:solidFill>
                <a:latin typeface="Times New Roman" panose="02020603050405020304" pitchFamily="18" charset="0"/>
                <a:cs typeface="Times New Roman" panose="02020603050405020304" pitchFamily="18" charset="0"/>
              </a:rPr>
              <a:t>.</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14965" y="6199117"/>
            <a:ext cx="2798361" cy="684283"/>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a:solidFill>
                  <a:schemeClr val="tx1"/>
                </a:solidFill>
                <a:latin typeface="Times New Roman" panose="02020603050405020304" pitchFamily="18" charset="0"/>
                <a:cs typeface="Times New Roman" panose="02020603050405020304" pitchFamily="18" charset="0"/>
              </a:rPr>
              <a:t>H</a:t>
            </a:r>
            <a:r>
              <a:rPr lang="en-US" sz="2000" dirty="0" err="1" smtClean="0">
                <a:solidFill>
                  <a:schemeClr val="tx1"/>
                </a:solidFill>
                <a:latin typeface="Times New Roman" panose="02020603050405020304" pitchFamily="18" charset="0"/>
                <a:cs typeface="Times New Roman" panose="02020603050405020304" pitchFamily="18" charset="0"/>
              </a:rPr>
              <a:t>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thành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các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nếp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nhăn</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r="75877" b="70969"/>
          <a:stretch>
            <a:fillRect/>
          </a:stretch>
        </p:blipFill>
        <p:spPr bwMode="auto">
          <a:xfrm>
            <a:off x="702784" y="4285033"/>
            <a:ext cx="1507035" cy="1914097"/>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a:endCxn id="21" idx="6"/>
          </p:cNvCxnSpPr>
          <p:nvPr/>
        </p:nvCxnSpPr>
        <p:spPr>
          <a:xfrm flipH="1">
            <a:off x="2209800" y="4285033"/>
            <a:ext cx="1143000" cy="957049"/>
          </a:xfrm>
          <a:prstGeom prst="straightConnector1">
            <a:avLst/>
          </a:prstGeom>
          <a:ln w="28575">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3313" idx="6"/>
          </p:cNvCxnSpPr>
          <p:nvPr/>
        </p:nvCxnSpPr>
        <p:spPr>
          <a:xfrm flipH="1" flipV="1">
            <a:off x="1874799" y="2157822"/>
            <a:ext cx="1138514" cy="676753"/>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t="36328" r="75877" b="32286"/>
          <a:stretch>
            <a:fillRect/>
          </a:stretch>
        </p:blipFill>
        <p:spPr bwMode="auto">
          <a:xfrm>
            <a:off x="7315207" y="1108677"/>
            <a:ext cx="1393835" cy="1913923"/>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a:endCxn id="29" idx="2"/>
          </p:cNvCxnSpPr>
          <p:nvPr/>
        </p:nvCxnSpPr>
        <p:spPr>
          <a:xfrm flipV="1">
            <a:off x="6366125" y="2065651"/>
            <a:ext cx="949087" cy="770239"/>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13313" name="Picture 133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1293030"/>
            <a:ext cx="1417598" cy="1729583"/>
          </a:xfrm>
          <a:prstGeom prst="flowChartConnector">
            <a:avLst/>
          </a:prstGeom>
          <a:ln>
            <a:solidFill>
              <a:srgbClr val="00B0F0"/>
            </a:solidFill>
          </a:ln>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2" presetClass="entr" presetSubtype="2" fill="hold" nodeType="withEffect">
                                  <p:stCondLst>
                                    <p:cond delay="0"/>
                                  </p:stCondLst>
                                  <p:childTnLst>
                                    <p:set>
                                      <p:cBhvr>
                                        <p:cTn id="9" dur="1" fill="hold">
                                          <p:stCondLst>
                                            <p:cond delay="0"/>
                                          </p:stCondLst>
                                        </p:cTn>
                                        <p:tgtEl>
                                          <p:spTgt spid="13313"/>
                                        </p:tgtEl>
                                        <p:attrNameLst>
                                          <p:attrName>style.visibility</p:attrName>
                                        </p:attrNameLst>
                                      </p:cBhvr>
                                      <p:to>
                                        <p:strVal val="visible"/>
                                      </p:to>
                                    </p:set>
                                    <p:animEffect transition="in" filter="wipe(right)">
                                      <p:cBhvr>
                                        <p:cTn id="10" dur="500"/>
                                        <p:tgtEl>
                                          <p:spTgt spid="133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par>
                                <p:cTn id="18" presetID="2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822" t="12808" r="10956" b="14357"/>
          <a:stretch>
            <a:fillRect/>
          </a:stretch>
        </p:blipFill>
        <p:spPr bwMode="auto">
          <a:xfrm>
            <a:off x="3365310" y="781655"/>
            <a:ext cx="2743200" cy="2922764"/>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2322" y="6290865"/>
            <a:ext cx="2413379" cy="50041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smtClean="0">
                <a:solidFill>
                  <a:schemeClr val="tx1"/>
                </a:solidFill>
                <a:latin typeface="Times New Roman" panose="02020603050405020304" pitchFamily="18" charset="0"/>
                <a:cs typeface="Times New Roman" panose="02020603050405020304" pitchFamily="18" charset="0"/>
              </a:rPr>
              <a:t>Cao </a:t>
            </a:r>
            <a:r>
              <a:rPr lang="en-US" sz="2000" dirty="0" err="1" smtClean="0">
                <a:solidFill>
                  <a:schemeClr val="tx1"/>
                </a:solidFill>
                <a:latin typeface="Times New Roman" panose="02020603050405020304" pitchFamily="18" charset="0"/>
                <a:cs typeface="Times New Roman" panose="02020603050405020304" pitchFamily="18" charset="0"/>
              </a:rPr>
              <a:t>huyết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áp</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690012" y="177801"/>
            <a:ext cx="2057400" cy="523163"/>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Não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thiếu</a:t>
            </a:r>
            <a:r>
              <a:rPr lang="en-US" sz="2000" dirty="0" smtClean="0">
                <a:solidFill>
                  <a:schemeClr val="tx1"/>
                </a:solidFill>
                <a:latin typeface="Times New Roman" panose="02020603050405020304" pitchFamily="18" charset="0"/>
                <a:cs typeface="Times New Roman" panose="02020603050405020304" pitchFamily="18" charset="0"/>
              </a:rPr>
              <a:t> oxygen </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6883035" y="2945261"/>
            <a:ext cx="2413379" cy="50041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Mỏi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mắt</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28619" y="2928205"/>
            <a:ext cx="2413379" cy="50041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Trí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nhớ</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giảm</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710163" y="6382981"/>
            <a:ext cx="2413379" cy="50041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Xung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huyết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não</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581418" y="6273801"/>
            <a:ext cx="2413379" cy="50041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Tắc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nghẽn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mạch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máu</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12" y="7391401"/>
            <a:ext cx="2413379" cy="50041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Sơ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vữa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mạch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máu</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16" name="Picture 4" descr="Nếu có 6 dấu hiệu này chắc chắc hệ miễn dịch đang kêu cứu, tuyệt đối không  được phớt lờ : Phụ nữ đương th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149" y="562716"/>
            <a:ext cx="2310027" cy="2324101"/>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7" name="Picture 2" descr="4 nguyên nhân suy giảm trí nhớ ở người trẻ phổ biến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9" y="573249"/>
            <a:ext cx="2318427" cy="2311401"/>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6967" b="13711"/>
          <a:stretch>
            <a:fillRect/>
          </a:stretch>
        </p:blipFill>
        <p:spPr bwMode="auto">
          <a:xfrm>
            <a:off x="48551" y="4249381"/>
            <a:ext cx="2694653" cy="2024419"/>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4" y="4013200"/>
            <a:ext cx="2657333" cy="236220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4947" y="4140213"/>
            <a:ext cx="2685340" cy="2113521"/>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2470846" y="1905000"/>
            <a:ext cx="894483"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110296" y="1905000"/>
            <a:ext cx="599861"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340" idx="3"/>
          </p:cNvCxnSpPr>
          <p:nvPr/>
        </p:nvCxnSpPr>
        <p:spPr>
          <a:xfrm flipH="1">
            <a:off x="2133600" y="3276389"/>
            <a:ext cx="1633442" cy="972992"/>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340" idx="4"/>
            <a:endCxn id="20" idx="0"/>
          </p:cNvCxnSpPr>
          <p:nvPr/>
        </p:nvCxnSpPr>
        <p:spPr>
          <a:xfrm>
            <a:off x="4736917" y="3704420"/>
            <a:ext cx="30707" cy="435781"/>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3615" y="2928204"/>
            <a:ext cx="1921561" cy="1084997"/>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out)">
                                      <p:cBhvr>
                                        <p:cTn id="13" dur="2000"/>
                                        <p:tgtEl>
                                          <p:spTgt spid="12"/>
                                        </p:tgtEl>
                                      </p:cBhvr>
                                    </p:animEffect>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par>
                          <p:cTn id="18" fill="hold">
                            <p:stCondLst>
                              <p:cond delay="4000"/>
                            </p:stCondLst>
                            <p:childTnLst>
                              <p:par>
                                <p:cTn id="19" presetID="6"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par>
                          <p:cTn id="22" fill="hold">
                            <p:stCondLst>
                              <p:cond delay="6000"/>
                            </p:stCondLst>
                            <p:childTnLst>
                              <p:par>
                                <p:cTn id="23" presetID="6"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par>
                          <p:cTn id="26" fill="hold">
                            <p:stCondLst>
                              <p:cond delay="8000"/>
                            </p:stCondLst>
                            <p:childTnLst>
                              <p:par>
                                <p:cTn id="27" presetID="6"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par>
                          <p:cTn id="36" fill="hold">
                            <p:stCondLst>
                              <p:cond delay="10000"/>
                            </p:stCondLst>
                            <p:childTnLst>
                              <p:par>
                                <p:cTn id="37" presetID="6" presetClass="entr" presetSubtype="16"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childTnLst>
                          </p:cTn>
                        </p:par>
                        <p:par>
                          <p:cTn id="46" fill="hold">
                            <p:stCondLst>
                              <p:cond delay="12000"/>
                            </p:stCondLst>
                            <p:childTnLst>
                              <p:par>
                                <p:cTn id="47" presetID="6" presetClass="entr" presetSubtype="16"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par>
                                <p:cTn id="50" presetID="6"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mở bài giới thiệu về ox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20348"/>
            <a:ext cx="8229600" cy="584136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68968" y="5359403"/>
            <a:ext cx="5410199" cy="967284"/>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khỏe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mạnh</a:t>
            </a:r>
            <a:r>
              <a:rPr lang="en-US" sz="2000" dirty="0" smtClean="0">
                <a:solidFill>
                  <a:schemeClr val="tx1"/>
                </a:solidFill>
                <a:latin typeface="Times New Roman" panose="02020603050405020304" pitchFamily="18" charset="0"/>
                <a:cs typeface="Times New Roman" panose="02020603050405020304" pitchFamily="18" charset="0"/>
              </a:rPr>
              <a:t> , </a:t>
            </a:r>
            <a:r>
              <a:rPr lang="en-US" sz="2000" dirty="0" err="1" smtClean="0">
                <a:solidFill>
                  <a:schemeClr val="tx1"/>
                </a:solidFill>
                <a:latin typeface="Times New Roman" panose="02020603050405020304" pitchFamily="18" charset="0"/>
                <a:cs typeface="Times New Roman" panose="02020603050405020304" pitchFamily="18" charset="0"/>
              </a:rPr>
              <a:t>làm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việc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năng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suất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luôn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luôn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đảm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bảo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đủ</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cầu</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15371"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r="4657"/>
          <a:stretch>
            <a:fillRect/>
          </a:stretch>
        </p:blipFill>
        <p:spPr bwMode="auto">
          <a:xfrm>
            <a:off x="3266221" y="1775915"/>
            <a:ext cx="2415654" cy="3124200"/>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540348" y="584200"/>
            <a:ext cx="5638800" cy="6096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cung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cấp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đủ</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phải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làm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gì</a:t>
            </a:r>
            <a:r>
              <a:rPr lang="en-US" sz="2000" dirty="0" smtClean="0">
                <a:solidFill>
                  <a:schemeClr val="tx1"/>
                </a:solidFill>
                <a:latin typeface="Times New Roman" panose="02020603050405020304" pitchFamily="18" charset="0"/>
                <a:cs typeface="Times New Roman" panose="02020603050405020304" pitchFamily="18" charset="0"/>
              </a:rPr>
              <a:t> ?</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1537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76200"/>
            <a:ext cx="3048000" cy="3251200"/>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14"/>
          <p:cNvSpPr/>
          <p:nvPr/>
        </p:nvSpPr>
        <p:spPr>
          <a:xfrm>
            <a:off x="85725" y="3359813"/>
            <a:ext cx="2657476" cy="1288387"/>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Tạo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môi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trường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sống</a:t>
            </a:r>
            <a:r>
              <a:rPr lang="en-US" sz="2000" dirty="0" smtClean="0">
                <a:solidFill>
                  <a:schemeClr val="tx1"/>
                </a:solidFill>
                <a:latin typeface="Times New Roman" panose="02020603050405020304" pitchFamily="18" charset="0"/>
                <a:cs typeface="Times New Roman" panose="02020603050405020304" pitchFamily="18" charset="0"/>
              </a:rPr>
              <a:t>, </a:t>
            </a:r>
          </a:p>
          <a:p>
            <a:pPr algn="ctr"/>
            <a:r>
              <a:rPr lang="en-US" sz="2000" dirty="0" err="1" smtClean="0">
                <a:solidFill>
                  <a:schemeClr val="tx1"/>
                </a:solidFill>
                <a:latin typeface="Times New Roman" panose="02020603050405020304" pitchFamily="18" charset="0"/>
                <a:cs typeface="Times New Roman" panose="02020603050405020304" pitchFamily="18" charset="0"/>
              </a:rPr>
              <a:t>làm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việc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nghỉ</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ngơi</a:t>
            </a:r>
            <a:endParaRPr lang="en-US" sz="2000" dirty="0" smtClean="0">
              <a:solidFill>
                <a:schemeClr val="tx1"/>
              </a:solidFill>
              <a:latin typeface="Times New Roman" panose="02020603050405020304" pitchFamily="18" charset="0"/>
              <a:cs typeface="Times New Roman" panose="02020603050405020304" pitchFamily="18" charset="0"/>
            </a:endParaRPr>
          </a:p>
          <a:p>
            <a:pPr algn="ct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thoáng</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1537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10" y="1"/>
            <a:ext cx="3036627" cy="3295555"/>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5943610" y="3338017"/>
            <a:ext cx="3036627" cy="1288387"/>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nhiều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cây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xanh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pháp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cung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cấp</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tự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nhiên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hữu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ích</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3059386" y="5198848"/>
            <a:ext cx="3036627" cy="871752"/>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Tập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dục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thao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thường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xuyên</a:t>
            </a:r>
            <a:r>
              <a:rPr lang="en-US" sz="2000" dirty="0" smtClean="0">
                <a:solidFill>
                  <a:schemeClr val="tx1"/>
                </a:solidFill>
                <a:latin typeface="Times New Roman" panose="02020603050405020304" pitchFamily="18" charset="0"/>
                <a:cs typeface="Times New Roman" panose="02020603050405020304" pitchFamily="18" charset="0"/>
              </a:rPr>
              <a:t>…..</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372"/>
                                        </p:tgtEl>
                                        <p:attrNameLst>
                                          <p:attrName>style.visibility</p:attrName>
                                        </p:attrNameLst>
                                      </p:cBhvr>
                                      <p:to>
                                        <p:strVal val="visible"/>
                                      </p:to>
                                    </p:set>
                                    <p:animEffect transition="in" filter="wipe(left)">
                                      <p:cBhvr>
                                        <p:cTn id="20" dur="500"/>
                                        <p:tgtEl>
                                          <p:spTgt spid="1537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5373"/>
                                        </p:tgtEl>
                                        <p:attrNameLst>
                                          <p:attrName>style.visibility</p:attrName>
                                        </p:attrNameLst>
                                      </p:cBhvr>
                                      <p:to>
                                        <p:strVal val="visible"/>
                                      </p:to>
                                    </p:set>
                                    <p:animEffect transition="in" filter="wipe(left)">
                                      <p:cBhvr>
                                        <p:cTn id="27" dur="500"/>
                                        <p:tgtEl>
                                          <p:spTgt spid="1537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3" grpId="1" animBg="1"/>
      <p:bldP spid="15"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ình ảnh Tai Nạn Xe , Xe Clipart, Xe Bị đâm, Phía Sau miễn phí tải tập tin  PNG PSDComment và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l="2164" t="7796" r="5373" b="10860"/>
          <a:stretch>
            <a:fillRect/>
          </a:stretch>
        </p:blipFill>
        <p:spPr bwMode="auto">
          <a:xfrm>
            <a:off x="2133619" y="685813"/>
            <a:ext cx="4733193" cy="33311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132459" y="4459592"/>
            <a:ext cx="6858000" cy="1001408"/>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Nếu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trong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trường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hợp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bị</a:t>
            </a:r>
            <a:r>
              <a:rPr lang="en-US" sz="2000" dirty="0" smtClean="0">
                <a:solidFill>
                  <a:schemeClr val="tx1"/>
                </a:solidFill>
                <a:latin typeface="Times New Roman" panose="02020603050405020304" pitchFamily="18" charset="0"/>
                <a:cs typeface="Times New Roman" panose="02020603050405020304" pitchFamily="18" charset="0"/>
              </a:rPr>
              <a:t> tai </a:t>
            </a:r>
            <a:r>
              <a:rPr lang="en-US" sz="2000" dirty="0" err="1" smtClean="0">
                <a:solidFill>
                  <a:schemeClr val="tx1"/>
                </a:solidFill>
                <a:latin typeface="Times New Roman" panose="02020603050405020304" pitchFamily="18" charset="0"/>
                <a:cs typeface="Times New Roman" panose="02020603050405020304" pitchFamily="18" charset="0"/>
              </a:rPr>
              <a:t>nạn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hít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thở</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cung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cấp</a:t>
            </a:r>
            <a:r>
              <a:rPr lang="en-US" sz="2000" dirty="0" smtClean="0">
                <a:solidFill>
                  <a:schemeClr val="tx1"/>
                </a:solidFill>
                <a:latin typeface="Times New Roman" panose="02020603050405020304" pitchFamily="18" charset="0"/>
                <a:cs typeface="Times New Roman" panose="02020603050405020304" pitchFamily="18" charset="0"/>
              </a:rPr>
              <a:t> oxygen con </a:t>
            </a:r>
            <a:r>
              <a:rPr lang="en-US" sz="2000" dirty="0" err="1" smtClean="0">
                <a:solidFill>
                  <a:schemeClr val="tx1"/>
                </a:solidFill>
                <a:latin typeface="Times New Roman" panose="02020603050405020304" pitchFamily="18" charset="0"/>
                <a:cs typeface="Times New Roman" panose="02020603050405020304" pitchFamily="18" charset="0"/>
              </a:rPr>
              <a:t>người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thường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làm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cách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nào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sống</a:t>
            </a:r>
            <a:r>
              <a:rPr lang="en-US" sz="2000" dirty="0" smtClean="0">
                <a:solidFill>
                  <a:schemeClr val="tx1"/>
                </a:solidFill>
                <a:latin typeface="Times New Roman" panose="02020603050405020304" pitchFamily="18" charset="0"/>
                <a:cs typeface="Times New Roman" panose="02020603050405020304" pitchFamily="18" charset="0"/>
              </a:rPr>
              <a:t> ?</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133600" y="5461000"/>
            <a:ext cx="4191000" cy="1001408"/>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ctr"/>
          <a:lstStyle/>
          <a:p>
            <a:pPr algn="ctr"/>
            <a:r>
              <a:rPr lang="en-US" sz="2000" dirty="0" err="1" smtClean="0">
                <a:solidFill>
                  <a:schemeClr val="tx1"/>
                </a:solidFill>
                <a:latin typeface="Times New Roman" panose="02020603050405020304" pitchFamily="18" charset="0"/>
                <a:cs typeface="Times New Roman" panose="02020603050405020304" pitchFamily="18" charset="0"/>
              </a:rPr>
              <a:t>Sử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dụng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chứa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khí</a:t>
            </a:r>
            <a:r>
              <a:rPr lang="en-US" sz="2000" dirty="0" smtClean="0">
                <a:solidFill>
                  <a:schemeClr val="tx1"/>
                </a:solidFill>
                <a:latin typeface="Times New Roman" panose="02020603050405020304" pitchFamily="18" charset="0"/>
                <a:cs typeface="Times New Roman" panose="02020603050405020304" pitchFamily="18" charset="0"/>
              </a:rPr>
              <a:t> oxygen</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8" name="Picture 4" descr="Khí Oxy y tế"/>
          <p:cNvPicPr>
            <a:picLocks noChangeAspect="1" noChangeArrowheads="1"/>
          </p:cNvPicPr>
          <p:nvPr/>
        </p:nvPicPr>
        <p:blipFill rotWithShape="1">
          <a:blip r:embed="rId3">
            <a:extLst>
              <a:ext uri="{28A0092B-C50C-407E-A947-70E740481C1C}">
                <a14:useLocalDpi xmlns:a14="http://schemas.microsoft.com/office/drawing/2010/main" val="0"/>
              </a:ext>
            </a:extLst>
          </a:blip>
          <a:srcRect r="62143"/>
          <a:stretch>
            <a:fillRect/>
          </a:stretch>
        </p:blipFill>
        <p:spPr bwMode="auto">
          <a:xfrm>
            <a:off x="1894459" y="487531"/>
            <a:ext cx="5334000" cy="393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6386"/>
                                        </p:tgtEl>
                                      </p:cBhvr>
                                    </p:animEffect>
                                    <p:set>
                                      <p:cBhvr>
                                        <p:cTn id="15" dur="1" fill="hold">
                                          <p:stCondLst>
                                            <p:cond delay="499"/>
                                          </p:stCondLst>
                                        </p:cTn>
                                        <p:tgtEl>
                                          <p:spTgt spid="16386"/>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baivan.net/sites/default/files/styles/giua_bai/public/12_59.png?itok=B5soiIW8"/>
          <p:cNvPicPr/>
          <p:nvPr/>
        </p:nvPicPr>
        <p:blipFill rotWithShape="1">
          <a:blip r:embed="rId2"/>
          <a:srcRect l="3400" t="5793" r="3400" b="11932"/>
          <a:stretch>
            <a:fillRect/>
          </a:stretch>
        </p:blipFill>
        <p:spPr bwMode="auto">
          <a:xfrm>
            <a:off x="762019" y="334939"/>
            <a:ext cx="3301621" cy="3231108"/>
          </a:xfrm>
          <a:prstGeom prst="rect">
            <a:avLst/>
          </a:prstGeom>
          <a:noFill/>
          <a:ln w="9525">
            <a:noFill/>
            <a:miter lim="800000"/>
            <a:headEnd/>
            <a:tailEnd/>
          </a:ln>
        </p:spPr>
      </p:pic>
      <p:pic>
        <p:nvPicPr>
          <p:cNvPr id="8196"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4892"/>
            <a:ext cx="3301622" cy="32512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Most Important Scuba Diving R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5" y="3733801"/>
            <a:ext cx="3301621" cy="30658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3408" y="3576128"/>
            <a:ext cx="3530221" cy="322349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325272"/>
            <a:ext cx="8077200" cy="970128"/>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b="1" dirty="0" smtClean="0">
                <a:solidFill>
                  <a:schemeClr val="tx1"/>
                </a:solidFill>
                <a:latin typeface="Times New Roman" panose="02020603050405020304" pitchFamily="18" charset="0"/>
                <a:cs typeface="Times New Roman" panose="02020603050405020304" pitchFamily="18" charset="0"/>
              </a:rPr>
              <a:t>2. </a:t>
            </a:r>
            <a:r>
              <a:rPr lang="vi-VN" sz="2000" dirty="0" smtClean="0">
                <a:solidFill>
                  <a:schemeClr val="tx1"/>
                </a:solidFill>
                <a:latin typeface="Times New Roman" panose="02020603050405020304" pitchFamily="18" charset="0"/>
                <a:cs typeface="Times New Roman" panose="02020603050405020304" pitchFamily="18" charset="0"/>
              </a:rPr>
              <a:t>Em hãy tìm hiểu và cho biết bệnh nhân nào phải sử dụng bình khí ox</a:t>
            </a:r>
            <a:r>
              <a:rPr lang="en-US" sz="2000" dirty="0" err="1" smtClean="0">
                <a:solidFill>
                  <a:schemeClr val="tx1"/>
                </a:solidFill>
                <a:latin typeface="Times New Roman" panose="02020603050405020304" pitchFamily="18" charset="0"/>
                <a:cs typeface="Times New Roman" panose="02020603050405020304" pitchFamily="18" charset="0"/>
              </a:rPr>
              <a:t>ygen</a:t>
            </a:r>
            <a:r>
              <a:rPr lang="vi-VN" sz="2000" dirty="0" smtClean="0">
                <a:solidFill>
                  <a:schemeClr val="tx1"/>
                </a:solidFill>
                <a:latin typeface="Times New Roman" panose="02020603050405020304" pitchFamily="18" charset="0"/>
                <a:cs typeface="Times New Roman" panose="02020603050405020304" pitchFamily="18" charset="0"/>
              </a:rPr>
              <a:t> để thở ?</a:t>
            </a:r>
          </a:p>
        </p:txBody>
      </p:sp>
      <p:pic>
        <p:nvPicPr>
          <p:cNvPr id="5" name="Picture 4" descr="https://baivan.net/sites/default/files/styles/giua_bai/public/12_59.png?itok=B5soiIW8"/>
          <p:cNvPicPr/>
          <p:nvPr/>
        </p:nvPicPr>
        <p:blipFill rotWithShape="1">
          <a:blip r:embed="rId2"/>
          <a:srcRect l="3400" t="5793" r="3400" b="11932"/>
          <a:stretch>
            <a:fillRect/>
          </a:stretch>
        </p:blipFill>
        <p:spPr bwMode="auto">
          <a:xfrm>
            <a:off x="914419" y="2209802"/>
            <a:ext cx="3301621" cy="3231108"/>
          </a:xfrm>
          <a:prstGeom prst="rect">
            <a:avLst/>
          </a:prstGeom>
          <a:noFill/>
          <a:ln w="9525">
            <a:noFill/>
            <a:miter lim="800000"/>
            <a:headEnd/>
            <a:tailEnd/>
          </a:ln>
        </p:spPr>
      </p:pic>
      <p:pic>
        <p:nvPicPr>
          <p:cNvPr id="6" name="Picture 4" descr="Khí Oxy y t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100" y="2235200"/>
            <a:ext cx="3301622" cy="32512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33400" y="325273"/>
            <a:ext cx="8077200" cy="1091075"/>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dirty="0" smtClean="0">
                <a:solidFill>
                  <a:schemeClr val="tx1"/>
                </a:solidFill>
                <a:latin typeface="Times New Roman" panose="02020603050405020304" pitchFamily="18" charset="0"/>
                <a:cs typeface="Times New Roman" panose="02020603050405020304" pitchFamily="18" charset="0"/>
              </a:rPr>
              <a:t>Khí oxygen trong bình khí sẽ có tác dụng hỗ trợ cho những bệnh nhân mắc các triệu chứng như suy hô hấp, ngạt thở, bệnh tim, chứng rối loạn thở. </a:t>
            </a:r>
          </a:p>
        </p:txBody>
      </p:sp>
      <p:sp>
        <p:nvSpPr>
          <p:cNvPr id="9" name="Rounded Rectangle 8"/>
          <p:cNvSpPr/>
          <p:nvPr/>
        </p:nvSpPr>
        <p:spPr>
          <a:xfrm>
            <a:off x="600500" y="325273"/>
            <a:ext cx="8077200" cy="1478127"/>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dirty="0" smtClean="0">
                <a:solidFill>
                  <a:schemeClr val="tx1"/>
                </a:solidFill>
                <a:latin typeface="Times New Roman" panose="02020603050405020304" pitchFamily="18" charset="0"/>
                <a:cs typeface="Times New Roman" panose="02020603050405020304" pitchFamily="18" charset="0"/>
              </a:rPr>
              <a:t>Ngoài ra, trong y tế, các bác sĩ sẽ cho bệnh nhân thở oxygen khi ngộ độc carbon monoxide, đặc biệt khi cần gây mê bệnh nhân để thực hiện phẫu thuật.</a:t>
            </a:r>
          </a:p>
        </p:txBody>
      </p:sp>
      <p:sp>
        <p:nvSpPr>
          <p:cNvPr id="2" name="Rectangle 1"/>
          <p:cNvSpPr/>
          <p:nvPr/>
        </p:nvSpPr>
        <p:spPr>
          <a:xfrm>
            <a:off x="1600200" y="6884615"/>
            <a:ext cx="4572000" cy="1200329"/>
          </a:xfrm>
          <a:prstGeom prst="rect">
            <a:avLst/>
          </a:prstGeom>
        </p:spPr>
        <p:txBody>
          <a:bodyPr>
            <a:spAutoFit/>
          </a:bodyPr>
          <a:lstStyle/>
          <a:p>
            <a:r>
              <a:rPr lang="vi-VN" dirty="0"/>
              <a:t>Khí oxi cần thiết cho bệnh nhân nhiễm covid 19 (đang trong tình trạng ngày càng phức tạp) từ đó giáo dục HSý thức phòng chống dịch covid</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Rounded Rectangle 4"/>
          <p:cNvSpPr/>
          <p:nvPr/>
        </p:nvSpPr>
        <p:spPr>
          <a:xfrm>
            <a:off x="762000" y="280540"/>
            <a:ext cx="7467600" cy="1014861"/>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vi-VN" sz="2000" b="1" dirty="0" smtClean="0">
                <a:solidFill>
                  <a:schemeClr val="tx1"/>
                </a:solidFill>
                <a:latin typeface="Times New Roman" panose="02020603050405020304" pitchFamily="18" charset="0"/>
                <a:cs typeface="Times New Roman" panose="02020603050405020304" pitchFamily="18" charset="0"/>
              </a:rPr>
              <a:t>3. </a:t>
            </a:r>
            <a:r>
              <a:rPr lang="vi-VN" sz="2000" dirty="0" smtClean="0">
                <a:solidFill>
                  <a:schemeClr val="tx1"/>
                </a:solidFill>
                <a:latin typeface="Times New Roman" panose="02020603050405020304" pitchFamily="18" charset="0"/>
                <a:cs typeface="Times New Roman" panose="02020603050405020304" pitchFamily="18" charset="0"/>
              </a:rPr>
              <a:t>Bình khí nén là bình tích trữ không khí được nén ở một áp suất nhất định. Tại sao thợ lặn cần sử dụng bình khí nén ?</a:t>
            </a:r>
          </a:p>
        </p:txBody>
      </p:sp>
      <p:sp>
        <p:nvSpPr>
          <p:cNvPr id="6" name="Rounded Rectangle 5"/>
          <p:cNvSpPr/>
          <p:nvPr/>
        </p:nvSpPr>
        <p:spPr>
          <a:xfrm>
            <a:off x="762000" y="280676"/>
            <a:ext cx="7467600" cy="1466215"/>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rgbClr val="0070C0"/>
                </a:solidFill>
                <a:latin typeface="Times New Roman" panose="02020603050405020304" pitchFamily="18" charset="0"/>
                <a:cs typeface="Times New Roman" panose="02020603050405020304" pitchFamily="18" charset="0"/>
              </a:rPr>
              <a:t>Vì</a:t>
            </a:r>
            <a:r>
              <a:rPr lang="en-US" sz="2000" dirty="0" smtClean="0">
                <a:solidFill>
                  <a:srgbClr val="0070C0"/>
                </a:solidFill>
                <a:latin typeface="Times New Roman" panose="02020603050405020304" pitchFamily="18" charset="0"/>
                <a:cs typeface="Times New Roman" panose="02020603050405020304" pitchFamily="18" charset="0"/>
              </a:rPr>
              <a:t> con </a:t>
            </a:r>
            <a:r>
              <a:rPr lang="en-US" sz="2000" dirty="0" err="1" smtClean="0">
                <a:solidFill>
                  <a:srgbClr val="0070C0"/>
                </a:solidFill>
                <a:latin typeface="Times New Roman" panose="02020603050405020304" pitchFamily="18" charset="0"/>
                <a:cs typeface="Times New Roman" panose="02020603050405020304" pitchFamily="18" charset="0"/>
              </a:rPr>
              <a:t>người</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không</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thể</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lọc</a:t>
            </a:r>
            <a:r>
              <a:rPr lang="en-US" sz="2000" dirty="0" smtClean="0">
                <a:solidFill>
                  <a:srgbClr val="0070C0"/>
                </a:solidFill>
                <a:latin typeface="Times New Roman" panose="02020603050405020304" pitchFamily="18" charset="0"/>
                <a:cs typeface="Times New Roman" panose="02020603050405020304" pitchFamily="18" charset="0"/>
              </a:rPr>
              <a:t> oxygen ở </a:t>
            </a:r>
            <a:r>
              <a:rPr lang="en-US" sz="2000" dirty="0" err="1" smtClean="0">
                <a:solidFill>
                  <a:srgbClr val="0070C0"/>
                </a:solidFill>
                <a:latin typeface="Times New Roman" panose="02020603050405020304" pitchFamily="18" charset="0"/>
                <a:cs typeface="Times New Roman" panose="02020603050405020304" pitchFamily="18" charset="0"/>
              </a:rPr>
              <a:t>dưới</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nước</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để</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hô</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hấp</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và</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không</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thể</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nhịn</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thở</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trong</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một</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thời</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gian</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quá</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lâu</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dưới</a:t>
            </a:r>
            <a:r>
              <a:rPr lang="en-US" sz="2000" dirty="0" smtClean="0">
                <a:solidFill>
                  <a:srgbClr val="0070C0"/>
                </a:solidFill>
                <a:latin typeface="Times New Roman" panose="02020603050405020304" pitchFamily="18" charset="0"/>
                <a:cs typeface="Times New Roman" panose="02020603050405020304" pitchFamily="18" charset="0"/>
              </a:rPr>
              <a:t> </a:t>
            </a:r>
            <a:r>
              <a:rPr lang="en-US" sz="2000" dirty="0" err="1" smtClean="0">
                <a:solidFill>
                  <a:srgbClr val="0070C0"/>
                </a:solidFill>
                <a:latin typeface="Times New Roman" panose="02020603050405020304" pitchFamily="18" charset="0"/>
                <a:cs typeface="Times New Roman" panose="02020603050405020304" pitchFamily="18" charset="0"/>
              </a:rPr>
              <a:t>nước</a:t>
            </a:r>
            <a:r>
              <a:rPr lang="en-US" sz="2000" dirty="0" smtClean="0">
                <a:solidFill>
                  <a:srgbClr val="0070C0"/>
                </a:solidFill>
                <a:latin typeface="Times New Roman" panose="02020603050405020304" pitchFamily="18" charset="0"/>
                <a:cs typeface="Times New Roman" panose="02020603050405020304" pitchFamily="18" charset="0"/>
              </a:rPr>
              <a:t>. </a:t>
            </a:r>
          </a:p>
          <a:p>
            <a:pPr algn="just"/>
            <a:r>
              <a:rPr lang="en-US" sz="2000" dirty="0" err="1" smtClean="0">
                <a:solidFill>
                  <a:schemeClr val="tx1"/>
                </a:solidFill>
                <a:latin typeface="Times New Roman" panose="02020603050405020304" pitchFamily="18" charset="0"/>
                <a:cs typeface="Times New Roman" panose="02020603050405020304" pitchFamily="18" charset="0"/>
              </a:rPr>
              <a:t>Nên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thợ</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lặn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dùng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nén</a:t>
            </a:r>
            <a:r>
              <a:rPr lang="en-US" sz="2000" dirty="0" smtClean="0">
                <a:solidFill>
                  <a:schemeClr val="tx1"/>
                </a:solidFill>
                <a:latin typeface="Times New Roman" panose="02020603050405020304" pitchFamily="18" charset="0"/>
                <a:cs typeface="Times New Roman" panose="02020603050405020304" pitchFamily="18" charset="0"/>
              </a:rPr>
              <a:t> đ</a:t>
            </a:r>
            <a:r>
              <a:rPr lang="vi-VN" sz="2000" dirty="0" smtClean="0">
                <a:solidFill>
                  <a:schemeClr val="tx1"/>
                </a:solidFill>
                <a:latin typeface="Times New Roman" panose="02020603050405020304" pitchFamily="18" charset="0"/>
                <a:cs typeface="Times New Roman" panose="02020603050405020304" pitchFamily="18" charset="0"/>
              </a:rPr>
              <a:t>ể cung cấp oxygen cho thợ lặn hô hấp trong môi trường thiếu không khí.</a:t>
            </a:r>
          </a:p>
        </p:txBody>
      </p:sp>
      <p:pic>
        <p:nvPicPr>
          <p:cNvPr id="2" name="thợ lặ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1905000"/>
            <a:ext cx="7571740" cy="4265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1">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additive="base">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P spid="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76200"/>
            <a:ext cx="5334000" cy="1219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en-US" sz="2000" smtClean="0">
                <a:solidFill>
                  <a:prstClr val="black"/>
                </a:solidFill>
                <a:latin typeface="Times New Roman" pitchFamily="18" charset="0"/>
                <a:cs typeface="Times New Roman" pitchFamily="18" charset="0"/>
              </a:rPr>
              <a:t>H</a:t>
            </a:r>
            <a:r>
              <a:rPr lang="vi-VN" sz="2000" dirty="0" smtClean="0">
                <a:solidFill>
                  <a:prstClr val="black"/>
                </a:solidFill>
                <a:latin typeface="Times New Roman" pitchFamily="18" charset="0"/>
                <a:cs typeface="Times New Roman" pitchFamily="18" charset="0"/>
              </a:rPr>
              <a:t>oạt </a:t>
            </a:r>
            <a:r>
              <a:rPr lang="vi-VN" sz="2000" smtClean="0">
                <a:solidFill>
                  <a:prstClr val="black"/>
                </a:solidFill>
                <a:latin typeface="Times New Roman" pitchFamily="18" charset="0"/>
                <a:cs typeface="Times New Roman" pitchFamily="18" charset="0"/>
              </a:rPr>
              <a:t>động </a:t>
            </a:r>
            <a:r>
              <a:rPr lang="en-US" sz="2000" smtClean="0">
                <a:solidFill>
                  <a:prstClr val="black"/>
                </a:solidFill>
                <a:latin typeface="Times New Roman" pitchFamily="18" charset="0"/>
                <a:cs typeface="Times New Roman" pitchFamily="18" charset="0"/>
              </a:rPr>
              <a:t>NHÓM</a:t>
            </a:r>
          </a:p>
          <a:p>
            <a:pPr algn="ctr"/>
            <a:r>
              <a:rPr lang="vi-VN" sz="2000" smtClean="0">
                <a:solidFill>
                  <a:prstClr val="black"/>
                </a:solidFill>
                <a:latin typeface="Times New Roman" pitchFamily="18" charset="0"/>
                <a:cs typeface="Times New Roman" pitchFamily="18" charset="0"/>
              </a:rPr>
              <a:t> </a:t>
            </a:r>
            <a:r>
              <a:rPr lang="vi-VN" sz="2000" dirty="0" smtClean="0">
                <a:solidFill>
                  <a:prstClr val="black"/>
                </a:solidFill>
                <a:latin typeface="Times New Roman" pitchFamily="18" charset="0"/>
                <a:cs typeface="Times New Roman" pitchFamily="18" charset="0"/>
              </a:rPr>
              <a:t>hoàn thành phiếu học tập </a:t>
            </a:r>
            <a:r>
              <a:rPr lang="vi-VN" sz="2000" smtClean="0">
                <a:solidFill>
                  <a:prstClr val="black"/>
                </a:solidFill>
                <a:latin typeface="Times New Roman" pitchFamily="18" charset="0"/>
                <a:cs typeface="Times New Roman" pitchFamily="18" charset="0"/>
              </a:rPr>
              <a:t>số </a:t>
            </a:r>
            <a:r>
              <a:rPr lang="en-US" sz="2000" smtClean="0">
                <a:solidFill>
                  <a:prstClr val="black"/>
                </a:solidFill>
                <a:latin typeface="Times New Roman" pitchFamily="18" charset="0"/>
                <a:cs typeface="Times New Roman" pitchFamily="18" charset="0"/>
              </a:rPr>
              <a:t>2</a:t>
            </a:r>
            <a:endParaRPr lang="en-US" sz="2000" dirty="0">
              <a:solidFill>
                <a:prstClr val="black"/>
              </a:solidFill>
              <a:latin typeface="Times New Roman" pitchFamily="18" charset="0"/>
              <a:cs typeface="Times New Roman" pitchFamily="18" charset="0"/>
            </a:endParaRPr>
          </a:p>
        </p:txBody>
      </p:sp>
      <p:sp>
        <p:nvSpPr>
          <p:cNvPr id="8" name="Rounded Rectangle 7"/>
          <p:cNvSpPr/>
          <p:nvPr/>
        </p:nvSpPr>
        <p:spPr>
          <a:xfrm>
            <a:off x="775252" y="990600"/>
            <a:ext cx="7696200" cy="502920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vi-VN" sz="2000" b="1" dirty="0" smtClean="0">
                <a:solidFill>
                  <a:srgbClr val="1F497D">
                    <a:lumMod val="60000"/>
                    <a:lumOff val="40000"/>
                  </a:srgbClr>
                </a:solidFill>
                <a:latin typeface="Times New Roman" pitchFamily="18" charset="0"/>
                <a:cs typeface="Times New Roman" pitchFamily="18" charset="0"/>
              </a:rPr>
              <a:t>PHIẾU HỌC TẬP </a:t>
            </a:r>
            <a:r>
              <a:rPr lang="vi-VN" sz="2000" b="1" smtClean="0">
                <a:solidFill>
                  <a:srgbClr val="1F497D">
                    <a:lumMod val="60000"/>
                    <a:lumOff val="40000"/>
                  </a:srgbClr>
                </a:solidFill>
                <a:latin typeface="Times New Roman" pitchFamily="18" charset="0"/>
                <a:cs typeface="Times New Roman" pitchFamily="18" charset="0"/>
              </a:rPr>
              <a:t>SỐ </a:t>
            </a:r>
            <a:r>
              <a:rPr lang="en-US" sz="2000" b="1" smtClean="0">
                <a:solidFill>
                  <a:srgbClr val="1F497D">
                    <a:lumMod val="60000"/>
                    <a:lumOff val="40000"/>
                  </a:srgbClr>
                </a:solidFill>
                <a:latin typeface="Times New Roman" pitchFamily="18" charset="0"/>
                <a:cs typeface="Times New Roman" pitchFamily="18" charset="0"/>
              </a:rPr>
              <a:t>2</a:t>
            </a:r>
            <a:endParaRPr lang="vi-VN" sz="2000" b="1" dirty="0" smtClean="0">
              <a:solidFill>
                <a:srgbClr val="1F497D">
                  <a:lumMod val="60000"/>
                  <a:lumOff val="40000"/>
                </a:srgbClr>
              </a:solidFill>
              <a:latin typeface="Times New Roman" pitchFamily="18" charset="0"/>
              <a:cs typeface="Times New Roman" pitchFamily="18" charset="0"/>
            </a:endParaRPr>
          </a:p>
          <a:p>
            <a:pPr marL="457200" indent="-457200" algn="just">
              <a:buFontTx/>
              <a:buAutoNum type="arabicPeriod"/>
            </a:pPr>
            <a:r>
              <a:rPr lang="vi-VN" sz="2000" smtClean="0">
                <a:solidFill>
                  <a:prstClr val="black"/>
                </a:solidFill>
                <a:latin typeface="Times New Roman" panose="02020603050405020304" pitchFamily="18" charset="0"/>
                <a:cs typeface="Times New Roman" panose="02020603050405020304" pitchFamily="18" charset="0"/>
              </a:rPr>
              <a:t>Con </a:t>
            </a:r>
            <a:r>
              <a:rPr lang="vi-VN" sz="2000">
                <a:solidFill>
                  <a:prstClr val="black"/>
                </a:solidFill>
                <a:latin typeface="Times New Roman" panose="02020603050405020304" pitchFamily="18" charset="0"/>
                <a:cs typeface="Times New Roman" panose="02020603050405020304" pitchFamily="18" charset="0"/>
              </a:rPr>
              <a:t>người có thể ngừng hoạt động hô hấp không ? Vì sao </a:t>
            </a:r>
            <a:r>
              <a:rPr lang="vi-VN" sz="2000" smtClean="0">
                <a:solidFill>
                  <a:prstClr val="black"/>
                </a:solidFill>
                <a:latin typeface="Times New Roman" panose="02020603050405020304" pitchFamily="18" charset="0"/>
                <a:cs typeface="Times New Roman" panose="02020603050405020304" pitchFamily="18" charset="0"/>
              </a:rPr>
              <a:t>?</a:t>
            </a:r>
            <a:endParaRPr lang="en-US" sz="2000" smtClean="0">
              <a:solidFill>
                <a:prstClr val="black"/>
              </a:solidFill>
              <a:latin typeface="Times New Roman" panose="02020603050405020304" pitchFamily="18" charset="0"/>
              <a:cs typeface="Times New Roman" panose="02020603050405020304" pitchFamily="18" charset="0"/>
            </a:endParaRPr>
          </a:p>
          <a:p>
            <a:pPr algn="just"/>
            <a:r>
              <a:rPr lang="en-US" sz="2000" smtClean="0">
                <a:solidFill>
                  <a:prstClr val="black"/>
                </a:solidFill>
                <a:latin typeface="Times New Roman" panose="02020603050405020304" pitchFamily="18" charset="0"/>
                <a:cs typeface="Times New Roman" panose="02020603050405020304" pitchFamily="18" charset="0"/>
              </a:rPr>
              <a:t>      </a:t>
            </a:r>
            <a:r>
              <a:rPr lang="en-US" sz="2000" b="1" i="1" smtClean="0">
                <a:solidFill>
                  <a:srgbClr val="1F497D"/>
                </a:solidFill>
                <a:latin typeface="Times New Roman" panose="02020603050405020304" pitchFamily="18" charset="0"/>
                <a:cs typeface="Times New Roman" panose="02020603050405020304" pitchFamily="18" charset="0"/>
              </a:rPr>
              <a:t>Người </a:t>
            </a:r>
            <a:r>
              <a:rPr lang="en-US" sz="2000" b="1" i="1">
                <a:solidFill>
                  <a:srgbClr val="1F497D"/>
                </a:solidFill>
                <a:latin typeface="Times New Roman" panose="02020603050405020304" pitchFamily="18" charset="0"/>
                <a:cs typeface="Times New Roman" panose="02020603050405020304" pitchFamily="18" charset="0"/>
              </a:rPr>
              <a:t>ta có thể nhịn ăn, nhịn uống nhiều ngày nhưng nhịn thở thì không thể kéo dài trong vài </a:t>
            </a:r>
            <a:r>
              <a:rPr lang="en-US" sz="2000" b="1" i="1" smtClean="0">
                <a:solidFill>
                  <a:srgbClr val="1F497D"/>
                </a:solidFill>
                <a:latin typeface="Times New Roman" panose="02020603050405020304" pitchFamily="18" charset="0"/>
                <a:cs typeface="Times New Roman" panose="02020603050405020304" pitchFamily="18" charset="0"/>
              </a:rPr>
              <a:t>phút</a:t>
            </a:r>
            <a:endParaRPr lang="vi-VN" sz="2000">
              <a:solidFill>
                <a:prstClr val="black"/>
              </a:solidFill>
              <a:latin typeface="Times New Roman" panose="02020603050405020304" pitchFamily="18" charset="0"/>
              <a:cs typeface="Times New Roman" panose="02020603050405020304" pitchFamily="18" charset="0"/>
            </a:endParaRPr>
          </a:p>
          <a:p>
            <a:pPr algn="just"/>
            <a:r>
              <a:rPr lang="vi-VN" sz="2000" smtClean="0">
                <a:solidFill>
                  <a:prstClr val="black"/>
                </a:solidFill>
                <a:latin typeface="Times New Roman" pitchFamily="18" charset="0"/>
                <a:cs typeface="Times New Roman" pitchFamily="18" charset="0"/>
              </a:rPr>
              <a:t>2. </a:t>
            </a:r>
            <a:r>
              <a:rPr lang="vi-VN" sz="2000">
                <a:solidFill>
                  <a:prstClr val="black"/>
                </a:solidFill>
                <a:latin typeface="Times New Roman" panose="02020603050405020304" pitchFamily="18" charset="0"/>
                <a:cs typeface="Times New Roman" panose="02020603050405020304" pitchFamily="18" charset="0"/>
              </a:rPr>
              <a:t>Em hãy tìm hiểu và cho biết bệnh nhân nào phải sử dụng bình khí ox</a:t>
            </a:r>
            <a:r>
              <a:rPr lang="en-US" sz="2000">
                <a:solidFill>
                  <a:prstClr val="black"/>
                </a:solidFill>
                <a:latin typeface="Times New Roman" panose="02020603050405020304" pitchFamily="18" charset="0"/>
                <a:cs typeface="Times New Roman" panose="02020603050405020304" pitchFamily="18" charset="0"/>
              </a:rPr>
              <a:t>ygen</a:t>
            </a:r>
            <a:r>
              <a:rPr lang="vi-VN" sz="2000">
                <a:solidFill>
                  <a:prstClr val="black"/>
                </a:solidFill>
                <a:latin typeface="Times New Roman" panose="02020603050405020304" pitchFamily="18" charset="0"/>
                <a:cs typeface="Times New Roman" panose="02020603050405020304" pitchFamily="18" charset="0"/>
              </a:rPr>
              <a:t> để thở </a:t>
            </a:r>
            <a:r>
              <a:rPr lang="vi-VN" sz="2000" smtClean="0">
                <a:solidFill>
                  <a:prstClr val="black"/>
                </a:solidFill>
                <a:latin typeface="Times New Roman" panose="02020603050405020304" pitchFamily="18" charset="0"/>
                <a:cs typeface="Times New Roman" panose="02020603050405020304" pitchFamily="18" charset="0"/>
              </a:rPr>
              <a:t>?</a:t>
            </a:r>
            <a:endParaRPr lang="en-US" sz="2000" smtClean="0">
              <a:solidFill>
                <a:prstClr val="black"/>
              </a:solidFill>
              <a:latin typeface="Times New Roman" panose="02020603050405020304" pitchFamily="18" charset="0"/>
              <a:cs typeface="Times New Roman" panose="02020603050405020304" pitchFamily="18" charset="0"/>
            </a:endParaRPr>
          </a:p>
          <a:p>
            <a:pPr algn="just"/>
            <a:r>
              <a:rPr lang="en-US" sz="2000" b="1" i="1">
                <a:solidFill>
                  <a:srgbClr val="1F497D"/>
                </a:solidFill>
                <a:latin typeface="Times New Roman" panose="02020603050405020304" pitchFamily="18" charset="0"/>
                <a:cs typeface="Times New Roman" panose="02020603050405020304" pitchFamily="18" charset="0"/>
              </a:rPr>
              <a:t> </a:t>
            </a:r>
            <a:r>
              <a:rPr lang="en-US" sz="2000" b="1" i="1" smtClean="0">
                <a:solidFill>
                  <a:srgbClr val="1F497D"/>
                </a:solidFill>
                <a:latin typeface="Times New Roman" panose="02020603050405020304" pitchFamily="18" charset="0"/>
                <a:cs typeface="Times New Roman" panose="02020603050405020304" pitchFamily="18" charset="0"/>
              </a:rPr>
              <a:t>   </a:t>
            </a:r>
            <a:r>
              <a:rPr lang="vi-VN" sz="2000" b="1" i="1" smtClean="0">
                <a:solidFill>
                  <a:srgbClr val="1F497D"/>
                </a:solidFill>
                <a:latin typeface="Times New Roman" panose="02020603050405020304" pitchFamily="18" charset="0"/>
                <a:cs typeface="Times New Roman" panose="02020603050405020304" pitchFamily="18" charset="0"/>
              </a:rPr>
              <a:t> </a:t>
            </a:r>
            <a:r>
              <a:rPr lang="vi-VN" sz="2000" b="1" i="1">
                <a:solidFill>
                  <a:srgbClr val="1F497D"/>
                </a:solidFill>
                <a:latin typeface="Times New Roman" panose="02020603050405020304" pitchFamily="18" charset="0"/>
                <a:cs typeface="Times New Roman" panose="02020603050405020304" pitchFamily="18" charset="0"/>
              </a:rPr>
              <a:t>Khí oxygen trong bình khí sẽ có tác dụng hỗ trợ cho những bệnh nhân mắc các triệu chứng như suy hô hấp, ngạt thở, bệnh tim, chứng rối loạn thở. </a:t>
            </a:r>
          </a:p>
          <a:p>
            <a:pPr algn="just"/>
            <a:r>
              <a:rPr lang="vi-VN" sz="2000" smtClean="0">
                <a:solidFill>
                  <a:prstClr val="black"/>
                </a:solidFill>
                <a:latin typeface="Times New Roman" pitchFamily="18" charset="0"/>
                <a:cs typeface="Times New Roman" pitchFamily="18" charset="0"/>
              </a:rPr>
              <a:t>3. </a:t>
            </a:r>
            <a:r>
              <a:rPr lang="vi-VN" sz="2000">
                <a:solidFill>
                  <a:prstClr val="black"/>
                </a:solidFill>
                <a:latin typeface="Times New Roman" panose="02020603050405020304" pitchFamily="18" charset="0"/>
                <a:cs typeface="Times New Roman" panose="02020603050405020304" pitchFamily="18" charset="0"/>
              </a:rPr>
              <a:t>Bình khí nén là bình tích trữ không khí được nén ở một áp suất nhất định. Tại sao thợ lặn cần sử dụng bình khí nén </a:t>
            </a:r>
            <a:r>
              <a:rPr lang="vi-VN" sz="2000" smtClean="0">
                <a:solidFill>
                  <a:prstClr val="black"/>
                </a:solidFill>
                <a:latin typeface="Times New Roman" panose="02020603050405020304" pitchFamily="18" charset="0"/>
                <a:cs typeface="Times New Roman" panose="02020603050405020304" pitchFamily="18" charset="0"/>
              </a:rPr>
              <a:t>?</a:t>
            </a:r>
            <a:r>
              <a:rPr lang="en-US" sz="2000">
                <a:solidFill>
                  <a:srgbClr val="0070C0"/>
                </a:solidFill>
                <a:latin typeface="Times New Roman" panose="02020603050405020304" pitchFamily="18" charset="0"/>
                <a:cs typeface="Times New Roman" panose="02020603050405020304" pitchFamily="18" charset="0"/>
              </a:rPr>
              <a:t> </a:t>
            </a:r>
            <a:endParaRPr lang="en-US" sz="2000" smtClean="0">
              <a:solidFill>
                <a:srgbClr val="0070C0"/>
              </a:solidFill>
              <a:latin typeface="Times New Roman" panose="02020603050405020304" pitchFamily="18" charset="0"/>
              <a:cs typeface="Times New Roman" panose="02020603050405020304" pitchFamily="18" charset="0"/>
            </a:endParaRPr>
          </a:p>
          <a:p>
            <a:pPr algn="just"/>
            <a:r>
              <a:rPr lang="en-US" sz="2000" b="1" i="1">
                <a:solidFill>
                  <a:srgbClr val="0070C0"/>
                </a:solidFill>
                <a:latin typeface="Times New Roman" panose="02020603050405020304" pitchFamily="18" charset="0"/>
                <a:cs typeface="Times New Roman" panose="02020603050405020304" pitchFamily="18" charset="0"/>
              </a:rPr>
              <a:t> </a:t>
            </a:r>
            <a:r>
              <a:rPr lang="en-US" sz="2000" b="1" i="1" smtClean="0">
                <a:solidFill>
                  <a:srgbClr val="0070C0"/>
                </a:solidFill>
                <a:latin typeface="Times New Roman" panose="02020603050405020304" pitchFamily="18" charset="0"/>
                <a:cs typeface="Times New Roman" panose="02020603050405020304" pitchFamily="18" charset="0"/>
              </a:rPr>
              <a:t>   </a:t>
            </a:r>
            <a:r>
              <a:rPr lang="en-US" sz="2000" b="1" i="1" smtClean="0">
                <a:solidFill>
                  <a:srgbClr val="1F497D"/>
                </a:solidFill>
                <a:latin typeface="Times New Roman" panose="02020603050405020304" pitchFamily="18" charset="0"/>
                <a:cs typeface="Times New Roman" panose="02020603050405020304" pitchFamily="18" charset="0"/>
              </a:rPr>
              <a:t>Vì </a:t>
            </a:r>
            <a:r>
              <a:rPr lang="en-US" sz="2000" b="1" i="1">
                <a:solidFill>
                  <a:srgbClr val="1F497D"/>
                </a:solidFill>
                <a:latin typeface="Times New Roman" panose="02020603050405020304" pitchFamily="18" charset="0"/>
                <a:cs typeface="Times New Roman" panose="02020603050405020304" pitchFamily="18" charset="0"/>
              </a:rPr>
              <a:t>con người không thể lọc oxygen ở dưới nước để hô hấp và không thể nhịn thở trong một thời gian quá lâu dưới nước. </a:t>
            </a:r>
          </a:p>
          <a:p>
            <a:pPr algn="just"/>
            <a:r>
              <a:rPr lang="en-US" sz="2000" b="1" i="1">
                <a:solidFill>
                  <a:srgbClr val="1F497D"/>
                </a:solidFill>
                <a:latin typeface="Times New Roman" panose="02020603050405020304" pitchFamily="18" charset="0"/>
                <a:cs typeface="Times New Roman" panose="02020603050405020304" pitchFamily="18" charset="0"/>
              </a:rPr>
              <a:t>Nên thợ lặn cần dùng bình nén đ</a:t>
            </a:r>
            <a:r>
              <a:rPr lang="vi-VN" sz="2000" b="1" i="1">
                <a:solidFill>
                  <a:srgbClr val="1F497D"/>
                </a:solidFill>
                <a:latin typeface="Times New Roman" panose="02020603050405020304" pitchFamily="18" charset="0"/>
                <a:cs typeface="Times New Roman" panose="02020603050405020304" pitchFamily="18" charset="0"/>
              </a:rPr>
              <a:t>ể cung cấp oxygen cho thợ lặn hô hấp trong môi trường thiếu không khí.</a:t>
            </a:r>
          </a:p>
          <a:p>
            <a:pPr algn="just"/>
            <a:endParaRPr lang="en-US" sz="2000"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17542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42489" y="763149"/>
            <a:ext cx="4038600" cy="608463"/>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Thí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nghiệm</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duy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76200" y="1770039"/>
            <a:ext cx="2971800" cy="18288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Dụng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cụ</a:t>
            </a:r>
            <a:r>
              <a:rPr lang="en-US" sz="2000" dirty="0" smtClean="0">
                <a:solidFill>
                  <a:schemeClr val="tx1"/>
                </a:solidFill>
                <a:latin typeface="Times New Roman" panose="02020603050405020304" pitchFamily="18" charset="0"/>
                <a:cs typeface="Times New Roman" panose="02020603050405020304" pitchFamily="18" charset="0"/>
              </a:rPr>
              <a:t>:</a:t>
            </a:r>
          </a:p>
          <a:p>
            <a:pPr algn="ctr"/>
            <a:r>
              <a:rPr lang="en-US" sz="2000" dirty="0" err="1" smtClean="0">
                <a:solidFill>
                  <a:schemeClr val="tx1"/>
                </a:solidFill>
                <a:latin typeface="Times New Roman" panose="02020603050405020304" pitchFamily="18" charset="0"/>
                <a:cs typeface="Times New Roman" panose="02020603050405020304" pitchFamily="18" charset="0"/>
              </a:rPr>
              <a:t>Bình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chứa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khí</a:t>
            </a:r>
            <a:r>
              <a:rPr lang="en-US" sz="2000" dirty="0" smtClean="0">
                <a:solidFill>
                  <a:schemeClr val="tx1"/>
                </a:solidFill>
                <a:latin typeface="Times New Roman" panose="02020603050405020304" pitchFamily="18" charset="0"/>
                <a:cs typeface="Times New Roman" panose="02020603050405020304" pitchFamily="18" charset="0"/>
              </a:rPr>
              <a:t> oxygen</a:t>
            </a:r>
          </a:p>
          <a:p>
            <a:pPr algn="ctr"/>
            <a:r>
              <a:rPr lang="en-US" sz="2000" dirty="0" err="1" smtClean="0">
                <a:solidFill>
                  <a:schemeClr val="tx1"/>
                </a:solidFill>
                <a:latin typeface="Times New Roman" panose="02020603050405020304" pitchFamily="18" charset="0"/>
                <a:cs typeface="Times New Roman" panose="02020603050405020304" pitchFamily="18" charset="0"/>
              </a:rPr>
              <a:t>Đèn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cồn</a:t>
            </a:r>
            <a:endParaRPr lang="en-US" sz="2000" dirty="0" smtClean="0">
              <a:solidFill>
                <a:schemeClr val="tx1"/>
              </a:solidFill>
              <a:latin typeface="Times New Roman" panose="02020603050405020304" pitchFamily="18" charset="0"/>
              <a:cs typeface="Times New Roman" panose="02020603050405020304" pitchFamily="18" charset="0"/>
            </a:endParaRPr>
          </a:p>
          <a:p>
            <a:pPr algn="ctr"/>
            <a:r>
              <a:rPr lang="en-US" sz="2000" dirty="0" err="1" smtClean="0">
                <a:solidFill>
                  <a:schemeClr val="tx1"/>
                </a:solidFill>
                <a:latin typeface="Times New Roman" panose="02020603050405020304" pitchFamily="18" charset="0"/>
                <a:cs typeface="Times New Roman" panose="02020603050405020304" pitchFamily="18" charset="0"/>
              </a:rPr>
              <a:t>Que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đóm</a:t>
            </a:r>
            <a:endParaRPr lang="en-US" sz="2000" dirty="0" smtClean="0">
              <a:solidFill>
                <a:schemeClr val="tx1"/>
              </a:solidFill>
              <a:latin typeface="Times New Roman" panose="02020603050405020304" pitchFamily="18" charset="0"/>
              <a:cs typeface="Times New Roman" panose="02020603050405020304" pitchFamily="18" charset="0"/>
            </a:endParaRPr>
          </a:p>
          <a:p>
            <a:pPr algn="ct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76200" y="3835400"/>
            <a:ext cx="2971800" cy="2641600"/>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Cách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tiến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hành</a:t>
            </a:r>
            <a:endParaRPr lang="en-US" sz="2000" dirty="0" smtClean="0">
              <a:solidFill>
                <a:schemeClr val="tx1"/>
              </a:solidFill>
              <a:latin typeface="Times New Roman" panose="02020603050405020304" pitchFamily="18" charset="0"/>
              <a:cs typeface="Times New Roman" panose="02020603050405020304" pitchFamily="18" charset="0"/>
            </a:endParaRPr>
          </a:p>
          <a:p>
            <a:pPr algn="just"/>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Đưa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đóm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còn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tàn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đỏ</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chứa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khí</a:t>
            </a:r>
            <a:r>
              <a:rPr lang="en-US" sz="2000" dirty="0" smtClean="0">
                <a:solidFill>
                  <a:schemeClr val="tx1"/>
                </a:solidFill>
                <a:latin typeface="Times New Roman" panose="02020603050405020304" pitchFamily="18" charset="0"/>
                <a:cs typeface="Times New Roman" panose="02020603050405020304" pitchFamily="18" charset="0"/>
              </a:rPr>
              <a:t> oxygen.</a:t>
            </a:r>
          </a:p>
          <a:p>
            <a:pPr algn="just"/>
            <a:r>
              <a:rPr lang="en-US" sz="2000" dirty="0" smtClean="0">
                <a:solidFill>
                  <a:schemeClr val="tx1"/>
                </a:solidFill>
                <a:latin typeface="Times New Roman" panose="02020603050405020304" pitchFamily="18" charset="0"/>
                <a:cs typeface="Times New Roman" panose="02020603050405020304" pitchFamily="18" charset="0"/>
              </a:rPr>
              <a:t> - </a:t>
            </a:r>
            <a:r>
              <a:rPr lang="en-US" sz="2000" dirty="0" err="1" smtClean="0">
                <a:solidFill>
                  <a:schemeClr val="tx1"/>
                </a:solidFill>
                <a:latin typeface="Times New Roman" panose="02020603050405020304" pitchFamily="18" charset="0"/>
                <a:cs typeface="Times New Roman" panose="02020603050405020304" pitchFamily="18" charset="0"/>
              </a:rPr>
              <a:t>Quan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sát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tượng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giải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thích</a:t>
            </a:r>
            <a:endParaRPr lang="en-US" sz="2000" dirty="0" smtClean="0">
              <a:solidFill>
                <a:schemeClr val="tx1"/>
              </a:solidFill>
              <a:latin typeface="Times New Roman" panose="02020603050405020304" pitchFamily="18" charset="0"/>
              <a:cs typeface="Times New Roman" panose="02020603050405020304" pitchFamily="18" charset="0"/>
            </a:endParaRPr>
          </a:p>
          <a:p>
            <a:pPr algn="just"/>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5" name="OXYGEN duy trì sự chá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0" y="1773451"/>
            <a:ext cx="5638800" cy="4572000"/>
          </a:xfrm>
          <a:prstGeom prst="rect">
            <a:avLst/>
          </a:prstGeom>
          <a:ln>
            <a:solidFill>
              <a:schemeClr val="accent3">
                <a:lumMod val="50000"/>
              </a:schemeClr>
            </a:solidFill>
          </a:ln>
        </p:spPr>
      </p:pic>
      <p:sp>
        <p:nvSpPr>
          <p:cNvPr id="6" name="Rounded Rectangle 5"/>
          <p:cNvSpPr/>
          <p:nvPr/>
        </p:nvSpPr>
        <p:spPr>
          <a:xfrm>
            <a:off x="76200" y="2678687"/>
            <a:ext cx="3124200" cy="3808484"/>
          </a:xfrm>
          <a:prstGeom prst="roundRect">
            <a:avLst/>
          </a:prstGeom>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tượng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que</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đóm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bùng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lên</a:t>
            </a:r>
            <a:endParaRPr lang="en-US" sz="2000" dirty="0">
              <a:solidFill>
                <a:schemeClr val="tx1"/>
              </a:solidFill>
              <a:latin typeface="Times New Roman" panose="02020603050405020304" pitchFamily="18" charset="0"/>
              <a:cs typeface="Times New Roman" panose="02020603050405020304" pitchFamily="18" charset="0"/>
            </a:endParaRPr>
          </a:p>
          <a:p>
            <a:pPr algn="just"/>
            <a:r>
              <a:rPr lang="en-US" sz="2000" dirty="0" smtClean="0">
                <a:solidFill>
                  <a:schemeClr val="tx1"/>
                </a:solidFill>
                <a:latin typeface="Times New Roman" panose="02020603050405020304" pitchFamily="18" charset="0"/>
                <a:cs typeface="Times New Roman" panose="02020603050405020304" pitchFamily="18" charset="0"/>
              </a:rPr>
              <a:t>-</a:t>
            </a:r>
            <a:r>
              <a:rPr lang="en-US" sz="2000" dirty="0" err="1" smtClean="0">
                <a:solidFill>
                  <a:schemeClr val="tx1"/>
                </a:solidFill>
                <a:latin typeface="Times New Roman" panose="02020603050405020304" pitchFamily="18" charset="0"/>
                <a:cs typeface="Times New Roman" panose="02020603050405020304" pitchFamily="18" charset="0"/>
              </a:rPr>
              <a:t>Giải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thích</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duy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Tàn đóm cháy bùng lên do trong ống nghiệm giàu oxygen. Đến khi hết </a:t>
            </a:r>
            <a:r>
              <a:rPr lang="vi-VN" sz="2000" dirty="0" smtClean="0">
                <a:solidFill>
                  <a:schemeClr val="tx1"/>
                </a:solidFill>
                <a:latin typeface="Times New Roman" panose="02020603050405020304" pitchFamily="18" charset="0"/>
                <a:cs typeface="Times New Roman" panose="02020603050405020304" pitchFamily="18" charset="0"/>
              </a:rPr>
              <a:t>ox</a:t>
            </a:r>
            <a:r>
              <a:rPr lang="en-US" sz="2000" dirty="0" err="1" smtClean="0">
                <a:solidFill>
                  <a:schemeClr val="tx1"/>
                </a:solidFill>
                <a:latin typeface="Times New Roman" panose="02020603050405020304" pitchFamily="18" charset="0"/>
                <a:cs typeface="Times New Roman" panose="02020603050405020304" pitchFamily="18" charset="0"/>
              </a:rPr>
              <a:t>ygen</a:t>
            </a:r>
            <a:r>
              <a:rPr lang="vi-VN"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trong ống nghiệm, que đóm bị tắt.</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0" y="1"/>
            <a:ext cx="9144000" cy="555955"/>
          </a:xfrm>
          <a:prstGeom prst="roundRect">
            <a:avLst/>
          </a:prstGeom>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prstClr val="black"/>
                </a:solidFill>
                <a:latin typeface="Times New Roman" panose="02020603050405020304" pitchFamily="18" charset="0"/>
                <a:cs typeface="Times New Roman" panose="02020603050405020304" pitchFamily="18" charset="0"/>
              </a:rPr>
              <a:t>b</a:t>
            </a:r>
            <a:r>
              <a:rPr lang="vi-VN"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Vai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trò</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Oxygen </a:t>
            </a:r>
            <a:r>
              <a:rPr lang="en-US" sz="2000" b="1" dirty="0" err="1" smtClean="0">
                <a:solidFill>
                  <a:prstClr val="black"/>
                </a:solidFill>
                <a:latin typeface="Times New Roman" panose="02020603050405020304" pitchFamily="18" charset="0"/>
                <a:cs typeface="Times New Roman" panose="02020603050405020304" pitchFamily="18" charset="0"/>
              </a:rPr>
              <a:t>đối</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với</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sự</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cháy</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và</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quá</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trình</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đốt</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cháy</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nhiên</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dirty="0" err="1" smtClean="0">
                <a:solidFill>
                  <a:prstClr val="black"/>
                </a:solidFill>
                <a:latin typeface="Times New Roman" panose="02020603050405020304" pitchFamily="18" charset="0"/>
                <a:cs typeface="Times New Roman" panose="02020603050405020304" pitchFamily="18" charset="0"/>
              </a:rPr>
              <a:t>liệu</a:t>
            </a:r>
            <a:endParaRPr lang="vi-VN" sz="20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childTnLst>
        </p:cTn>
      </p:par>
    </p:tnLst>
    <p:bldLst>
      <p:bldP spid="3" grpId="0" animBg="1"/>
      <p:bldP spid="3" grpId="1" animBg="1"/>
      <p:bldP spid="4" grpId="0" animBg="1"/>
      <p:bldP spid="4" grpId="1"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90600" y="-25397"/>
            <a:ext cx="7543800" cy="1000841"/>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Khí</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chỉ</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vai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trò</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quan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trọng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sống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còn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quan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trọng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trong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cháy.Oxygen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trình</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đốt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liệu</a:t>
            </a:r>
            <a:endParaRPr lang="vi-VN" sz="2000" dirty="0" smtClean="0">
              <a:solidFill>
                <a:schemeClr val="tx1"/>
              </a:solidFill>
              <a:latin typeface="Times New Roman" panose="02020603050405020304" pitchFamily="18" charset="0"/>
              <a:cs typeface="Times New Roman" panose="02020603050405020304" pitchFamily="18" charset="0"/>
            </a:endParaRPr>
          </a:p>
        </p:txBody>
      </p:sp>
      <p:pic>
        <p:nvPicPr>
          <p:cNvPr id="1026" name="Picture 2" descr="Hình ảnh bếp lửa trong bài thơ Bếp lửa của Bằng Việt bài 1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60" y="990613"/>
            <a:ext cx="2755710" cy="267274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 name="AutoShape 4" descr="Than đá được hình thành như thế nào? - Tìm hiểu - Hoa Xương Rồng"/>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012127"/>
            <a:ext cx="2755710" cy="2733244"/>
          </a:xfrm>
          <a:prstGeom prst="flowChartConnector">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Thị trường dầu mỏ hồi phục nhanh hơn dự kiến, nửa mừng nửa 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3952159"/>
            <a:ext cx="2727896" cy="273324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3" name="Picture 9" descr="Bếp gas đôi âm kính Sakura SG2665GB - Hàng chính hãng"/>
          <p:cNvPicPr>
            <a:picLocks noChangeAspect="1" noChangeArrowheads="1"/>
          </p:cNvPicPr>
          <p:nvPr/>
        </p:nvPicPr>
        <p:blipFill rotWithShape="1">
          <a:blip r:embed="rId5">
            <a:extLst>
              <a:ext uri="{28A0092B-C50C-407E-A947-70E740481C1C}">
                <a14:useLocalDpi xmlns:a14="http://schemas.microsoft.com/office/drawing/2010/main" val="0"/>
              </a:ext>
            </a:extLst>
          </a:blip>
          <a:srcRect l="9671" t="29897" r="60001" b="43356"/>
          <a:stretch>
            <a:fillRect/>
          </a:stretch>
        </p:blipFill>
        <p:spPr bwMode="auto">
          <a:xfrm>
            <a:off x="4483306" y="3955192"/>
            <a:ext cx="2755709" cy="277561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990609" y="3745371"/>
            <a:ext cx="1117409" cy="500420"/>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Củi</a:t>
            </a:r>
            <a:endParaRPr lang="vi-VN" sz="2000" b="1" dirty="0" smtClean="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993340" y="3717755"/>
            <a:ext cx="1265830" cy="500420"/>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smtClean="0">
                <a:solidFill>
                  <a:schemeClr val="tx1"/>
                </a:solidFill>
                <a:latin typeface="Times New Roman" panose="02020603050405020304" pitchFamily="18" charset="0"/>
                <a:cs typeface="Times New Roman" panose="02020603050405020304" pitchFamily="18" charset="0"/>
              </a:rPr>
              <a:t>Than </a:t>
            </a:r>
            <a:r>
              <a:rPr lang="en-US" sz="2000" b="1" dirty="0" err="1" smtClean="0">
                <a:solidFill>
                  <a:schemeClr val="tx1"/>
                </a:solidFill>
                <a:latin typeface="Times New Roman" panose="02020603050405020304" pitchFamily="18" charset="0"/>
                <a:cs typeface="Times New Roman" panose="02020603050405020304" pitchFamily="18" charset="0"/>
              </a:rPr>
              <a:t>đá</a:t>
            </a:r>
            <a:endParaRPr lang="vi-VN" sz="2000" b="1" dirty="0" smtClean="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994629" y="6184983"/>
            <a:ext cx="1117409" cy="500420"/>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Dầu</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mỏ</a:t>
            </a:r>
            <a:endParaRPr lang="vi-VN" sz="2000" b="1" dirty="0" smtClean="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5302456" y="6184983"/>
            <a:ext cx="1117409" cy="500420"/>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Khí</a:t>
            </a:r>
            <a:r>
              <a:rPr lang="en-US" sz="2000" b="1" dirty="0" smtClean="0">
                <a:solidFill>
                  <a:schemeClr val="tx1"/>
                </a:solidFill>
                <a:latin typeface="Times New Roman" panose="02020603050405020304" pitchFamily="18" charset="0"/>
                <a:cs typeface="Times New Roman" panose="02020603050405020304" pitchFamily="18" charset="0"/>
              </a:rPr>
              <a:t> gas</a:t>
            </a:r>
            <a:endParaRPr lang="vi-VN" sz="2000" b="1"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wipe(left)">
                                      <p:cBhvr>
                                        <p:cTn id="14" dur="500"/>
                                        <p:tgtEl>
                                          <p:spTgt spid="102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left)">
                                      <p:cBhvr>
                                        <p:cTn id="21" dur="500"/>
                                        <p:tgtEl>
                                          <p:spTgt spid="10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wipe(left)">
                                      <p:cBhvr>
                                        <p:cTn id="28" dur="500"/>
                                        <p:tgtEl>
                                          <p:spTgt spid="10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a:fillRect/>
          </a:stretch>
        </p:blipFill>
        <p:spPr bwMode="auto">
          <a:xfrm>
            <a:off x="1295419" y="279401"/>
            <a:ext cx="2808453"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279401"/>
            <a:ext cx="2828925"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2054" name="Picture 6" descr="Dầu đèn ở phố | Tin tức mới nhất 24h - Đọc Báo Lao Động online - Laodong.vn"/>
          <p:cNvPicPr>
            <a:picLocks noChangeAspect="1" noChangeArrowheads="1"/>
          </p:cNvPicPr>
          <p:nvPr/>
        </p:nvPicPr>
        <p:blipFill rotWithShape="1">
          <a:blip r:embed="rId4">
            <a:extLst>
              <a:ext uri="{28A0092B-C50C-407E-A947-70E740481C1C}">
                <a14:useLocalDpi xmlns:a14="http://schemas.microsoft.com/office/drawing/2010/main" val="0"/>
              </a:ext>
            </a:extLst>
          </a:blip>
          <a:srcRect l="26855" t="3644" r="1708" b="3644"/>
          <a:stretch>
            <a:fillRect/>
          </a:stretch>
        </p:blipFill>
        <p:spPr bwMode="auto">
          <a:xfrm>
            <a:off x="3261835" y="3698027"/>
            <a:ext cx="2999521" cy="2838164"/>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699645" y="3066535"/>
            <a:ext cx="3929349" cy="552196"/>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Sử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dụng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củi</a:t>
            </a:r>
            <a:r>
              <a:rPr lang="en-US" sz="2000" dirty="0" smtClean="0">
                <a:solidFill>
                  <a:schemeClr val="tx1"/>
                </a:solidFill>
                <a:latin typeface="Times New Roman" panose="02020603050405020304" pitchFamily="18" charset="0"/>
                <a:cs typeface="Times New Roman" panose="02020603050405020304" pitchFamily="18" charset="0"/>
              </a:rPr>
              <a:t>, gas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đun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nấu</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28600" y="5474039"/>
            <a:ext cx="2895600" cy="552196"/>
          </a:xfrm>
          <a:prstGeom prst="roundRect">
            <a:avLst/>
          </a:prstGeom>
          <a:ln>
            <a:noFill/>
          </a:ln>
        </p:spPr>
        <p:style>
          <a:lnRef idx="2">
            <a:schemeClr val="accent3"/>
          </a:lnRef>
          <a:fillRef idx="1">
            <a:schemeClr val="lt1"/>
          </a:fillRef>
          <a:effectRef idx="0">
            <a:schemeClr val="accent3"/>
          </a:effectRef>
          <a:fontRef idx="minor">
            <a:schemeClr val="dk1"/>
          </a:fontRef>
        </p:style>
        <p:txBody>
          <a:bodyPr tIns="0" rtlCol="0" anchor="t"/>
          <a:lstStyle/>
          <a:p>
            <a:pPr algn="ct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Đốt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dầu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thắp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sáng</a:t>
            </a:r>
            <a:endParaRPr lang="vi-VN" sz="2000"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050"/>
                                        </p:tgtEl>
                                      </p:cBhvr>
                                    </p:animEffect>
                                    <p:set>
                                      <p:cBhvr>
                                        <p:cTn id="25" dur="1" fill="hold">
                                          <p:stCondLst>
                                            <p:cond delay="499"/>
                                          </p:stCondLst>
                                        </p:cTn>
                                        <p:tgtEl>
                                          <p:spTgt spid="205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054"/>
                                        </p:tgtEl>
                                      </p:cBhvr>
                                    </p:animEffect>
                                    <p:set>
                                      <p:cBhvr>
                                        <p:cTn id="31" dur="1" fill="hold">
                                          <p:stCondLst>
                                            <p:cond delay="4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a:fillRect/>
          </a:stretch>
        </p:blipFill>
        <p:spPr bwMode="auto">
          <a:xfrm>
            <a:off x="381019" y="279401"/>
            <a:ext cx="2808453"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8" y="375125"/>
            <a:ext cx="2828925"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4" descr="Tác hại của bếp than tổ ong: Mỗi bếp than là một lò sinh độc t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19" y="3371945"/>
            <a:ext cx="2808453"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5" name="Picture 6" descr="Dầu đèn ở phố | Tin tức mới nhất 24h - Đọc Báo Lao Động online - Laodong.vn"/>
          <p:cNvPicPr>
            <a:picLocks noChangeAspect="1" noChangeArrowheads="1"/>
          </p:cNvPicPr>
          <p:nvPr/>
        </p:nvPicPr>
        <p:blipFill rotWithShape="1">
          <a:blip r:embed="rId5">
            <a:extLst>
              <a:ext uri="{28A0092B-C50C-407E-A947-70E740481C1C}">
                <a14:useLocalDpi xmlns:a14="http://schemas.microsoft.com/office/drawing/2010/main" val="0"/>
              </a:ext>
            </a:extLst>
          </a:blip>
          <a:srcRect l="26855" t="3644" r="1708" b="3644"/>
          <a:stretch>
            <a:fillRect/>
          </a:stretch>
        </p:blipFill>
        <p:spPr bwMode="auto">
          <a:xfrm>
            <a:off x="5839695" y="3405687"/>
            <a:ext cx="2999521" cy="2838164"/>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6" name="Picture 8" descr="Bếp Điện Từ Midea MI-K1917EF Giá Tốt | Nguyễn Kim"/>
          <p:cNvPicPr>
            <a:picLocks noChangeAspect="1" noChangeArrowheads="1"/>
          </p:cNvPicPr>
          <p:nvPr/>
        </p:nvPicPr>
        <p:blipFill rotWithShape="1">
          <a:blip r:embed="rId6">
            <a:extLst>
              <a:ext uri="{28A0092B-C50C-407E-A947-70E740481C1C}">
                <a14:useLocalDpi xmlns:a14="http://schemas.microsoft.com/office/drawing/2010/main" val="0"/>
              </a:ext>
            </a:extLst>
          </a:blip>
          <a:srcRect l="4736" r="3801"/>
          <a:stretch>
            <a:fillRect/>
          </a:stretch>
        </p:blipFill>
        <p:spPr bwMode="auto">
          <a:xfrm>
            <a:off x="3133583" y="687317"/>
            <a:ext cx="2800492" cy="2749075"/>
          </a:xfrm>
          <a:prstGeom prst="flowChartAlternateProcess">
            <a:avLst/>
          </a:prstGeom>
          <a:noFill/>
          <a:ln>
            <a:solidFill>
              <a:schemeClr val="bg2">
                <a:lumMod val="25000"/>
              </a:schemeClr>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276619" y="2240507"/>
            <a:ext cx="2449347" cy="258426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Than tổ ong, củi, gas, ... những nhiên liệu này cần phải cung cấp oxygen (không khí) mới cháy được.</a:t>
            </a:r>
          </a:p>
        </p:txBody>
      </p:sp>
      <p:sp>
        <p:nvSpPr>
          <p:cNvPr id="8" name="Rounded Rectangle 7"/>
          <p:cNvSpPr/>
          <p:nvPr/>
        </p:nvSpPr>
        <p:spPr>
          <a:xfrm>
            <a:off x="3309174" y="3961165"/>
            <a:ext cx="2449347" cy="17272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rPr>
              <a:t>  </a:t>
            </a:r>
            <a:r>
              <a:rPr lang="vi-VN" sz="2000" dirty="0">
                <a:solidFill>
                  <a:schemeClr val="tx1"/>
                </a:solidFill>
                <a:latin typeface="Times New Roman" panose="02020603050405020304" pitchFamily="18" charset="0"/>
                <a:cs typeface="Times New Roman" panose="02020603050405020304" pitchFamily="18" charset="0"/>
              </a:rPr>
              <a:t>Nếu dùng bếp điện hoặc bếp từ thì không cần cung cấp oxygen.</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90601" y="76200"/>
            <a:ext cx="7543798"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smtClean="0">
                <a:ln w="11430"/>
                <a:solidFill>
                  <a:srgbClr val="0070C0"/>
                </a:solidFill>
                <a:effectLst>
                  <a:outerShdw blurRad="80000" dist="40000" dir="5040000" algn="tl">
                    <a:srgbClr val="000000">
                      <a:alpha val="30000"/>
                    </a:srgbClr>
                  </a:outerShdw>
                </a:effectLst>
              </a:rPr>
              <a:t>TRÒ CHƠI : </a:t>
            </a:r>
            <a:r>
              <a:rPr lang="en-US" sz="5400" b="1" smtClean="0">
                <a:ln w="11430"/>
                <a:solidFill>
                  <a:srgbClr val="FF0000"/>
                </a:solidFill>
                <a:effectLst>
                  <a:outerShdw blurRad="80000" dist="40000" dir="5040000" algn="tl">
                    <a:srgbClr val="000000">
                      <a:alpha val="30000"/>
                    </a:srgbClr>
                  </a:outerShdw>
                </a:effectLst>
              </a:rPr>
              <a:t>Tôi </a:t>
            </a:r>
            <a:r>
              <a:rPr lang="en-US" sz="5400" b="1" dirty="0" err="1">
                <a:ln w="11430"/>
                <a:solidFill>
                  <a:srgbClr val="FF0000"/>
                </a:solidFill>
                <a:effectLst>
                  <a:outerShdw blurRad="80000" dist="40000" dir="5040000" algn="tl">
                    <a:srgbClr val="000000">
                      <a:alpha val="30000"/>
                    </a:srgbClr>
                  </a:outerShdw>
                </a:effectLst>
              </a:rPr>
              <a:t>là</a:t>
            </a:r>
            <a:r>
              <a:rPr lang="en-US" sz="5400" b="1" dirty="0">
                <a:ln w="11430"/>
                <a:solidFill>
                  <a:srgbClr val="FF0000"/>
                </a:solidFill>
                <a:effectLst>
                  <a:outerShdw blurRad="80000" dist="40000" dir="5040000" algn="tl">
                    <a:srgbClr val="000000">
                      <a:alpha val="30000"/>
                    </a:srgbClr>
                  </a:outerShdw>
                </a:effectLst>
              </a:rPr>
              <a:t> </a:t>
            </a:r>
            <a:r>
              <a:rPr lang="en-US" sz="5400" b="1" dirty="0" err="1">
                <a:ln w="11430"/>
                <a:solidFill>
                  <a:srgbClr val="FF0000"/>
                </a:solidFill>
                <a:effectLst>
                  <a:outerShdw blurRad="80000" dist="40000" dir="5040000" algn="tl">
                    <a:srgbClr val="000000">
                      <a:alpha val="30000"/>
                    </a:srgbClr>
                  </a:outerShdw>
                </a:effectLst>
              </a:rPr>
              <a:t>ai</a:t>
            </a:r>
            <a:r>
              <a:rPr lang="en-US" sz="5400" b="1" dirty="0">
                <a:ln w="11430"/>
                <a:solidFill>
                  <a:srgbClr val="FF0000"/>
                </a:solidFill>
                <a:effectLst>
                  <a:outerShdw blurRad="80000" dist="40000" dir="5040000" algn="tl">
                    <a:srgbClr val="000000">
                      <a:alpha val="30000"/>
                    </a:srgbClr>
                  </a:outerShdw>
                </a:effectLst>
              </a:rPr>
              <a:t> ?</a:t>
            </a:r>
          </a:p>
        </p:txBody>
      </p:sp>
      <p:pic>
        <p:nvPicPr>
          <p:cNvPr id="2052" name="Picture 4" descr="D:\moi tr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11" y="999533"/>
            <a:ext cx="7848599" cy="466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21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gồi xổm ảnh hưởng khớp xương không BS?"/>
          <p:cNvPicPr>
            <a:picLocks noChangeAspect="1" noChangeArrowheads="1"/>
          </p:cNvPicPr>
          <p:nvPr/>
        </p:nvPicPr>
        <p:blipFill rotWithShape="1">
          <a:blip r:embed="rId2">
            <a:extLst>
              <a:ext uri="{28A0092B-C50C-407E-A947-70E740481C1C}">
                <a14:useLocalDpi xmlns:a14="http://schemas.microsoft.com/office/drawing/2010/main" val="0"/>
              </a:ext>
            </a:extLst>
          </a:blip>
          <a:srcRect l="11522" t="21776" r="50000"/>
          <a:stretch>
            <a:fillRect/>
          </a:stretch>
        </p:blipFill>
        <p:spPr bwMode="auto">
          <a:xfrm>
            <a:off x="381019" y="279401"/>
            <a:ext cx="2808453"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11" descr="Kinh nghiệm chọn mua bếp ga dương tốt nhất hiện nay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8" y="375125"/>
            <a:ext cx="2828925"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4" name="Picture 4" descr="Tác hại của bếp than tổ ong: Mỗi bếp than là một lò sinh độc t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19" y="3371945"/>
            <a:ext cx="2808453" cy="2749075"/>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5" name="Picture 6" descr="Dầu đèn ở phố | Tin tức mới nhất 24h - Đọc Báo Lao Động online - Laodong.vn"/>
          <p:cNvPicPr>
            <a:picLocks noChangeAspect="1" noChangeArrowheads="1"/>
          </p:cNvPicPr>
          <p:nvPr/>
        </p:nvPicPr>
        <p:blipFill rotWithShape="1">
          <a:blip r:embed="rId5">
            <a:extLst>
              <a:ext uri="{28A0092B-C50C-407E-A947-70E740481C1C}">
                <a14:useLocalDpi xmlns:a14="http://schemas.microsoft.com/office/drawing/2010/main" val="0"/>
              </a:ext>
            </a:extLst>
          </a:blip>
          <a:srcRect l="26855" t="3644" r="1708" b="3644"/>
          <a:stretch>
            <a:fillRect/>
          </a:stretch>
        </p:blipFill>
        <p:spPr bwMode="auto">
          <a:xfrm>
            <a:off x="5839695" y="3405687"/>
            <a:ext cx="2999521" cy="2838164"/>
          </a:xfrm>
          <a:prstGeom prst="flowChartAlternateProcess">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358506" y="3130645"/>
            <a:ext cx="2449347" cy="17272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Tầm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quan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trọng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của</a:t>
            </a:r>
            <a:r>
              <a:rPr lang="en-US" sz="2000" dirty="0" smtClean="0">
                <a:solidFill>
                  <a:schemeClr val="tx1"/>
                </a:solidFill>
                <a:latin typeface="Times New Roman" panose="02020603050405020304" pitchFamily="18" charset="0"/>
                <a:cs typeface="Times New Roman" panose="02020603050405020304" pitchFamily="18" charset="0"/>
              </a:rPr>
              <a:t> oxygen ?</a:t>
            </a:r>
            <a:endParaRPr lang="vi-VN" sz="2000" dirty="0">
              <a:solidFill>
                <a:schemeClr val="tx1"/>
              </a:solidFill>
              <a:latin typeface="Times New Roman" panose="02020603050405020304" pitchFamily="18" charset="0"/>
              <a:cs typeface="Times New Roman" panose="02020603050405020304" pitchFamily="18" charset="0"/>
            </a:endParaRPr>
          </a:p>
        </p:txBody>
      </p:sp>
      <p:pic>
        <p:nvPicPr>
          <p:cNvPr id="9" name="Picture 8" descr="Screen Clipping"/>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58273" y="263101"/>
            <a:ext cx="2286000" cy="2563459"/>
          </a:xfrm>
          <a:prstGeom prst="rect">
            <a:avLst/>
          </a:prstGeom>
        </p:spPr>
      </p:pic>
      <p:sp>
        <p:nvSpPr>
          <p:cNvPr id="10" name="Rounded Rectangle 9"/>
          <p:cNvSpPr/>
          <p:nvPr/>
        </p:nvSpPr>
        <p:spPr>
          <a:xfrm>
            <a:off x="2563861" y="5486400"/>
            <a:ext cx="4038600" cy="508000"/>
          </a:xfrm>
          <a:prstGeom prst="roundRect">
            <a:avLst/>
          </a:prstGeom>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solidFill>
                  <a:schemeClr val="tx1"/>
                </a:solidFill>
                <a:latin typeface="Times New Roman" panose="02020603050405020304" pitchFamily="18" charset="0"/>
                <a:cs typeface="Times New Roman" panose="02020603050405020304" pitchFamily="18" charset="0"/>
              </a:rPr>
              <a:t>Oxygen </a:t>
            </a:r>
            <a:r>
              <a:rPr lang="en-US" sz="2000" dirty="0" err="1" smtClean="0">
                <a:solidFill>
                  <a:schemeClr val="tx1"/>
                </a:solidFill>
                <a:latin typeface="Times New Roman" panose="02020603050405020304" pitchFamily="18" charset="0"/>
                <a:cs typeface="Times New Roman" panose="02020603050405020304" pitchFamily="18" charset="0"/>
              </a:rPr>
              <a:t>duy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sống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vi-VN"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l="3343" t="3828" r="50102" b="16657"/>
          <a:stretch>
            <a:fillRect/>
          </a:stretch>
        </p:blipFill>
        <p:spPr bwMode="auto">
          <a:xfrm>
            <a:off x="3317885" y="2002429"/>
            <a:ext cx="1330325" cy="26457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13910" b="19317"/>
          <a:stretch>
            <a:fillRect/>
          </a:stretch>
        </p:blipFill>
        <p:spPr bwMode="auto">
          <a:xfrm>
            <a:off x="4544182" y="1773894"/>
            <a:ext cx="1105800" cy="28786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ướng Dẫn Xử Lý Khi Xảy Ra Sự Cố Cháy Nổ"/>
          <p:cNvPicPr>
            <a:picLocks noChangeAspect="1" noChangeArrowheads="1"/>
          </p:cNvPicPr>
          <p:nvPr/>
        </p:nvPicPr>
        <p:blipFill rotWithShape="1">
          <a:blip r:embed="rId2">
            <a:extLst>
              <a:ext uri="{28A0092B-C50C-407E-A947-70E740481C1C}">
                <a14:useLocalDpi xmlns:a14="http://schemas.microsoft.com/office/drawing/2010/main" val="0"/>
              </a:ext>
            </a:extLst>
          </a:blip>
          <a:srcRect t="81964"/>
          <a:stretch>
            <a:fillRect/>
          </a:stretch>
        </p:blipFill>
        <p:spPr bwMode="auto">
          <a:xfrm>
            <a:off x="3162300" y="4652941"/>
            <a:ext cx="2857500" cy="60012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038600" y="248687"/>
            <a:ext cx="1104900" cy="535677"/>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t>
            </a:r>
            <a:r>
              <a:rPr lang="en-US" sz="20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a:t>
            </a:r>
            <a:endParaRPr lang="vi-VN"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ounded Rectangle 9"/>
          <p:cNvSpPr/>
          <p:nvPr/>
        </p:nvSpPr>
        <p:spPr>
          <a:xfrm>
            <a:off x="2590800" y="842368"/>
            <a:ext cx="4325250" cy="535677"/>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Điều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xảy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ra</a:t>
            </a:r>
            <a:r>
              <a:rPr lang="en-US" sz="2000" dirty="0" smtClean="0">
                <a:solidFill>
                  <a:schemeClr val="tx1"/>
                </a:solidFill>
                <a:latin typeface="Times New Roman" panose="02020603050405020304" pitchFamily="18" charset="0"/>
                <a:cs typeface="Times New Roman" panose="02020603050405020304" pitchFamily="18" charset="0"/>
              </a:rPr>
              <a:t> </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5649982" y="1887983"/>
            <a:ext cx="2214338" cy="1468724"/>
          </a:xfrm>
          <a:prstGeom prst="roundRect">
            <a:avLst/>
          </a:prstGeom>
          <a:noFill/>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phải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nóng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đến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nhiệt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28605" y="2015629"/>
            <a:ext cx="3089275" cy="161657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Phải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tiếp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xúc</a:t>
            </a:r>
            <a:r>
              <a:rPr lang="en-US" sz="2000" dirty="0" smtClean="0">
                <a:solidFill>
                  <a:schemeClr val="tx1"/>
                </a:solidFill>
                <a:latin typeface="Times New Roman" panose="02020603050405020304" pitchFamily="18" charset="0"/>
                <a:cs typeface="Times New Roman" panose="02020603050405020304" pitchFamily="18" charset="0"/>
              </a:rPr>
              <a:t> </a:t>
            </a:r>
          </a:p>
          <a:p>
            <a:pPr algn="ct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đủ</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cho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vi-VN"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500"/>
                                        <p:tgtEl>
                                          <p:spTgt spid="307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hí co2 không dùng để dập tắt đám cháy nào?"/>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688" y="1538596"/>
            <a:ext cx="2440913"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38596"/>
            <a:ext cx="2440912"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843" t="4835" r="23391" b="470"/>
          <a:stretch>
            <a:fillRect/>
          </a:stretch>
        </p:blipFill>
        <p:spPr bwMode="auto">
          <a:xfrm>
            <a:off x="2147010" y="3937000"/>
            <a:ext cx="2440912"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43" y="3937000"/>
            <a:ext cx="244091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1921491" y="250179"/>
            <a:ext cx="5301018" cy="990600"/>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ctr"/>
            <a:r>
              <a:rPr lang="en-US" sz="2000" dirty="0" err="1" smtClean="0">
                <a:solidFill>
                  <a:schemeClr val="tx1"/>
                </a:solidFill>
                <a:latin typeface="Times New Roman" panose="02020603050405020304" pitchFamily="18" charset="0"/>
                <a:cs typeface="Times New Roman" panose="02020603050405020304" pitchFamily="18" charset="0"/>
              </a:rPr>
              <a:t>Muốn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dập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tắt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thực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một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hoặc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cả</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hai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pháp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sau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đây</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0" y="6375400"/>
            <a:ext cx="5638800" cy="60960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anose="02020603050405020304" pitchFamily="18" charset="0"/>
                <a:cs typeface="Times New Roman" panose="02020603050405020304" pitchFamily="18" charset="0"/>
              </a:rPr>
              <a:t>Hạ</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nhiệt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của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xuống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dưới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nhiệt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độ</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019800" y="6375403"/>
            <a:ext cx="3348132" cy="49530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tIns="0" rtlCol="0" anchor="t"/>
          <a:lstStyle/>
          <a:p>
            <a:pPr algn="just"/>
            <a:r>
              <a:rPr lang="en-US" sz="2000" dirty="0" err="1" smtClean="0">
                <a:solidFill>
                  <a:schemeClr val="tx1"/>
                </a:solidFill>
                <a:latin typeface="Times New Roman" panose="02020603050405020304" pitchFamily="18" charset="0"/>
                <a:cs typeface="Times New Roman" panose="02020603050405020304" pitchFamily="18" charset="0"/>
              </a:rPr>
              <a:t>Cách</a:t>
            </a:r>
            <a:r>
              <a:rPr lang="en-US" sz="2000" dirty="0" smtClean="0">
                <a:solidFill>
                  <a:schemeClr val="tx1"/>
                </a:solidFill>
                <a:latin typeface="Times New Roman" panose="02020603050405020304" pitchFamily="18" charset="0"/>
                <a:cs typeface="Times New Roman" panose="02020603050405020304" pitchFamily="18" charset="0"/>
              </a:rPr>
              <a:t> li </a:t>
            </a:r>
            <a:r>
              <a:rPr lang="en-US" sz="2000" dirty="0" err="1" smtClean="0">
                <a:solidFill>
                  <a:schemeClr val="tx1"/>
                </a:solidFill>
                <a:latin typeface="Times New Roman" panose="02020603050405020304" pitchFamily="18" charset="0"/>
                <a:cs typeface="Times New Roman" panose="02020603050405020304" pitchFamily="18" charset="0"/>
              </a:rPr>
              <a:t>chất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oxygen</a:t>
            </a:r>
            <a:endParaRPr lang="vi-VN"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grpId="0" nodeType="afterEffect">
                                  <p:stCondLst>
                                    <p:cond delay="0"/>
                                  </p:stCondLst>
                                  <p:childTnLst>
                                    <p:animMotion origin="layout" path="M -3.33333E-6 4.73636E-6 L 0.22986 -0.88692 " pathEditMode="relative" rAng="0" ptsTypes="AA">
                                      <p:cBhvr>
                                        <p:cTn id="10" dur="2000" fill="hold"/>
                                        <p:tgtEl>
                                          <p:spTgt spid="13"/>
                                        </p:tgtEl>
                                        <p:attrNameLst>
                                          <p:attrName>ppt_x</p:attrName>
                                          <p:attrName>ppt_y</p:attrName>
                                        </p:attrNameLst>
                                      </p:cBhvr>
                                      <p:rCtr x="11493" y="-44357"/>
                                    </p:animMotion>
                                  </p:childTnLst>
                                </p:cTn>
                              </p:par>
                            </p:childTnLst>
                          </p:cTn>
                        </p:par>
                        <p:par>
                          <p:cTn id="11" fill="hold">
                            <p:stCondLst>
                              <p:cond delay="2500"/>
                            </p:stCondLst>
                            <p:childTnLst>
                              <p:par>
                                <p:cTn id="12" presetID="42" presetClass="path" presetSubtype="0" accel="50000" decel="50000" fill="hold" grpId="0" nodeType="afterEffect">
                                  <p:stCondLst>
                                    <p:cond delay="0"/>
                                  </p:stCondLst>
                                  <p:childTnLst>
                                    <p:animMotion origin="layout" path="M -0.05781 -0.1161 L -0.34132 -0.82054 " pathEditMode="relative" rAng="0" ptsTypes="AA">
                                      <p:cBhvr>
                                        <p:cTn id="13" dur="2000" fill="hold"/>
                                        <p:tgtEl>
                                          <p:spTgt spid="14"/>
                                        </p:tgtEl>
                                        <p:attrNameLst>
                                          <p:attrName>ppt_x</p:attrName>
                                          <p:attrName>ppt_y</p:attrName>
                                        </p:attrNameLst>
                                      </p:cBhvr>
                                      <p:rCtr x="-14184" y="-35222"/>
                                    </p:animMotion>
                                  </p:childTnLst>
                                </p:cTn>
                              </p:par>
                            </p:childTnLst>
                          </p:cTn>
                        </p:par>
                        <p:par>
                          <p:cTn id="14" fill="hold">
                            <p:stCondLst>
                              <p:cond delay="4500"/>
                            </p:stCondLst>
                            <p:childTnLst>
                              <p:par>
                                <p:cTn id="15" presetID="10" presetClass="exit" presetSubtype="0" fill="hold" grpId="1" nodeType="after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0" y="238470"/>
            <a:ext cx="7086600" cy="650543"/>
          </a:xfrm>
          <a:prstGeom prst="roundRect">
            <a:avLst/>
          </a:prstGeom>
        </p:spPr>
        <p:style>
          <a:lnRef idx="1">
            <a:schemeClr val="accent3"/>
          </a:lnRef>
          <a:fillRef idx="2">
            <a:schemeClr val="accent3"/>
          </a:fillRef>
          <a:effectRef idx="1">
            <a:schemeClr val="accent3"/>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Em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hãy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lấy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ví</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dụ</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chứng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tỏ</a:t>
            </a:r>
            <a:r>
              <a:rPr lang="en-US" sz="2000" dirty="0" smtClean="0">
                <a:solidFill>
                  <a:schemeClr val="tx1"/>
                </a:solidFill>
                <a:latin typeface="Times New Roman" panose="02020603050405020304" pitchFamily="18" charset="0"/>
                <a:cs typeface="Times New Roman" panose="02020603050405020304" pitchFamily="18" charset="0"/>
              </a:rPr>
              <a:t> oxygen </a:t>
            </a:r>
            <a:r>
              <a:rPr lang="en-US" sz="2000" dirty="0" err="1" smtClean="0">
                <a:solidFill>
                  <a:schemeClr val="tx1"/>
                </a:solidFill>
                <a:latin typeface="Times New Roman" panose="02020603050405020304" pitchFamily="18" charset="0"/>
                <a:cs typeface="Times New Roman" panose="02020603050405020304" pitchFamily="18" charset="0"/>
              </a:rPr>
              <a:t>duy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sống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vi-VN" sz="2000" dirty="0">
              <a:solidFill>
                <a:schemeClr val="tx1"/>
              </a:solidFill>
              <a:latin typeface="Times New Roman" panose="02020603050405020304" pitchFamily="18" charset="0"/>
              <a:cs typeface="Times New Roman" panose="02020603050405020304" pitchFamily="18" charset="0"/>
            </a:endParaRPr>
          </a:p>
        </p:txBody>
      </p:sp>
      <p:sp>
        <p:nvSpPr>
          <p:cNvPr id="11" name="4-Point Star 10"/>
          <p:cNvSpPr/>
          <p:nvPr/>
        </p:nvSpPr>
        <p:spPr>
          <a:xfrm>
            <a:off x="266700" y="131928"/>
            <a:ext cx="533400" cy="863600"/>
          </a:xfrm>
          <a:prstGeom prst="star4">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44483"/>
            <a:ext cx="33528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533400" y="4241818"/>
            <a:ext cx="3810000" cy="1015663"/>
          </a:xfrm>
          <a:prstGeom prst="rect">
            <a:avLst/>
          </a:prstGeom>
        </p:spPr>
        <p:txBody>
          <a:bodyPr wrap="square">
            <a:spAutoFit/>
          </a:bodyPr>
          <a:lstStyle/>
          <a:p>
            <a:pPr algn="ctr"/>
            <a:r>
              <a:rPr lang="vi-VN" sz="2000" dirty="0">
                <a:latin typeface="+mj-lt"/>
              </a:rPr>
              <a:t>Công nhân làm việc trong các đường hầm phải đeo bình dưỡng khí (chứa oxygen</a:t>
            </a:r>
            <a:r>
              <a:rPr lang="vi-VN" sz="2000" dirty="0" smtClean="0">
                <a:latin typeface="+mj-lt"/>
              </a:rPr>
              <a:t>)</a:t>
            </a:r>
            <a:endParaRPr lang="vi-VN" sz="2000" dirty="0">
              <a:latin typeface="+mj-lt"/>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43" y="1200882"/>
            <a:ext cx="33528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038600" y="4279780"/>
            <a:ext cx="4572000" cy="707886"/>
          </a:xfrm>
          <a:prstGeom prst="rect">
            <a:avLst/>
          </a:prstGeom>
        </p:spPr>
        <p:txBody>
          <a:bodyPr>
            <a:spAutoFit/>
          </a:bodyPr>
          <a:lstStyle/>
          <a:p>
            <a:pPr algn="ctr"/>
            <a:r>
              <a:rPr lang="vi-VN" sz="2000" dirty="0">
                <a:latin typeface="+mj-lt"/>
              </a:rPr>
              <a:t>Nến cháy được là do trong</a:t>
            </a:r>
          </a:p>
          <a:p>
            <a:pPr algn="ctr"/>
            <a:r>
              <a:rPr lang="vi-VN" sz="2000" dirty="0">
                <a:latin typeface="+mj-lt"/>
              </a:rPr>
              <a:t>không khí có oxyen</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500"/>
                                        <p:tgtEl>
                                          <p:spTgt spid="81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BÌNH DƯỠNG KHÍ MINI SỬ DỤNG CHẤT KHÍ NÀO?"/>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130" y="228600"/>
            <a:ext cx="402887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05375" y="2605218"/>
            <a:ext cx="3981450"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Thợ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dùng</a:t>
            </a:r>
            <a:r>
              <a:rPr lang="en-US" sz="2400">
                <a:latin typeface="Times New Roman" panose="02020603050405020304" pitchFamily="18" charset="0"/>
                <a:cs typeface="Times New Roman" panose="02020603050405020304" pitchFamily="18" charset="0"/>
              </a:rPr>
              <a:t> khí </a:t>
            </a:r>
            <a:r>
              <a:rPr lang="en-US" sz="2400" dirty="0" err="1">
                <a:latin typeface="Times New Roman" panose="02020603050405020304" pitchFamily="18" charset="0"/>
                <a:cs typeface="Times New Roman" panose="02020603050405020304" pitchFamily="18" charset="0"/>
              </a:rPr>
              <a:t>oxi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r>
              <a:rPr lang="en-US" sz="2400" dirty="0">
                <a:latin typeface="Times New Roman" panose="02020603050405020304" pitchFamily="18" charset="0"/>
                <a:cs typeface="Times New Roman" panose="02020603050405020304" pitchFamily="18" charset="0"/>
              </a:rPr>
              <a:t>.</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04" y="228601"/>
            <a:ext cx="3680981"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34" y="3413733"/>
            <a:ext cx="3775364"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7175" y="2558970"/>
            <a:ext cx="3981450"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Oxygen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bệnh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4160" y="5994634"/>
            <a:ext cx="3981450"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Phi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nén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thở</a:t>
            </a:r>
            <a:r>
              <a:rPr lang="en-US" sz="2400" dirty="0">
                <a:latin typeface="Times New Roman" panose="02020603050405020304" pitchFamily="18" charset="0"/>
                <a:cs typeface="Times New Roman" panose="02020603050405020304" pitchFamily="18" charset="0"/>
              </a:rPr>
              <a:t>.</a:t>
            </a:r>
          </a:p>
        </p:txBody>
      </p:sp>
      <p:pic>
        <p:nvPicPr>
          <p:cNvPr id="14" name="Picture 2" descr="Bình khí thở cho lính cứu ho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173" y="3276600"/>
            <a:ext cx="3775364" cy="26766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34130" y="5943600"/>
            <a:ext cx="3981450" cy="923330"/>
          </a:xfrm>
          <a:prstGeom prst="rect">
            <a:avLst/>
          </a:prstGeom>
          <a:solidFill>
            <a:schemeClr val="bg1"/>
          </a:solid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Lính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hỏa</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dùng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dưỡng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oxi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nhiễm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khói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độc</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0" y="4509234"/>
            <a:ext cx="5943600" cy="1323439"/>
          </a:xfrm>
          <a:prstGeom prst="rect">
            <a:avLst/>
          </a:prstGeom>
        </p:spPr>
        <p:txBody>
          <a:bodyPr wrap="square">
            <a:spAutoFit/>
          </a:bodyPr>
          <a:lstStyle/>
          <a:p>
            <a:pPr algn="ctr"/>
            <a:r>
              <a:rPr lang="vi-VN" sz="2000" dirty="0">
                <a:latin typeface="+mj-lt"/>
              </a:rPr>
              <a:t>Một số hộ gia đình sử dụng bếp củi để đun nấu hằng ngày. Khi lửa sắp tàn, người ta thêm củi và thổi hoặc quạt vào bếp thì ngọn lửa cháy bùng lên</a:t>
            </a:r>
            <a:r>
              <a:rPr lang="vi-VN" sz="2000" dirty="0" smtClean="0">
                <a:latin typeface="+mj-lt"/>
              </a:rPr>
              <a:t>.</a:t>
            </a:r>
            <a:endParaRPr lang="en-US" sz="2000" dirty="0" smtClean="0">
              <a:latin typeface="+mj-lt"/>
            </a:endParaRPr>
          </a:p>
          <a:p>
            <a:pPr algn="ctr"/>
            <a:r>
              <a:rPr lang="vi-VN" sz="2000" dirty="0" smtClean="0">
                <a:latin typeface="+mj-lt"/>
              </a:rPr>
              <a:t> </a:t>
            </a:r>
            <a:r>
              <a:rPr lang="vi-VN" sz="2000" dirty="0">
                <a:latin typeface="+mj-lt"/>
              </a:rPr>
              <a:t>Em hãy giải thích cách làm đó.</a:t>
            </a:r>
            <a:endParaRPr lang="en-US" sz="2000" dirty="0">
              <a:latin typeface="+mj-l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19" y="426989"/>
            <a:ext cx="3748087" cy="4108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29000" y="57573"/>
            <a:ext cx="22860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9. OXYGEN</a:t>
            </a:r>
          </a:p>
        </p:txBody>
      </p:sp>
      <p:sp>
        <p:nvSpPr>
          <p:cNvPr id="5" name="Rounded Rectangle 4"/>
          <p:cNvSpPr/>
          <p:nvPr/>
        </p:nvSpPr>
        <p:spPr>
          <a:xfrm>
            <a:off x="990600" y="1193800"/>
            <a:ext cx="3962400" cy="609600"/>
          </a:xfrm>
          <a:prstGeom prst="roundRect">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a:solidFill>
                  <a:prstClr val="black"/>
                </a:solidFill>
                <a:latin typeface="Times New Roman" panose="02020603050405020304" pitchFamily="18" charset="0"/>
                <a:cs typeface="Times New Roman" panose="02020603050405020304" pitchFamily="18" charset="0"/>
              </a:rPr>
              <a:t>1. </a:t>
            </a:r>
            <a:r>
              <a:rPr lang="en-US" sz="2000" b="1" dirty="0" err="1">
                <a:solidFill>
                  <a:prstClr val="black"/>
                </a:solidFill>
                <a:latin typeface="Times New Roman" panose="02020603050405020304" pitchFamily="18" charset="0"/>
                <a:cs typeface="Times New Roman" panose="02020603050405020304" pitchFamily="18" charset="0"/>
              </a:rPr>
              <a:t>Một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số</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tính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chất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Oxygen</a:t>
            </a:r>
          </a:p>
        </p:txBody>
      </p:sp>
      <p:sp>
        <p:nvSpPr>
          <p:cNvPr id="6" name="Rounded Rectangle 5"/>
          <p:cNvSpPr/>
          <p:nvPr/>
        </p:nvSpPr>
        <p:spPr>
          <a:xfrm>
            <a:off x="990600" y="1981201"/>
            <a:ext cx="7239000" cy="1143000"/>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smtClean="0">
                <a:ln>
                  <a:solidFill>
                    <a:schemeClr val="accent1">
                      <a:lumMod val="60000"/>
                      <a:lumOff val="40000"/>
                    </a:schemeClr>
                  </a:solidFill>
                </a:ln>
                <a:solidFill>
                  <a:schemeClr val="tx1"/>
                </a:solidFill>
                <a:latin typeface="Times New Roman" panose="02020603050405020304" pitchFamily="18" charset="0"/>
                <a:cs typeface="Times New Roman" panose="02020603050405020304" pitchFamily="18" charset="0"/>
              </a:rPr>
              <a:t>   </a:t>
            </a:r>
            <a:r>
              <a:rPr lang="vi-VN" sz="2000" dirty="0" smtClean="0">
                <a:solidFill>
                  <a:schemeClr val="tx1"/>
                </a:solidFill>
                <a:latin typeface="Times New Roman" panose="02020603050405020304" pitchFamily="18" charset="0"/>
                <a:cs typeface="Times New Roman" panose="02020603050405020304" pitchFamily="18" charset="0"/>
              </a:rPr>
              <a:t>Ox</a:t>
            </a:r>
            <a:r>
              <a:rPr lang="en-US" sz="2000" dirty="0" err="1" smtClean="0">
                <a:solidFill>
                  <a:schemeClr val="tx1"/>
                </a:solidFill>
                <a:latin typeface="Times New Roman" panose="02020603050405020304" pitchFamily="18" charset="0"/>
                <a:cs typeface="Times New Roman" panose="02020603050405020304" pitchFamily="18" charset="0"/>
              </a:rPr>
              <a:t>ygen</a:t>
            </a:r>
            <a:r>
              <a:rPr lang="vi-VN" sz="2000" dirty="0" smtClean="0">
                <a:solidFill>
                  <a:schemeClr val="tx1"/>
                </a:solidFill>
                <a:latin typeface="Times New Roman" panose="02020603050405020304" pitchFamily="18" charset="0"/>
                <a:cs typeface="Times New Roman" panose="02020603050405020304" pitchFamily="18" charset="0"/>
              </a:rPr>
              <a:t> là chất khí, không màu, không mùi, không vị, nặng hơn không khí, tan ít trong nước (1 lít nước ở 20</a:t>
            </a:r>
            <a:r>
              <a:rPr lang="vi-VN" sz="2000" baseline="30000" dirty="0" smtClean="0">
                <a:solidFill>
                  <a:schemeClr val="tx1"/>
                </a:solidFill>
                <a:latin typeface="Times New Roman" panose="02020603050405020304" pitchFamily="18" charset="0"/>
                <a:cs typeface="Times New Roman" panose="02020603050405020304" pitchFamily="18" charset="0"/>
              </a:rPr>
              <a:t>o</a:t>
            </a:r>
            <a:r>
              <a:rPr lang="vi-VN" sz="2000" dirty="0" smtClean="0">
                <a:solidFill>
                  <a:schemeClr val="tx1"/>
                </a:solidFill>
                <a:latin typeface="Times New Roman" panose="02020603050405020304" pitchFamily="18" charset="0"/>
                <a:cs typeface="Times New Roman" panose="02020603050405020304" pitchFamily="18" charset="0"/>
              </a:rPr>
              <a:t>C,</a:t>
            </a:r>
            <a:r>
              <a:rPr lang="en-US" sz="2000" dirty="0">
                <a:solidFill>
                  <a:schemeClr val="tx1"/>
                </a:solidFill>
                <a:latin typeface="Times New Roman" panose="02020603050405020304" pitchFamily="18" charset="0"/>
                <a:cs typeface="Times New Roman" panose="02020603050405020304" pitchFamily="18" charset="0"/>
              </a:rPr>
              <a:t> </a:t>
            </a:r>
            <a:r>
              <a:rPr lang="vi-VN" sz="2000" dirty="0" smtClean="0">
                <a:solidFill>
                  <a:schemeClr val="tx1"/>
                </a:solidFill>
                <a:latin typeface="Times New Roman" panose="02020603050405020304" pitchFamily="18" charset="0"/>
                <a:cs typeface="Times New Roman" panose="02020603050405020304" pitchFamily="18" charset="0"/>
              </a:rPr>
              <a:t>1 atm hòa tan được 31 ml khí oxi)</a:t>
            </a:r>
          </a:p>
        </p:txBody>
      </p:sp>
      <p:sp>
        <p:nvSpPr>
          <p:cNvPr id="7" name="Rounded Rectangle 6"/>
          <p:cNvSpPr/>
          <p:nvPr/>
        </p:nvSpPr>
        <p:spPr>
          <a:xfrm>
            <a:off x="1007165" y="3276600"/>
            <a:ext cx="3962400" cy="609600"/>
          </a:xfrm>
          <a:prstGeom prst="roundRect">
            <a:avLst/>
          </a:prstGeo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tIns="0" rtlCol="0" anchor="t"/>
          <a:lstStyle/>
          <a:p>
            <a:pPr algn="just"/>
            <a:r>
              <a:rPr lang="en-US" sz="2000" b="1" dirty="0" smtClean="0">
                <a:solidFill>
                  <a:schemeClr val="tx1"/>
                </a:solidFill>
                <a:latin typeface="Times New Roman" panose="02020603050405020304" pitchFamily="18" charset="0"/>
                <a:cs typeface="Times New Roman" panose="02020603050405020304" pitchFamily="18" charset="0"/>
              </a:rPr>
              <a:t>2</a:t>
            </a:r>
            <a:r>
              <a:rPr lang="vi-VN"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Tầm</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quan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trọng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của</a:t>
            </a:r>
            <a:r>
              <a:rPr lang="en-US" sz="2000" b="1" dirty="0" smtClean="0">
                <a:solidFill>
                  <a:schemeClr val="tx1"/>
                </a:solidFill>
                <a:latin typeface="Times New Roman" panose="02020603050405020304" pitchFamily="18" charset="0"/>
                <a:cs typeface="Times New Roman" panose="02020603050405020304" pitchFamily="18" charset="0"/>
              </a:rPr>
              <a:t> Oxygen</a:t>
            </a:r>
            <a:endParaRPr lang="vi-VN" sz="2000" b="1" dirty="0" smtClean="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007165" y="4191000"/>
            <a:ext cx="4038600" cy="508000"/>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tIns="0" rtlCol="0" anchor="t"/>
          <a:lstStyle/>
          <a:p>
            <a:pPr algn="just"/>
            <a:r>
              <a:rPr lang="en-US" sz="200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solidFill>
                  <a:schemeClr val="tx1"/>
                </a:solidFill>
                <a:latin typeface="Times New Roman" panose="02020603050405020304" pitchFamily="18" charset="0"/>
                <a:cs typeface="Times New Roman" panose="02020603050405020304" pitchFamily="18" charset="0"/>
              </a:rPr>
              <a:t>Oxygen </a:t>
            </a:r>
            <a:r>
              <a:rPr lang="en-US" sz="2000" dirty="0" err="1" smtClean="0">
                <a:solidFill>
                  <a:schemeClr val="tx1"/>
                </a:solidFill>
                <a:latin typeface="Times New Roman" panose="02020603050405020304" pitchFamily="18" charset="0"/>
                <a:cs typeface="Times New Roman" panose="02020603050405020304" pitchFamily="18" charset="0"/>
              </a:rPr>
              <a:t>duy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sống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sự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cháy</a:t>
            </a:r>
            <a:endParaRPr lang="vi-VN"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bodyPr>
          <a:lstStyle/>
          <a:p>
            <a:r>
              <a:rPr lang="vi-VN" altLang="en-US" sz="6000">
                <a:ln w="22225">
                  <a:solidFill>
                    <a:schemeClr val="accent2"/>
                  </a:solidFill>
                  <a:prstDash val="solid"/>
                </a:ln>
                <a:solidFill>
                  <a:schemeClr val="accent2">
                    <a:lumMod val="40000"/>
                    <a:lumOff val="60000"/>
                  </a:schemeClr>
                </a:solidFill>
                <a:effectLst/>
              </a:rPr>
              <a:t>Củng cố</a:t>
            </a:r>
          </a:p>
        </p:txBody>
      </p:sp>
      <p:sp>
        <p:nvSpPr>
          <p:cNvPr id="100" name="Text Box 99"/>
          <p:cNvSpPr txBox="1"/>
          <p:nvPr/>
        </p:nvSpPr>
        <p:spPr>
          <a:xfrm>
            <a:off x="457200" y="1371600"/>
            <a:ext cx="8376920" cy="2554545"/>
          </a:xfrm>
          <a:prstGeom prst="rect">
            <a:avLst/>
          </a:prstGeom>
          <a:noFill/>
          <a:ln w="9525">
            <a:noFill/>
          </a:ln>
        </p:spPr>
        <p:txBody>
          <a:bodyPr wrap="square">
            <a:spAutoFit/>
            <a:scene3d>
              <a:camera prst="orthographicFront"/>
              <a:lightRig rig="threePt" dir="t"/>
            </a:scene3d>
          </a:bodyPr>
          <a:lstStyle/>
          <a:p>
            <a:r>
              <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 </a:t>
            </a:r>
            <a:r>
              <a:rPr lang="en-US" sz="320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1&lt;NB&gt; Khí Oxygen có ở đâu ?</a:t>
            </a:r>
            <a:endPar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r>
              <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320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Môi trường trên cạn.</a:t>
            </a:r>
            <a:endPar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lvl="0"/>
            <a:r>
              <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a:t>
            </a:r>
            <a:r>
              <a:rPr lang="en-US" sz="320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r>
              <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Môi trường </a:t>
            </a:r>
            <a:r>
              <a:rPr lang="en-US" sz="320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 nước.</a:t>
            </a:r>
            <a:endPar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lvl="0"/>
            <a:r>
              <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Môi trường </a:t>
            </a:r>
            <a:r>
              <a:rPr lang="en-US" sz="320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 đất.</a:t>
            </a:r>
          </a:p>
          <a:p>
            <a:r>
              <a:rPr lang="en-US" sz="320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a:t>
            </a:r>
            <a:r>
              <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smtClean="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Cả 3 môi trường trên.</a:t>
            </a:r>
            <a:endParaRPr lang="en-US" sz="320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36196" name="Oval 4"/>
          <p:cNvSpPr/>
          <p:nvPr/>
        </p:nvSpPr>
        <p:spPr>
          <a:xfrm>
            <a:off x="457200" y="3352800"/>
            <a:ext cx="457200" cy="685800"/>
          </a:xfrm>
          <a:prstGeom prst="ellipse">
            <a:avLst/>
          </a:prstGeom>
          <a:noFill/>
          <a:ln w="38100" cap="flat" cmpd="sng">
            <a:solidFill>
              <a:srgbClr val="FF0000"/>
            </a:solidFill>
            <a:prstDash val="solid"/>
            <a:headEnd type="none" w="med" len="med"/>
            <a:tailEnd type="none" w="med" len="med"/>
          </a:ln>
        </p:spPr>
        <p:txBody>
          <a:bodyPr wrap="none" anchor="ctr" anchorCtr="0"/>
          <a:lstStyle/>
          <a:p>
            <a:endParaRPr lang="vi-VN" altLang="x-none" dirty="0">
              <a:solidFill>
                <a:prstClr val="black"/>
              </a:solidFill>
              <a:latin typeface="VNI-Times" pitchFamily="2" charset="0"/>
            </a:endParaRPr>
          </a:p>
        </p:txBody>
      </p:sp>
    </p:spTree>
    <p:extLst>
      <p:ext uri="{BB962C8B-B14F-4D97-AF65-F5344CB8AC3E}">
        <p14:creationId xmlns:p14="http://schemas.microsoft.com/office/powerpoint/2010/main" val="30142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strips(downLeft)">
                                      <p:cBhvr>
                                        <p:cTn id="7" dur="500"/>
                                        <p:tgtEl>
                                          <p:spTgt spid="13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bodyPr>
          <a:lstStyle/>
          <a:p>
            <a:r>
              <a:rPr lang="vi-VN" altLang="en-US" sz="6000">
                <a:ln w="22225">
                  <a:solidFill>
                    <a:schemeClr val="accent2"/>
                  </a:solidFill>
                  <a:prstDash val="solid"/>
                </a:ln>
                <a:solidFill>
                  <a:schemeClr val="accent2">
                    <a:lumMod val="40000"/>
                    <a:lumOff val="60000"/>
                  </a:schemeClr>
                </a:solidFill>
                <a:effectLst/>
              </a:rPr>
              <a:t>Củng cố</a:t>
            </a:r>
          </a:p>
        </p:txBody>
      </p:sp>
      <p:sp>
        <p:nvSpPr>
          <p:cNvPr id="100" name="Text Box 99"/>
          <p:cNvSpPr txBox="1"/>
          <p:nvPr/>
        </p:nvSpPr>
        <p:spPr>
          <a:xfrm>
            <a:off x="457200" y="1371611"/>
            <a:ext cx="8376920" cy="4524315"/>
          </a:xfrm>
          <a:prstGeom prst="rect">
            <a:avLst/>
          </a:prstGeom>
          <a:noFill/>
          <a:ln w="9525">
            <a:noFill/>
          </a:ln>
        </p:spPr>
        <p:txBody>
          <a:bodyPr wrap="square">
            <a:spAutoFit/>
            <a:scene3d>
              <a:camera prst="orthographicFront"/>
              <a:lightRig rig="threePt" dir="t"/>
            </a:scene3d>
          </a:bodyPr>
          <a:lstStyle/>
          <a:p>
            <a:pPr indent="0"/>
            <a:r>
              <a:rPr lang="en-US" sz="32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r>
              <a:rPr lang="en-US" sz="3200" b="1" smtClean="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2&lt;NB</a:t>
            </a:r>
            <a:r>
              <a:rPr lang="en-US" sz="32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a:t>
            </a:r>
            <a:r>
              <a:rPr lang="en-US" sz="32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Chọn phát biểu </a:t>
            </a:r>
            <a:r>
              <a:rPr lang="en-US" sz="3200" b="1" i="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đúng:</a:t>
            </a:r>
            <a:endParaRPr lang="en-US" sz="32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r>
              <a:rPr lang="en-US" sz="32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Oxygen là chất khí, tan ít trong nước và nặng hơn không khí.</a:t>
            </a:r>
          </a:p>
          <a:p>
            <a:pPr indent="0"/>
            <a:r>
              <a:rPr lang="en-US" sz="32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Oxygen là chất khí, tan vô hạn trong nước và nặng hơn không khí.</a:t>
            </a:r>
          </a:p>
          <a:p>
            <a:pPr indent="0"/>
            <a:r>
              <a:rPr lang="en-US" sz="32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Oxygen là chất khí, tan ít trong nước và nhẹ hơn không khí.</a:t>
            </a:r>
          </a:p>
          <a:p>
            <a:pPr indent="0"/>
            <a:r>
              <a:rPr lang="en-US" sz="3200" b="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Oxygen là chất khí, tan vô hạn trong nước và nhẹ hơn không khí.</a:t>
            </a:r>
          </a:p>
        </p:txBody>
      </p:sp>
      <p:sp>
        <p:nvSpPr>
          <p:cNvPr id="136196" name="Oval 4"/>
          <p:cNvSpPr/>
          <p:nvPr/>
        </p:nvSpPr>
        <p:spPr>
          <a:xfrm>
            <a:off x="457200" y="1828800"/>
            <a:ext cx="457200" cy="685800"/>
          </a:xfrm>
          <a:prstGeom prst="ellipse">
            <a:avLst/>
          </a:prstGeom>
          <a:noFill/>
          <a:ln w="38100" cap="flat" cmpd="sng">
            <a:solidFill>
              <a:srgbClr val="FF0000"/>
            </a:solidFill>
            <a:prstDash val="solid"/>
            <a:headEnd type="none" w="med" len="med"/>
            <a:tailEnd type="none" w="med" len="med"/>
          </a:ln>
        </p:spPr>
        <p:txBody>
          <a:bodyPr wrap="none" anchor="ctr" anchorCtr="0"/>
          <a:lstStyle/>
          <a:p>
            <a:endParaRPr lang="vi-VN" altLang="x-none"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strips(downLeft)">
                                      <p:cBhvr>
                                        <p:cTn id="7" dur="500"/>
                                        <p:tgtEl>
                                          <p:spTgt spid="13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68"/>
            <a:ext cx="8229600" cy="718185"/>
          </a:xfrm>
        </p:spPr>
        <p:txBody>
          <a:bodyPr>
            <a:normAutofit fontScale="90000"/>
            <a:scene3d>
              <a:camera prst="orthographicFront"/>
              <a:lightRig rig="threePt" dir="t"/>
            </a:scene3d>
          </a:bodyPr>
          <a:lstStyle/>
          <a:p>
            <a:r>
              <a:rPr lang="vi-VN" altLang="en-US" sz="6000">
                <a:ln w="22225">
                  <a:solidFill>
                    <a:schemeClr val="accent2"/>
                  </a:solidFill>
                  <a:prstDash val="solid"/>
                </a:ln>
                <a:solidFill>
                  <a:schemeClr val="accent2">
                    <a:lumMod val="40000"/>
                    <a:lumOff val="60000"/>
                  </a:schemeClr>
                </a:solidFill>
                <a:effectLst/>
              </a:rPr>
              <a:t>Củng cố</a:t>
            </a:r>
          </a:p>
        </p:txBody>
      </p:sp>
      <p:sp>
        <p:nvSpPr>
          <p:cNvPr id="100" name="Text Box 99"/>
          <p:cNvSpPr txBox="1"/>
          <p:nvPr/>
        </p:nvSpPr>
        <p:spPr>
          <a:xfrm>
            <a:off x="533400" y="1143000"/>
            <a:ext cx="8529320" cy="5016758"/>
          </a:xfrm>
          <a:prstGeom prst="rect">
            <a:avLst/>
          </a:prstGeom>
          <a:noFill/>
          <a:ln w="9525">
            <a:noFill/>
          </a:ln>
        </p:spPr>
        <p:txBody>
          <a:bodyPr wrap="square">
            <a:spAutoFit/>
            <a:scene3d>
              <a:camera prst="orthographicFront"/>
              <a:lightRig rig="threePt" dir="t"/>
            </a:scene3d>
          </a:bodyPr>
          <a:lstStyle/>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r>
              <a:rPr lang="en-US" sz="320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3&lt;VD</a:t>
            </a:r>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 Bạn An tiến hành 1 thí nghiệm bắt 2 con châu chấu có kích cỡ bằng nhau cho vào 2 bình đựng thủy tinh. Đậy kín bình 1 bằng nút cao su, còn bình 2 bọc lại bằng miếng vải màn. Các em hãy dự đoán kết quả xảy ra của 2 con châu chấu ở 2 bình?</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Con châu chấu bình 1 chết, bình 2 sống.</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Cả hai con châu chấu đều chết.</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Cả hai con châu chấu đều sống.</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Con châu chấu bình 1 sống, bình 2 chết.</a:t>
            </a:r>
          </a:p>
        </p:txBody>
      </p:sp>
      <p:sp>
        <p:nvSpPr>
          <p:cNvPr id="136196" name="Oval 4"/>
          <p:cNvSpPr/>
          <p:nvPr/>
        </p:nvSpPr>
        <p:spPr>
          <a:xfrm>
            <a:off x="533400" y="4038600"/>
            <a:ext cx="457200" cy="685800"/>
          </a:xfrm>
          <a:prstGeom prst="ellipse">
            <a:avLst/>
          </a:prstGeom>
          <a:noFill/>
          <a:ln w="38100" cap="flat" cmpd="sng">
            <a:solidFill>
              <a:srgbClr val="FF0000"/>
            </a:solidFill>
            <a:prstDash val="solid"/>
            <a:headEnd type="none" w="med" len="med"/>
            <a:tailEnd type="none" w="med" len="med"/>
          </a:ln>
        </p:spPr>
        <p:txBody>
          <a:bodyPr wrap="none" anchor="ctr" anchorCtr="0"/>
          <a:lstStyle/>
          <a:p>
            <a:endParaRPr lang="vi-VN" altLang="x-none"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strips(downLeft)">
                                      <p:cBhvr>
                                        <p:cTn id="7" dur="500"/>
                                        <p:tgtEl>
                                          <p:spTgt spid="13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Desktop\1279_cr_542fd7f92d1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93"/>
            <a:ext cx="9144000" cy="67730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457200" y="1447803"/>
            <a:ext cx="977900" cy="890588"/>
            <a:chOff x="914464" y="1391443"/>
            <a:chExt cx="977900" cy="890588"/>
          </a:xfrm>
        </p:grpSpPr>
        <p:grpSp>
          <p:nvGrpSpPr>
            <p:cNvPr id="6" name="Group 7"/>
            <p:cNvGrpSpPr/>
            <p:nvPr/>
          </p:nvGrpSpPr>
          <p:grpSpPr bwMode="auto">
            <a:xfrm>
              <a:off x="914464" y="1391443"/>
              <a:ext cx="977900" cy="890588"/>
              <a:chOff x="720" y="1488"/>
              <a:chExt cx="806" cy="808"/>
            </a:xfrm>
          </p:grpSpPr>
          <p:sp>
            <p:nvSpPr>
              <p:cNvPr id="8"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9" name="Picture 9"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10"/>
            <p:cNvSpPr txBox="1">
              <a:spLocks noChangeArrowheads="1"/>
            </p:cNvSpPr>
            <p:nvPr/>
          </p:nvSpPr>
          <p:spPr bwMode="gray">
            <a:xfrm>
              <a:off x="1071055" y="1487559"/>
              <a:ext cx="6302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10" name="Flowchart: Alternate Process 9"/>
          <p:cNvSpPr/>
          <p:nvPr/>
        </p:nvSpPr>
        <p:spPr>
          <a:xfrm>
            <a:off x="1555686" y="1543916"/>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anose="02020603050405020304" pitchFamily="18" charset="0"/>
                <a:cs typeface="Times New Roman" panose="02020603050405020304" pitchFamily="18" charset="0"/>
              </a:rPr>
              <a:t>Mọi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sinh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vật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sống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đều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cần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đến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tôi</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633800" y="2682639"/>
            <a:ext cx="944563" cy="867980"/>
            <a:chOff x="829725" y="2526421"/>
            <a:chExt cx="944563" cy="867980"/>
          </a:xfrm>
        </p:grpSpPr>
        <p:grpSp>
          <p:nvGrpSpPr>
            <p:cNvPr id="12" name="Group 11"/>
            <p:cNvGrpSpPr/>
            <p:nvPr/>
          </p:nvGrpSpPr>
          <p:grpSpPr bwMode="auto">
            <a:xfrm>
              <a:off x="829725" y="2526421"/>
              <a:ext cx="944563" cy="867980"/>
              <a:chOff x="1188" y="1705"/>
              <a:chExt cx="330" cy="332"/>
            </a:xfrm>
          </p:grpSpPr>
          <p:sp>
            <p:nvSpPr>
              <p:cNvPr id="14"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5" name="Picture 13"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6" name="Flowchart: Alternate Process 15"/>
          <p:cNvSpPr/>
          <p:nvPr/>
        </p:nvSpPr>
        <p:spPr>
          <a:xfrm>
            <a:off x="1817017" y="2770684"/>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anose="02020603050405020304" pitchFamily="18" charset="0"/>
                <a:cs typeface="Times New Roman" panose="02020603050405020304" pitchFamily="18" charset="0"/>
              </a:rPr>
              <a:t>Tôi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có</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mặt</a:t>
            </a:r>
            <a:r>
              <a:rPr lang="en-US" altLang="en-US" sz="2400" b="1" dirty="0">
                <a:solidFill>
                  <a:schemeClr val="bg1"/>
                </a:solidFill>
                <a:latin typeface="Times New Roman" panose="02020603050405020304" pitchFamily="18" charset="0"/>
                <a:cs typeface="Times New Roman" panose="02020603050405020304" pitchFamily="18" charset="0"/>
              </a:rPr>
              <a:t> ở </a:t>
            </a:r>
            <a:r>
              <a:rPr lang="en-US" altLang="en-US" sz="2400" b="1" dirty="0" err="1">
                <a:solidFill>
                  <a:schemeClr val="bg1"/>
                </a:solidFill>
                <a:latin typeface="Times New Roman" panose="02020603050405020304" pitchFamily="18" charset="0"/>
                <a:cs typeface="Times New Roman" panose="02020603050405020304" pitchFamily="18" charset="0"/>
              </a:rPr>
              <a:t>khắp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mọi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nơi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trên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trái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đất</a:t>
            </a:r>
            <a:r>
              <a:rPr lang="en-US" altLang="en-US" sz="2400" b="1" dirty="0">
                <a:solidFill>
                  <a:schemeClr val="bg1"/>
                </a:solidFill>
                <a:latin typeface="Times New Roman" panose="02020603050405020304" pitchFamily="18" charset="0"/>
                <a:cs typeface="Times New Roman" panose="02020603050405020304" pitchFamily="18" charset="0"/>
              </a:rPr>
              <a:t>.</a:t>
            </a:r>
          </a:p>
        </p:txBody>
      </p:sp>
      <p:grpSp>
        <p:nvGrpSpPr>
          <p:cNvPr id="17" name="Group 16"/>
          <p:cNvGrpSpPr/>
          <p:nvPr/>
        </p:nvGrpSpPr>
        <p:grpSpPr>
          <a:xfrm>
            <a:off x="1600200" y="4068769"/>
            <a:ext cx="905754" cy="808039"/>
            <a:chOff x="875796" y="3592999"/>
            <a:chExt cx="905754" cy="808037"/>
          </a:xfrm>
        </p:grpSpPr>
        <p:grpSp>
          <p:nvGrpSpPr>
            <p:cNvPr id="18" name="Group 15"/>
            <p:cNvGrpSpPr/>
            <p:nvPr/>
          </p:nvGrpSpPr>
          <p:grpSpPr bwMode="auto">
            <a:xfrm>
              <a:off x="875796" y="3592999"/>
              <a:ext cx="905754" cy="808037"/>
              <a:chOff x="1188" y="2112"/>
              <a:chExt cx="330" cy="332"/>
            </a:xfrm>
          </p:grpSpPr>
          <p:sp>
            <p:nvSpPr>
              <p:cNvPr id="20" name="Oval 16"/>
              <p:cNvSpPr>
                <a:spLocks noChangeArrowheads="1"/>
              </p:cNvSpPr>
              <p:nvPr/>
            </p:nvSpPr>
            <p:spPr bwMode="gray">
              <a:xfrm>
                <a:off x="1188" y="2113"/>
                <a:ext cx="330" cy="331"/>
              </a:xfrm>
              <a:prstGeom prst="ellipse">
                <a:avLst/>
              </a:prstGeom>
              <a:solidFill>
                <a:schemeClr va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1" name="Picture 17"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9" name="Text Box 18"/>
            <p:cNvSpPr txBox="1">
              <a:spLocks noChangeArrowheads="1"/>
            </p:cNvSpPr>
            <p:nvPr/>
          </p:nvSpPr>
          <p:spPr bwMode="gray">
            <a:xfrm>
              <a:off x="1135084" y="3652838"/>
              <a:ext cx="314325" cy="58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22" name="Flowchart: Alternate Process 21"/>
          <p:cNvSpPr/>
          <p:nvPr/>
        </p:nvSpPr>
        <p:spPr>
          <a:xfrm>
            <a:off x="2726468" y="4004956"/>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anose="02020603050405020304" pitchFamily="18" charset="0"/>
                <a:cs typeface="Times New Roman" panose="02020603050405020304" pitchFamily="18" charset="0"/>
              </a:rPr>
              <a:t>Tôi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là</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một</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thành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phần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của</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b="1" dirty="0">
                <a:solidFill>
                  <a:srgbClr val="000000"/>
                </a:solidFill>
              </a:rPr>
              <a:t>.</a:t>
            </a:r>
          </a:p>
        </p:txBody>
      </p:sp>
      <p:grpSp>
        <p:nvGrpSpPr>
          <p:cNvPr id="23" name="Group 22"/>
          <p:cNvGrpSpPr/>
          <p:nvPr/>
        </p:nvGrpSpPr>
        <p:grpSpPr>
          <a:xfrm>
            <a:off x="1655618" y="5257783"/>
            <a:ext cx="867632" cy="855662"/>
            <a:chOff x="858430" y="4723358"/>
            <a:chExt cx="867632" cy="855663"/>
          </a:xfrm>
        </p:grpSpPr>
        <p:grpSp>
          <p:nvGrpSpPr>
            <p:cNvPr id="24" name="Group 19"/>
            <p:cNvGrpSpPr/>
            <p:nvPr/>
          </p:nvGrpSpPr>
          <p:grpSpPr bwMode="auto">
            <a:xfrm>
              <a:off x="858430" y="4723358"/>
              <a:ext cx="867632" cy="855663"/>
              <a:chOff x="1188" y="2532"/>
              <a:chExt cx="330" cy="332"/>
            </a:xfrm>
          </p:grpSpPr>
          <p:sp>
            <p:nvSpPr>
              <p:cNvPr id="26"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7"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2"/>
            <p:cNvSpPr txBox="1">
              <a:spLocks noChangeArrowheads="1"/>
            </p:cNvSpPr>
            <p:nvPr/>
          </p:nvSpPr>
          <p:spPr bwMode="gray">
            <a:xfrm>
              <a:off x="1167904" y="4862759"/>
              <a:ext cx="32702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28" name="Flowchart: Alternate Process 27"/>
          <p:cNvSpPr/>
          <p:nvPr/>
        </p:nvSpPr>
        <p:spPr>
          <a:xfrm>
            <a:off x="2742844" y="5318229"/>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anose="02020603050405020304" pitchFamily="18" charset="0"/>
                <a:cs typeface="Times New Roman" panose="02020603050405020304" pitchFamily="18" charset="0"/>
              </a:rPr>
              <a:t>Các</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bệnh</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nhân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khó</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thể</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thiếu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tôi</a:t>
            </a:r>
            <a:r>
              <a:rPr lang="en-US" altLang="en-US" b="1" dirty="0">
                <a:solidFill>
                  <a:srgbClr val="000000"/>
                </a:solidFill>
              </a:rPr>
              <a:t>.</a:t>
            </a:r>
          </a:p>
        </p:txBody>
      </p:sp>
      <p:sp>
        <p:nvSpPr>
          <p:cNvPr id="30" name="Rectangle 29"/>
          <p:cNvSpPr/>
          <p:nvPr/>
        </p:nvSpPr>
        <p:spPr>
          <a:xfrm>
            <a:off x="215496" y="304800"/>
            <a:ext cx="257852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rgbClr val="00B0F0"/>
                </a:solidFill>
                <a:effectLst>
                  <a:outerShdw blurRad="80000" dist="40000" dir="5040000" algn="tl">
                    <a:srgbClr val="000000">
                      <a:alpha val="30000"/>
                    </a:srgbClr>
                  </a:outerShdw>
                </a:effectLst>
              </a:rPr>
              <a:t>OXYGEN</a:t>
            </a:r>
            <a:endParaRPr lang="en-US" sz="5400" b="1" cap="none" spc="0" dirty="0">
              <a:ln w="11430"/>
              <a:solidFill>
                <a:srgbClr val="00B0F0"/>
              </a:soli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heel(1)">
                                      <p:cBhvr>
                                        <p:cTn id="2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P spid="28"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bodyPr>
          <a:lstStyle/>
          <a:p>
            <a:r>
              <a:rPr lang="vi-VN" altLang="en-US" sz="6000">
                <a:ln w="22225">
                  <a:solidFill>
                    <a:schemeClr val="accent2"/>
                  </a:solidFill>
                  <a:prstDash val="solid"/>
                </a:ln>
                <a:solidFill>
                  <a:schemeClr val="accent2">
                    <a:lumMod val="40000"/>
                    <a:lumOff val="60000"/>
                  </a:schemeClr>
                </a:solidFill>
                <a:effectLst/>
              </a:rPr>
              <a:t>Củng cố</a:t>
            </a:r>
          </a:p>
        </p:txBody>
      </p:sp>
      <p:sp>
        <p:nvSpPr>
          <p:cNvPr id="100" name="Text Box 99"/>
          <p:cNvSpPr txBox="1"/>
          <p:nvPr/>
        </p:nvSpPr>
        <p:spPr>
          <a:xfrm>
            <a:off x="457200" y="1371600"/>
            <a:ext cx="8376920" cy="3539430"/>
          </a:xfrm>
          <a:prstGeom prst="rect">
            <a:avLst/>
          </a:prstGeom>
          <a:noFill/>
          <a:ln w="9525">
            <a:noFill/>
          </a:ln>
        </p:spPr>
        <p:txBody>
          <a:bodyPr wrap="square">
            <a:spAutoFit/>
            <a:scene3d>
              <a:camera prst="orthographicFront"/>
              <a:lightRig rig="threePt" dir="t"/>
            </a:scene3d>
          </a:bodyPr>
          <a:lstStyle/>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r>
              <a:rPr lang="en-US" sz="320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4&lt;VDC</a:t>
            </a:r>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&gt; Khi một can xăng bất cẩn bốc cháy, chọn giải pháp chữa cháy nào dưới đây phù hợp nhất ?</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Phun nước</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Dùng cát đổ trùm lên.</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Dùng bình chữa cháy gia đình để phun vào</a:t>
            </a:r>
          </a:p>
          <a:p>
            <a:pPr indent="0"/>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 Dùng chiếc chăn khô đắp lên.</a:t>
            </a:r>
          </a:p>
        </p:txBody>
      </p:sp>
      <p:sp>
        <p:nvSpPr>
          <p:cNvPr id="136196" name="Oval 4"/>
          <p:cNvSpPr/>
          <p:nvPr/>
        </p:nvSpPr>
        <p:spPr>
          <a:xfrm>
            <a:off x="457200" y="3352800"/>
            <a:ext cx="457200" cy="685800"/>
          </a:xfrm>
          <a:prstGeom prst="ellipse">
            <a:avLst/>
          </a:prstGeom>
          <a:noFill/>
          <a:ln w="38100" cap="flat" cmpd="sng">
            <a:solidFill>
              <a:srgbClr val="FF0000"/>
            </a:solidFill>
            <a:prstDash val="solid"/>
            <a:headEnd type="none" w="med" len="med"/>
            <a:tailEnd type="none" w="med" len="med"/>
          </a:ln>
        </p:spPr>
        <p:txBody>
          <a:bodyPr wrap="none" anchor="ctr" anchorCtr="0"/>
          <a:lstStyle/>
          <a:p>
            <a:endParaRPr lang="vi-VN" altLang="x-none"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strips(downLeft)">
                                      <p:cBhvr>
                                        <p:cTn id="7" dur="500"/>
                                        <p:tgtEl>
                                          <p:spTgt spid="13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762001"/>
            <a:ext cx="6611938" cy="1020763"/>
          </a:xfrm>
        </p:spPr>
        <p:txBody>
          <a:bodyPr>
            <a:normAutofit/>
          </a:bodyPr>
          <a:lstStyle/>
          <a:p>
            <a:pPr marL="0" indent="0">
              <a:buNone/>
            </a:pP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SGK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p:nvPr/>
        </p:nvSpPr>
        <p:spPr>
          <a:xfrm>
            <a:off x="3429000" y="76200"/>
            <a:ext cx="5029200" cy="7620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err="1" smtClean="0">
                <a:solidFill>
                  <a:srgbClr val="FF0000"/>
                </a:solidFill>
                <a:latin typeface="Times New Roman" panose="02020603050405020304" pitchFamily="18" charset="0"/>
                <a:cs typeface="Times New Roman" panose="02020603050405020304" pitchFamily="18" charset="0"/>
              </a:rPr>
              <a:t>Thời</a:t>
            </a:r>
            <a:r>
              <a:rPr lang="en-US" sz="9600" b="1" dirty="0" smtClean="0">
                <a:solidFill>
                  <a:srgbClr val="FF0000"/>
                </a:solidFill>
                <a:latin typeface="Times New Roman" panose="02020603050405020304" pitchFamily="18" charset="0"/>
                <a:cs typeface="Times New Roman" panose="02020603050405020304" pitchFamily="18" charset="0"/>
              </a:rPr>
              <a:t> </a:t>
            </a:r>
            <a:r>
              <a:rPr lang="en-US" sz="9600" b="1" dirty="0" err="1">
                <a:solidFill>
                  <a:srgbClr val="FF0000"/>
                </a:solidFill>
                <a:latin typeface="Times New Roman" panose="02020603050405020304" pitchFamily="18" charset="0"/>
                <a:cs typeface="Times New Roman" panose="02020603050405020304" pitchFamily="18" charset="0"/>
              </a:rPr>
              <a:t>gian</a:t>
            </a:r>
            <a:r>
              <a:rPr lang="en-US" sz="9600" b="1" dirty="0">
                <a:solidFill>
                  <a:srgbClr val="FF0000"/>
                </a:solidFill>
                <a:latin typeface="Times New Roman" panose="02020603050405020304" pitchFamily="18" charset="0"/>
                <a:cs typeface="Times New Roman" panose="02020603050405020304" pitchFamily="18" charset="0"/>
              </a:rPr>
              <a:t>: 3 </a:t>
            </a:r>
            <a:r>
              <a:rPr lang="en-US" sz="9600" b="1" dirty="0" err="1" smtClean="0">
                <a:solidFill>
                  <a:srgbClr val="FF0000"/>
                </a:solidFill>
                <a:latin typeface="Times New Roman" panose="02020603050405020304" pitchFamily="18" charset="0"/>
                <a:cs typeface="Times New Roman" panose="02020603050405020304" pitchFamily="18" charset="0"/>
              </a:rPr>
              <a:t>phút</a:t>
            </a:r>
            <a:endParaRPr lang="en-US" sz="9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4691" y="2072337"/>
            <a:ext cx="8534400" cy="2308324"/>
          </a:xfrm>
          <a:prstGeom prst="rect">
            <a:avLst/>
          </a:prstGeom>
          <a:noFill/>
        </p:spPr>
        <p:txBody>
          <a:bodyPr wrap="square" rtlCol="0">
            <a:spAutoFit/>
          </a:bodyPr>
          <a:lstStyle/>
          <a:p>
            <a:pPr marL="342900" indent="-342900">
              <a:buFontTx/>
              <a:buAutoNum type="arabicParenR"/>
            </a:pPr>
            <a:r>
              <a:rPr lang="en-US" sz="3000" b="1" dirty="0" err="1">
                <a:solidFill>
                  <a:srgbClr val="1F497D">
                    <a:lumMod val="60000"/>
                    <a:lumOff val="40000"/>
                  </a:srgbClr>
                </a:solidFill>
                <a:latin typeface="Times New Roman" panose="02020603050405020304" pitchFamily="18" charset="0"/>
                <a:cs typeface="Times New Roman" panose="02020603050405020304" pitchFamily="18" charset="0"/>
              </a:rPr>
              <a:t>Điền</a:t>
            </a:r>
            <a:r>
              <a:rPr lang="en-US" sz="3000" b="1"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3000" b="1" dirty="0" err="1">
                <a:solidFill>
                  <a:srgbClr val="1F497D">
                    <a:lumMod val="60000"/>
                    <a:lumOff val="40000"/>
                  </a:srgbClr>
                </a:solidFill>
                <a:latin typeface="Times New Roman" panose="02020603050405020304" pitchFamily="18" charset="0"/>
                <a:cs typeface="Times New Roman" panose="02020603050405020304" pitchFamily="18" charset="0"/>
              </a:rPr>
              <a:t>từ</a:t>
            </a:r>
            <a:r>
              <a:rPr lang="en-US" sz="3000" b="1"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3000" b="1" dirty="0" err="1">
                <a:solidFill>
                  <a:srgbClr val="1F497D">
                    <a:lumMod val="60000"/>
                    <a:lumOff val="40000"/>
                  </a:srgbClr>
                </a:solidFill>
                <a:latin typeface="Times New Roman" panose="02020603050405020304" pitchFamily="18" charset="0"/>
                <a:cs typeface="Times New Roman" panose="02020603050405020304" pitchFamily="18" charset="0"/>
              </a:rPr>
              <a:t>thích</a:t>
            </a:r>
            <a:r>
              <a:rPr lang="en-US" sz="3000" b="1"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3000" b="1" dirty="0" err="1">
                <a:solidFill>
                  <a:srgbClr val="1F497D">
                    <a:lumMod val="60000"/>
                    <a:lumOff val="40000"/>
                  </a:srgbClr>
                </a:solidFill>
                <a:latin typeface="Times New Roman" panose="02020603050405020304" pitchFamily="18" charset="0"/>
                <a:cs typeface="Times New Roman" panose="02020603050405020304" pitchFamily="18" charset="0"/>
              </a:rPr>
              <a:t>hợp</a:t>
            </a:r>
            <a:r>
              <a:rPr lang="en-US" sz="3000" b="1"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3000" b="1" dirty="0" err="1">
                <a:solidFill>
                  <a:srgbClr val="1F497D">
                    <a:lumMod val="60000"/>
                    <a:lumOff val="40000"/>
                  </a:srgbClr>
                </a:solidFill>
                <a:latin typeface="Times New Roman" panose="02020603050405020304" pitchFamily="18" charset="0"/>
                <a:cs typeface="Times New Roman" panose="02020603050405020304" pitchFamily="18" charset="0"/>
              </a:rPr>
              <a:t>vào</a:t>
            </a:r>
            <a:r>
              <a:rPr lang="en-US" sz="3000" b="1"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3000" b="1" dirty="0" err="1">
                <a:solidFill>
                  <a:srgbClr val="1F497D">
                    <a:lumMod val="60000"/>
                    <a:lumOff val="40000"/>
                  </a:srgbClr>
                </a:solidFill>
                <a:latin typeface="Times New Roman" panose="02020603050405020304" pitchFamily="18" charset="0"/>
                <a:cs typeface="Times New Roman" panose="02020603050405020304" pitchFamily="18" charset="0"/>
              </a:rPr>
              <a:t>chỗ</a:t>
            </a:r>
            <a:r>
              <a:rPr lang="en-US" sz="3000" b="1" dirty="0">
                <a:solidFill>
                  <a:srgbClr val="1F497D">
                    <a:lumMod val="60000"/>
                    <a:lumOff val="40000"/>
                  </a:srgbClr>
                </a:solidFill>
                <a:latin typeface="Times New Roman" panose="02020603050405020304" pitchFamily="18" charset="0"/>
                <a:cs typeface="Times New Roman" panose="02020603050405020304" pitchFamily="18" charset="0"/>
              </a:rPr>
              <a:t> </a:t>
            </a:r>
            <a:r>
              <a:rPr lang="en-US" sz="3000" b="1" dirty="0" err="1">
                <a:solidFill>
                  <a:srgbClr val="1F497D">
                    <a:lumMod val="60000"/>
                    <a:lumOff val="40000"/>
                  </a:srgbClr>
                </a:solidFill>
                <a:latin typeface="Times New Roman" panose="02020603050405020304" pitchFamily="18" charset="0"/>
                <a:cs typeface="Times New Roman" panose="02020603050405020304" pitchFamily="18" charset="0"/>
              </a:rPr>
              <a:t>trống</a:t>
            </a:r>
            <a:r>
              <a:rPr lang="en-US" sz="3000" b="1" dirty="0">
                <a:solidFill>
                  <a:srgbClr val="1F497D">
                    <a:lumMod val="60000"/>
                    <a:lumOff val="40000"/>
                  </a:srgbClr>
                </a:solidFill>
                <a:latin typeface="Times New Roman" panose="02020603050405020304" pitchFamily="18" charset="0"/>
                <a:cs typeface="Times New Roman" panose="02020603050405020304" pitchFamily="18" charset="0"/>
              </a:rPr>
              <a:t>:</a:t>
            </a:r>
          </a:p>
          <a:p>
            <a:pPr marL="342900" indent="-342900">
              <a:buFontTx/>
              <a:buChar char="-"/>
            </a:pPr>
            <a:r>
              <a:rPr lang="en-US" sz="3000" dirty="0">
                <a:solidFill>
                  <a:prstClr val="black"/>
                </a:solidFill>
                <a:latin typeface="Times New Roman" panose="02020603050405020304" pitchFamily="18" charset="0"/>
                <a:cs typeface="Times New Roman" panose="02020603050405020304" pitchFamily="18" charset="0"/>
              </a:rPr>
              <a:t>Ở </a:t>
            </a:r>
            <a:r>
              <a:rPr lang="en-US" sz="3000" dirty="0" err="1">
                <a:solidFill>
                  <a:prstClr val="black"/>
                </a:solidFill>
                <a:latin typeface="Times New Roman" panose="02020603050405020304" pitchFamily="18" charset="0"/>
                <a:cs typeface="Times New Roman" panose="02020603050405020304" pitchFamily="18" charset="0"/>
              </a:rPr>
              <a:t>điều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kiện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thường</a:t>
            </a:r>
            <a:r>
              <a:rPr lang="en-US" sz="3000" dirty="0">
                <a:solidFill>
                  <a:prstClr val="black"/>
                </a:solidFill>
                <a:latin typeface="Times New Roman" panose="02020603050405020304" pitchFamily="18" charset="0"/>
                <a:cs typeface="Times New Roman" panose="02020603050405020304" pitchFamily="18" charset="0"/>
              </a:rPr>
              <a:t> oxygen </a:t>
            </a:r>
            <a:r>
              <a:rPr lang="en-US" sz="3000" dirty="0" err="1">
                <a:solidFill>
                  <a:prstClr val="black"/>
                </a:solidFill>
                <a:latin typeface="Times New Roman" panose="02020603050405020304" pitchFamily="18" charset="0"/>
                <a:cs typeface="Times New Roman" panose="02020603050405020304" pitchFamily="18" charset="0"/>
              </a:rPr>
              <a:t>có</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trạng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thái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màu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a:solidFill>
                  <a:prstClr val="black"/>
                </a:solidFill>
                <a:latin typeface="Times New Roman" panose="02020603050405020304" pitchFamily="18" charset="0"/>
                <a:cs typeface="Times New Roman" panose="02020603050405020304" pitchFamily="18" charset="0"/>
              </a:rPr>
              <a:t>……..</a:t>
            </a:r>
            <a:r>
              <a:rPr lang="en-US" sz="3000" dirty="0" err="1" smtClean="0">
                <a:solidFill>
                  <a:prstClr val="black"/>
                </a:solidFill>
                <a:latin typeface="Times New Roman" panose="02020603050405020304" pitchFamily="18" charset="0"/>
                <a:cs typeface="Times New Roman" panose="02020603050405020304" pitchFamily="18" charset="0"/>
              </a:rPr>
              <a:t>mùi</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vị</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nặng</a:t>
            </a:r>
            <a:r>
              <a:rPr lang="en-US" sz="3000" dirty="0" smtClean="0">
                <a:solidFill>
                  <a:prstClr val="black"/>
                </a:solidFill>
                <a:latin typeface="Times New Roman" panose="02020603050405020304" pitchFamily="18" charset="0"/>
                <a:cs typeface="Times New Roman" panose="02020603050405020304" pitchFamily="18" charset="0"/>
              </a:rPr>
              <a:t> h</a:t>
            </a:r>
            <a:r>
              <a:rPr lang="vi-VN" sz="3000" dirty="0" smtClean="0">
                <a:solidFill>
                  <a:prstClr val="black"/>
                </a:solidFill>
                <a:latin typeface="Times New Roman" panose="02020603050405020304" pitchFamily="18" charset="0"/>
                <a:cs typeface="Times New Roman" panose="02020603050405020304" pitchFamily="18" charset="0"/>
              </a:rPr>
              <a:t>ơ</a:t>
            </a:r>
            <a:r>
              <a:rPr lang="en-US" sz="3000" dirty="0" smtClean="0">
                <a:solidFill>
                  <a:prstClr val="black"/>
                </a:solidFill>
                <a:latin typeface="Times New Roman" panose="02020603050405020304" pitchFamily="18" charset="0"/>
                <a:cs typeface="Times New Roman" panose="02020603050405020304" pitchFamily="18" charset="0"/>
              </a:rPr>
              <a:t>n…….. </a:t>
            </a:r>
            <a:r>
              <a:rPr lang="en-US" sz="3000" dirty="0">
                <a:solidFill>
                  <a:prstClr val="black"/>
                </a:solidFill>
                <a:latin typeface="Times New Roman" panose="02020603050405020304" pitchFamily="18" charset="0"/>
                <a:cs typeface="Times New Roman" panose="02020603050405020304" pitchFamily="18" charset="0"/>
              </a:rPr>
              <a:t>………….</a:t>
            </a:r>
            <a:r>
              <a:rPr lang="en-US" sz="3000" dirty="0" err="1">
                <a:solidFill>
                  <a:prstClr val="black"/>
                </a:solidFill>
                <a:latin typeface="Times New Roman" panose="02020603050405020304" pitchFamily="18" charset="0"/>
                <a:cs typeface="Times New Roman" panose="02020603050405020304" pitchFamily="18" charset="0"/>
              </a:rPr>
              <a:t>trong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nước</a:t>
            </a:r>
            <a:r>
              <a:rPr lang="en-US" sz="3000" dirty="0">
                <a:solidFill>
                  <a:prstClr val="black"/>
                </a:solidFill>
                <a:latin typeface="Times New Roman" panose="02020603050405020304" pitchFamily="18" charset="0"/>
                <a:cs typeface="Times New Roman" panose="02020603050405020304" pitchFamily="18" charset="0"/>
              </a:rPr>
              <a:t>. </a:t>
            </a:r>
            <a:endParaRPr lang="en-US" sz="2400" b="1" dirty="0">
              <a:solidFill>
                <a:srgbClr val="1F497D">
                  <a:lumMod val="60000"/>
                  <a:lumOff val="40000"/>
                </a:srgbClr>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086600" y="2362200"/>
            <a:ext cx="685800"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khí</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23008" y="2895600"/>
            <a:ext cx="1229592"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không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73971" y="3411165"/>
            <a:ext cx="959428"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ít</a:t>
            </a:r>
            <a:r>
              <a:rPr lang="en-US" sz="3000" dirty="0">
                <a:solidFill>
                  <a:srgbClr val="FF0000"/>
                </a:solidFill>
                <a:latin typeface="Times New Roman" panose="02020603050405020304" pitchFamily="18" charset="0"/>
                <a:cs typeface="Times New Roman" panose="02020603050405020304" pitchFamily="18" charset="0"/>
              </a:rPr>
              <a:t> tan</a:t>
            </a:r>
          </a:p>
        </p:txBody>
      </p:sp>
      <p:sp>
        <p:nvSpPr>
          <p:cNvPr id="15" name="TextBox 14"/>
          <p:cNvSpPr txBox="1"/>
          <p:nvPr/>
        </p:nvSpPr>
        <p:spPr>
          <a:xfrm>
            <a:off x="2351808" y="2951201"/>
            <a:ext cx="1229592"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không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038600" y="2923401"/>
            <a:ext cx="1229592"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không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934210" y="2895600"/>
            <a:ext cx="2209801" cy="553998"/>
          </a:xfrm>
          <a:prstGeom prst="rect">
            <a:avLst/>
          </a:prstGeom>
          <a:noFill/>
        </p:spPr>
        <p:txBody>
          <a:bodyPr wrap="square" rtlCol="0">
            <a:spAutoFit/>
          </a:bodyPr>
          <a:lstStyle/>
          <a:p>
            <a:r>
              <a:rPr lang="en-US" sz="3000" dirty="0" err="1" smtClean="0">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khí</a:t>
            </a:r>
            <a:endParaRPr 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28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64" y="5662615"/>
            <a:ext cx="977900" cy="890588"/>
            <a:chOff x="914464" y="1391443"/>
            <a:chExt cx="977900" cy="890588"/>
          </a:xfrm>
        </p:grpSpPr>
        <p:grpSp>
          <p:nvGrpSpPr>
            <p:cNvPr id="39943" name="Group 7"/>
            <p:cNvGrpSpPr/>
            <p:nvPr/>
          </p:nvGrpSpPr>
          <p:grpSpPr bwMode="auto">
            <a:xfrm>
              <a:off x="914464" y="1391443"/>
              <a:ext cx="977900" cy="890588"/>
              <a:chOff x="720" y="1488"/>
              <a:chExt cx="806" cy="808"/>
            </a:xfrm>
          </p:grpSpPr>
          <p:sp>
            <p:nvSpPr>
              <p:cNvPr id="39944"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39945" name="Picture 9"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39946" name="Text Box 10"/>
            <p:cNvSpPr txBox="1">
              <a:spLocks noChangeArrowheads="1"/>
            </p:cNvSpPr>
            <p:nvPr/>
          </p:nvSpPr>
          <p:spPr bwMode="gray">
            <a:xfrm>
              <a:off x="1071055" y="1487559"/>
              <a:ext cx="6302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39950" name="Text Box 14"/>
          <p:cNvSpPr txBox="1">
            <a:spLocks noChangeArrowheads="1"/>
          </p:cNvSpPr>
          <p:nvPr/>
        </p:nvSpPr>
        <p:spPr bwMode="gray">
          <a:xfrm>
            <a:off x="1135084" y="2710481"/>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a:solidFill>
                  <a:srgbClr val="FFFFFF"/>
                </a:solidFill>
                <a:latin typeface="Arial" panose="020B0604020202020204" pitchFamily="34" charset="0"/>
              </a:rPr>
              <a:t>2</a:t>
            </a:r>
          </a:p>
        </p:txBody>
      </p:sp>
      <p:sp>
        <p:nvSpPr>
          <p:cNvPr id="39954" name="Text Box 18"/>
          <p:cNvSpPr txBox="1">
            <a:spLocks noChangeArrowheads="1"/>
          </p:cNvSpPr>
          <p:nvPr/>
        </p:nvSpPr>
        <p:spPr bwMode="gray">
          <a:xfrm>
            <a:off x="2387184" y="4808641"/>
            <a:ext cx="314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latin typeface="Arial" panose="020B0604020202020204" pitchFamily="34" charset="0"/>
              </a:rPr>
              <a:t>3</a:t>
            </a:r>
          </a:p>
        </p:txBody>
      </p:sp>
      <p:sp>
        <p:nvSpPr>
          <p:cNvPr id="39958" name="Text Box 22"/>
          <p:cNvSpPr txBox="1">
            <a:spLocks noChangeArrowheads="1"/>
          </p:cNvSpPr>
          <p:nvPr/>
        </p:nvSpPr>
        <p:spPr bwMode="gray">
          <a:xfrm>
            <a:off x="1167907" y="4862770"/>
            <a:ext cx="3270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sp>
        <p:nvSpPr>
          <p:cNvPr id="6" name="Flowchart: Alternate Process 5"/>
          <p:cNvSpPr/>
          <p:nvPr/>
        </p:nvSpPr>
        <p:spPr>
          <a:xfrm>
            <a:off x="2622550" y="5758728"/>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prstClr val="white"/>
                </a:solidFill>
                <a:latin typeface="Times New Roman" panose="02020603050405020304" pitchFamily="18" charset="0"/>
                <a:cs typeface="Times New Roman" panose="02020603050405020304" pitchFamily="18" charset="0"/>
              </a:rPr>
              <a:t>Mọi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sinh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vật</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sống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đều</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cần</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đến</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tôi</a:t>
            </a:r>
            <a:endParaRPr lang="en-US" altLang="en-US" sz="2400"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73869" y="2286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Tôi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là</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ai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p>
        </p:txBody>
      </p:sp>
      <p:pic>
        <p:nvPicPr>
          <p:cNvPr id="24"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99"/>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93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19215" y="5578239"/>
            <a:ext cx="944563" cy="867980"/>
            <a:chOff x="829725" y="2526421"/>
            <a:chExt cx="944563" cy="867980"/>
          </a:xfrm>
        </p:grpSpPr>
        <p:grpSp>
          <p:nvGrpSpPr>
            <p:cNvPr id="8" name="Group 11"/>
            <p:cNvGrpSpPr/>
            <p:nvPr/>
          </p:nvGrpSpPr>
          <p:grpSpPr bwMode="auto">
            <a:xfrm>
              <a:off x="829725" y="2526421"/>
              <a:ext cx="944563" cy="867980"/>
              <a:chOff x="1188" y="1705"/>
              <a:chExt cx="330" cy="332"/>
            </a:xfrm>
          </p:grpSpPr>
          <p:sp>
            <p:nvSpPr>
              <p:cNvPr id="10"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1" name="Picture 13"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2" name="Flowchart: Alternate Process 11"/>
          <p:cNvSpPr/>
          <p:nvPr/>
        </p:nvSpPr>
        <p:spPr>
          <a:xfrm>
            <a:off x="2402430" y="5666284"/>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prstClr val="white"/>
                </a:solidFill>
                <a:latin typeface="Times New Roman" panose="02020603050405020304" pitchFamily="18" charset="0"/>
                <a:cs typeface="Times New Roman" panose="02020603050405020304" pitchFamily="18" charset="0"/>
              </a:rPr>
              <a:t>Tôi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có</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mặt</a:t>
            </a:r>
            <a:r>
              <a:rPr lang="en-US" altLang="en-US" sz="2400" b="1" dirty="0">
                <a:solidFill>
                  <a:prstClr val="white"/>
                </a:solidFill>
                <a:latin typeface="Times New Roman" panose="02020603050405020304" pitchFamily="18" charset="0"/>
                <a:cs typeface="Times New Roman" panose="02020603050405020304" pitchFamily="18" charset="0"/>
              </a:rPr>
              <a:t> ở </a:t>
            </a:r>
            <a:r>
              <a:rPr lang="en-US" altLang="en-US" sz="2400" b="1" dirty="0" err="1">
                <a:solidFill>
                  <a:prstClr val="white"/>
                </a:solidFill>
                <a:latin typeface="Times New Roman" panose="02020603050405020304" pitchFamily="18" charset="0"/>
                <a:cs typeface="Times New Roman" panose="02020603050405020304" pitchFamily="18" charset="0"/>
              </a:rPr>
              <a:t>khắp</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mọi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nơi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trên</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trái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đất</a:t>
            </a:r>
            <a:r>
              <a:rPr lang="en-US" altLang="en-US" sz="2400" b="1" dirty="0">
                <a:solidFill>
                  <a:prstClr val="white"/>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3273869" y="762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Tôi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là</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ai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p>
        </p:txBody>
      </p:sp>
      <p:pic>
        <p:nvPicPr>
          <p:cNvPr id="2052" name="Picture 4" descr="D:\moi tru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11" y="999533"/>
            <a:ext cx="7848599" cy="466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20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00338" y="5897569"/>
            <a:ext cx="905754" cy="808039"/>
            <a:chOff x="875796" y="3592999"/>
            <a:chExt cx="905754" cy="808037"/>
          </a:xfrm>
        </p:grpSpPr>
        <p:grpSp>
          <p:nvGrpSpPr>
            <p:cNvPr id="5" name="Group 15"/>
            <p:cNvGrpSpPr/>
            <p:nvPr/>
          </p:nvGrpSpPr>
          <p:grpSpPr bwMode="auto">
            <a:xfrm>
              <a:off x="875796" y="3592999"/>
              <a:ext cx="905754" cy="808037"/>
              <a:chOff x="1188" y="2112"/>
              <a:chExt cx="330" cy="332"/>
            </a:xfrm>
          </p:grpSpPr>
          <p:sp>
            <p:nvSpPr>
              <p:cNvPr id="7" name="Oval 16"/>
              <p:cNvSpPr>
                <a:spLocks noChangeArrowheads="1"/>
              </p:cNvSpPr>
              <p:nvPr/>
            </p:nvSpPr>
            <p:spPr bwMode="gray">
              <a:xfrm>
                <a:off x="1188" y="2113"/>
                <a:ext cx="330" cy="331"/>
              </a:xfrm>
              <a:prstGeom prst="ellipse">
                <a:avLst/>
              </a:prstGeom>
              <a:solidFill>
                <a:schemeClr val="hlink"/>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17"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6" name="Text Box 18"/>
            <p:cNvSpPr txBox="1">
              <a:spLocks noChangeArrowheads="1"/>
            </p:cNvSpPr>
            <p:nvPr/>
          </p:nvSpPr>
          <p:spPr bwMode="gray">
            <a:xfrm>
              <a:off x="1135084" y="3652838"/>
              <a:ext cx="314325" cy="58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9" name="Flowchart: Alternate Process 8"/>
          <p:cNvSpPr/>
          <p:nvPr/>
        </p:nvSpPr>
        <p:spPr>
          <a:xfrm>
            <a:off x="2426606" y="5833756"/>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prstClr val="white"/>
                </a:solidFill>
                <a:latin typeface="Times New Roman" panose="02020603050405020304" pitchFamily="18" charset="0"/>
                <a:cs typeface="Times New Roman" panose="02020603050405020304" pitchFamily="18" charset="0"/>
              </a:rPr>
              <a:t>Tôi</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là</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một</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thành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phần</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của</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không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khí</a:t>
            </a:r>
            <a:r>
              <a:rPr lang="en-US" altLang="en-US" b="1" dirty="0">
                <a:solidFill>
                  <a:srgbClr val="000000"/>
                </a:solidFill>
              </a:rPr>
              <a:t>.</a:t>
            </a:r>
          </a:p>
        </p:txBody>
      </p:sp>
      <p:sp>
        <p:nvSpPr>
          <p:cNvPr id="16" name="Rectangle 15"/>
          <p:cNvSpPr/>
          <p:nvPr/>
        </p:nvSpPr>
        <p:spPr>
          <a:xfrm>
            <a:off x="3273869" y="2286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Tôi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là</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ai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p>
        </p:txBody>
      </p:sp>
      <p:pic>
        <p:nvPicPr>
          <p:cNvPr id="17" name="Picture 3" descr="C:\Users\Public\Documents\khong k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7"/>
            <a:ext cx="91440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55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00" y="5621319"/>
            <a:ext cx="867632" cy="855662"/>
            <a:chOff x="858430" y="4723358"/>
            <a:chExt cx="867632" cy="855663"/>
          </a:xfrm>
        </p:grpSpPr>
        <p:grpSp>
          <p:nvGrpSpPr>
            <p:cNvPr id="5" name="Group 19"/>
            <p:cNvGrpSpPr/>
            <p:nvPr/>
          </p:nvGrpSpPr>
          <p:grpSpPr bwMode="auto">
            <a:xfrm>
              <a:off x="858430" y="4723358"/>
              <a:ext cx="867632" cy="855663"/>
              <a:chOff x="1188" y="2532"/>
              <a:chExt cx="330" cy="332"/>
            </a:xfrm>
          </p:grpSpPr>
          <p:sp>
            <p:nvSpPr>
              <p:cNvPr id="7"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21"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22"/>
            <p:cNvSpPr txBox="1">
              <a:spLocks noChangeArrowheads="1"/>
            </p:cNvSpPr>
            <p:nvPr/>
          </p:nvSpPr>
          <p:spPr bwMode="gray">
            <a:xfrm>
              <a:off x="1167904" y="4862759"/>
              <a:ext cx="327025"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9" name="Flowchart: Alternate Process 8"/>
          <p:cNvSpPr/>
          <p:nvPr/>
        </p:nvSpPr>
        <p:spPr>
          <a:xfrm>
            <a:off x="2001626" y="5681765"/>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prstClr val="white"/>
                </a:solidFill>
                <a:latin typeface="Times New Roman" panose="02020603050405020304" pitchFamily="18" charset="0"/>
                <a:cs typeface="Times New Roman" panose="02020603050405020304" pitchFamily="18" charset="0"/>
              </a:rPr>
              <a:t>Các</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bệnh</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nhân</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khó</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thở</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không</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thể</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thiếu</a:t>
            </a:r>
            <a:r>
              <a:rPr lang="en-US" altLang="en-US" sz="2400" b="1" dirty="0">
                <a:solidFill>
                  <a:prstClr val="white"/>
                </a:solidFill>
                <a:latin typeface="Times New Roman" panose="02020603050405020304" pitchFamily="18" charset="0"/>
                <a:cs typeface="Times New Roman" panose="02020603050405020304" pitchFamily="18" charset="0"/>
              </a:rPr>
              <a:t> </a:t>
            </a:r>
            <a:r>
              <a:rPr lang="en-US" altLang="en-US" sz="2400" b="1" dirty="0" err="1">
                <a:solidFill>
                  <a:prstClr val="white"/>
                </a:solidFill>
                <a:latin typeface="Times New Roman" panose="02020603050405020304" pitchFamily="18" charset="0"/>
                <a:cs typeface="Times New Roman" panose="02020603050405020304" pitchFamily="18" charset="0"/>
              </a:rPr>
              <a:t>tôi</a:t>
            </a:r>
            <a:r>
              <a:rPr lang="en-US" altLang="en-US" b="1" dirty="0">
                <a:solidFill>
                  <a:srgbClr val="000000"/>
                </a:solidFill>
              </a:rPr>
              <a:t>.</a:t>
            </a:r>
          </a:p>
        </p:txBody>
      </p:sp>
      <p:sp>
        <p:nvSpPr>
          <p:cNvPr id="10" name="Rectangle 9"/>
          <p:cNvSpPr/>
          <p:nvPr/>
        </p:nvSpPr>
        <p:spPr>
          <a:xfrm>
            <a:off x="2895618" y="762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Tôi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là</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r>
              <a:rPr lang="en-US" sz="5400" b="1"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ai</a:t>
            </a:r>
            <a:r>
              <a:rPr lang="en-US" sz="54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 ?</a:t>
            </a:r>
          </a:p>
        </p:txBody>
      </p:sp>
      <p:sp>
        <p:nvSpPr>
          <p:cNvPr id="11" name="AutoShape 2" descr="Liệu pháp oxy là gì? | Vinmec"/>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sp>
        <p:nvSpPr>
          <p:cNvPr id="12" name="AutoShape 4" descr="Liệu pháp oxy là gì? | Vinmec"/>
          <p:cNvSpPr>
            <a:spLocks noChangeAspect="1" noChangeArrowheads="1"/>
          </p:cNvSpPr>
          <p:nvPr/>
        </p:nvSpPr>
        <p:spPr bwMode="auto">
          <a:xfrm>
            <a:off x="307975" y="79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solidFill>
                <a:prstClr val="black"/>
              </a:solidFill>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9" y="999541"/>
            <a:ext cx="8302625" cy="448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28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5800" y="370783"/>
            <a:ext cx="8915400" cy="3046988"/>
          </a:xfrm>
          <a:prstGeom prst="rect">
            <a:avLst/>
          </a:prstGeom>
          <a:noFill/>
        </p:spPr>
        <p:txBody>
          <a:bodyPr wrap="square" rtlCol="0">
            <a:spAutoFit/>
          </a:bodyPr>
          <a:lstStyle/>
          <a:p>
            <a:pPr lvl="0" algn="ctr"/>
            <a:r>
              <a:rPr lang="en-US" sz="4800" b="1" smtClean="0">
                <a:solidFill>
                  <a:srgbClr val="FF0000"/>
                </a:solidFill>
                <a:latin typeface="Times New Roman" panose="02020603050405020304" pitchFamily="18" charset="0"/>
                <a:cs typeface="Times New Roman" panose="02020603050405020304" pitchFamily="18" charset="0"/>
              </a:rPr>
              <a:t>CHỦ ĐỀ 3: </a:t>
            </a:r>
          </a:p>
          <a:p>
            <a:pPr lvl="0" algn="ctr"/>
            <a:r>
              <a:rPr lang="en-US" sz="4800" b="1" smtClean="0">
                <a:solidFill>
                  <a:srgbClr val="FF0000"/>
                </a:solidFill>
                <a:latin typeface="Times New Roman" panose="02020603050405020304" pitchFamily="18" charset="0"/>
                <a:cs typeface="Times New Roman" panose="02020603050405020304" pitchFamily="18" charset="0"/>
              </a:rPr>
              <a:t>    OXYGEN VÀ KHÔNG KHÍ </a:t>
            </a:r>
            <a:endParaRPr lang="en-US" sz="4800" b="1">
              <a:solidFill>
                <a:srgbClr val="FF0000"/>
              </a:solidFill>
              <a:latin typeface="Times New Roman" panose="02020603050405020304" pitchFamily="18" charset="0"/>
              <a:cs typeface="Times New Roman" panose="02020603050405020304" pitchFamily="18" charset="0"/>
            </a:endParaRPr>
          </a:p>
          <a:p>
            <a:pPr algn="ctr"/>
            <a:r>
              <a:rPr lang="en-US" sz="4800" b="1" smtClean="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0070C0"/>
                </a:solidFill>
                <a:latin typeface="Times New Roman" panose="02020603050405020304" pitchFamily="18" charset="0"/>
                <a:cs typeface="Times New Roman" panose="02020603050405020304" pitchFamily="18" charset="0"/>
              </a:rPr>
              <a:t>TIẾT 7 - </a:t>
            </a:r>
            <a:r>
              <a:rPr lang="en-US" sz="4000" b="1" dirty="0" smtClean="0">
                <a:solidFill>
                  <a:srgbClr val="0070C0"/>
                </a:solidFill>
                <a:latin typeface="Times New Roman" panose="02020603050405020304" pitchFamily="18" charset="0"/>
                <a:cs typeface="Times New Roman" panose="02020603050405020304" pitchFamily="18" charset="0"/>
              </a:rPr>
              <a:t>BÀI 9:</a:t>
            </a:r>
          </a:p>
          <a:p>
            <a:pPr algn="ct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0070C0"/>
                </a:solidFill>
                <a:latin typeface="Times New Roman" panose="02020603050405020304" pitchFamily="18" charset="0"/>
                <a:cs typeface="Times New Roman" panose="02020603050405020304" pitchFamily="18" charset="0"/>
              </a:rPr>
              <a:t>OXYGEN</a:t>
            </a:r>
            <a:endParaRPr lang="en-US" sz="4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7"/>
            <a:ext cx="8229600" cy="563563"/>
          </a:xfrm>
        </p:spPr>
        <p:txBody>
          <a:bodyPr>
            <a:normAutofit/>
          </a:bodyPr>
          <a:lstStyle/>
          <a:p>
            <a:r>
              <a:rPr lang="en-US" sz="3000" dirty="0" smtClean="0">
                <a:solidFill>
                  <a:srgbClr val="0070C0"/>
                </a:solidFill>
                <a:latin typeface="Times New Roman" panose="02020603050405020304" pitchFamily="18" charset="0"/>
                <a:cs typeface="Times New Roman" panose="02020603050405020304" pitchFamily="18" charset="0"/>
              </a:rPr>
              <a:t>1. Oxygen </a:t>
            </a:r>
            <a:r>
              <a:rPr lang="en-US" sz="3000" dirty="0" err="1">
                <a:solidFill>
                  <a:srgbClr val="0070C0"/>
                </a:solidFill>
                <a:latin typeface="Times New Roman" panose="02020603050405020304" pitchFamily="18" charset="0"/>
                <a:cs typeface="Times New Roman" panose="02020603050405020304" pitchFamily="18" charset="0"/>
              </a:rPr>
              <a:t>có</a:t>
            </a:r>
            <a:r>
              <a:rPr lang="en-US" sz="3000" dirty="0">
                <a:solidFill>
                  <a:srgbClr val="0070C0"/>
                </a:solidFill>
                <a:latin typeface="Times New Roman" panose="02020603050405020304" pitchFamily="18" charset="0"/>
                <a:cs typeface="Times New Roman" panose="02020603050405020304" pitchFamily="18" charset="0"/>
              </a:rPr>
              <a:t> ở </a:t>
            </a:r>
            <a:r>
              <a:rPr lang="en-US" sz="3000" dirty="0" err="1">
                <a:solidFill>
                  <a:srgbClr val="0070C0"/>
                </a:solidFill>
                <a:latin typeface="Times New Roman" panose="02020603050405020304" pitchFamily="18" charset="0"/>
                <a:cs typeface="Times New Roman" panose="02020603050405020304" pitchFamily="18" charset="0"/>
              </a:rPr>
              <a:t>đâu</a:t>
            </a:r>
            <a:r>
              <a:rPr lang="en-US" sz="3000" dirty="0">
                <a:solidFill>
                  <a:srgbClr val="0070C0"/>
                </a:solidFill>
                <a:latin typeface="Times New Roman" panose="02020603050405020304" pitchFamily="18" charset="0"/>
                <a:cs typeface="Times New Roman" panose="02020603050405020304" pitchFamily="18" charset="0"/>
              </a:rPr>
              <a:t>?</a:t>
            </a:r>
          </a:p>
        </p:txBody>
      </p:sp>
      <p:pic>
        <p:nvPicPr>
          <p:cNvPr id="4" name="Picture 3" descr="Những hình ảnh bầu trời xanh, mây trắng đẹp và thư thá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14120"/>
            <a:ext cx="3352800" cy="2138680"/>
          </a:xfrm>
          <a:prstGeom prst="rect">
            <a:avLst/>
          </a:prstGeom>
          <a:noFill/>
          <a:ln>
            <a:noFill/>
          </a:ln>
        </p:spPr>
      </p:pic>
      <p:pic>
        <p:nvPicPr>
          <p:cNvPr id="5" name="Picture 4" descr="Vai Trò Của Giun Đất Trong Canh Tác Nông Nghiệp"/>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62400"/>
            <a:ext cx="3352800" cy="1905000"/>
          </a:xfrm>
          <a:prstGeom prst="rect">
            <a:avLst/>
          </a:prstGeom>
          <a:noFill/>
          <a:ln>
            <a:noFill/>
          </a:ln>
        </p:spPr>
      </p:pic>
      <p:pic>
        <p:nvPicPr>
          <p:cNvPr id="6" name="Picture 5" descr="Đến Nha Trang 'đi bộ' dưới đáy đại dương | Mytour.vn"/>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4120"/>
            <a:ext cx="3200400" cy="2138680"/>
          </a:xfrm>
          <a:prstGeom prst="rect">
            <a:avLst/>
          </a:prstGeom>
          <a:noFill/>
          <a:ln>
            <a:noFill/>
          </a:ln>
        </p:spPr>
      </p:pic>
      <p:pic>
        <p:nvPicPr>
          <p:cNvPr id="7" name="Picture 6" descr="Bộ đồ du hành vũ trụ vĩ đại nhất lịch sử, nhưng ai cũng phải bất ngờ khi  biết nơi nó được chế tạo"/>
          <p:cNvPicPr/>
          <p:nvPr/>
        </p:nvPicPr>
        <p:blipFill>
          <a:blip r:embed="rId5">
            <a:extLst>
              <a:ext uri="{28A0092B-C50C-407E-A947-70E740481C1C}">
                <a14:useLocalDpi xmlns:a14="http://schemas.microsoft.com/office/drawing/2010/main" val="0"/>
              </a:ext>
            </a:extLst>
          </a:blip>
          <a:srcRect/>
          <a:stretch>
            <a:fillRect/>
          </a:stretch>
        </p:blipFill>
        <p:spPr bwMode="auto">
          <a:xfrm>
            <a:off x="5223164" y="3962400"/>
            <a:ext cx="3082636" cy="1905000"/>
          </a:xfrm>
          <a:prstGeom prst="rect">
            <a:avLst/>
          </a:prstGeom>
          <a:noFill/>
          <a:ln>
            <a:noFill/>
          </a:ln>
        </p:spPr>
      </p:pic>
      <p:sp>
        <p:nvSpPr>
          <p:cNvPr id="8" name="TextBox 7"/>
          <p:cNvSpPr txBox="1"/>
          <p:nvPr/>
        </p:nvSpPr>
        <p:spPr>
          <a:xfrm>
            <a:off x="838200"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anose="02020603050405020304" pitchFamily="18" charset="0"/>
                <a:cs typeface="Times New Roman" panose="02020603050405020304" pitchFamily="18" charset="0"/>
              </a:rPr>
              <a:t>Môi</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trường</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không</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khí</a:t>
            </a:r>
            <a:r>
              <a:rPr lang="en-US" sz="28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762000" y="595378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anose="02020603050405020304" pitchFamily="18" charset="0"/>
                <a:cs typeface="Times New Roman" panose="02020603050405020304" pitchFamily="18" charset="0"/>
              </a:rPr>
              <a:t>Môi</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trường</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trong</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đất</a:t>
            </a:r>
            <a:r>
              <a:rPr lang="en-US" sz="28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5105400"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anose="02020603050405020304" pitchFamily="18" charset="0"/>
                <a:cs typeface="Times New Roman" panose="02020603050405020304" pitchFamily="18" charset="0"/>
              </a:rPr>
              <a:t>Môi</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trường</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trong</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nước</a:t>
            </a:r>
            <a:r>
              <a:rPr lang="en-US" sz="28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5223164" y="5898363"/>
            <a:ext cx="3657600" cy="523220"/>
          </a:xfrm>
          <a:prstGeom prst="rect">
            <a:avLst/>
          </a:prstGeom>
          <a:noFill/>
        </p:spPr>
        <p:txBody>
          <a:bodyPr wrap="square" rtlCol="0">
            <a:spAutoFit/>
          </a:bodyPr>
          <a:lstStyle/>
          <a:p>
            <a:pPr algn="ctr"/>
            <a:r>
              <a:rPr lang="en-US" sz="2800" dirty="0" err="1">
                <a:solidFill>
                  <a:schemeClr val="tx2">
                    <a:lumMod val="50000"/>
                  </a:schemeClr>
                </a:solidFill>
                <a:latin typeface="Times New Roman" panose="02020603050405020304" pitchFamily="18" charset="0"/>
                <a:cs typeface="Times New Roman" panose="02020603050405020304" pitchFamily="18" charset="0"/>
              </a:rPr>
              <a:t>Mặt</a:t>
            </a:r>
            <a:r>
              <a:rPr lang="en-US" sz="2800" dirty="0">
                <a:solidFill>
                  <a:schemeClr val="tx2">
                    <a:lumMod val="50000"/>
                  </a:schemeClr>
                </a:solidFill>
                <a:latin typeface="Times New Roman" panose="02020603050405020304" pitchFamily="18" charset="0"/>
                <a:cs typeface="Times New Roman" panose="02020603050405020304" pitchFamily="18" charset="0"/>
              </a:rPr>
              <a:t> </a:t>
            </a:r>
            <a:r>
              <a:rPr lang="en-US" sz="2800" dirty="0" err="1">
                <a:solidFill>
                  <a:schemeClr val="tx2">
                    <a:lumMod val="50000"/>
                  </a:schemeClr>
                </a:solidFill>
                <a:latin typeface="Times New Roman" panose="02020603050405020304" pitchFamily="18" charset="0"/>
                <a:cs typeface="Times New Roman" panose="02020603050405020304" pitchFamily="18" charset="0"/>
              </a:rPr>
              <a:t>trăng</a:t>
            </a:r>
            <a:r>
              <a:rPr lang="en-US" sz="2800"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280555" y="3351175"/>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5867403"/>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68983" y="3362983"/>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48200" y="5874751"/>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5414" y="3351175"/>
            <a:ext cx="36195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a:t>
            </a:r>
          </a:p>
        </p:txBody>
      </p:sp>
      <p:sp>
        <p:nvSpPr>
          <p:cNvPr id="18" name="TextBox 17"/>
          <p:cNvSpPr txBox="1"/>
          <p:nvPr/>
        </p:nvSpPr>
        <p:spPr>
          <a:xfrm>
            <a:off x="307398" y="5867400"/>
            <a:ext cx="36195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a:t>
            </a:r>
          </a:p>
        </p:txBody>
      </p:sp>
      <p:sp>
        <p:nvSpPr>
          <p:cNvPr id="19" name="TextBox 18"/>
          <p:cNvSpPr txBox="1"/>
          <p:nvPr/>
        </p:nvSpPr>
        <p:spPr>
          <a:xfrm>
            <a:off x="4771160" y="3311659"/>
            <a:ext cx="36195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x</a:t>
            </a:r>
          </a:p>
        </p:txBody>
      </p:sp>
      <p:sp>
        <p:nvSpPr>
          <p:cNvPr id="20" name="Rounded Rectangle 19"/>
          <p:cNvSpPr/>
          <p:nvPr/>
        </p:nvSpPr>
        <p:spPr>
          <a:xfrm>
            <a:off x="0" y="1104"/>
            <a:ext cx="37338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just"/>
            <a:r>
              <a:rPr lang="en-US" sz="2000" b="1" dirty="0" smtClean="0">
                <a:latin typeface="Times New Roman" panose="02020603050405020304" pitchFamily="18" charset="0"/>
                <a:cs typeface="Times New Roman" panose="02020603050405020304" pitchFamily="18" charset="0"/>
              </a:rPr>
              <a:t>1.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số</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tính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chất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Oxygen</a:t>
            </a:r>
            <a:endParaRPr lang="en-US" sz="2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animBg="1"/>
      <p:bldP spid="13" grpId="0" animBg="1"/>
      <p:bldP spid="14" grpId="0" animBg="1"/>
      <p:bldP spid="15" grpId="0" animBg="1"/>
      <p:bldP spid="17" grpId="0"/>
      <p:bldP spid="18" grpId="0"/>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905000" y="76200"/>
            <a:ext cx="5334000" cy="1219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vi-VN" sz="2000" b="1" dirty="0" smtClean="0">
                <a:solidFill>
                  <a:prstClr val="black"/>
                </a:solidFill>
                <a:latin typeface="Times New Roman" pitchFamily="18" charset="0"/>
                <a:cs typeface="Times New Roman" pitchFamily="18" charset="0"/>
              </a:rPr>
              <a:t>Quan sát hình ảnh 11.1 </a:t>
            </a:r>
            <a:endParaRPr lang="en-US" sz="2000" b="1" dirty="0" smtClean="0">
              <a:solidFill>
                <a:prstClr val="black"/>
              </a:solidFill>
              <a:latin typeface="Times New Roman" pitchFamily="18" charset="0"/>
              <a:cs typeface="Times New Roman" pitchFamily="18" charset="0"/>
            </a:endParaRPr>
          </a:p>
          <a:p>
            <a:pPr algn="ctr"/>
            <a:r>
              <a:rPr lang="en-US" sz="2000" dirty="0" smtClean="0">
                <a:solidFill>
                  <a:prstClr val="black"/>
                </a:solidFill>
                <a:latin typeface="Times New Roman" pitchFamily="18" charset="0"/>
                <a:cs typeface="Times New Roman" pitchFamily="18" charset="0"/>
              </a:rPr>
              <a:t>H</a:t>
            </a:r>
            <a:r>
              <a:rPr lang="vi-VN" sz="2000" dirty="0" smtClean="0">
                <a:solidFill>
                  <a:prstClr val="black"/>
                </a:solidFill>
                <a:latin typeface="Times New Roman" pitchFamily="18" charset="0"/>
                <a:cs typeface="Times New Roman" pitchFamily="18" charset="0"/>
              </a:rPr>
              <a:t>oạt </a:t>
            </a:r>
            <a:r>
              <a:rPr lang="vi-VN" sz="2000" smtClean="0">
                <a:solidFill>
                  <a:prstClr val="black"/>
                </a:solidFill>
                <a:latin typeface="Times New Roman" pitchFamily="18" charset="0"/>
                <a:cs typeface="Times New Roman" pitchFamily="18" charset="0"/>
              </a:rPr>
              <a:t>động </a:t>
            </a:r>
            <a:r>
              <a:rPr lang="en-US" sz="2000" smtClean="0">
                <a:solidFill>
                  <a:prstClr val="black"/>
                </a:solidFill>
                <a:latin typeface="Times New Roman" pitchFamily="18" charset="0"/>
                <a:cs typeface="Times New Roman" pitchFamily="18" charset="0"/>
              </a:rPr>
              <a:t>NHÓM</a:t>
            </a:r>
            <a:r>
              <a:rPr lang="vi-VN" sz="2000" smtClean="0">
                <a:solidFill>
                  <a:prstClr val="black"/>
                </a:solidFill>
                <a:latin typeface="Times New Roman" pitchFamily="18" charset="0"/>
                <a:cs typeface="Times New Roman" pitchFamily="18" charset="0"/>
              </a:rPr>
              <a:t> </a:t>
            </a:r>
            <a:r>
              <a:rPr lang="vi-VN" sz="2000" dirty="0" smtClean="0">
                <a:solidFill>
                  <a:prstClr val="black"/>
                </a:solidFill>
                <a:latin typeface="Times New Roman" pitchFamily="18" charset="0"/>
                <a:cs typeface="Times New Roman" pitchFamily="18" charset="0"/>
              </a:rPr>
              <a:t>hoàn thành phiếu học tập số 1</a:t>
            </a:r>
            <a:endParaRPr lang="en-US" sz="2000" dirty="0">
              <a:solidFill>
                <a:prstClr val="black"/>
              </a:solidFill>
              <a:latin typeface="Times New Roman" pitchFamily="18" charset="0"/>
              <a:cs typeface="Times New Roman" pitchFamily="18" charset="0"/>
            </a:endParaRPr>
          </a:p>
        </p:txBody>
      </p:sp>
      <p:sp>
        <p:nvSpPr>
          <p:cNvPr id="8" name="Rounded Rectangle 7"/>
          <p:cNvSpPr/>
          <p:nvPr/>
        </p:nvSpPr>
        <p:spPr>
          <a:xfrm>
            <a:off x="1219200" y="1600200"/>
            <a:ext cx="6858000" cy="426720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algn="ctr"/>
            <a:r>
              <a:rPr lang="vi-VN" sz="2000" b="1" dirty="0" smtClean="0">
                <a:solidFill>
                  <a:srgbClr val="1F497D">
                    <a:lumMod val="60000"/>
                    <a:lumOff val="40000"/>
                  </a:srgbClr>
                </a:solidFill>
                <a:latin typeface="Times New Roman" pitchFamily="18" charset="0"/>
                <a:cs typeface="Times New Roman" pitchFamily="18" charset="0"/>
              </a:rPr>
              <a:t>PHIẾU HỌC TẬP SỐ 1</a:t>
            </a:r>
          </a:p>
          <a:p>
            <a:pPr algn="ctr"/>
            <a:r>
              <a:rPr lang="vi-VN" sz="2000" dirty="0" smtClean="0">
                <a:solidFill>
                  <a:prstClr val="black"/>
                </a:solidFill>
                <a:latin typeface="Times New Roman" pitchFamily="18" charset="0"/>
                <a:cs typeface="Times New Roman" pitchFamily="18" charset="0"/>
              </a:rPr>
              <a:t>NHÓM:……..</a:t>
            </a:r>
          </a:p>
          <a:p>
            <a:pPr marL="457200" indent="-457200" algn="just">
              <a:buFontTx/>
              <a:buAutoNum type="arabicPeriod"/>
            </a:pPr>
            <a:r>
              <a:rPr lang="vi-VN" sz="2000" dirty="0" smtClean="0">
                <a:solidFill>
                  <a:prstClr val="black"/>
                </a:solidFill>
                <a:latin typeface="Times New Roman" pitchFamily="18" charset="0"/>
                <a:cs typeface="Times New Roman" pitchFamily="18" charset="0"/>
              </a:rPr>
              <a:t>Em hãy cho biết khí oxi tồn tại ở đâu?</a:t>
            </a:r>
            <a:endParaRPr lang="en-US" sz="2000" dirty="0">
              <a:solidFill>
                <a:prstClr val="black"/>
              </a:solidFill>
              <a:latin typeface="Times New Roman" pitchFamily="18" charset="0"/>
              <a:cs typeface="Times New Roman" pitchFamily="18" charset="0"/>
            </a:endParaRPr>
          </a:p>
          <a:p>
            <a:pPr algn="just"/>
            <a:r>
              <a:rPr lang="en-US" sz="2000" smtClean="0">
                <a:solidFill>
                  <a:prstClr val="black"/>
                </a:solidFill>
                <a:latin typeface="Times New Roman" pitchFamily="18" charset="0"/>
                <a:cs typeface="Times New Roman" pitchFamily="18" charset="0"/>
              </a:rPr>
              <a:t>……………………………………………………………</a:t>
            </a:r>
            <a:endParaRPr lang="vi-VN" sz="2000" dirty="0" smtClean="0">
              <a:solidFill>
                <a:prstClr val="black"/>
              </a:solidFill>
              <a:latin typeface="Times New Roman" pitchFamily="18" charset="0"/>
              <a:cs typeface="Times New Roman" pitchFamily="18" charset="0"/>
            </a:endParaRPr>
          </a:p>
          <a:p>
            <a:pPr algn="just"/>
            <a:r>
              <a:rPr lang="vi-VN" sz="2000" dirty="0" smtClean="0">
                <a:solidFill>
                  <a:prstClr val="black"/>
                </a:solidFill>
                <a:latin typeface="Times New Roman" pitchFamily="18" charset="0"/>
                <a:cs typeface="Times New Roman" pitchFamily="18" charset="0"/>
              </a:rPr>
              <a:t>2. Thường xuyên hít khí oxi trong không khí, em có cảm nhận được màu, mùi, vị của oxi không?</a:t>
            </a:r>
            <a:endParaRPr lang="en-US" sz="2000" dirty="0" smtClean="0">
              <a:solidFill>
                <a:prstClr val="black"/>
              </a:solidFill>
              <a:latin typeface="Times New Roman" pitchFamily="18" charset="0"/>
              <a:cs typeface="Times New Roman" pitchFamily="18" charset="0"/>
            </a:endParaRPr>
          </a:p>
          <a:p>
            <a:pPr algn="just"/>
            <a:r>
              <a:rPr lang="en-US" sz="2000" dirty="0" smtClean="0">
                <a:solidFill>
                  <a:prstClr val="black"/>
                </a:solidFill>
                <a:latin typeface="Times New Roman" pitchFamily="18" charset="0"/>
                <a:cs typeface="Times New Roman" pitchFamily="18" charset="0"/>
              </a:rPr>
              <a:t>…………………………………………………………………</a:t>
            </a:r>
            <a:endParaRPr lang="vi-VN" sz="2000" dirty="0" smtClean="0">
              <a:solidFill>
                <a:prstClr val="black"/>
              </a:solidFill>
              <a:latin typeface="Times New Roman" pitchFamily="18" charset="0"/>
              <a:cs typeface="Times New Roman" pitchFamily="18" charset="0"/>
            </a:endParaRPr>
          </a:p>
          <a:p>
            <a:pPr algn="just"/>
            <a:r>
              <a:rPr lang="vi-VN" sz="2000" dirty="0" smtClean="0">
                <a:solidFill>
                  <a:prstClr val="black"/>
                </a:solidFill>
                <a:latin typeface="Times New Roman" pitchFamily="18" charset="0"/>
                <a:cs typeface="Times New Roman" pitchFamily="18" charset="0"/>
              </a:rPr>
              <a:t>3. Tại sao ở đám nuôi tôm thường lắp đặt hệ thống quạt khí ?</a:t>
            </a:r>
            <a:endParaRPr lang="en-US" sz="2000" dirty="0" smtClean="0">
              <a:solidFill>
                <a:prstClr val="black"/>
              </a:solidFill>
              <a:latin typeface="Times New Roman" pitchFamily="18" charset="0"/>
              <a:cs typeface="Times New Roman" pitchFamily="18" charset="0"/>
            </a:endParaRPr>
          </a:p>
          <a:p>
            <a:pPr algn="just"/>
            <a:r>
              <a:rPr lang="en-US" sz="2000" smtClean="0">
                <a:solidFill>
                  <a:prstClr val="black"/>
                </a:solidFill>
                <a:latin typeface="Times New Roman" pitchFamily="18" charset="0"/>
                <a:cs typeface="Times New Roman" pitchFamily="18" charset="0"/>
              </a:rPr>
              <a:t>…………………………………………………………….........................................................................................................................................................................................................</a:t>
            </a:r>
            <a:endParaRPr lang="vi-VN" sz="2000"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92477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Điều gì sẽ xảy ra nếu toàn bộ khí quyển là Oxy? | Báo Dân trí"/>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4" descr="Điều gì sẽ xảy ra nếu toàn bộ khí quyển là Oxy? | Báo Dân trí"/>
          <p:cNvSpPr>
            <a:spLocks noChangeAspect="1" noChangeArrowheads="1"/>
          </p:cNvSpPr>
          <p:nvPr/>
        </p:nvSpPr>
        <p:spPr bwMode="auto">
          <a:xfrm>
            <a:off x="307975" y="10590"/>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6" name="Picture 8" descr="Điều gì sẽ xảy ra nếu toàn bộ khí quyển là Oxy? - Đài Phát thanh và Truyền  hình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3" y="10584"/>
            <a:ext cx="2470315" cy="2402416"/>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7" name="AutoShape 6" descr="Tìm hiểu về nồng độ Oxy hòa tan trong nước DO (Dissolved Oxygen), Ảnh hưởng  của hàm lượng Oxy trong nước DO đến tôm, cá và chất lượng nước sông"/>
          <p:cNvSpPr>
            <a:spLocks noChangeAspect="1" noChangeArrowheads="1"/>
          </p:cNvSpPr>
          <p:nvPr/>
        </p:nvSpPr>
        <p:spPr bwMode="auto">
          <a:xfrm>
            <a:off x="460375" y="213790"/>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615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7268"/>
          <a:stretch/>
        </p:blipFill>
        <p:spPr bwMode="auto">
          <a:xfrm>
            <a:off x="2781300" y="10584"/>
            <a:ext cx="2705100" cy="2402416"/>
          </a:xfrm>
          <a:prstGeom prst="flowChartAlternateProces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descr="Em hãy cho biết oxygen tồn tại ở đâu Thường xuyên hít thở khí oxygen trong  không khí, em có cảm nhận được màu, mùi, vị của oxygen không? - Giải sách"/>
          <p:cNvPicPr>
            <a:picLocks noChangeAspect="1" noChangeArrowheads="1"/>
          </p:cNvPicPr>
          <p:nvPr/>
        </p:nvPicPr>
        <p:blipFill rotWithShape="1">
          <a:blip r:embed="rId4">
            <a:extLst>
              <a:ext uri="{28A0092B-C50C-407E-A947-70E740481C1C}">
                <a14:useLocalDpi xmlns:a14="http://schemas.microsoft.com/office/drawing/2010/main" val="0"/>
              </a:ext>
            </a:extLst>
          </a:blip>
          <a:srcRect l="4131" t="2984" r="2067" b="9662"/>
          <a:stretch/>
        </p:blipFill>
        <p:spPr bwMode="auto">
          <a:xfrm>
            <a:off x="3962400" y="2616208"/>
            <a:ext cx="2971800" cy="3659249"/>
          </a:xfrm>
          <a:prstGeom prst="teardrop">
            <a:avLst/>
          </a:prstGeom>
          <a:noFill/>
          <a:extLst>
            <a:ext uri="{909E8E84-426E-40DD-AFC4-6F175D3DCCD1}">
              <a14:hiddenFill xmlns:a14="http://schemas.microsoft.com/office/drawing/2010/main">
                <a:solidFill>
                  <a:srgbClr val="FFFFFF"/>
                </a:solidFill>
              </a14:hiddenFill>
            </a:ext>
          </a:extLst>
        </p:spPr>
      </p:pic>
      <p:pic>
        <p:nvPicPr>
          <p:cNvPr id="6155" name="Picture 11" descr="Hình ảnh Cậu Bé đứng Trên Cỏ Hít Thở Không Khí Trong Lành Vùng Ngoại ô Du  Lịch, Rừng, Mái Xanh, Cậu Bé Nhỏ Vector và PNG với nền trong suốt để"/>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72" t="24318" r="7123" b="10204"/>
          <a:stretch/>
        </p:blipFill>
        <p:spPr bwMode="auto">
          <a:xfrm>
            <a:off x="289026" y="2413007"/>
            <a:ext cx="3063777" cy="3252849"/>
          </a:xfrm>
          <a:prstGeom prst="teardrop">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864184" y="4714414"/>
            <a:ext cx="2279816" cy="19657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vi-VN" sz="2000" dirty="0" smtClean="0">
                <a:solidFill>
                  <a:prstClr val="black"/>
                </a:solidFill>
                <a:latin typeface="Times New Roman" pitchFamily="18" charset="0"/>
                <a:cs typeface="Times New Roman" pitchFamily="18" charset="0"/>
              </a:rPr>
              <a:t>3. Tại sao ở đám nuôi tôm thường lắp đặt hệ thống quạt khí ?</a:t>
            </a:r>
            <a:endParaRPr lang="en-US" sz="2000" dirty="0" smtClean="0">
              <a:solidFill>
                <a:prstClr val="black"/>
              </a:solidFill>
              <a:latin typeface="Times New Roman" pitchFamily="18" charset="0"/>
              <a:cs typeface="Times New Roman" pitchFamily="18" charset="0"/>
            </a:endParaRPr>
          </a:p>
        </p:txBody>
      </p:sp>
      <p:sp>
        <p:nvSpPr>
          <p:cNvPr id="12" name="Rounded Rectangle 11"/>
          <p:cNvSpPr/>
          <p:nvPr/>
        </p:nvSpPr>
        <p:spPr>
          <a:xfrm>
            <a:off x="5791200" y="573034"/>
            <a:ext cx="3137066" cy="114629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en-US" sz="2000" dirty="0" smtClean="0">
                <a:solidFill>
                  <a:prstClr val="black"/>
                </a:solidFill>
                <a:latin typeface="Times New Roman" pitchFamily="18" charset="0"/>
                <a:cs typeface="Times New Roman" pitchFamily="18" charset="0"/>
              </a:rPr>
              <a:t>1 </a:t>
            </a:r>
            <a:r>
              <a:rPr lang="vi-VN" sz="2000" dirty="0" smtClean="0">
                <a:solidFill>
                  <a:prstClr val="black"/>
                </a:solidFill>
                <a:latin typeface="Times New Roman" pitchFamily="18" charset="0"/>
                <a:cs typeface="Times New Roman" pitchFamily="18" charset="0"/>
              </a:rPr>
              <a:t>Em hãy cho biết khí </a:t>
            </a:r>
            <a:r>
              <a:rPr lang="en-US" sz="2000" dirty="0" smtClean="0">
                <a:solidFill>
                  <a:prstClr val="black"/>
                </a:solidFill>
                <a:latin typeface="Times New Roman" pitchFamily="18" charset="0"/>
                <a:cs typeface="Times New Roman" pitchFamily="18" charset="0"/>
              </a:rPr>
              <a:t>oxygen</a:t>
            </a:r>
            <a:r>
              <a:rPr lang="vi-VN" sz="2000" dirty="0" smtClean="0">
                <a:solidFill>
                  <a:prstClr val="black"/>
                </a:solidFill>
                <a:latin typeface="Times New Roman" pitchFamily="18" charset="0"/>
                <a:cs typeface="Times New Roman" pitchFamily="18" charset="0"/>
              </a:rPr>
              <a:t> tồn tại ở đâu?</a:t>
            </a:r>
            <a:endParaRPr lang="en-US" sz="2000" dirty="0">
              <a:solidFill>
                <a:prstClr val="black"/>
              </a:solidFill>
              <a:latin typeface="Times New Roman" pitchFamily="18" charset="0"/>
              <a:cs typeface="Times New Roman" pitchFamily="18" charset="0"/>
            </a:endParaRPr>
          </a:p>
          <a:p>
            <a:pPr algn="just"/>
            <a:endParaRPr lang="en-US" sz="2000" dirty="0" smtClean="0">
              <a:solidFill>
                <a:prstClr val="black"/>
              </a:solidFill>
              <a:latin typeface="Times New Roman" pitchFamily="18" charset="0"/>
              <a:cs typeface="Times New Roman" pitchFamily="18" charset="0"/>
            </a:endParaRPr>
          </a:p>
        </p:txBody>
      </p:sp>
      <p:sp>
        <p:nvSpPr>
          <p:cNvPr id="13" name="Rounded Rectangle 12"/>
          <p:cNvSpPr/>
          <p:nvPr/>
        </p:nvSpPr>
        <p:spPr>
          <a:xfrm>
            <a:off x="0" y="5445372"/>
            <a:ext cx="4343400" cy="128727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vi-VN" sz="2000" dirty="0" smtClean="0">
                <a:solidFill>
                  <a:prstClr val="black"/>
                </a:solidFill>
                <a:latin typeface="Times New Roman" pitchFamily="18" charset="0"/>
                <a:cs typeface="Times New Roman" pitchFamily="18" charset="0"/>
              </a:rPr>
              <a:t>2. Thường xuyên hít khí </a:t>
            </a:r>
            <a:r>
              <a:rPr lang="en-US" sz="2000" dirty="0" smtClean="0">
                <a:solidFill>
                  <a:prstClr val="black"/>
                </a:solidFill>
                <a:latin typeface="Times New Roman" pitchFamily="18" charset="0"/>
                <a:cs typeface="Times New Roman" pitchFamily="18" charset="0"/>
              </a:rPr>
              <a:t>oxygen</a:t>
            </a:r>
            <a:r>
              <a:rPr lang="vi-VN" sz="2000" dirty="0" smtClean="0">
                <a:solidFill>
                  <a:prstClr val="black"/>
                </a:solidFill>
                <a:latin typeface="Times New Roman" pitchFamily="18" charset="0"/>
                <a:cs typeface="Times New Roman" pitchFamily="18" charset="0"/>
              </a:rPr>
              <a:t> trong không khí, em có cảm nhận được màu, mùi, vị của </a:t>
            </a:r>
            <a:r>
              <a:rPr lang="en-US" sz="2000" dirty="0" smtClean="0">
                <a:solidFill>
                  <a:prstClr val="black"/>
                </a:solidFill>
                <a:latin typeface="Times New Roman" pitchFamily="18" charset="0"/>
                <a:cs typeface="Times New Roman" pitchFamily="18" charset="0"/>
              </a:rPr>
              <a:t>oxygen</a:t>
            </a:r>
            <a:r>
              <a:rPr lang="vi-VN" sz="2000" dirty="0" smtClean="0">
                <a:solidFill>
                  <a:prstClr val="black"/>
                </a:solidFill>
                <a:latin typeface="Times New Roman" pitchFamily="18" charset="0"/>
                <a:cs typeface="Times New Roman" pitchFamily="18" charset="0"/>
              </a:rPr>
              <a:t> không?</a:t>
            </a:r>
            <a:endParaRPr lang="en-US" sz="2000"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480375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Điều gì sẽ xảy ra nếu toàn bộ khí quyển là Oxy? | Báo Dân trí"/>
          <p:cNvSpPr>
            <a:spLocks noChangeAspect="1" noChangeArrowheads="1"/>
          </p:cNvSpPr>
          <p:nvPr/>
        </p:nvSpPr>
        <p:spPr bwMode="auto">
          <a:xfrm>
            <a:off x="155575"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Điều gì sẽ xảy ra nếu toàn bộ khí quyển là Oxy? | Báo Dân trí"/>
          <p:cNvSpPr>
            <a:spLocks noChangeAspect="1" noChangeArrowheads="1"/>
          </p:cNvSpPr>
          <p:nvPr/>
        </p:nvSpPr>
        <p:spPr bwMode="auto">
          <a:xfrm>
            <a:off x="307975" y="10596"/>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8" descr="Điều gì sẽ xảy ra nếu toàn bộ khí quyển là Oxy? - Đài Phát thanh và Truyền  hình Thanh Hó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3" y="10584"/>
            <a:ext cx="2470315" cy="2402416"/>
          </a:xfrm>
          <a:prstGeom prst="flowChartAlternateProcess">
            <a:avLst/>
          </a:prstGeom>
          <a:noFill/>
          <a:extLst>
            <a:ext uri="{909E8E84-426E-40DD-AFC4-6F175D3DCCD1}">
              <a14:hiddenFill xmlns:a14="http://schemas.microsoft.com/office/drawing/2010/main">
                <a:solidFill>
                  <a:srgbClr val="FFFFFF"/>
                </a:solidFill>
              </a14:hiddenFill>
            </a:ext>
          </a:extLst>
        </p:spPr>
      </p:pic>
      <p:sp>
        <p:nvSpPr>
          <p:cNvPr id="7" name="AutoShape 6" descr="Tìm hiểu về nồng độ Oxy hòa tan trong nước DO (Dissolved Oxygen), Ảnh hưởng  của hàm lượng Oxy trong nước DO đến tôm, cá và chất lượng nước sông"/>
          <p:cNvSpPr>
            <a:spLocks noChangeAspect="1" noChangeArrowheads="1"/>
          </p:cNvSpPr>
          <p:nvPr/>
        </p:nvSpPr>
        <p:spPr bwMode="auto">
          <a:xfrm>
            <a:off x="460375" y="213796"/>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15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7268"/>
          <a:stretch>
            <a:fillRect/>
          </a:stretch>
        </p:blipFill>
        <p:spPr bwMode="auto">
          <a:xfrm>
            <a:off x="2781300" y="10584"/>
            <a:ext cx="2705100" cy="2402416"/>
          </a:xfrm>
          <a:prstGeom prst="flowChartAlternateProcess">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descr="Hình ảnh Cậu Bé đứng Trên Cỏ Hít Thở Không Khí Trong Lành Vùng Ngoại ô Du  Lịch, Rừng, Mái Xanh, Cậu Bé Nhỏ Vector và PNG với nền trong suốt để"/>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72" t="24318" r="7123" b="10204"/>
          <a:stretch>
            <a:fillRect/>
          </a:stretch>
        </p:blipFill>
        <p:spPr bwMode="auto">
          <a:xfrm>
            <a:off x="289026" y="2413013"/>
            <a:ext cx="3063777" cy="3252849"/>
          </a:xfrm>
          <a:prstGeom prst="teardrop">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4157041" y="2563749"/>
            <a:ext cx="4343400" cy="26178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just"/>
            <a:r>
              <a:rPr lang="vi-VN" sz="2800" dirty="0" smtClean="0">
                <a:latin typeface="Times New Roman" panose="02020603050405020304" pitchFamily="18" charset="0"/>
                <a:cs typeface="Times New Roman" panose="02020603050405020304" pitchFamily="18" charset="0"/>
              </a:rPr>
              <a:t>2. Thường xuyên hít khí </a:t>
            </a:r>
            <a:r>
              <a:rPr lang="en-US" sz="2800" dirty="0" smtClean="0">
                <a:solidFill>
                  <a:schemeClr val="tx1"/>
                </a:solidFill>
                <a:latin typeface="Times New Roman" panose="02020603050405020304" pitchFamily="18" charset="0"/>
                <a:cs typeface="Times New Roman" panose="02020603050405020304" pitchFamily="18" charset="0"/>
              </a:rPr>
              <a:t>oxygen</a:t>
            </a:r>
            <a:r>
              <a:rPr lang="vi-VN" sz="2800" dirty="0" smtClean="0">
                <a:latin typeface="Times New Roman" panose="02020603050405020304" pitchFamily="18" charset="0"/>
                <a:cs typeface="Times New Roman" panose="02020603050405020304" pitchFamily="18" charset="0"/>
              </a:rPr>
              <a:t> trong không khí, em có cảm nhận được màu, mùi, vị của </a:t>
            </a:r>
            <a:r>
              <a:rPr lang="en-US" sz="2800" dirty="0" smtClean="0">
                <a:solidFill>
                  <a:schemeClr val="tx1"/>
                </a:solidFill>
                <a:latin typeface="Times New Roman" panose="02020603050405020304" pitchFamily="18" charset="0"/>
                <a:cs typeface="Times New Roman" panose="02020603050405020304" pitchFamily="18" charset="0"/>
              </a:rPr>
              <a:t>oxygen</a:t>
            </a:r>
            <a:r>
              <a:rPr lang="vi-VN" sz="2800" dirty="0" smtClean="0">
                <a:latin typeface="Times New Roman" panose="02020603050405020304" pitchFamily="18" charset="0"/>
                <a:cs typeface="Times New Roman" panose="02020603050405020304" pitchFamily="18" charset="0"/>
              </a:rPr>
              <a:t> không?</a:t>
            </a:r>
            <a:endParaRPr lang="en-US" sz="2800" dirty="0" smtClean="0">
              <a:latin typeface="Times New Roman" panose="02020603050405020304" pitchFamily="18" charset="0"/>
              <a:cs typeface="Times New Roman" panose="02020603050405020304" pitchFamily="18" charset="0"/>
            </a:endParaRPr>
          </a:p>
        </p:txBody>
      </p:sp>
      <p:sp>
        <p:nvSpPr>
          <p:cNvPr id="2" name="Rectangle 1"/>
          <p:cNvSpPr/>
          <p:nvPr/>
        </p:nvSpPr>
        <p:spPr>
          <a:xfrm>
            <a:off x="765176" y="5665862"/>
            <a:ext cx="6473824" cy="461665"/>
          </a:xfrm>
          <a:prstGeom prst="rect">
            <a:avLst/>
          </a:prstGeom>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nhận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màu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mùi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vị</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oxygen</a:t>
            </a:r>
            <a:endParaRPr lang="en-US" sz="2400" b="1"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2379</Words>
  <Application>Microsoft Office PowerPoint</Application>
  <PresentationFormat>On-screen Show (4:3)</PresentationFormat>
  <Paragraphs>221</Paragraphs>
  <Slides>45</Slides>
  <Notes>3</Notes>
  <HiddenSlides>0</HiddenSlides>
  <MMClips>3</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45</vt:i4>
      </vt:variant>
    </vt:vector>
  </HeadingPairs>
  <TitlesOfParts>
    <vt:vector size="56" baseType="lpstr">
      <vt:lpstr>.VnTime</vt:lpstr>
      <vt:lpstr>Arial</vt:lpstr>
      <vt:lpstr>Calibri</vt:lpstr>
      <vt:lpstr>Times New Roman</vt:lpstr>
      <vt:lpstr>VNI-Times</vt:lpstr>
      <vt:lpstr>Wingdings</vt:lpstr>
      <vt:lpstr>Office Theme</vt:lpstr>
      <vt:lpstr>1_Default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1. Oxygen có ở đâu?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vt:lpstr>
      <vt:lpstr>Củng cố</vt:lpstr>
      <vt:lpstr>Củng cố</vt:lpstr>
      <vt:lpstr>Củng cố</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May01</dc:creator>
  <cp:lastModifiedBy>Admin</cp:lastModifiedBy>
  <cp:revision>72</cp:revision>
  <dcterms:created xsi:type="dcterms:W3CDTF">2021-04-18T08:12:00Z</dcterms:created>
  <dcterms:modified xsi:type="dcterms:W3CDTF">2025-03-11T03:43:23Z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BEA20E90351944C7AEDFB1566DC877B9</vt:lpwstr>
  </property>
  <property fmtid="{D5CDD505-2E9C-101B-9397-08002B2CF9AE}" pid="3" name="KSOProductBuildVer">
    <vt:lpwstr>1033-11.2.0.11341</vt:lpwstr>
  </property>
</Properties>
</file>