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301"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5" r:id="rId38"/>
    <p:sldId id="296" r:id="rId39"/>
    <p:sldId id="297" r:id="rId40"/>
    <p:sldId id="299" r:id="rId41"/>
    <p:sldId id="300"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0"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277F78-9131-4111-91AB-7AAAAA53A8E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56442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7598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94142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8912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77F78-9131-4111-91AB-7AAAAA53A8E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4842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77F78-9131-4111-91AB-7AAAAA53A8E1}"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0042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77F78-9131-4111-91AB-7AAAAA53A8E1}"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80598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77F78-9131-4111-91AB-7AAAAA53A8E1}"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80175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77F78-9131-4111-91AB-7AAAAA53A8E1}"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01976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62750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383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77F78-9131-4111-91AB-7AAAAA53A8E1}"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BF9C-B591-4111-9153-43ABE588E1E5}" type="slidenum">
              <a:rPr lang="en-US" smtClean="0"/>
              <a:t>‹#›</a:t>
            </a:fld>
            <a:endParaRPr lang="en-US"/>
          </a:p>
        </p:txBody>
      </p:sp>
    </p:spTree>
    <p:extLst>
      <p:ext uri="{BB962C8B-B14F-4D97-AF65-F5344CB8AC3E}">
        <p14:creationId xmlns:p14="http://schemas.microsoft.com/office/powerpoint/2010/main" val="182658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6.wdp"/></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8.wdp"/><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0.png"/><Relationship Id="rId5" Type="http://schemas.microsoft.com/office/2007/relationships/hdphoto" Target="../media/hdphoto9.wdp"/><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90.png"/><Relationship Id="rId4" Type="http://schemas.microsoft.com/office/2007/relationships/hdphoto" Target="../media/hdphoto12.wdp"/></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00.png"/><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5.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60.png"/><Relationship Id="rId3" Type="http://schemas.microsoft.com/office/2007/relationships/hdphoto" Target="../media/hdphoto16.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370.png"/><Relationship Id="rId3" Type="http://schemas.microsoft.com/office/2007/relationships/hdphoto" Target="../media/hdphoto17.wdp"/><Relationship Id="rId7" Type="http://schemas.microsoft.com/office/2007/relationships/hdphoto" Target="../media/hdphoto12.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6.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microsoft.com/office/2007/relationships/hdphoto" Target="../media/hdphoto13.wdp"/><Relationship Id="rId7" Type="http://schemas.openxmlformats.org/officeDocument/2006/relationships/image" Target="../media/image43.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772" b="75787" l="9706" r="87500">
                        <a14:foregroundMark x1="68676" y1="4724" x2="52500" y2="72835"/>
                        <a14:foregroundMark x1="40882" y1="43996" x2="68235" y2="43307"/>
                        <a14:foregroundMark x1="20588" y1="48327" x2="85000" y2="75787"/>
                      </a14:backgroundRemoval>
                    </a14:imgEffect>
                  </a14:imgLayer>
                </a14:imgProps>
              </a:ext>
              <a:ext uri="{28A0092B-C50C-407E-A947-70E740481C1C}">
                <a14:useLocalDpi xmlns:a14="http://schemas.microsoft.com/office/drawing/2010/main" val="0"/>
              </a:ext>
            </a:extLst>
          </a:blip>
          <a:srcRect t="1" r="2530" b="17476"/>
          <a:stretch/>
        </p:blipFill>
        <p:spPr>
          <a:xfrm>
            <a:off x="10131905" y="2333626"/>
            <a:ext cx="1830581" cy="2179178"/>
          </a:xfrm>
          <a:prstGeom prst="rect">
            <a:avLst/>
          </a:prstGeom>
        </p:spPr>
      </p:pic>
      <p:grpSp>
        <p:nvGrpSpPr>
          <p:cNvPr id="6" name="Group 5"/>
          <p:cNvGrpSpPr/>
          <p:nvPr/>
        </p:nvGrpSpPr>
        <p:grpSpPr>
          <a:xfrm>
            <a:off x="1819275" y="0"/>
            <a:ext cx="7912580" cy="1624230"/>
            <a:chOff x="1478423" y="63207"/>
            <a:chExt cx="7861642" cy="1598907"/>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6"/>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pic>
        <p:nvPicPr>
          <p:cNvPr id="7" name="Picture 6"/>
          <p:cNvPicPr>
            <a:picLocks noChangeAspect="1"/>
          </p:cNvPicPr>
          <p:nvPr/>
        </p:nvPicPr>
        <p:blipFill>
          <a:blip r:embed="rId7"/>
          <a:stretch>
            <a:fillRect/>
          </a:stretch>
        </p:blipFill>
        <p:spPr>
          <a:xfrm>
            <a:off x="2570170" y="1999806"/>
            <a:ext cx="7561735" cy="3418318"/>
          </a:xfrm>
          <a:prstGeom prst="rect">
            <a:avLst/>
          </a:prstGeom>
        </p:spPr>
      </p:pic>
    </p:spTree>
    <p:extLst>
      <p:ext uri="{BB962C8B-B14F-4D97-AF65-F5344CB8AC3E}">
        <p14:creationId xmlns:p14="http://schemas.microsoft.com/office/powerpoint/2010/main" val="307813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8198" y="304773"/>
            <a:ext cx="2121093" cy="678327"/>
          </a:xfrm>
          <a:prstGeom prst="rect">
            <a:avLst/>
          </a:prstGeom>
        </p:spPr>
        <p:txBody>
          <a:bodyPr wrap="none">
            <a:spAutoFit/>
          </a:bodyPr>
          <a:lstStyle/>
          <a:p>
            <a:pPr>
              <a:lnSpc>
                <a:spcPct val="115000"/>
              </a:lnSpc>
              <a:spcAft>
                <a:spcPts val="1000"/>
              </a:spcAft>
            </a:pPr>
            <a:r>
              <a:rPr lang="de-DE"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03489" y="103186"/>
            <a:ext cx="1284857" cy="1031839"/>
          </a:xfrm>
          <a:prstGeom prst="rect">
            <a:avLst/>
          </a:prstGeom>
        </p:spPr>
      </p:pic>
      <p:sp>
        <p:nvSpPr>
          <p:cNvPr id="2" name="Rectangle 1"/>
          <p:cNvSpPr/>
          <p:nvPr/>
        </p:nvSpPr>
        <p:spPr>
          <a:xfrm>
            <a:off x="3195962" y="1164134"/>
            <a:ext cx="8611340" cy="56938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000000"/>
                </a:solidFill>
                <a:latin typeface="Open Sans" panose="020B0606030504020204" pitchFamily="34" charset="0"/>
              </a:rPr>
              <a:t>Trong phân tử silicon dioxide một nguyên tử Si có khả năng liên kết với 2 nguyên tử O, mỗi nguyên tử O hóa trị II </a:t>
            </a:r>
          </a:p>
          <a:p>
            <a:pPr algn="just"/>
            <a:r>
              <a:rPr lang="vi-VN" sz="2800" dirty="0">
                <a:solidFill>
                  <a:srgbClr val="000000"/>
                </a:solidFill>
                <a:latin typeface="Open Sans" panose="020B0606030504020204" pitchFamily="34" charset="0"/>
              </a:rPr>
              <a:t>⇒ Si có hóa trị IV.</a:t>
            </a:r>
          </a:p>
          <a:p>
            <a:pPr algn="just"/>
            <a:r>
              <a:rPr lang="vi-VN" sz="2800" b="1" dirty="0">
                <a:solidFill>
                  <a:srgbClr val="000000"/>
                </a:solidFill>
                <a:latin typeface="Open Sans" panose="020B0606030504020204" pitchFamily="34" charset="0"/>
              </a:rPr>
              <a:t>Ứng dụng của silicon dioxide:</a:t>
            </a:r>
            <a:endParaRPr lang="vi-VN" sz="2800" dirty="0">
              <a:solidFill>
                <a:srgbClr val="000000"/>
              </a:solidFill>
              <a:latin typeface="Open Sans" panose="020B0606030504020204" pitchFamily="34" charset="0"/>
            </a:endParaRPr>
          </a:p>
          <a:p>
            <a:pPr algn="just"/>
            <a:r>
              <a:rPr lang="vi-VN" sz="2800" dirty="0">
                <a:solidFill>
                  <a:srgbClr val="000000"/>
                </a:solidFill>
                <a:latin typeface="Open Sans" panose="020B0606030504020204" pitchFamily="34" charset="0"/>
              </a:rPr>
              <a:t>- Silicon dioxide được sử dụng để làm kính phẳng, sản phẩm thủy tinh, cát đúc, sợi thủy tinh, men gốm, phun cát cho chống gỉ, cát lọc, vật liệu chịu lửa và bê tông nhẹ. </a:t>
            </a:r>
          </a:p>
          <a:p>
            <a:pPr algn="just"/>
            <a:r>
              <a:rPr lang="vi-VN" sz="2800" dirty="0">
                <a:solidFill>
                  <a:srgbClr val="000000"/>
                </a:solidFill>
                <a:latin typeface="Open Sans" panose="020B0606030504020204" pitchFamily="34" charset="0"/>
              </a:rPr>
              <a:t>- Silicon dioxide được sử dụng để tạo ra các bộ phận quan trọng của ngành công nghiệp điện tử, dụng cụ quang học và đồ thủ công, sản xuất sợi quang…</a:t>
            </a:r>
            <a:r>
              <a:rPr lang="en-US" sz="2800" dirty="0">
                <a:solidFill>
                  <a:srgbClr val="000000"/>
                </a:solidFill>
                <a:latin typeface="Open Sans" panose="020B0606030504020204" pitchFamily="34" charset="0"/>
              </a:rPr>
              <a:t>…</a:t>
            </a:r>
            <a:r>
              <a:rPr lang="vi-VN" sz="2800" dirty="0">
                <a:solidFill>
                  <a:srgbClr val="000000"/>
                </a:solidFill>
                <a:latin typeface="Open Sans" panose="020B0606030504020204" pitchFamily="34" charset="0"/>
              </a:rPr>
              <a:t> </a:t>
            </a:r>
            <a:endParaRPr lang="vi-VN" sz="2800" b="0" i="0" dirty="0">
              <a:solidFill>
                <a:srgbClr val="000000"/>
              </a:solidFill>
              <a:effectLst/>
              <a:latin typeface="Open Sans" panose="020B0606030504020204" pitchFamily="34" charset="0"/>
            </a:endParaRPr>
          </a:p>
        </p:txBody>
      </p:sp>
      <p:pic>
        <p:nvPicPr>
          <p:cNvPr id="3076" name="Picture 4" descr="SiO2 là gì? Tầm quan trọng của silic diox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6" y="1053402"/>
            <a:ext cx="2789061" cy="157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SiO2 Là Gì ? Những Ứng Dụng Hay Trong Thực Tiễn | Hoá Chất Trần Tiế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8" y="2937997"/>
            <a:ext cx="2789060" cy="166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0" name="Picture 8" descr="Lí thuyết về Cacbon, Silic và hợp chất của chú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7" y="4920248"/>
            <a:ext cx="2789060" cy="1665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830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spcAft>
                <a:spcPts val="0"/>
              </a:spcAft>
            </a:pPr>
            <a:r>
              <a:rPr lang="en-US" sz="3200" b="1" dirty="0">
                <a:solidFill>
                  <a:srgbClr val="002060"/>
                </a:solidFill>
                <a:effectLst/>
                <a:latin typeface="Times New Roman" panose="02020603050405020304" pitchFamily="18" charset="0"/>
                <a:ea typeface="Calibri" panose="020F0502020204030204" pitchFamily="34" charset="0"/>
              </a:rPr>
              <a:t>2. QUI TẮC HÓA TRỊ</a:t>
            </a:r>
            <a:endParaRPr lang="en-US"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0731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1408" y="18250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0373" y="379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9424" y="969985"/>
            <a:ext cx="11882576" cy="13665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Bef>
                <a:spcPts val="600"/>
              </a:spcBef>
              <a:spcAft>
                <a:spcPts val="600"/>
              </a:spcAft>
            </a:pP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7.1.</a:t>
            </a:r>
          </a:p>
        </p:txBody>
      </p:sp>
      <p:pic>
        <p:nvPicPr>
          <p:cNvPr id="6" name="Picture 5"/>
          <p:cNvPicPr>
            <a:picLocks noChangeAspect="1"/>
          </p:cNvPicPr>
          <p:nvPr/>
        </p:nvPicPr>
        <p:blipFill>
          <a:blip r:embed="rId3"/>
          <a:stretch>
            <a:fillRect/>
          </a:stretch>
        </p:blipFill>
        <p:spPr>
          <a:xfrm>
            <a:off x="1165210" y="2619597"/>
            <a:ext cx="9537960" cy="3663425"/>
          </a:xfrm>
          <a:prstGeom prst="rect">
            <a:avLst/>
          </a:prstGeom>
        </p:spPr>
      </p:pic>
      <p:sp>
        <p:nvSpPr>
          <p:cNvPr id="7" name="Rectangle 6"/>
          <p:cNvSpPr/>
          <p:nvPr/>
        </p:nvSpPr>
        <p:spPr>
          <a:xfrm>
            <a:off x="659183" y="969985"/>
            <a:ext cx="11020928" cy="13665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108585" algn="just">
              <a:lnSpc>
                <a:spcPct val="115000"/>
              </a:lnSpc>
              <a:spcAft>
                <a:spcPts val="100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kia</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3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500" fill="hold"/>
                                        <p:tgtEl>
                                          <p:spTgt spid="7"/>
                                        </p:tgtEl>
                                        <p:attrNameLst>
                                          <p:attrName>ppt_w</p:attrName>
                                        </p:attrNameLst>
                                      </p:cBhvr>
                                      <p:tavLst>
                                        <p:tav tm="0">
                                          <p:val>
                                            <p:fltVal val="0"/>
                                          </p:val>
                                        </p:tav>
                                        <p:tav tm="100000">
                                          <p:val>
                                            <p:strVal val="#ppt_w"/>
                                          </p:val>
                                        </p:tav>
                                      </p:tavLst>
                                    </p:anim>
                                    <p:anim calcmode="lin" valueType="num">
                                      <p:cBhvr>
                                        <p:cTn id="13" dur="1500" fill="hold"/>
                                        <p:tgtEl>
                                          <p:spTgt spid="7"/>
                                        </p:tgtEl>
                                        <p:attrNameLst>
                                          <p:attrName>ppt_h</p:attrName>
                                        </p:attrNameLst>
                                      </p:cBhvr>
                                      <p:tavLst>
                                        <p:tav tm="0">
                                          <p:val>
                                            <p:fltVal val="0"/>
                                          </p:val>
                                        </p:tav>
                                        <p:tav tm="100000">
                                          <p:val>
                                            <p:strVal val="#ppt_h"/>
                                          </p:val>
                                        </p:tav>
                                      </p:tavLst>
                                    </p:anim>
                                    <p:animEffect transition="in" filter="fade">
                                      <p:cBhvr>
                                        <p:cTn id="14"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281354" y="2976882"/>
            <a:ext cx="11816861"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600" dirty="0" err="1">
                <a:effectLst/>
                <a:latin typeface="Times New Roman" panose="02020603050405020304" pitchFamily="18" charset="0"/>
                <a:ea typeface="Calibri" panose="020F0502020204030204" pitchFamily="34" charset="0"/>
              </a:rPr>
              <a:t>Trong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phân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hợp</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chất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hai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tích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hóa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chỉ</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này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bằng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tích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giữa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hóa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chỉ</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kia</a:t>
            </a:r>
            <a:r>
              <a:rPr lang="en-US" sz="3600" dirty="0">
                <a:effectLst/>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361949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87292" y="1624449"/>
            <a:ext cx="1465663" cy="2814073"/>
          </a:xfrm>
          <a:prstGeom prst="rect">
            <a:avLst/>
          </a:prstGeom>
        </p:spPr>
      </p:pic>
      <p:sp>
        <p:nvSpPr>
          <p:cNvPr id="6" name="Rectangle 5"/>
          <p:cNvSpPr/>
          <p:nvPr/>
        </p:nvSpPr>
        <p:spPr>
          <a:xfrm>
            <a:off x="1758463" y="1624449"/>
            <a:ext cx="10011508" cy="32778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pPr>
            <a:r>
              <a:rPr lang="en-US" sz="3600" b="1" dirty="0" err="1">
                <a:solidFill>
                  <a:srgbClr val="C00000"/>
                </a:solidFill>
                <a:latin typeface="Times New Roman" panose="02020603050405020304" pitchFamily="18" charset="0"/>
                <a:ea typeface="Arial" panose="020B0604020202020204" pitchFamily="34" charset="0"/>
              </a:rPr>
              <a:t>H</a:t>
            </a:r>
            <a:r>
              <a:rPr lang="en-US" sz="3600" b="1" dirty="0" err="1">
                <a:solidFill>
                  <a:srgbClr val="C00000"/>
                </a:solidFill>
                <a:effectLst/>
                <a:latin typeface="Times New Roman" panose="02020603050405020304" pitchFamily="18" charset="0"/>
                <a:ea typeface="Arial" panose="020B0604020202020204" pitchFamily="34" charset="0"/>
              </a:rPr>
              <a:t>oạt</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động</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nhóm</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đôi</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thảo</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luận</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và</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trả</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lời</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câu</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hỏi</a:t>
            </a:r>
            <a:r>
              <a:rPr lang="en-US" sz="3600" b="1" dirty="0">
                <a:solidFill>
                  <a:srgbClr val="C00000"/>
                </a:solidFill>
                <a:effectLst/>
                <a:latin typeface="Times New Roman" panose="02020603050405020304" pitchFamily="18" charset="0"/>
                <a:ea typeface="Arial" panose="020B0604020202020204" pitchFamily="34" charset="0"/>
              </a:rPr>
              <a:t>: </a:t>
            </a:r>
          </a:p>
          <a:p>
            <a:pPr indent="254000" algn="just">
              <a:lnSpc>
                <a:spcPct val="115000"/>
              </a:lnSpc>
              <a:spcAft>
                <a:spcPts val="0"/>
              </a:spcAft>
            </a:pPr>
            <a:r>
              <a:rPr lang="en-US" sz="3600" dirty="0" err="1">
                <a:effectLst/>
                <a:latin typeface="Times New Roman" panose="02020603050405020304" pitchFamily="18" charset="0"/>
                <a:ea typeface="Segoe UI" panose="020B0502040204020203" pitchFamily="34" charset="0"/>
              </a:rPr>
              <a:t>Dựa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vào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các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tố</a:t>
            </a:r>
            <a:r>
              <a:rPr lang="en-US" sz="3600" dirty="0">
                <a:effectLst/>
                <a:latin typeface="Times New Roman" panose="02020603050405020304" pitchFamily="18" charset="0"/>
                <a:ea typeface="Segoe UI" panose="020B0502040204020203" pitchFamily="34" charset="0"/>
              </a:rPr>
              <a:t> ở </a:t>
            </a:r>
            <a:r>
              <a:rPr lang="en-US" sz="3600" dirty="0" err="1">
                <a:effectLst/>
                <a:latin typeface="Times New Roman" panose="02020603050405020304" pitchFamily="18" charset="0"/>
                <a:ea typeface="Segoe UI" panose="020B0502040204020203" pitchFamily="34" charset="0"/>
              </a:rPr>
              <a:t>bảng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Phụ</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lục</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trang</a:t>
            </a:r>
            <a:r>
              <a:rPr lang="en-US" sz="3600" dirty="0">
                <a:effectLst/>
                <a:latin typeface="Times New Roman" panose="02020603050405020304" pitchFamily="18" charset="0"/>
                <a:ea typeface="Segoe UI" panose="020B0502040204020203" pitchFamily="34" charset="0"/>
              </a:rPr>
              <a:t> 187, </a:t>
            </a:r>
            <a:r>
              <a:rPr lang="en-US" sz="3600" dirty="0" err="1">
                <a:effectLst/>
                <a:latin typeface="Times New Roman" panose="02020603050405020304" pitchFamily="18" charset="0"/>
                <a:ea typeface="Segoe UI" panose="020B0502040204020203" pitchFamily="34" charset="0"/>
              </a:rPr>
              <a:t>em</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hãy</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cho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biết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một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thể</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hợp</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với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Cl</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hoặc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O?</a:t>
            </a:r>
            <a:endParaRPr lang="en-US" sz="2000" dirty="0">
              <a:effectLst/>
              <a:latin typeface="Segoe UI" panose="020B0502040204020203" pitchFamily="34" charset="0"/>
              <a:ea typeface="Segoe UI" panose="020B0502040204020203" pitchFamily="34" charset="0"/>
            </a:endParaRPr>
          </a:p>
        </p:txBody>
      </p:sp>
      <p:sp>
        <p:nvSpPr>
          <p:cNvPr id="7" name="Rectangle 6"/>
          <p:cNvSpPr/>
          <p:nvPr/>
        </p:nvSpPr>
        <p:spPr>
          <a:xfrm>
            <a:off x="1998786" y="2261546"/>
            <a:ext cx="9530862" cy="200362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600" dirty="0">
                <a:effectLst/>
                <a:latin typeface="Times New Roman" panose="02020603050405020304" pitchFamily="18" charset="0"/>
                <a:ea typeface="Segoe UI" panose="020B0502040204020203" pitchFamily="34" charset="0"/>
              </a:rPr>
              <a:t>Theo </a:t>
            </a:r>
            <a:r>
              <a:rPr lang="en-US" sz="3600" dirty="0" err="1">
                <a:effectLst/>
                <a:latin typeface="Times New Roman" panose="02020603050405020304" pitchFamily="18" charset="0"/>
                <a:ea typeface="Segoe UI" panose="020B0502040204020203" pitchFamily="34" charset="0"/>
              </a:rPr>
              <a:t>bảng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Phụ</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lục</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trang</a:t>
            </a:r>
            <a:r>
              <a:rPr lang="en-US" sz="3600" dirty="0">
                <a:effectLst/>
                <a:latin typeface="Times New Roman" panose="02020603050405020304" pitchFamily="18" charset="0"/>
                <a:ea typeface="Segoe UI" panose="020B0502040204020203" pitchFamily="34" charset="0"/>
              </a:rPr>
              <a:t> 187, </a:t>
            </a:r>
            <a:r>
              <a:rPr lang="en-US" sz="3600" dirty="0" err="1">
                <a:effectLst/>
                <a:latin typeface="Times New Roman" panose="02020603050405020304" pitchFamily="18" charset="0"/>
                <a:ea typeface="Segoe UI" panose="020B0502040204020203" pitchFamily="34" charset="0"/>
              </a:rPr>
              <a:t>Ca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II </a:t>
            </a:r>
            <a:r>
              <a:rPr lang="en-US" sz="3600" dirty="0" err="1">
                <a:effectLst/>
                <a:latin typeface="Times New Roman" panose="02020603050405020304" pitchFamily="18" charset="0"/>
                <a:ea typeface="Segoe UI" panose="020B0502040204020203" pitchFamily="34" charset="0"/>
              </a:rPr>
              <a:t>nên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thể</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hợp</a:t>
            </a:r>
            <a:r>
              <a:rPr lang="en-US" sz="3600" dirty="0">
                <a:effectLst/>
                <a:latin typeface="Times New Roman" panose="02020603050405020304" pitchFamily="18" charset="0"/>
                <a:ea typeface="Segoe UI" panose="020B0502040204020203" pitchFamily="34" charset="0"/>
              </a:rPr>
              <a:t> 2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Cl</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 </a:t>
            </a:r>
            <a:r>
              <a:rPr lang="en-US" sz="3600" dirty="0" err="1">
                <a:effectLst/>
                <a:latin typeface="Times New Roman" panose="02020603050405020304" pitchFamily="18" charset="0"/>
                <a:ea typeface="Segoe UI" panose="020B0502040204020203" pitchFamily="34" charset="0"/>
              </a:rPr>
              <a:t>hoặc</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O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II).</a:t>
            </a:r>
            <a:endParaRPr lang="en-US" sz="20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1905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51456" y="2869014"/>
            <a:ext cx="5446106" cy="658642"/>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3. CÔNG THỨC HÓA HỌC</a:t>
            </a:r>
            <a:endParaRPr lang="en-US" dirty="0">
              <a:solidFill>
                <a:srgbClr val="00206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48062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0362" y="37007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27" y="19136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04761740"/>
              </p:ext>
            </p:extLst>
          </p:nvPr>
        </p:nvGraphicFramePr>
        <p:xfrm>
          <a:off x="1072662" y="1195125"/>
          <a:ext cx="10515600" cy="580327"/>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a:effectLst/>
                          <a:latin typeface="Times New Roman" panose="02020603050405020304" pitchFamily="18" charset="0"/>
                          <a:cs typeface="Times New Roman" panose="02020603050405020304" pitchFamily="18" charset="0"/>
                        </a:rPr>
                        <a:t>Dựa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Ví</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dụ</a:t>
                      </a:r>
                      <a:r>
                        <a:rPr lang="en-US" sz="3600" dirty="0">
                          <a:effectLst/>
                          <a:latin typeface="Times New Roman" panose="02020603050405020304" pitchFamily="18" charset="0"/>
                          <a:cs typeface="Times New Roman" panose="02020603050405020304" pitchFamily="18" charset="0"/>
                        </a:rPr>
                        <a:t> 2,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hãy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hoàn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sau</a:t>
                      </a:r>
                      <a:r>
                        <a:rPr lang="en-US" sz="36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pic>
        <p:nvPicPr>
          <p:cNvPr id="5" name="image572.png"/>
          <p:cNvPicPr/>
          <p:nvPr/>
        </p:nvPicPr>
        <p:blipFill>
          <a:blip r:embed="rId3" cstate="print"/>
          <a:stretch>
            <a:fillRect/>
          </a:stretch>
        </p:blipFill>
        <p:spPr>
          <a:xfrm>
            <a:off x="2156459" y="2066607"/>
            <a:ext cx="8312248" cy="4381085"/>
          </a:xfrm>
          <a:prstGeom prst="rect">
            <a:avLst/>
          </a:prstGeom>
        </p:spPr>
      </p:pic>
    </p:spTree>
    <p:extLst>
      <p:ext uri="{BB962C8B-B14F-4D97-AF65-F5344CB8AC3E}">
        <p14:creationId xmlns:p14="http://schemas.microsoft.com/office/powerpoint/2010/main" val="41252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4903" y="429898"/>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868" y="251182"/>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122357920"/>
              </p:ext>
            </p:extLst>
          </p:nvPr>
        </p:nvGraphicFramePr>
        <p:xfrm>
          <a:off x="3585124" y="1373622"/>
          <a:ext cx="4644476" cy="580327"/>
        </p:xfrm>
        <a:graphic>
          <a:graphicData uri="http://schemas.openxmlformats.org/drawingml/2006/table">
            <a:tbl>
              <a:tblPr>
                <a:tableStyleId>{5C22544A-7EE6-4342-B048-85BDC9FD1C3A}</a:tableStyleId>
              </a:tblPr>
              <a:tblGrid>
                <a:gridCol w="4644476">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a:effectLst/>
                          <a:latin typeface="Times New Roman" panose="02020603050405020304" pitchFamily="18" charset="0"/>
                          <a:cs typeface="Times New Roman" panose="02020603050405020304" pitchFamily="18" charset="0"/>
                        </a:rPr>
                        <a:t>Hoàn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47238823"/>
              </p:ext>
            </p:extLst>
          </p:nvPr>
        </p:nvGraphicFramePr>
        <p:xfrm>
          <a:off x="565665" y="2316460"/>
          <a:ext cx="11347939" cy="3409782"/>
        </p:xfrm>
        <a:graphic>
          <a:graphicData uri="http://schemas.openxmlformats.org/drawingml/2006/table">
            <a:tbl>
              <a:tblPr firstRow="1" firstCol="1" bandRow="1">
                <a:tableStyleId>{5C22544A-7EE6-4342-B048-85BDC9FD1C3A}</a:tableStyleId>
              </a:tblPr>
              <a:tblGrid>
                <a:gridCol w="2604825">
                  <a:extLst>
                    <a:ext uri="{9D8B030D-6E8A-4147-A177-3AD203B41FA5}">
                      <a16:colId xmlns:a16="http://schemas.microsoft.com/office/drawing/2014/main" val="20000"/>
                    </a:ext>
                  </a:extLst>
                </a:gridCol>
                <a:gridCol w="3072342">
                  <a:extLst>
                    <a:ext uri="{9D8B030D-6E8A-4147-A177-3AD203B41FA5}">
                      <a16:colId xmlns:a16="http://schemas.microsoft.com/office/drawing/2014/main" val="20001"/>
                    </a:ext>
                  </a:extLst>
                </a:gridCol>
                <a:gridCol w="2191867">
                  <a:extLst>
                    <a:ext uri="{9D8B030D-6E8A-4147-A177-3AD203B41FA5}">
                      <a16:colId xmlns:a16="http://schemas.microsoft.com/office/drawing/2014/main" val="20002"/>
                    </a:ext>
                  </a:extLst>
                </a:gridCol>
                <a:gridCol w="3478905">
                  <a:extLst>
                    <a:ext uri="{9D8B030D-6E8A-4147-A177-3AD203B41FA5}">
                      <a16:colId xmlns:a16="http://schemas.microsoft.com/office/drawing/2014/main" val="20003"/>
                    </a:ext>
                  </a:extLst>
                </a:gridCol>
              </a:tblGrid>
              <a:tr h="1045462">
                <a:tc>
                  <a:txBody>
                    <a:bodyPr/>
                    <a:lstStyle/>
                    <a:p>
                      <a:pPr algn="ctr">
                        <a:lnSpc>
                          <a:spcPct val="115000"/>
                        </a:lnSpc>
                        <a:spcAft>
                          <a:spcPts val="0"/>
                        </a:spcAft>
                      </a:pPr>
                      <a:r>
                        <a:rPr lang="en-US" sz="2400" dirty="0">
                          <a:effectLst/>
                        </a:rPr>
                        <a:t> </a:t>
                      </a:r>
                      <a:r>
                        <a:rPr lang="en-US" sz="2400" dirty="0" err="1">
                          <a:effectLst/>
                        </a:rPr>
                        <a:t>Phân</a:t>
                      </a:r>
                      <a:r>
                        <a:rPr lang="en-US" sz="2400" baseline="0" dirty="0">
                          <a:effectLst/>
                        </a:rPr>
                        <a:t> </a:t>
                      </a:r>
                      <a:r>
                        <a:rPr lang="en-US" sz="2400" baseline="0" dirty="0" err="1">
                          <a:effectLst/>
                        </a:rPr>
                        <a:t>tử</a:t>
                      </a:r>
                      <a:r>
                        <a:rPr lang="en-US" sz="2400" baseline="0" dirty="0">
                          <a:effectLst/>
                        </a:rPr>
                        <a:t> </a:t>
                      </a:r>
                      <a:r>
                        <a:rPr lang="en-US" sz="2400" baseline="0" dirty="0" err="1">
                          <a:effectLst/>
                        </a:rPr>
                        <a:t>đơn</a:t>
                      </a:r>
                      <a:r>
                        <a:rPr lang="en-US" sz="2400" baseline="0" dirty="0">
                          <a:effectLst/>
                        </a:rPr>
                        <a:t> </a:t>
                      </a:r>
                      <a:r>
                        <a:rPr lang="en-US" sz="2400" baseline="0" dirty="0" err="1">
                          <a:effectLst/>
                        </a:rPr>
                        <a:t>chất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000"/>
                  </a:ext>
                </a:extLst>
              </a:tr>
              <a:tr h="494942">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O</a:t>
                      </a:r>
                      <a:r>
                        <a:rPr lang="en-US" sz="2800" b="1" baseline="-25000" dirty="0">
                          <a:solidFill>
                            <a:srgbClr val="C00000"/>
                          </a:solidFill>
                          <a:effectLst/>
                          <a:latin typeface="Times New Roman" panose="02020603050405020304" pitchFamily="18" charset="0"/>
                          <a:cs typeface="Times New Roman" panose="02020603050405020304" pitchFamily="18" charset="0"/>
                        </a:rPr>
                        <a:t>2</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Ozone</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48amu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1"/>
                  </a:ext>
                </a:extLst>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   N</a:t>
                      </a:r>
                      <a:r>
                        <a:rPr lang="en-US" sz="2800" b="1" baseline="-25000" dirty="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Nitrogen</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2"/>
                  </a:ext>
                </a:extLst>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  F</a:t>
                      </a:r>
                      <a:r>
                        <a:rPr lang="en-US" sz="2800" b="1" baseline="-25000" dirty="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Fluorine</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38amu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3"/>
                  </a:ext>
                </a:extLst>
              </a:tr>
              <a:tr h="437798">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Ne</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Neon</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20amu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4"/>
                  </a:ext>
                </a:extLst>
              </a:tr>
            </a:tbl>
          </a:graphicData>
        </a:graphic>
      </p:graphicFrame>
      <p:pic>
        <p:nvPicPr>
          <p:cNvPr id="307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8" y="3374573"/>
            <a:ext cx="1579613" cy="47326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69" y="3942166"/>
            <a:ext cx="1579613" cy="5593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03" y="4577296"/>
            <a:ext cx="1579613" cy="5900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34" y="5230938"/>
            <a:ext cx="1579613" cy="53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7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88818487"/>
              </p:ext>
            </p:extLst>
          </p:nvPr>
        </p:nvGraphicFramePr>
        <p:xfrm>
          <a:off x="2196981" y="1605431"/>
          <a:ext cx="7818690" cy="1076706"/>
        </p:xfrm>
        <a:graphic>
          <a:graphicData uri="http://schemas.openxmlformats.org/drawingml/2006/table">
            <a:tbl>
              <a:tblPr>
                <a:tableStyleId>{5C22544A-7EE6-4342-B048-85BDC9FD1C3A}</a:tableStyleId>
              </a:tblPr>
              <a:tblGrid>
                <a:gridCol w="781869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61340" algn="l"/>
                        </a:tabLst>
                      </a:pPr>
                      <a:r>
                        <a:rPr lang="en-US" sz="3200" b="1" dirty="0">
                          <a:solidFill>
                            <a:srgbClr val="FF0000"/>
                          </a:solidFill>
                          <a:effectLst/>
                          <a:latin typeface="Times New Roman" panose="02020603050405020304" pitchFamily="18" charset="0"/>
                          <a:cs typeface="Times New Roman" panose="02020603050405020304" pitchFamily="18" charset="0"/>
                        </a:rPr>
                        <a:t>?5. </a:t>
                      </a:r>
                      <a:r>
                        <a:rPr lang="en-US" sz="3200" dirty="0" err="1">
                          <a:effectLst/>
                          <a:latin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phi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rắn</a:t>
                      </a:r>
                      <a:r>
                        <a:rPr lang="en-US" sz="32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1086980"/>
              </p:ext>
            </p:extLst>
          </p:nvPr>
        </p:nvGraphicFramePr>
        <p:xfrm>
          <a:off x="606751" y="2863547"/>
          <a:ext cx="11323177" cy="2905850"/>
        </p:xfrm>
        <a:graphic>
          <a:graphicData uri="http://schemas.openxmlformats.org/drawingml/2006/table">
            <a:tbl>
              <a:tblPr firstRow="1" firstCol="1" bandRow="1">
                <a:tableStyleId>{5C22544A-7EE6-4342-B048-85BDC9FD1C3A}</a:tableStyleId>
              </a:tblPr>
              <a:tblGrid>
                <a:gridCol w="2905570">
                  <a:extLst>
                    <a:ext uri="{9D8B030D-6E8A-4147-A177-3AD203B41FA5}">
                      <a16:colId xmlns:a16="http://schemas.microsoft.com/office/drawing/2014/main" val="20000"/>
                    </a:ext>
                  </a:extLst>
                </a:gridCol>
                <a:gridCol w="2879933">
                  <a:extLst>
                    <a:ext uri="{9D8B030D-6E8A-4147-A177-3AD203B41FA5}">
                      <a16:colId xmlns:a16="http://schemas.microsoft.com/office/drawing/2014/main" val="20001"/>
                    </a:ext>
                  </a:extLst>
                </a:gridCol>
                <a:gridCol w="2691925">
                  <a:extLst>
                    <a:ext uri="{9D8B030D-6E8A-4147-A177-3AD203B41FA5}">
                      <a16:colId xmlns:a16="http://schemas.microsoft.com/office/drawing/2014/main" val="20002"/>
                    </a:ext>
                  </a:extLst>
                </a:gridCol>
                <a:gridCol w="2845749">
                  <a:extLst>
                    <a:ext uri="{9D8B030D-6E8A-4147-A177-3AD203B41FA5}">
                      <a16:colId xmlns:a16="http://schemas.microsoft.com/office/drawing/2014/main" val="20003"/>
                    </a:ext>
                  </a:extLst>
                </a:gridCol>
              </a:tblGrid>
              <a:tr h="942938">
                <a:tc>
                  <a:txBody>
                    <a:bodyPr/>
                    <a:lstStyle/>
                    <a:p>
                      <a:pPr indent="254000" algn="ctr">
                        <a:lnSpc>
                          <a:spcPct val="115000"/>
                        </a:lnSpc>
                        <a:spcAft>
                          <a:spcPts val="0"/>
                        </a:spcAft>
                      </a:pPr>
                      <a:r>
                        <a:rPr lang="en-US" sz="2400" dirty="0" err="1">
                          <a:solidFill>
                            <a:schemeClr val="bg1"/>
                          </a:solidFill>
                          <a:effectLst/>
                        </a:rPr>
                        <a:t>Đơn</a:t>
                      </a:r>
                      <a:r>
                        <a:rPr lang="en-US" sz="2400" dirty="0">
                          <a:solidFill>
                            <a:schemeClr val="bg1"/>
                          </a:solidFill>
                          <a:effectLst/>
                        </a:rPr>
                        <a:t> </a:t>
                      </a:r>
                      <a:r>
                        <a:rPr lang="en-US" sz="2400" dirty="0" err="1">
                          <a:solidFill>
                            <a:schemeClr val="bg1"/>
                          </a:solidFill>
                          <a:effectLst/>
                        </a:rPr>
                        <a:t>chất</a:t>
                      </a:r>
                      <a:r>
                        <a:rPr lang="en-US" sz="2400" dirty="0">
                          <a:solidFill>
                            <a:schemeClr val="bg1"/>
                          </a:solidFill>
                          <a:effectLst/>
                        </a:rPr>
                        <a:t> </a:t>
                      </a:r>
                      <a:r>
                        <a:rPr lang="en-US" sz="2400" dirty="0" err="1">
                          <a:solidFill>
                            <a:schemeClr val="bg1"/>
                          </a:solidFill>
                          <a:effectLst/>
                        </a:rPr>
                        <a:t>kim</a:t>
                      </a:r>
                      <a:r>
                        <a:rPr lang="en-US" sz="2400" dirty="0">
                          <a:solidFill>
                            <a:schemeClr val="bg1"/>
                          </a:solidFill>
                          <a:effectLst/>
                        </a:rPr>
                        <a:t> </a:t>
                      </a:r>
                      <a:r>
                        <a:rPr lang="en-US" sz="2400" dirty="0" err="1">
                          <a:solidFill>
                            <a:schemeClr val="bg1"/>
                          </a:solidFill>
                          <a:effectLst/>
                        </a:rPr>
                        <a:t>loại</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Công</a:t>
                      </a:r>
                      <a:r>
                        <a:rPr lang="en-US" sz="2400" dirty="0">
                          <a:solidFill>
                            <a:schemeClr val="bg1"/>
                          </a:solidFill>
                          <a:effectLst/>
                        </a:rPr>
                        <a:t> </a:t>
                      </a:r>
                      <a:r>
                        <a:rPr lang="en-US" sz="2400" dirty="0" err="1">
                          <a:solidFill>
                            <a:schemeClr val="bg1"/>
                          </a:solidFill>
                          <a:effectLst/>
                        </a:rPr>
                        <a:t>thức</a:t>
                      </a:r>
                      <a:r>
                        <a:rPr lang="en-US" sz="2400" dirty="0">
                          <a:solidFill>
                            <a:schemeClr val="bg1"/>
                          </a:solidFill>
                          <a:effectLst/>
                        </a:rPr>
                        <a:t> </a:t>
                      </a:r>
                      <a:r>
                        <a:rPr lang="en-US" sz="2400" dirty="0" err="1">
                          <a:solidFill>
                            <a:schemeClr val="bg1"/>
                          </a:solidFill>
                          <a:effectLst/>
                        </a:rPr>
                        <a:t>hoá</a:t>
                      </a:r>
                      <a:r>
                        <a:rPr lang="en-US" sz="2400" dirty="0">
                          <a:solidFill>
                            <a:schemeClr val="bg1"/>
                          </a:solidFill>
                          <a:effectLst/>
                        </a:rPr>
                        <a:t> </a:t>
                      </a:r>
                      <a:r>
                        <a:rPr lang="en-US" sz="2400" dirty="0" err="1">
                          <a:solidFill>
                            <a:schemeClr val="bg1"/>
                          </a:solidFill>
                          <a:effectLst/>
                        </a:rPr>
                        <a:t>học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Đơn</a:t>
                      </a:r>
                      <a:r>
                        <a:rPr lang="en-US" sz="2400" dirty="0">
                          <a:solidFill>
                            <a:schemeClr val="bg1"/>
                          </a:solidFill>
                          <a:effectLst/>
                        </a:rPr>
                        <a:t> </a:t>
                      </a:r>
                      <a:r>
                        <a:rPr lang="en-US" sz="2400" dirty="0" err="1">
                          <a:solidFill>
                            <a:schemeClr val="bg1"/>
                          </a:solidFill>
                          <a:effectLst/>
                        </a:rPr>
                        <a:t>chất</a:t>
                      </a:r>
                      <a:r>
                        <a:rPr lang="en-US" sz="2400" dirty="0">
                          <a:solidFill>
                            <a:schemeClr val="bg1"/>
                          </a:solidFill>
                          <a:effectLst/>
                        </a:rPr>
                        <a:t> phi </a:t>
                      </a:r>
                      <a:r>
                        <a:rPr lang="en-US" sz="2400" dirty="0" err="1">
                          <a:solidFill>
                            <a:schemeClr val="bg1"/>
                          </a:solidFill>
                          <a:effectLst/>
                        </a:rPr>
                        <a:t>kim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Công</a:t>
                      </a:r>
                      <a:r>
                        <a:rPr lang="en-US" sz="2400" dirty="0">
                          <a:solidFill>
                            <a:schemeClr val="bg1"/>
                          </a:solidFill>
                          <a:effectLst/>
                        </a:rPr>
                        <a:t> </a:t>
                      </a:r>
                      <a:r>
                        <a:rPr lang="en-US" sz="2400" dirty="0" err="1">
                          <a:solidFill>
                            <a:schemeClr val="bg1"/>
                          </a:solidFill>
                          <a:effectLst/>
                        </a:rPr>
                        <a:t>thức</a:t>
                      </a:r>
                      <a:r>
                        <a:rPr lang="en-US" sz="2400" dirty="0">
                          <a:solidFill>
                            <a:schemeClr val="bg1"/>
                          </a:solidFill>
                          <a:effectLst/>
                        </a:rPr>
                        <a:t> </a:t>
                      </a:r>
                      <a:r>
                        <a:rPr lang="en-US" sz="2400" dirty="0" err="1">
                          <a:solidFill>
                            <a:schemeClr val="bg1"/>
                          </a:solidFill>
                          <a:effectLst/>
                        </a:rPr>
                        <a:t>hoá</a:t>
                      </a:r>
                      <a:r>
                        <a:rPr lang="en-US" sz="2400" dirty="0">
                          <a:solidFill>
                            <a:schemeClr val="bg1"/>
                          </a:solidFill>
                          <a:effectLst/>
                        </a:rPr>
                        <a:t> </a:t>
                      </a:r>
                      <a:r>
                        <a:rPr lang="en-US" sz="2400" dirty="0" err="1">
                          <a:solidFill>
                            <a:schemeClr val="bg1"/>
                          </a:solidFill>
                          <a:effectLst/>
                        </a:rPr>
                        <a:t>học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extLst>
                  <a:ext uri="{0D108BD9-81ED-4DB2-BD59-A6C34878D82A}">
                    <a16:rowId xmlns:a16="http://schemas.microsoft.com/office/drawing/2014/main" val="10000"/>
                  </a:ext>
                </a:extLst>
              </a:tr>
              <a:tr h="455774">
                <a:tc>
                  <a:txBody>
                    <a:bodyPr/>
                    <a:lstStyle/>
                    <a:p>
                      <a:pPr indent="254000" algn="ctr">
                        <a:lnSpc>
                          <a:spcPct val="115000"/>
                        </a:lnSpc>
                        <a:spcAft>
                          <a:spcPts val="0"/>
                        </a:spcAft>
                      </a:pPr>
                      <a:r>
                        <a:rPr lang="en-US" sz="2400" dirty="0">
                          <a:solidFill>
                            <a:schemeClr val="bg1"/>
                          </a:solidFill>
                          <a:effectLst/>
                        </a:rPr>
                        <a:t>Sodium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Na</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Sulfur</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mn-lt"/>
                          <a:ea typeface="+mn-ea"/>
                          <a:cs typeface="+mn-cs"/>
                        </a:rPr>
                        <a:t>S</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1"/>
                  </a:ext>
                </a:extLst>
              </a:tr>
              <a:tr h="462707">
                <a:tc>
                  <a:txBody>
                    <a:bodyPr/>
                    <a:lstStyle/>
                    <a:p>
                      <a:pPr indent="254000" algn="ctr">
                        <a:lnSpc>
                          <a:spcPct val="115000"/>
                        </a:lnSpc>
                        <a:spcAft>
                          <a:spcPts val="0"/>
                        </a:spcAft>
                      </a:pPr>
                      <a:r>
                        <a:rPr lang="en-US" sz="2400" dirty="0">
                          <a:solidFill>
                            <a:schemeClr val="bg1"/>
                          </a:solidFill>
                          <a:effectLst/>
                        </a:rPr>
                        <a:t>Potassium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K</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Arsenic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rPr>
                        <a:t>As</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2"/>
                  </a:ext>
                </a:extLst>
              </a:tr>
              <a:tr h="455774">
                <a:tc>
                  <a:txBody>
                    <a:bodyPr/>
                    <a:lstStyle/>
                    <a:p>
                      <a:pPr indent="254000" algn="ctr">
                        <a:lnSpc>
                          <a:spcPct val="115000"/>
                        </a:lnSpc>
                        <a:spcAft>
                          <a:spcPts val="0"/>
                        </a:spcAft>
                      </a:pPr>
                      <a:r>
                        <a:rPr lang="en-US" sz="2400" dirty="0" err="1">
                          <a:solidFill>
                            <a:schemeClr val="bg1"/>
                          </a:solidFill>
                          <a:effectLst/>
                        </a:rPr>
                        <a:t>Aluminium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AI</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Silicon</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rPr>
                        <a:t>Si</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3"/>
                  </a:ext>
                </a:extLst>
              </a:tr>
              <a:tr h="476576">
                <a:tc>
                  <a:txBody>
                    <a:bodyPr/>
                    <a:lstStyle/>
                    <a:p>
                      <a:pPr indent="254000" algn="ctr">
                        <a:lnSpc>
                          <a:spcPct val="115000"/>
                        </a:lnSpc>
                        <a:spcAft>
                          <a:spcPts val="0"/>
                        </a:spcAft>
                      </a:pPr>
                      <a:r>
                        <a:rPr lang="en-US" sz="2400" dirty="0">
                          <a:solidFill>
                            <a:schemeClr val="bg1"/>
                          </a:solidFill>
                          <a:effectLst/>
                        </a:rPr>
                        <a:t>Calcium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err="1">
                          <a:solidFill>
                            <a:srgbClr val="C00000"/>
                          </a:solidFill>
                          <a:effectLst/>
                        </a:rPr>
                        <a:t>Ca</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Iodine</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mn-lt"/>
                          <a:ea typeface="+mn-ea"/>
                          <a:cs typeface="+mn-cs"/>
                        </a:rPr>
                        <a:t>I</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76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63384058"/>
              </p:ext>
            </p:extLst>
          </p:nvPr>
        </p:nvGraphicFramePr>
        <p:xfrm>
          <a:off x="3072567" y="1536185"/>
          <a:ext cx="5742062" cy="515874"/>
        </p:xfrm>
        <a:graphic>
          <a:graphicData uri="http://schemas.openxmlformats.org/drawingml/2006/table">
            <a:tbl>
              <a:tblPr>
                <a:tableStyleId>{5C22544A-7EE6-4342-B048-85BDC9FD1C3A}</a:tableStyleId>
              </a:tblPr>
              <a:tblGrid>
                <a:gridCol w="5742062">
                  <a:extLst>
                    <a:ext uri="{9D8B030D-6E8A-4147-A177-3AD203B41FA5}">
                      <a16:colId xmlns:a16="http://schemas.microsoft.com/office/drawing/2014/main" val="20000"/>
                    </a:ext>
                  </a:extLst>
                </a:gridCol>
              </a:tblGrid>
              <a:tr h="0">
                <a:tc>
                  <a:txBody>
                    <a:bodyPr/>
                    <a:lstStyle/>
                    <a:p>
                      <a:pPr algn="just">
                        <a:lnSpc>
                          <a:spcPct val="115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 6. </a:t>
                      </a:r>
                      <a:r>
                        <a:rPr lang="en-US" sz="3200" dirty="0" err="1">
                          <a:effectLst/>
                          <a:latin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hãy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hoàn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sau</a:t>
                      </a:r>
                      <a:r>
                        <a:rPr lang="en-US" sz="3200" dirty="0">
                          <a:effectLst/>
                          <a:latin typeface="Times New Roman" panose="02020603050405020304" pitchFamily="18" charset="0"/>
                          <a:cs typeface="Times New Roman" panose="02020603050405020304" pitchFamily="18" charset="0"/>
                        </a:rPr>
                        <a:t>:</a:t>
                      </a:r>
                      <a:endParaRPr lang="en-US" sz="24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a:stretch>
            <a:fillRect/>
          </a:stretch>
        </p:blipFill>
        <p:spPr>
          <a:xfrm>
            <a:off x="2734653" y="2189504"/>
            <a:ext cx="6862274" cy="3836481"/>
          </a:xfrm>
          <a:prstGeom prst="rect">
            <a:avLst/>
          </a:prstGeom>
        </p:spPr>
      </p:pic>
    </p:spTree>
    <p:extLst>
      <p:ext uri="{BB962C8B-B14F-4D97-AF65-F5344CB8AC3E}">
        <p14:creationId xmlns:p14="http://schemas.microsoft.com/office/powerpoint/2010/main" val="230552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ỏi Đáp: Khí metan là gì? Công thức hóa học và Các phản ứng đặc trưng của  khí metan » Hỏi Đáp Onlin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20339" y="265475"/>
            <a:ext cx="3423726" cy="2972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6544" y="768307"/>
            <a:ext cx="2678938" cy="70788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r>
              <a:rPr lang="en-US" sz="4000" b="1" dirty="0" err="1">
                <a:solidFill>
                  <a:srgbClr val="FF0000"/>
                </a:solidFill>
                <a:latin typeface="Times New Roman" panose="02020603050405020304" pitchFamily="18" charset="0"/>
                <a:ea typeface="Times New Roman" panose="02020603050405020304" pitchFamily="18" charset="0"/>
              </a:rPr>
              <a:t>Đặt</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vấn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đề</a:t>
            </a:r>
            <a:r>
              <a:rPr lang="en-US" sz="4000" b="1" dirty="0">
                <a:solidFill>
                  <a:srgbClr val="FF0000"/>
                </a:solidFill>
                <a:latin typeface="Times New Roman" panose="02020603050405020304" pitchFamily="18" charset="0"/>
                <a:ea typeface="Times New Roman" panose="02020603050405020304" pitchFamily="18" charset="0"/>
              </a:rPr>
              <a:t> </a:t>
            </a:r>
            <a:endParaRPr lang="en-US" sz="4000" b="1" dirty="0">
              <a:solidFill>
                <a:srgbClr val="FF0000"/>
              </a:solidFill>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857" b="89964" l="10000" r="96094">
                        <a14:foregroundMark x1="43125" y1="40681" x2="85313" y2="37634"/>
                        <a14:foregroundMark x1="46406" y1="51254" x2="64844" y2="39964"/>
                        <a14:foregroundMark x1="43750" y1="37634" x2="48594" y2="46237"/>
                        <a14:foregroundMark x1="65938" y1="53763" x2="74063" y2="56810"/>
                        <a14:foregroundMark x1="46406" y1="50000" x2="50156" y2="38172"/>
                        <a14:foregroundMark x1="41094" y1="43728" x2="54531" y2="52509"/>
                      </a14:backgroundRemoval>
                    </a14:imgEffect>
                  </a14:imgLayer>
                </a14:imgProps>
              </a:ext>
              <a:ext uri="{28A0092B-C50C-407E-A947-70E740481C1C}">
                <a14:useLocalDpi xmlns:a14="http://schemas.microsoft.com/office/drawing/2010/main" val="0"/>
              </a:ext>
            </a:extLst>
          </a:blip>
          <a:stretch>
            <a:fillRect/>
          </a:stretch>
        </p:blipFill>
        <p:spPr>
          <a:xfrm>
            <a:off x="731687" y="201467"/>
            <a:ext cx="1581235" cy="1378639"/>
          </a:xfrm>
          <a:prstGeom prst="rect">
            <a:avLst/>
          </a:prstGeom>
        </p:spPr>
      </p:pic>
      <p:pic>
        <p:nvPicPr>
          <p:cNvPr id="1026" name="Picture 2" descr="CHUẨN NHẤT] Công thức cấu tạo của CO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6479" l="499" r="100000">
                        <a14:foregroundMark x1="11471" y1="31690" x2="94514" y2="85915"/>
                        <a14:foregroundMark x1="12469" y1="24648" x2="26185" y2="45423"/>
                      </a14:backgroundRemoval>
                    </a14:imgEffect>
                  </a14:imgLayer>
                </a14:imgProps>
              </a:ext>
              <a:ext uri="{28A0092B-C50C-407E-A947-70E740481C1C}">
                <a14:useLocalDpi xmlns:a14="http://schemas.microsoft.com/office/drawing/2010/main" val="0"/>
              </a:ext>
            </a:extLst>
          </a:blip>
          <a:srcRect/>
          <a:stretch>
            <a:fillRect/>
          </a:stretch>
        </p:blipFill>
        <p:spPr bwMode="auto">
          <a:xfrm>
            <a:off x="9744065" y="1457627"/>
            <a:ext cx="2283033" cy="16169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ự hấp thụ nước và ion khoáng ở rễ của thực vật - Tải sách truyện Pdf &amp; Ứng  dụng APK Androi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2241" l="0" r="95925"/>
                    </a14:imgEffect>
                  </a14:imgLayer>
                </a14:imgProps>
              </a:ext>
              <a:ext uri="{28A0092B-C50C-407E-A947-70E740481C1C}">
                <a14:useLocalDpi xmlns:a14="http://schemas.microsoft.com/office/drawing/2010/main" val="0"/>
              </a:ext>
            </a:extLst>
          </a:blip>
          <a:srcRect/>
          <a:stretch>
            <a:fillRect/>
          </a:stretch>
        </p:blipFill>
        <p:spPr bwMode="auto">
          <a:xfrm>
            <a:off x="7664172" y="3524296"/>
            <a:ext cx="3038475" cy="2209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3094" y="2090730"/>
            <a:ext cx="6096000" cy="286713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marR="161925" indent="450215" algn="just">
              <a:lnSpc>
                <a:spcPct val="115000"/>
              </a:lnSpc>
              <a:spcBef>
                <a:spcPts val="600"/>
              </a:spcBef>
              <a:spcAft>
                <a:spcPts val="600"/>
              </a:spcAft>
            </a:pPr>
            <a:r>
              <a:rPr lang="en-US" sz="4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40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spc="-2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CTHH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204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75045045"/>
              </p:ext>
            </p:extLst>
          </p:nvPr>
        </p:nvGraphicFramePr>
        <p:xfrm>
          <a:off x="3910054" y="1536957"/>
          <a:ext cx="3917894" cy="1076706"/>
        </p:xfrm>
        <a:graphic>
          <a:graphicData uri="http://schemas.openxmlformats.org/drawingml/2006/table">
            <a:tbl>
              <a:tblPr>
                <a:tableStyleId>{5C22544A-7EE6-4342-B048-85BDC9FD1C3A}</a:tableStyleId>
              </a:tblPr>
              <a:tblGrid>
                <a:gridCol w="3917894">
                  <a:extLst>
                    <a:ext uri="{9D8B030D-6E8A-4147-A177-3AD203B41FA5}">
                      <a16:colId xmlns:a16="http://schemas.microsoft.com/office/drawing/2014/main" val="20000"/>
                    </a:ext>
                  </a:extLst>
                </a:gridCol>
              </a:tblGrid>
              <a:tr h="0">
                <a:tc>
                  <a:txBody>
                    <a:bodyPr/>
                    <a:lstStyle/>
                    <a:p>
                      <a:pPr algn="just">
                        <a:lnSpc>
                          <a:spcPct val="115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 6. </a:t>
                      </a:r>
                      <a:r>
                        <a:rPr lang="en-US" sz="3200" dirty="0" err="1">
                          <a:effectLst/>
                          <a:latin typeface="Times New Roman" panose="02020603050405020304" pitchFamily="18" charset="0"/>
                          <a:cs typeface="Times New Roman" panose="02020603050405020304" pitchFamily="18" charset="0"/>
                        </a:rPr>
                        <a:t>Hoàn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cs typeface="Times New Roman" panose="02020603050405020304" pitchFamily="18" charset="0"/>
                        </a:rPr>
                        <a:t> :</a:t>
                      </a:r>
                      <a:endParaRPr lang="en-US" sz="24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66259605"/>
              </p:ext>
            </p:extLst>
          </p:nvPr>
        </p:nvGraphicFramePr>
        <p:xfrm>
          <a:off x="333285" y="2235220"/>
          <a:ext cx="11596644" cy="3802726"/>
        </p:xfrm>
        <a:graphic>
          <a:graphicData uri="http://schemas.openxmlformats.org/drawingml/2006/table">
            <a:tbl>
              <a:tblPr firstRow="1" firstCol="1" bandRow="1">
                <a:tableStyleId>{5C22544A-7EE6-4342-B048-85BDC9FD1C3A}</a:tableStyleId>
              </a:tblPr>
              <a:tblGrid>
                <a:gridCol w="2918478">
                  <a:extLst>
                    <a:ext uri="{9D8B030D-6E8A-4147-A177-3AD203B41FA5}">
                      <a16:colId xmlns:a16="http://schemas.microsoft.com/office/drawing/2014/main" val="20000"/>
                    </a:ext>
                  </a:extLst>
                </a:gridCol>
                <a:gridCol w="3560988">
                  <a:extLst>
                    <a:ext uri="{9D8B030D-6E8A-4147-A177-3AD203B41FA5}">
                      <a16:colId xmlns:a16="http://schemas.microsoft.com/office/drawing/2014/main" val="20001"/>
                    </a:ext>
                  </a:extLst>
                </a:gridCol>
                <a:gridCol w="3484931">
                  <a:extLst>
                    <a:ext uri="{9D8B030D-6E8A-4147-A177-3AD203B41FA5}">
                      <a16:colId xmlns:a16="http://schemas.microsoft.com/office/drawing/2014/main" val="20002"/>
                    </a:ext>
                  </a:extLst>
                </a:gridCol>
                <a:gridCol w="1632247">
                  <a:extLst>
                    <a:ext uri="{9D8B030D-6E8A-4147-A177-3AD203B41FA5}">
                      <a16:colId xmlns:a16="http://schemas.microsoft.com/office/drawing/2014/main" val="20003"/>
                    </a:ext>
                  </a:extLst>
                </a:gridCol>
              </a:tblGrid>
              <a:tr h="858358">
                <a:tc>
                  <a:txBody>
                    <a:bodyPr/>
                    <a:lstStyle/>
                    <a:p>
                      <a:pPr indent="254000"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phần</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phân</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tử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KLPT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000"/>
                  </a:ext>
                </a:extLst>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Magnesium chloride</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1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Mg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2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tửCI</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1" dirty="0">
                          <a:solidFill>
                            <a:srgbClr val="7030A0"/>
                          </a:solidFill>
                          <a:effectLst/>
                          <a:latin typeface="Times New Roman" panose="02020603050405020304" pitchFamily="18" charset="0"/>
                          <a:cs typeface="Times New Roman" panose="02020603050405020304" pitchFamily="18" charset="0"/>
                        </a:rPr>
                        <a:t>MgCl</a:t>
                      </a:r>
                      <a:r>
                        <a:rPr lang="en-US" sz="2800" b="1" baseline="-25000" dirty="0">
                          <a:solidFill>
                            <a:srgbClr val="7030A0"/>
                          </a:solidFill>
                          <a:effectLst/>
                          <a:latin typeface="Times New Roman" panose="02020603050405020304" pitchFamily="18" charset="0"/>
                          <a:cs typeface="Times New Roman" panose="02020603050405020304" pitchFamily="18" charset="0"/>
                        </a:rPr>
                        <a:t>2</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95amu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1"/>
                  </a:ext>
                </a:extLst>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Aluminium oxide</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2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AI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3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0</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endParaRPr lang="en-US" sz="2800" b="1" dirty="0">
                        <a:solidFill>
                          <a:srgbClr val="7030A0"/>
                        </a:solidFill>
                        <a:effectLst/>
                        <a:latin typeface="Times New Roman" panose="02020603050405020304" pitchFamily="18" charset="0"/>
                        <a:cs typeface="Times New Roman" panose="02020603050405020304" pitchFamily="18" charset="0"/>
                      </a:endParaRPr>
                    </a:p>
                    <a:p>
                      <a:pPr indent="254000" algn="ctr">
                        <a:lnSpc>
                          <a:spcPct val="115000"/>
                        </a:lnSpc>
                        <a:spcAft>
                          <a:spcPts val="0"/>
                        </a:spcAft>
                      </a:pPr>
                      <a:r>
                        <a:rPr lang="en-US" sz="2800" b="1" dirty="0">
                          <a:solidFill>
                            <a:srgbClr val="7030A0"/>
                          </a:solidFill>
                          <a:effectLst/>
                          <a:latin typeface="Times New Roman" panose="02020603050405020304" pitchFamily="18" charset="0"/>
                          <a:cs typeface="Times New Roman" panose="02020603050405020304" pitchFamily="18" charset="0"/>
                        </a:rPr>
                        <a:t>Al</a:t>
                      </a:r>
                      <a:r>
                        <a:rPr lang="en-US" sz="2800" b="1" baseline="-25000" dirty="0">
                          <a:solidFill>
                            <a:srgbClr val="7030A0"/>
                          </a:solidFill>
                          <a:effectLst/>
                          <a:latin typeface="Times New Roman" panose="02020603050405020304" pitchFamily="18" charset="0"/>
                          <a:cs typeface="Times New Roman" panose="02020603050405020304" pitchFamily="18" charset="0"/>
                        </a:rPr>
                        <a:t>2</a:t>
                      </a:r>
                      <a:r>
                        <a:rPr lang="en-US" sz="2800" b="1" dirty="0">
                          <a:solidFill>
                            <a:srgbClr val="7030A0"/>
                          </a:solidFill>
                          <a:effectLst/>
                          <a:latin typeface="Times New Roman" panose="02020603050405020304" pitchFamily="18" charset="0"/>
                          <a:cs typeface="Times New Roman" panose="02020603050405020304" pitchFamily="18" charset="0"/>
                        </a:rPr>
                        <a:t>O</a:t>
                      </a:r>
                      <a:r>
                        <a:rPr lang="en-US" sz="2800" b="1" baseline="-25000" dirty="0">
                          <a:solidFill>
                            <a:srgbClr val="7030A0"/>
                          </a:solidFill>
                          <a:effectLst/>
                          <a:latin typeface="Times New Roman" panose="02020603050405020304" pitchFamily="18" charset="0"/>
                          <a:cs typeface="Times New Roman" panose="02020603050405020304" pitchFamily="18" charset="0"/>
                        </a:rPr>
                        <a:t>3</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tc>
                <a:tc>
                  <a:txBody>
                    <a:bodyPr/>
                    <a:lstStyle/>
                    <a:p>
                      <a:pPr indent="254000" algn="l">
                        <a:lnSpc>
                          <a:spcPct val="115000"/>
                        </a:lnSpc>
                        <a:spcAft>
                          <a:spcPts val="0"/>
                        </a:spcAft>
                      </a:pPr>
                      <a:r>
                        <a:rPr lang="en-US" sz="2800" dirty="0">
                          <a:effectLst/>
                          <a:latin typeface="Times New Roman" panose="02020603050405020304" pitchFamily="18" charset="0"/>
                          <a:cs typeface="Times New Roman" panose="02020603050405020304" pitchFamily="18" charset="0"/>
                        </a:rPr>
                        <a:t>102 </a:t>
                      </a:r>
                      <a:r>
                        <a:rPr lang="en-US" sz="2800" dirty="0" err="1">
                          <a:effectLst/>
                          <a:latin typeface="Times New Roman" panose="02020603050405020304" pitchFamily="18" charset="0"/>
                          <a:cs typeface="Times New Roman" panose="02020603050405020304" pitchFamily="18" charset="0"/>
                        </a:rPr>
                        <a:t>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2"/>
                  </a:ext>
                </a:extLst>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Ammonia</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1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N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3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H</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1" dirty="0">
                          <a:solidFill>
                            <a:srgbClr val="7030A0"/>
                          </a:solidFill>
                          <a:effectLst/>
                          <a:latin typeface="Times New Roman" panose="02020603050405020304" pitchFamily="18" charset="0"/>
                          <a:cs typeface="Times New Roman" panose="02020603050405020304" pitchFamily="18" charset="0"/>
                        </a:rPr>
                        <a:t>NH</a:t>
                      </a:r>
                      <a:r>
                        <a:rPr lang="en-US" sz="2800" b="1" baseline="-25000" dirty="0">
                          <a:solidFill>
                            <a:srgbClr val="7030A0"/>
                          </a:solidFill>
                          <a:effectLst/>
                          <a:latin typeface="Times New Roman" panose="02020603050405020304" pitchFamily="18" charset="0"/>
                          <a:cs typeface="Times New Roman" panose="02020603050405020304" pitchFamily="18" charset="0"/>
                        </a:rPr>
                        <a:t>3</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17amu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27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99363285"/>
              </p:ext>
            </p:extLst>
          </p:nvPr>
        </p:nvGraphicFramePr>
        <p:xfrm>
          <a:off x="435836" y="1638161"/>
          <a:ext cx="10935056" cy="2395728"/>
        </p:xfrm>
        <a:graphic>
          <a:graphicData uri="http://schemas.openxmlformats.org/drawingml/2006/table">
            <a:tbl>
              <a:tblPr>
                <a:tableStyleId>{5C22544A-7EE6-4342-B048-85BDC9FD1C3A}</a:tableStyleId>
              </a:tblPr>
              <a:tblGrid>
                <a:gridCol w="10935056">
                  <a:extLst>
                    <a:ext uri="{9D8B030D-6E8A-4147-A177-3AD203B41FA5}">
                      <a16:colId xmlns:a16="http://schemas.microsoft.com/office/drawing/2014/main" val="20000"/>
                    </a:ext>
                  </a:extLst>
                </a:gridCol>
              </a:tblGrid>
              <a:tr h="0">
                <a:tc>
                  <a:txBody>
                    <a:bodyPr/>
                    <a:lstStyle/>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cs typeface="Times New Roman" panose="02020603050405020304" pitchFamily="18" charset="0"/>
                        </a:rPr>
                        <a:t>?7.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iron (III) oxide </a:t>
                      </a:r>
                      <a:r>
                        <a:rPr lang="en-US" sz="3200" dirty="0" err="1">
                          <a:solidFill>
                            <a:srgbClr val="7030A0"/>
                          </a:solidFill>
                          <a:effectLst/>
                          <a:latin typeface="Times New Roman" panose="02020603050405020304" pitchFamily="18" charset="0"/>
                          <a:cs typeface="Times New Roman" panose="02020603050405020304" pitchFamily="18" charset="0"/>
                        </a:rPr>
                        <a:t>là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b="1" dirty="0">
                          <a:solidFill>
                            <a:srgbClr val="FF0000"/>
                          </a:solidFill>
                          <a:effectLst/>
                          <a:latin typeface="Times New Roman" panose="02020603050405020304" pitchFamily="18" charset="0"/>
                          <a:cs typeface="Times New Roman" panose="02020603050405020304" pitchFamily="18" charset="0"/>
                        </a:rPr>
                        <a:t>Fe</a:t>
                      </a:r>
                      <a:r>
                        <a:rPr lang="en-US" sz="3200" b="1" baseline="-25000" dirty="0">
                          <a:solidFill>
                            <a:srgbClr val="FF0000"/>
                          </a:solidFill>
                          <a:effectLst/>
                          <a:latin typeface="Times New Roman" panose="02020603050405020304" pitchFamily="18" charset="0"/>
                          <a:cs typeface="Times New Roman" panose="02020603050405020304" pitchFamily="18" charset="0"/>
                        </a:rPr>
                        <a:t>2</a:t>
                      </a:r>
                      <a:r>
                        <a:rPr lang="en-US" sz="3200" b="1" dirty="0">
                          <a:solidFill>
                            <a:srgbClr val="FF0000"/>
                          </a:solidFill>
                          <a:effectLst/>
                          <a:latin typeface="Times New Roman" panose="02020603050405020304" pitchFamily="18" charset="0"/>
                          <a:cs typeface="Times New Roman" panose="02020603050405020304" pitchFamily="18" charset="0"/>
                        </a:rPr>
                        <a:t>O</a:t>
                      </a:r>
                      <a:r>
                        <a:rPr lang="en-US" sz="3200" b="1" baseline="-25000" dirty="0">
                          <a:solidFill>
                            <a:srgbClr val="FF0000"/>
                          </a:solidFill>
                          <a:effectLst/>
                          <a:latin typeface="Times New Roman" panose="02020603050405020304" pitchFamily="18" charset="0"/>
                          <a:cs typeface="Times New Roman" panose="02020603050405020304" pitchFamily="18" charset="0"/>
                        </a:rPr>
                        <a:t>3</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hãy</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thành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phần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mỗi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tính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khối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phân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a:solidFill>
                            <a:srgbClr val="7030A0"/>
                          </a:solidFill>
                          <a:effectLst/>
                          <a:latin typeface="Times New Roman" panose="02020603050405020304" pitchFamily="18" charset="0"/>
                          <a:cs typeface="Times New Roman" panose="02020603050405020304" pitchFamily="18" charset="0"/>
                        </a:rPr>
                        <a:t>?</a:t>
                      </a:r>
                      <a:endParaRPr lang="en-US" sz="2800" dirty="0">
                        <a:solidFill>
                          <a:srgbClr val="7030A0"/>
                        </a:solidFill>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cs typeface="Times New Roman" panose="02020603050405020304" pitchFamily="18" charset="0"/>
                        </a:rPr>
                        <a:t>?8.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chất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những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thông</a:t>
                      </a:r>
                      <a:r>
                        <a:rPr lang="en-US" sz="3200" dirty="0">
                          <a:solidFill>
                            <a:srgbClr val="7030A0"/>
                          </a:solidFill>
                          <a:effectLst/>
                          <a:latin typeface="Times New Roman" panose="02020603050405020304" pitchFamily="18" charset="0"/>
                          <a:cs typeface="Times New Roman" panose="02020603050405020304" pitchFamily="18" charset="0"/>
                        </a:rPr>
                        <a:t> tin </a:t>
                      </a:r>
                      <a:r>
                        <a:rPr lang="en-US" sz="3200" dirty="0" err="1">
                          <a:solidFill>
                            <a:srgbClr val="7030A0"/>
                          </a:solidFill>
                          <a:effectLst/>
                          <a:latin typeface="Times New Roman" panose="02020603050405020304" pitchFamily="18" charset="0"/>
                          <a:cs typeface="Times New Roman" panose="02020603050405020304" pitchFamily="18" charset="0"/>
                        </a:rPr>
                        <a:t>gì</a:t>
                      </a:r>
                      <a:r>
                        <a:rPr lang="en-US" sz="3200" dirty="0">
                          <a:solidFill>
                            <a:srgbClr val="7030A0"/>
                          </a:solidFill>
                          <a:effectLst/>
                          <a:latin typeface="Times New Roman" panose="02020603050405020304" pitchFamily="18" charset="0"/>
                          <a:cs typeface="Times New Roman" panose="02020603050405020304" pitchFamily="18" charset="0"/>
                        </a:rPr>
                        <a:t>?</a:t>
                      </a:r>
                      <a:endParaRPr lang="en-US" sz="180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6662057"/>
              </p:ext>
            </p:extLst>
          </p:nvPr>
        </p:nvGraphicFramePr>
        <p:xfrm>
          <a:off x="2290986" y="4178894"/>
          <a:ext cx="8861276" cy="997263"/>
        </p:xfrm>
        <a:graphic>
          <a:graphicData uri="http://schemas.openxmlformats.org/drawingml/2006/table">
            <a:tbl>
              <a:tblPr>
                <a:tableStyleId>{5C22544A-7EE6-4342-B048-85BDC9FD1C3A}</a:tableStyleId>
              </a:tblPr>
              <a:tblGrid>
                <a:gridCol w="8861276">
                  <a:extLst>
                    <a:ext uri="{9D8B030D-6E8A-4147-A177-3AD203B41FA5}">
                      <a16:colId xmlns:a16="http://schemas.microsoft.com/office/drawing/2014/main" val="20000"/>
                    </a:ext>
                  </a:extLst>
                </a:gridCol>
              </a:tblGrid>
              <a:tr h="997263">
                <a:tc>
                  <a:txBody>
                    <a:bodyPr/>
                    <a:lstStyle/>
                    <a:p>
                      <a:pPr indent="254000" algn="just">
                        <a:lnSpc>
                          <a:spcPct val="115000"/>
                        </a:lnSpc>
                        <a:spcAft>
                          <a:spcPts val="0"/>
                        </a:spcAft>
                        <a:tabLst>
                          <a:tab pos="556260" algn="l"/>
                        </a:tabLst>
                      </a:pPr>
                      <a:r>
                        <a:rPr lang="en-US" sz="2800" dirty="0">
                          <a:effectLst/>
                        </a:rPr>
                        <a:t>7. Fe</a:t>
                      </a:r>
                      <a:r>
                        <a:rPr lang="en-US" sz="2800" baseline="-25000" dirty="0">
                          <a:effectLst/>
                        </a:rPr>
                        <a:t>2</a:t>
                      </a:r>
                      <a:r>
                        <a:rPr lang="en-US" sz="2800" dirty="0">
                          <a:effectLst/>
                        </a:rPr>
                        <a:t>O</a:t>
                      </a:r>
                      <a:r>
                        <a:rPr lang="en-US" sz="2800" baseline="-25000" dirty="0">
                          <a:effectLst/>
                        </a:rPr>
                        <a:t>3</a:t>
                      </a:r>
                      <a:r>
                        <a:rPr lang="en-US" sz="2800" dirty="0">
                          <a:effectLst/>
                        </a:rPr>
                        <a:t> </a:t>
                      </a:r>
                      <a:r>
                        <a:rPr lang="en-US" sz="2800" dirty="0" err="1">
                          <a:effectLst/>
                        </a:rPr>
                        <a:t>gồm</a:t>
                      </a:r>
                      <a:r>
                        <a:rPr lang="en-US" sz="2800" dirty="0">
                          <a:effectLst/>
                        </a:rPr>
                        <a:t> 2 </a:t>
                      </a:r>
                      <a:r>
                        <a:rPr lang="en-US" sz="2800" dirty="0" err="1">
                          <a:effectLst/>
                        </a:rPr>
                        <a:t>nguyên</a:t>
                      </a:r>
                      <a:r>
                        <a:rPr lang="en-US" sz="2800" dirty="0">
                          <a:effectLst/>
                        </a:rPr>
                        <a:t> </a:t>
                      </a:r>
                      <a:r>
                        <a:rPr lang="en-US" sz="2800" dirty="0" err="1">
                          <a:effectLst/>
                        </a:rPr>
                        <a:t>tử</a:t>
                      </a:r>
                      <a:r>
                        <a:rPr lang="en-US" sz="2800" dirty="0">
                          <a:effectLst/>
                        </a:rPr>
                        <a:t> Fe </a:t>
                      </a:r>
                      <a:r>
                        <a:rPr lang="en-US" sz="2800" dirty="0" err="1">
                          <a:effectLst/>
                        </a:rPr>
                        <a:t>và</a:t>
                      </a:r>
                      <a:r>
                        <a:rPr lang="en-US" sz="2800" dirty="0">
                          <a:effectLst/>
                        </a:rPr>
                        <a:t> 3 </a:t>
                      </a:r>
                      <a:r>
                        <a:rPr lang="en-US" sz="2800" dirty="0" err="1">
                          <a:effectLst/>
                        </a:rPr>
                        <a:t>nguyên</a:t>
                      </a:r>
                      <a:r>
                        <a:rPr lang="en-US" sz="2800" dirty="0">
                          <a:effectLst/>
                        </a:rPr>
                        <a:t> </a:t>
                      </a:r>
                      <a:r>
                        <a:rPr lang="en-US" sz="2800" dirty="0" err="1">
                          <a:effectLst/>
                        </a:rPr>
                        <a:t>tử</a:t>
                      </a:r>
                      <a:r>
                        <a:rPr lang="en-US" sz="2800" dirty="0">
                          <a:effectLst/>
                        </a:rPr>
                        <a:t> 0, </a:t>
                      </a:r>
                      <a:r>
                        <a:rPr lang="en-US" sz="2800" dirty="0" err="1">
                          <a:effectLst/>
                        </a:rPr>
                        <a:t>khối</a:t>
                      </a:r>
                      <a:r>
                        <a:rPr lang="en-US" sz="2800" dirty="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bằng</a:t>
                      </a:r>
                      <a:r>
                        <a:rPr lang="en-US" sz="2800" dirty="0">
                          <a:effectLst/>
                        </a:rPr>
                        <a:t> 160 </a:t>
                      </a:r>
                      <a:r>
                        <a:rPr lang="en-US" sz="2800" dirty="0" err="1">
                          <a:effectLst/>
                        </a:rPr>
                        <a:t>amu</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46284900"/>
              </p:ext>
            </p:extLst>
          </p:nvPr>
        </p:nvGraphicFramePr>
        <p:xfrm>
          <a:off x="2308075" y="5196492"/>
          <a:ext cx="8844186" cy="1584596"/>
        </p:xfrm>
        <a:graphic>
          <a:graphicData uri="http://schemas.openxmlformats.org/drawingml/2006/table">
            <a:tbl>
              <a:tblPr>
                <a:tableStyleId>{5C22544A-7EE6-4342-B048-85BDC9FD1C3A}</a:tableStyleId>
              </a:tblPr>
              <a:tblGrid>
                <a:gridCol w="8844186">
                  <a:extLst>
                    <a:ext uri="{9D8B030D-6E8A-4147-A177-3AD203B41FA5}">
                      <a16:colId xmlns:a16="http://schemas.microsoft.com/office/drawing/2014/main" val="20000"/>
                    </a:ext>
                  </a:extLst>
                </a:gridCol>
              </a:tblGrid>
              <a:tr h="1584596">
                <a:tc>
                  <a:txBody>
                    <a:bodyPr/>
                    <a:lstStyle/>
                    <a:p>
                      <a:pPr indent="254000" algn="just">
                        <a:lnSpc>
                          <a:spcPct val="115000"/>
                        </a:lnSpc>
                        <a:spcAft>
                          <a:spcPts val="0"/>
                        </a:spcAft>
                        <a:tabLst>
                          <a:tab pos="556260" algn="l"/>
                        </a:tabLst>
                      </a:pPr>
                      <a:r>
                        <a:rPr lang="en-US" sz="2800" dirty="0">
                          <a:effectLst/>
                        </a:rPr>
                        <a:t>8. </a:t>
                      </a:r>
                      <a:r>
                        <a:rPr lang="en-US" sz="2800" dirty="0" err="1">
                          <a:effectLst/>
                        </a:rPr>
                        <a:t>Các</a:t>
                      </a:r>
                      <a:r>
                        <a:rPr lang="en-US" sz="2800" dirty="0">
                          <a:effectLst/>
                        </a:rPr>
                        <a:t> </a:t>
                      </a:r>
                      <a:r>
                        <a:rPr lang="en-US" sz="2800" dirty="0" err="1">
                          <a:effectLst/>
                        </a:rPr>
                        <a:t>thông</a:t>
                      </a:r>
                      <a:r>
                        <a:rPr lang="en-US" sz="2800" dirty="0">
                          <a:effectLst/>
                        </a:rPr>
                        <a:t> tin </a:t>
                      </a:r>
                      <a:r>
                        <a:rPr lang="en-US" sz="2800" dirty="0" err="1">
                          <a:effectLst/>
                        </a:rPr>
                        <a:t>thu</a:t>
                      </a:r>
                      <a:r>
                        <a:rPr lang="en-US" sz="2800" dirty="0">
                          <a:effectLst/>
                        </a:rPr>
                        <a:t> </a:t>
                      </a:r>
                      <a:r>
                        <a:rPr lang="en-US" sz="2800" dirty="0" err="1">
                          <a:effectLst/>
                        </a:rPr>
                        <a:t>được</a:t>
                      </a:r>
                      <a:r>
                        <a:rPr lang="en-US" sz="2800" dirty="0">
                          <a:effectLst/>
                        </a:rPr>
                        <a:t> </a:t>
                      </a:r>
                      <a:r>
                        <a:rPr lang="en-US" sz="2800" dirty="0" err="1">
                          <a:effectLst/>
                        </a:rPr>
                        <a:t>từ</a:t>
                      </a:r>
                      <a:r>
                        <a:rPr lang="en-US" sz="2800" dirty="0">
                          <a:effectLst/>
                        </a:rPr>
                        <a:t> </a:t>
                      </a:r>
                      <a:r>
                        <a:rPr lang="en-US" sz="2800" dirty="0" err="1">
                          <a:effectLst/>
                        </a:rPr>
                        <a:t>công</a:t>
                      </a:r>
                      <a:r>
                        <a:rPr lang="en-US" sz="2800" dirty="0">
                          <a:effectLst/>
                        </a:rPr>
                        <a:t> </a:t>
                      </a:r>
                      <a:r>
                        <a:rPr lang="en-US" sz="2800" dirty="0" err="1">
                          <a:effectLst/>
                        </a:rPr>
                        <a:t>thức</a:t>
                      </a:r>
                      <a:r>
                        <a:rPr lang="en-US" sz="2800" dirty="0">
                          <a:effectLst/>
                        </a:rPr>
                        <a:t> </a:t>
                      </a:r>
                      <a:r>
                        <a:rPr lang="en-US" sz="2800" dirty="0" err="1">
                          <a:effectLst/>
                        </a:rPr>
                        <a:t>hoá</a:t>
                      </a:r>
                      <a:r>
                        <a:rPr lang="en-US" sz="2800" dirty="0">
                          <a:effectLst/>
                        </a:rPr>
                        <a:t> </a:t>
                      </a:r>
                      <a:r>
                        <a:rPr lang="en-US" sz="2800" dirty="0" err="1">
                          <a:effectLst/>
                        </a:rPr>
                        <a:t>học</a:t>
                      </a:r>
                      <a:r>
                        <a:rPr lang="en-US" sz="2800" dirty="0">
                          <a:effectLst/>
                        </a:rPr>
                        <a:t> </a:t>
                      </a:r>
                      <a:r>
                        <a:rPr lang="en-US" sz="2800" dirty="0" err="1">
                          <a:effectLst/>
                        </a:rPr>
                        <a:t>của</a:t>
                      </a:r>
                      <a:r>
                        <a:rPr lang="en-US" sz="2800" dirty="0">
                          <a:effectLst/>
                        </a:rPr>
                        <a:t> </a:t>
                      </a:r>
                      <a:r>
                        <a:rPr lang="en-US" sz="2800" dirty="0" err="1">
                          <a:effectLst/>
                        </a:rPr>
                        <a:t>một</a:t>
                      </a:r>
                      <a:r>
                        <a:rPr lang="en-US" sz="2800" dirty="0">
                          <a:effectLst/>
                        </a:rPr>
                        <a:t> </a:t>
                      </a:r>
                      <a:r>
                        <a:rPr lang="en-US" sz="2800" dirty="0" err="1">
                          <a:effectLst/>
                        </a:rPr>
                        <a:t>chất</a:t>
                      </a:r>
                      <a:r>
                        <a:rPr lang="en-US" sz="2800" dirty="0">
                          <a:effectLst/>
                        </a:rPr>
                        <a:t>: </a:t>
                      </a:r>
                      <a:r>
                        <a:rPr lang="en-US" sz="2800" dirty="0" err="1">
                          <a:effectLst/>
                        </a:rPr>
                        <a:t>thành</a:t>
                      </a:r>
                      <a:r>
                        <a:rPr lang="en-US" sz="2800" dirty="0">
                          <a:effectLst/>
                        </a:rPr>
                        <a:t> </a:t>
                      </a:r>
                      <a:r>
                        <a:rPr lang="en-US" sz="2800" dirty="0" err="1">
                          <a:effectLst/>
                        </a:rPr>
                        <a:t>phần</a:t>
                      </a:r>
                      <a:r>
                        <a:rPr lang="en-US" sz="2800" dirty="0">
                          <a:effectLst/>
                        </a:rPr>
                        <a:t>, </a:t>
                      </a:r>
                      <a:r>
                        <a:rPr lang="en-US" sz="2800" dirty="0" err="1">
                          <a:effectLst/>
                        </a:rPr>
                        <a:t>tỉ</a:t>
                      </a:r>
                      <a:r>
                        <a:rPr lang="en-US" sz="2800" dirty="0">
                          <a:effectLst/>
                        </a:rPr>
                        <a:t> </a:t>
                      </a:r>
                      <a:r>
                        <a:rPr lang="en-US" sz="2800" dirty="0" err="1">
                          <a:effectLst/>
                        </a:rPr>
                        <a:t>lệ</a:t>
                      </a:r>
                      <a:r>
                        <a:rPr lang="en-US" sz="2800" dirty="0">
                          <a:effectLst/>
                        </a:rPr>
                        <a:t> </a:t>
                      </a:r>
                      <a:r>
                        <a:rPr lang="en-US" sz="2800" dirty="0" err="1">
                          <a:effectLst/>
                        </a:rPr>
                        <a:t>số</a:t>
                      </a:r>
                      <a:r>
                        <a:rPr lang="en-US" sz="2800" dirty="0">
                          <a:effectLst/>
                        </a:rPr>
                        <a:t> </a:t>
                      </a:r>
                      <a:r>
                        <a:rPr lang="en-US" sz="2800" dirty="0" err="1">
                          <a:effectLst/>
                        </a:rPr>
                        <a:t>nguyên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các</a:t>
                      </a:r>
                      <a:r>
                        <a:rPr lang="en-US" sz="2800" dirty="0">
                          <a:effectLst/>
                        </a:rPr>
                        <a:t> </a:t>
                      </a:r>
                      <a:r>
                        <a:rPr lang="en-US" sz="2800" dirty="0" err="1">
                          <a:effectLst/>
                        </a:rPr>
                        <a:t>nguyên</a:t>
                      </a:r>
                      <a:r>
                        <a:rPr lang="en-US" sz="2800" dirty="0">
                          <a:effectLst/>
                        </a:rPr>
                        <a:t> </a:t>
                      </a:r>
                      <a:r>
                        <a:rPr lang="en-US" sz="2800" dirty="0" err="1">
                          <a:effectLst/>
                        </a:rPr>
                        <a:t>tố</a:t>
                      </a:r>
                      <a:r>
                        <a:rPr lang="en-US" sz="2800" dirty="0">
                          <a:effectLst/>
                        </a:rPr>
                        <a:t>, </a:t>
                      </a:r>
                      <a:r>
                        <a:rPr lang="en-US" sz="2800" dirty="0" err="1">
                          <a:effectLst/>
                        </a:rPr>
                        <a:t>khối</a:t>
                      </a:r>
                      <a:r>
                        <a:rPr lang="en-US" sz="2800" dirty="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chất</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642" y="4435267"/>
            <a:ext cx="2266600" cy="1820254"/>
          </a:xfrm>
          <a:prstGeom prst="rect">
            <a:avLst/>
          </a:prstGeom>
        </p:spPr>
      </p:pic>
    </p:spTree>
    <p:extLst>
      <p:ext uri="{BB962C8B-B14F-4D97-AF65-F5344CB8AC3E}">
        <p14:creationId xmlns:p14="http://schemas.microsoft.com/office/powerpoint/2010/main" val="29959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6" y="1629819"/>
            <a:ext cx="2062744" cy="548099"/>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802358" y="2249737"/>
            <a:ext cx="3928576"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16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865355" y="2869014"/>
            <a:ext cx="4818307"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1600" dirty="0">
              <a:solidFill>
                <a:srgbClr val="002060"/>
              </a:solidFill>
              <a:latin typeface="Segoe UI" panose="020B0502040204020203" pitchFamily="34" charset="0"/>
              <a:ea typeface="Segoe UI" panose="020B0502040204020203" pitchFamily="34" charset="0"/>
            </a:endParaRPr>
          </a:p>
        </p:txBody>
      </p:sp>
      <p:sp>
        <p:nvSpPr>
          <p:cNvPr id="10" name="Rectangle 9"/>
          <p:cNvSpPr/>
          <p:nvPr/>
        </p:nvSpPr>
        <p:spPr>
          <a:xfrm>
            <a:off x="860821" y="5074501"/>
            <a:ext cx="10524355"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effectLst/>
                <a:latin typeface="Times New Roman" panose="02020603050405020304" pitchFamily="18" charset="0"/>
                <a:ea typeface="Calibri" panose="020F0502020204030204" pitchFamily="34" charset="0"/>
              </a:rPr>
              <a:t>- CTHH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khối</a:t>
            </a:r>
            <a:r>
              <a:rPr lang="en-US" sz="2800" dirty="0">
                <a:effectLst/>
                <a:latin typeface="Times New Roman" panose="02020603050405020304" pitchFamily="18" charset="0"/>
                <a:ea typeface="Calibri" panose="020F0502020204030204" pitchFamily="34" charset="0"/>
              </a:rPr>
              <a:t> KL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4016901250"/>
              </p:ext>
            </p:extLst>
          </p:nvPr>
        </p:nvGraphicFramePr>
        <p:xfrm>
          <a:off x="860821" y="3527656"/>
          <a:ext cx="10515600" cy="147218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pPr>
                      <a:r>
                        <a:rPr lang="en-US" sz="2800" dirty="0">
                          <a:effectLst/>
                          <a:latin typeface="Times New Roman" panose="02020603050405020304" pitchFamily="18" charset="0"/>
                          <a:cs typeface="Times New Roman" panose="02020603050405020304" pitchFamily="18" charset="0"/>
                        </a:rPr>
                        <a:t>- CTHH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CT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a:t>
                      </a:r>
                      <a:r>
                        <a:rPr lang="en-US" sz="2800" baseline="-25000" dirty="0" err="1">
                          <a:effectLst/>
                          <a:latin typeface="Times New Roman" panose="02020603050405020304" pitchFamily="18" charset="0"/>
                          <a:cs typeface="Times New Roman" panose="02020603050405020304" pitchFamily="18" charset="0"/>
                        </a:rPr>
                        <a:t>x</a:t>
                      </a:r>
                      <a:r>
                        <a:rPr lang="en-US" sz="2800" dirty="0" err="1">
                          <a:effectLst/>
                          <a:latin typeface="Times New Roman" panose="02020603050405020304" pitchFamily="18" charset="0"/>
                          <a:cs typeface="Times New Roman" panose="02020603050405020304" pitchFamily="18" charset="0"/>
                        </a:rPr>
                        <a:t>B</a:t>
                      </a:r>
                      <a:r>
                        <a:rPr lang="en-US" sz="2800" baseline="-25000" dirty="0" err="1">
                          <a:effectLst/>
                          <a:latin typeface="Times New Roman" panose="02020603050405020304" pitchFamily="18" charset="0"/>
                          <a:cs typeface="Times New Roman" panose="02020603050405020304" pitchFamily="18" charset="0"/>
                        </a:rPr>
                        <a:t>y</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649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spcAft>
                <a:spcPts val="0"/>
              </a:spcAft>
            </a:pPr>
            <a:r>
              <a:rPr lang="en-US" sz="2800" b="1" dirty="0">
                <a:solidFill>
                  <a:srgbClr val="002060"/>
                </a:solidFill>
                <a:effectLst/>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7401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324" y="1679104"/>
            <a:ext cx="9958812" cy="12249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tabLst>
                <a:tab pos="245745" algn="l"/>
              </a:tabLst>
            </a:pPr>
            <a:r>
              <a:rPr lang="en-US" sz="3200" dirty="0" err="1">
                <a:effectLst/>
                <a:latin typeface="Times New Roman" panose="02020603050405020304" pitchFamily="18" charset="0"/>
                <a:ea typeface="Segoe UI" panose="020B0502040204020203" pitchFamily="34" charset="0"/>
              </a:rPr>
              <a:t>Tính</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phần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trăm</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mỗi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tố</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trong</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các</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hợp</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chất</a:t>
            </a:r>
            <a:r>
              <a:rPr lang="en-US" sz="3200" dirty="0">
                <a:effectLst/>
                <a:latin typeface="Times New Roman" panose="02020603050405020304" pitchFamily="18" charset="0"/>
                <a:ea typeface="Segoe UI" panose="020B0502040204020203" pitchFamily="34" charset="0"/>
              </a:rPr>
              <a:t>: </a:t>
            </a:r>
            <a:r>
              <a:rPr lang="en-US" sz="3200" b="1" dirty="0">
                <a:solidFill>
                  <a:srgbClr val="C00000"/>
                </a:solidFill>
                <a:effectLst/>
                <a:latin typeface="Times New Roman" panose="02020603050405020304" pitchFamily="18" charset="0"/>
                <a:ea typeface="Segoe UI" panose="020B0502040204020203" pitchFamily="34" charset="0"/>
              </a:rPr>
              <a:t>Al</a:t>
            </a:r>
            <a:r>
              <a:rPr lang="en-US" sz="3200" b="1" baseline="-25000" dirty="0">
                <a:solidFill>
                  <a:srgbClr val="C00000"/>
                </a:solidFill>
                <a:effectLst/>
                <a:latin typeface="Times New Roman" panose="02020603050405020304" pitchFamily="18" charset="0"/>
                <a:ea typeface="Segoe UI" panose="020B0502040204020203" pitchFamily="34" charset="0"/>
              </a:rPr>
              <a:t>2</a:t>
            </a:r>
            <a:r>
              <a:rPr lang="en-US" sz="3200" b="1" dirty="0">
                <a:solidFill>
                  <a:srgbClr val="C00000"/>
                </a:solidFill>
                <a:effectLst/>
                <a:latin typeface="Times New Roman" panose="02020603050405020304" pitchFamily="18" charset="0"/>
                <a:ea typeface="Segoe UI" panose="020B0502040204020203" pitchFamily="34" charset="0"/>
              </a:rPr>
              <a:t>O</a:t>
            </a:r>
            <a:r>
              <a:rPr lang="en-US" sz="3200" b="1" baseline="-25000" dirty="0">
                <a:solidFill>
                  <a:srgbClr val="C00000"/>
                </a:solidFill>
                <a:effectLst/>
                <a:latin typeface="Times New Roman" panose="02020603050405020304" pitchFamily="18" charset="0"/>
                <a:ea typeface="Segoe UI" panose="020B0502040204020203" pitchFamily="34" charset="0"/>
              </a:rPr>
              <a:t>3</a:t>
            </a:r>
            <a:r>
              <a:rPr lang="en-US" sz="3200" b="1" dirty="0">
                <a:solidFill>
                  <a:srgbClr val="C00000"/>
                </a:solidFill>
                <a:effectLst/>
                <a:latin typeface="Times New Roman" panose="02020603050405020304" pitchFamily="18" charset="0"/>
                <a:ea typeface="Segoe UI" panose="020B0502040204020203" pitchFamily="34" charset="0"/>
              </a:rPr>
              <a:t>, MgCI</a:t>
            </a:r>
            <a:r>
              <a:rPr lang="en-US" sz="3200" b="1" baseline="-25000" dirty="0">
                <a:solidFill>
                  <a:srgbClr val="C00000"/>
                </a:solidFill>
                <a:effectLst/>
                <a:latin typeface="Times New Roman" panose="02020603050405020304" pitchFamily="18" charset="0"/>
                <a:ea typeface="Segoe UI" panose="020B0502040204020203" pitchFamily="34" charset="0"/>
              </a:rPr>
              <a:t>2 </a:t>
            </a:r>
            <a:r>
              <a:rPr lang="en-US" sz="3200" b="1" dirty="0">
                <a:solidFill>
                  <a:srgbClr val="C00000"/>
                </a:solidFill>
                <a:effectLst/>
                <a:latin typeface="Times New Roman" panose="02020603050405020304" pitchFamily="18" charset="0"/>
                <a:ea typeface="Segoe UI" panose="020B0502040204020203" pitchFamily="34" charset="0"/>
              </a:rPr>
              <a:t>, Na</a:t>
            </a:r>
            <a:r>
              <a:rPr lang="en-US" sz="3200" b="1" baseline="-25000" dirty="0">
                <a:solidFill>
                  <a:srgbClr val="C00000"/>
                </a:solidFill>
                <a:effectLst/>
                <a:latin typeface="Times New Roman" panose="02020603050405020304" pitchFamily="18" charset="0"/>
                <a:ea typeface="Segoe UI" panose="020B0502040204020203" pitchFamily="34" charset="0"/>
              </a:rPr>
              <a:t>2</a:t>
            </a:r>
            <a:r>
              <a:rPr lang="en-US" sz="3200" b="1" dirty="0">
                <a:solidFill>
                  <a:srgbClr val="C00000"/>
                </a:solidFill>
                <a:effectLst/>
                <a:latin typeface="Times New Roman" panose="02020603050405020304" pitchFamily="18" charset="0"/>
                <a:ea typeface="Segoe UI" panose="020B0502040204020203" pitchFamily="34" charset="0"/>
              </a:rPr>
              <a:t>S, (NH</a:t>
            </a:r>
            <a:r>
              <a:rPr lang="en-US" sz="3200" b="1" baseline="-25000" dirty="0">
                <a:solidFill>
                  <a:srgbClr val="C00000"/>
                </a:solidFill>
                <a:effectLst/>
                <a:latin typeface="Times New Roman" panose="02020603050405020304" pitchFamily="18" charset="0"/>
                <a:ea typeface="Segoe UI" panose="020B0502040204020203" pitchFamily="34" charset="0"/>
              </a:rPr>
              <a:t>4</a:t>
            </a:r>
            <a:r>
              <a:rPr lang="en-US" sz="3200" b="1" dirty="0">
                <a:solidFill>
                  <a:srgbClr val="C00000"/>
                </a:solidFill>
                <a:effectLst/>
                <a:latin typeface="Times New Roman" panose="02020603050405020304" pitchFamily="18" charset="0"/>
                <a:ea typeface="Segoe UI" panose="020B0502040204020203" pitchFamily="34" charset="0"/>
              </a:rPr>
              <a:t>)</a:t>
            </a:r>
            <a:r>
              <a:rPr lang="en-US" sz="3200" b="1" baseline="-25000" dirty="0">
                <a:solidFill>
                  <a:srgbClr val="C00000"/>
                </a:solidFill>
                <a:effectLst/>
                <a:latin typeface="Times New Roman" panose="02020603050405020304" pitchFamily="18" charset="0"/>
                <a:ea typeface="Segoe UI" panose="020B0502040204020203" pitchFamily="34" charset="0"/>
              </a:rPr>
              <a:t>2</a:t>
            </a:r>
            <a:r>
              <a:rPr lang="en-US" sz="3200" b="1" dirty="0">
                <a:solidFill>
                  <a:srgbClr val="C00000"/>
                </a:solidFill>
                <a:effectLst/>
                <a:latin typeface="Times New Roman" panose="02020603050405020304" pitchFamily="18" charset="0"/>
                <a:ea typeface="Segoe UI" panose="020B0502040204020203" pitchFamily="34" charset="0"/>
              </a:rPr>
              <a:t>CO</a:t>
            </a:r>
            <a:r>
              <a:rPr lang="en-US" sz="3200" b="1" baseline="-25000" dirty="0">
                <a:solidFill>
                  <a:srgbClr val="C00000"/>
                </a:solidFill>
                <a:effectLst/>
                <a:latin typeface="Times New Roman" panose="02020603050405020304" pitchFamily="18" charset="0"/>
                <a:ea typeface="Segoe UI" panose="020B0502040204020203" pitchFamily="34" charset="0"/>
              </a:rPr>
              <a:t>3</a:t>
            </a:r>
            <a:r>
              <a:rPr lang="en-US" sz="3200" dirty="0">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3" name="Rectangle 2"/>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4"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425513" y="3224919"/>
                <a:ext cx="11425473" cy="1660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a:effectLst/>
                    <a:latin typeface="Times New Roman" panose="02020603050405020304" pitchFamily="18" charset="0"/>
                    <a:ea typeface="Segoe UI" panose="020B0502040204020203" pitchFamily="34" charset="0"/>
                  </a:rPr>
                  <a:t>Al</a:t>
                </a:r>
                <a:r>
                  <a:rPr lang="en-US" sz="2800" baseline="-25000" dirty="0">
                    <a:effectLst/>
                    <a:latin typeface="Times New Roman" panose="02020603050405020304" pitchFamily="18" charset="0"/>
                    <a:ea typeface="Segoe UI" panose="020B0502040204020203" pitchFamily="34" charset="0"/>
                  </a:rPr>
                  <a:t>2</a:t>
                </a:r>
                <a:r>
                  <a:rPr lang="en-US" sz="2800" dirty="0">
                    <a:effectLst/>
                    <a:latin typeface="Times New Roman" panose="02020603050405020304" pitchFamily="18" charset="0"/>
                    <a:ea typeface="Segoe UI" panose="020B0502040204020203" pitchFamily="34" charset="0"/>
                  </a:rPr>
                  <a:t>O</a:t>
                </a:r>
                <a:r>
                  <a:rPr lang="en-US" sz="2800" baseline="-25000" dirty="0">
                    <a:effectLst/>
                    <a:latin typeface="Times New Roman" panose="02020603050405020304" pitchFamily="18" charset="0"/>
                    <a:ea typeface="Segoe UI" panose="020B0502040204020203" pitchFamily="34" charset="0"/>
                  </a:rPr>
                  <a:t>3</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%Al = </a:t>
                </a:r>
                <a14:m>
                  <m:oMath xmlns:m="http://schemas.openxmlformats.org/officeDocument/2006/math">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800" i="1">
                            <a:effectLst/>
                            <a:latin typeface="Cambria Math" panose="02040503050406030204" pitchFamily="18" charset="0"/>
                            <a:ea typeface="Segoe UI" panose="020B0502040204020203" pitchFamily="34" charset="0"/>
                            <a:cs typeface="Times New Roman" panose="02020603050405020304" pitchFamily="18" charset="0"/>
                          </a:rPr>
                          <m:t> )× 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AI</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2</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O</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3)</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 ×100% = </m:t>
                    </m:r>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27×2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27×2+16×3</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×100% =52,94 %</m:t>
                    </m:r>
                  </m:oMath>
                </a14:m>
                <a:endParaRPr lang="en-US" sz="1600" dirty="0">
                  <a:effectLst/>
                  <a:latin typeface="Segoe UI" panose="020B0502040204020203" pitchFamily="34" charset="0"/>
                  <a:ea typeface="Segoe UI" panose="020B0502040204020203" pitchFamily="34" charset="0"/>
                </a:endParaRPr>
              </a:p>
              <a:p>
                <a:pPr marL="546100" indent="254000" algn="just">
                  <a:lnSpc>
                    <a:spcPct val="115000"/>
                  </a:lnSpc>
                  <a:spcAft>
                    <a:spcPts val="0"/>
                  </a:spcAft>
                </a:pPr>
                <a:r>
                  <a:rPr lang="en-US" sz="2800" dirty="0">
                    <a:effectLst/>
                    <a:latin typeface="Times New Roman" panose="02020603050405020304" pitchFamily="18" charset="0"/>
                    <a:ea typeface="Segoe UI" panose="020B0502040204020203" pitchFamily="34"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Segoe UI" panose="020B0502040204020203" pitchFamily="34" charset="0"/>
                  </a:rPr>
                  <a:t> %O = 100% - 52,96% =  47,06% </a:t>
                </a:r>
                <a:endParaRPr lang="en-US" sz="1600" dirty="0">
                  <a:effectLst/>
                  <a:latin typeface="Segoe UI" panose="020B0502040204020203" pitchFamily="34" charset="0"/>
                  <a:ea typeface="Segoe UI" panose="020B0502040204020203" pitchFamily="34" charset="0"/>
                </a:endParaRPr>
              </a:p>
              <a:p>
                <a:pPr indent="254000" algn="just">
                  <a:lnSpc>
                    <a:spcPct val="115000"/>
                  </a:lnSpc>
                  <a:spcAft>
                    <a:spcPts val="0"/>
                  </a:spcAft>
                </a:pPr>
                <a:endParaRPr lang="en-US" sz="1600" dirty="0">
                  <a:effectLst/>
                  <a:latin typeface="Segoe UI" panose="020B0502040204020203" pitchFamily="34" charset="0"/>
                  <a:ea typeface="Segoe UI" panose="020B05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5513" y="3224919"/>
                <a:ext cx="11425473" cy="1660326"/>
              </a:xfrm>
              <a:prstGeom prst="rect">
                <a:avLst/>
              </a:prstGeom>
              <a:blipFill rotWithShape="0">
                <a:blip r:embed="rId3"/>
                <a:stretch>
                  <a:fillRect/>
                </a:stretch>
              </a:blipFill>
              <a:ln>
                <a:noFill/>
              </a:ln>
            </p:spPr>
            <p:txBody>
              <a:bodyPr/>
              <a:lstStyle/>
              <a:p>
                <a:r>
                  <a:rPr lang="en-US">
                    <a:noFill/>
                  </a:rPr>
                  <a:t> </a:t>
                </a:r>
              </a:p>
            </p:txBody>
          </p:sp>
        </mc:Fallback>
      </mc:AlternateContent>
      <p:sp>
        <p:nvSpPr>
          <p:cNvPr id="7" name="Rectangle 6"/>
          <p:cNvSpPr/>
          <p:nvPr/>
        </p:nvSpPr>
        <p:spPr>
          <a:xfrm>
            <a:off x="2884826" y="5043147"/>
            <a:ext cx="6506846" cy="587853"/>
          </a:xfrm>
          <a:prstGeom prst="rect">
            <a:avLst/>
          </a:prstGeom>
          <a:solidFill>
            <a:schemeClr val="bg1"/>
          </a:solidFill>
          <a:ln>
            <a:noFill/>
          </a:ln>
        </p:spPr>
        <p:txBody>
          <a:bodyPr wrap="none">
            <a:spAutoFit/>
          </a:bodyPr>
          <a:lstStyle/>
          <a:p>
            <a:pPr indent="254000" algn="just">
              <a:lnSpc>
                <a:spcPct val="115000"/>
              </a:lnSpc>
              <a:spcAft>
                <a:spcPts val="0"/>
              </a:spcAft>
            </a:pP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Tương</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tự</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tính</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latin typeface="Times New Roman" panose="02020603050405020304" pitchFamily="18" charset="0"/>
                <a:ea typeface="Segoe UI" panose="020B0502040204020203" pitchFamily="34" charset="0"/>
              </a:rPr>
              <a:t>được</a:t>
            </a:r>
            <a:r>
              <a:rPr lang="en-US" sz="2800" b="1" dirty="0">
                <a:solidFill>
                  <a:srgbClr val="C00000"/>
                </a:solidFill>
                <a:latin typeface="Times New Roman" panose="02020603050405020304" pitchFamily="18" charset="0"/>
                <a:ea typeface="Segoe UI" panose="020B0502040204020203" pitchFamily="34" charset="0"/>
              </a:rPr>
              <a:t> </a:t>
            </a:r>
            <a:r>
              <a:rPr lang="en-US" sz="2800" b="1" dirty="0" err="1">
                <a:solidFill>
                  <a:srgbClr val="C00000"/>
                </a:solidFill>
                <a:latin typeface="Times New Roman" panose="02020603050405020304" pitchFamily="18" charset="0"/>
                <a:ea typeface="Segoe UI" panose="020B0502040204020203" pitchFamily="34" charset="0"/>
              </a:rPr>
              <a:t>các</a:t>
            </a:r>
            <a:r>
              <a:rPr lang="en-US" sz="2800" b="1" dirty="0">
                <a:solidFill>
                  <a:srgbClr val="C00000"/>
                </a:solidFill>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ví</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dụ</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còn</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lại</a:t>
            </a:r>
            <a:r>
              <a:rPr lang="en-US" sz="2800" b="1" dirty="0">
                <a:solidFill>
                  <a:srgbClr val="C00000"/>
                </a:solidFill>
                <a:effectLst/>
                <a:latin typeface="Times New Roman" panose="02020603050405020304" pitchFamily="18" charset="0"/>
                <a:ea typeface="Segoe UI" panose="020B0502040204020203" pitchFamily="34" charset="0"/>
              </a:rPr>
              <a:t>.</a:t>
            </a:r>
            <a:endParaRPr lang="en-US" sz="1600" b="1"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9285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842076" y="3982124"/>
                <a:ext cx="10800680" cy="19793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200" dirty="0">
                    <a:effectLst/>
                    <a:latin typeface="Times New Roman" panose="02020603050405020304" pitchFamily="18" charset="0"/>
                    <a:ea typeface="Segoe UI" panose="020B0502040204020203" pitchFamily="34" charset="0"/>
                  </a:rPr>
                  <a:t>-</a:t>
                </a:r>
                <a:r>
                  <a:rPr lang="en-US" sz="3200" dirty="0" err="1">
                    <a:effectLst/>
                    <a:latin typeface="Times New Roman" panose="02020603050405020304" pitchFamily="18" charset="0"/>
                    <a:ea typeface="Segoe UI" panose="020B0502040204020203" pitchFamily="34" charset="0"/>
                  </a:rPr>
                  <a:t>Với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hợp</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chất</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A</a:t>
                </a:r>
                <a:r>
                  <a:rPr lang="en-US" sz="3200" baseline="-25000" dirty="0" err="1">
                    <a:effectLst/>
                    <a:latin typeface="Times New Roman" panose="02020603050405020304" pitchFamily="18" charset="0"/>
                    <a:ea typeface="Segoe UI" panose="020B0502040204020203" pitchFamily="34" charset="0"/>
                  </a:rPr>
                  <a:t>x</a:t>
                </a:r>
                <a:r>
                  <a:rPr lang="en-US" sz="3200" dirty="0" err="1">
                    <a:effectLst/>
                    <a:latin typeface="Times New Roman" panose="02020603050405020304" pitchFamily="18" charset="0"/>
                    <a:ea typeface="Segoe UI" panose="020B0502040204020203" pitchFamily="34" charset="0"/>
                  </a:rPr>
                  <a:t>B</a:t>
                </a:r>
                <a:r>
                  <a:rPr lang="en-US" sz="3200" baseline="-25000" dirty="0" err="1">
                    <a:effectLst/>
                    <a:latin typeface="Times New Roman" panose="02020603050405020304" pitchFamily="18" charset="0"/>
                    <a:ea typeface="Segoe UI" panose="020B0502040204020203" pitchFamily="34" charset="0"/>
                  </a:rPr>
                  <a:t>y</a:t>
                </a:r>
                <a:r>
                  <a:rPr lang="en-US" sz="3200" baseline="-25000" dirty="0">
                    <a:effectLst/>
                    <a:latin typeface="Times New Roman" panose="02020603050405020304" pitchFamily="18" charset="0"/>
                    <a:ea typeface="Segoe UI" panose="020B0502040204020203" pitchFamily="34" charset="0"/>
                  </a:rPr>
                  <a:t>, </a:t>
                </a:r>
                <a:r>
                  <a:rPr lang="en-US" sz="3200" dirty="0">
                    <a:effectLst/>
                    <a:latin typeface="Times New Roman" panose="02020603050405020304" pitchFamily="18" charset="0"/>
                    <a:ea typeface="Segoe UI" panose="020B0502040204020203" pitchFamily="34" charset="0"/>
                  </a:rPr>
                  <a:t>ta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a:t>
                </a:r>
                <a14:m>
                  <m:oMath xmlns:m="http://schemas.openxmlformats.org/officeDocument/2006/math">
                    <m:f>
                      <m:fPr>
                        <m:ctrlPr>
                          <a:rPr lang="en-US" sz="3200" i="1">
                            <a:effectLst/>
                            <a:latin typeface="Cambria Math" panose="02040503050406030204" pitchFamily="18" charset="0"/>
                            <a:ea typeface="Segoe UI" panose="020B0502040204020203" pitchFamily="34" charset="0"/>
                            <a:cs typeface="Times New Roman" panose="02020603050405020304" pitchFamily="18" charset="0"/>
                          </a:rPr>
                        </m:ctrlPr>
                      </m:fPr>
                      <m:num>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KLNT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m:t>
                        </m:r>
                        <m:r>
                          <a:rPr lang="en-US" sz="3200">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x</m:t>
                        </m:r>
                      </m:num>
                      <m:den>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KLPT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AxBy</m:t>
                        </m:r>
                        <m:r>
                          <a:rPr lang="en-US" sz="3200">
                            <a:effectLst/>
                            <a:latin typeface="Cambria Math" panose="02040503050406030204" pitchFamily="18" charset="0"/>
                            <a:ea typeface="Segoe UI" panose="020B0502040204020203" pitchFamily="34" charset="0"/>
                            <a:cs typeface="Times New Roman" panose="02020603050405020304" pitchFamily="18" charset="0"/>
                          </a:rPr>
                          <m:t>)</m:t>
                        </m:r>
                      </m:den>
                    </m:f>
                    <m:r>
                      <a:rPr lang="en-US" sz="3200">
                        <a:effectLst/>
                        <a:latin typeface="Cambria Math" panose="02040503050406030204" pitchFamily="18" charset="0"/>
                        <a:ea typeface="Segoe UI" panose="020B0502040204020203" pitchFamily="34" charset="0"/>
                        <a:cs typeface="Times New Roman" panose="02020603050405020304" pitchFamily="18" charset="0"/>
                      </a:rPr>
                      <m:t>×100%</m:t>
                    </m:r>
                  </m:oMath>
                </a14:m>
                <a:endParaRPr lang="en-US" dirty="0">
                  <a:effectLst/>
                  <a:latin typeface="Segoe UI" panose="020B0502040204020203" pitchFamily="34" charset="0"/>
                  <a:ea typeface="Segoe UI" panose="020B0502040204020203" pitchFamily="34" charset="0"/>
                </a:endParaRPr>
              </a:p>
              <a:p>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Tổng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tố</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p>
              <a:p>
                <a:r>
                  <a:rPr lang="en-US" sz="3200" dirty="0" err="1">
                    <a:effectLst/>
                    <a:latin typeface="Times New Roman" panose="02020603050405020304" pitchFamily="18" charset="0"/>
                    <a:ea typeface="Calibri" panose="020F0502020204030204" pitchFamily="34" charset="0"/>
                  </a:rPr>
                  <a:t>luôn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bằng</a:t>
                </a:r>
                <a:r>
                  <a:rPr lang="en-US" sz="3200" dirty="0">
                    <a:effectLst/>
                    <a:latin typeface="Times New Roman" panose="02020603050405020304" pitchFamily="18" charset="0"/>
                    <a:ea typeface="Calibri" panose="020F0502020204030204" pitchFamily="34" charset="0"/>
                  </a:rPr>
                  <a:t> 100%</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842076" y="3982124"/>
                <a:ext cx="10800680" cy="1979388"/>
              </a:xfrm>
              <a:prstGeom prst="rect">
                <a:avLst/>
              </a:prstGeom>
              <a:blipFill rotWithShape="0">
                <a:blip r:embed="rId5"/>
                <a:stretch>
                  <a:fillRect l="-1411" b="-83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1124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sp>
        <p:nvSpPr>
          <p:cNvPr id="4" name="Rectangle 3"/>
          <p:cNvSpPr/>
          <p:nvPr/>
        </p:nvSpPr>
        <p:spPr>
          <a:xfrm>
            <a:off x="886968" y="1517904"/>
            <a:ext cx="11165910" cy="157889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a:solidFill>
                  <a:srgbClr val="C00000"/>
                </a:solidFill>
                <a:effectLst/>
                <a:latin typeface="Times New Roman" panose="02020603050405020304" pitchFamily="18" charset="0"/>
                <a:ea typeface="Arial" panose="020B0604020202020204" pitchFamily="34" charset="0"/>
              </a:rPr>
              <a:t>oạt</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động</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nhóm</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đôi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thảo</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luận</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và</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trả</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lời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câu</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hỏi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Viết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hoá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học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a:solidFill>
                  <a:srgbClr val="0070C0"/>
                </a:solidFill>
                <a:effectLst/>
                <a:latin typeface="Times New Roman" panose="02020603050405020304" pitchFamily="18" charset="0"/>
                <a:ea typeface="Segoe UI" panose="020B0502040204020203" pitchFamily="34" charset="0"/>
              </a:rPr>
              <a:t>phosphoric acid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cấu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từ</a:t>
            </a:r>
            <a:r>
              <a:rPr lang="en-US" sz="2800" dirty="0">
                <a:effectLst/>
                <a:latin typeface="Times New Roman" panose="02020603050405020304" pitchFamily="18" charset="0"/>
                <a:ea typeface="Segoe UI" panose="020B0502040204020203" pitchFamily="34" charset="0"/>
              </a:rPr>
              <a:t> </a:t>
            </a:r>
            <a:r>
              <a:rPr lang="en-US" sz="2800" dirty="0">
                <a:solidFill>
                  <a:srgbClr val="0070C0"/>
                </a:solidFill>
                <a:effectLst/>
                <a:latin typeface="Times New Roman" panose="02020603050405020304" pitchFamily="18" charset="0"/>
                <a:ea typeface="Segoe UI" panose="020B0502040204020203" pitchFamily="34" charset="0"/>
              </a:rPr>
              <a:t>hydrogen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nhóm</a:t>
            </a:r>
            <a:r>
              <a:rPr lang="en-US" sz="2800" dirty="0">
                <a:effectLst/>
                <a:latin typeface="Times New Roman" panose="02020603050405020304" pitchFamily="18" charset="0"/>
                <a:ea typeface="Segoe UI" panose="020B0502040204020203" pitchFamily="34" charset="0"/>
              </a:rPr>
              <a:t> </a:t>
            </a:r>
            <a:r>
              <a:rPr lang="en-US" sz="2800" dirty="0">
                <a:solidFill>
                  <a:srgbClr val="0070C0"/>
                </a:solidFill>
                <a:effectLst/>
                <a:latin typeface="Times New Roman" panose="02020603050405020304" pitchFamily="18" charset="0"/>
                <a:ea typeface="Segoe UI" panose="020B0502040204020203" pitchFamily="34" charset="0"/>
              </a:rPr>
              <a:t>phosphate</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phosphoric acid, </a:t>
            </a:r>
            <a:r>
              <a:rPr lang="en-US" sz="2800" dirty="0" err="1">
                <a:effectLst/>
                <a:latin typeface="Times New Roman" panose="02020603050405020304" pitchFamily="18" charset="0"/>
                <a:ea typeface="Segoe UI" panose="020B0502040204020203" pitchFamily="34" charset="0"/>
              </a:rPr>
              <a:t>nguyên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tố</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phần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trăm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lớn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nhất</a:t>
            </a:r>
            <a:r>
              <a:rPr lang="en-US" sz="280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8" name="Rectangle 7"/>
          <p:cNvSpPr/>
          <p:nvPr/>
        </p:nvSpPr>
        <p:spPr>
          <a:xfrm>
            <a:off x="3297700" y="3218445"/>
            <a:ext cx="7507224" cy="58785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hoá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học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phosphoric acid: H</a:t>
            </a:r>
            <a:r>
              <a:rPr lang="en-US" sz="2800" baseline="-25000" dirty="0">
                <a:effectLst/>
                <a:latin typeface="Times New Roman" panose="02020603050405020304" pitchFamily="18" charset="0"/>
                <a:ea typeface="Segoe UI" panose="020B0502040204020203" pitchFamily="34" charset="0"/>
              </a:rPr>
              <a:t>3</a:t>
            </a:r>
            <a:r>
              <a:rPr lang="en-US" sz="2800" dirty="0">
                <a:effectLst/>
                <a:latin typeface="Times New Roman" panose="02020603050405020304" pitchFamily="18" charset="0"/>
                <a:ea typeface="Segoe UI" panose="020B0502040204020203" pitchFamily="34" charset="0"/>
              </a:rPr>
              <a:t>PO</a:t>
            </a:r>
            <a:r>
              <a:rPr lang="en-US" sz="2800" baseline="-25000" dirty="0">
                <a:effectLst/>
                <a:latin typeface="Times New Roman" panose="02020603050405020304" pitchFamily="18" charset="0"/>
                <a:ea typeface="Segoe UI" panose="020B0502040204020203" pitchFamily="34" charset="0"/>
              </a:rPr>
              <a:t>4</a:t>
            </a:r>
            <a:r>
              <a:rPr lang="en-US" sz="280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151418" y="3927945"/>
                <a:ext cx="9799789" cy="271971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a:t>
                </a:r>
                <a:r>
                  <a:rPr lang="en-US" sz="2400" dirty="0" err="1">
                    <a:effectLst/>
                    <a:latin typeface="Times New Roman" panose="02020603050405020304" pitchFamily="18" charset="0"/>
                    <a:ea typeface="Segoe UI" panose="020B0502040204020203" pitchFamily="34" charset="0"/>
                  </a:rPr>
                  <a:t>Tính</a:t>
                </a:r>
                <a:r>
                  <a:rPr lang="en-US" sz="2400" dirty="0">
                    <a:effectLst/>
                    <a:latin typeface="Times New Roman" panose="02020603050405020304" pitchFamily="18" charset="0"/>
                    <a:ea typeface="Segoe UI" panose="020B0502040204020203" pitchFamily="34" charset="0"/>
                  </a:rPr>
                  <a:t> %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PO</a:t>
                </a:r>
                <a:r>
                  <a:rPr lang="en-US" sz="2400" baseline="-25000" dirty="0">
                    <a:effectLst/>
                    <a:latin typeface="Times New Roman" panose="02020603050405020304" pitchFamily="18" charset="0"/>
                    <a:ea typeface="Segoe UI" panose="020B0502040204020203" pitchFamily="34" charset="0"/>
                  </a:rPr>
                  <a:t>4</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%H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𝐻</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×100%≈3,06%</m:t>
                    </m:r>
                  </m:oMath>
                </a14:m>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%P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𝑃</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31×1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×100%≈31,63%</m:t>
                    </m:r>
                  </m:oMath>
                </a14:m>
                <a:endParaRPr lang="en-US" sz="1400" dirty="0">
                  <a:effectLst/>
                  <a:latin typeface="Segoe UI" panose="020B0502040204020203" pitchFamily="34" charset="0"/>
                  <a:ea typeface="Segoe UI" panose="020B0502040204020203" pitchFamily="34" charset="0"/>
                </a:endParaRPr>
              </a:p>
              <a:p>
                <a:pPr marL="495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=&gt; %O= 100% - (%H + %P)= 65,31 %</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lớn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O.</a:t>
                </a:r>
                <a:endParaRPr lang="en-US" sz="1400" dirty="0">
                  <a:effectLst/>
                  <a:latin typeface="Segoe UI" panose="020B0502040204020203" pitchFamily="34" charset="0"/>
                  <a:ea typeface="Segoe UI" panose="020B0502040204020203"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51418" y="3927945"/>
                <a:ext cx="9799789" cy="2719719"/>
              </a:xfrm>
              <a:prstGeom prst="rect">
                <a:avLst/>
              </a:prstGeom>
              <a:blipFill rotWithShape="0">
                <a:blip r:embed="rId6"/>
                <a:stretch>
                  <a:fillRect t="-670" b="-2902"/>
                </a:stretch>
              </a:blipFill>
              <a:ln>
                <a:solidFill>
                  <a:schemeClr val="bg1"/>
                </a:solidFill>
              </a:ln>
            </p:spPr>
            <p:txBody>
              <a:bodyPr/>
              <a:lstStyle/>
              <a:p>
                <a:r>
                  <a:rPr lang="en-US">
                    <a:noFill/>
                  </a:rPr>
                  <a:t> </a:t>
                </a:r>
              </a:p>
            </p:txBody>
          </p:sp>
        </mc:Fallback>
      </mc:AlternateContent>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Tree>
    <p:extLst>
      <p:ext uri="{BB962C8B-B14F-4D97-AF65-F5344CB8AC3E}">
        <p14:creationId xmlns:p14="http://schemas.microsoft.com/office/powerpoint/2010/main" val="27789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a:solidFill>
                  <a:srgbClr val="002060"/>
                </a:solidFill>
                <a:effectLst/>
                <a:latin typeface="Times New Roman" panose="02020603050405020304" pitchFamily="18" charset="0"/>
                <a:ea typeface="Calibri" panose="020F0502020204030204" pitchFamily="34" charset="0"/>
              </a:rPr>
              <a:t>5.</a:t>
            </a:r>
            <a:r>
              <a:rPr lang="en-US" sz="2800" dirty="0">
                <a:solidFill>
                  <a:srgbClr val="002060"/>
                </a:solidFill>
                <a:effectLst/>
                <a:latin typeface="Times New Roman" panose="02020603050405020304" pitchFamily="18" charset="0"/>
                <a:ea typeface="Calibri" panose="020F0502020204030204" pitchFamily="34" charset="0"/>
              </a:rPr>
              <a:t> </a:t>
            </a:r>
            <a:r>
              <a:rPr lang="en-US" sz="2800" b="1" dirty="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a:solidFill>
                  <a:srgbClr val="C00000"/>
                </a:solidFill>
                <a:effectLst/>
                <a:latin typeface="Times New Roman" panose="02020603050405020304" pitchFamily="18" charset="0"/>
                <a:ea typeface="Segoe UI" panose="020B0502040204020203" pitchFamily="34" charset="0"/>
              </a:rPr>
              <a:t>5.1. </a:t>
            </a:r>
            <a:r>
              <a:rPr lang="en-US" sz="2400" b="1" spc="-10" dirty="0" err="1">
                <a:solidFill>
                  <a:srgbClr val="C00000"/>
                </a:solidFill>
                <a:effectLst/>
                <a:latin typeface="Times New Roman" panose="02020603050405020304" pitchFamily="18" charset="0"/>
                <a:ea typeface="Segoe UI" panose="020B0502040204020203" pitchFamily="34" charset="0"/>
              </a:rPr>
              <a:t>Xác</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định</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công</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thức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hoá</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học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dựa</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vào</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phần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trăm</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nguyên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tố</a:t>
            </a:r>
            <a:r>
              <a:rPr lang="en-US" sz="2400" b="1" spc="-5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a:t>
            </a:r>
            <a:r>
              <a:rPr lang="en-US" sz="2400" b="1" spc="-1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khối</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lượng</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phân</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863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8958" y="3337987"/>
            <a:ext cx="2266600" cy="1820254"/>
          </a:xfrm>
          <a:prstGeom prst="rect">
            <a:avLst/>
          </a:prstGeom>
        </p:spPr>
      </p:pic>
      <p:sp>
        <p:nvSpPr>
          <p:cNvPr id="4" name="Rectangle 3"/>
          <p:cNvSpPr/>
          <p:nvPr/>
        </p:nvSpPr>
        <p:spPr>
          <a:xfrm>
            <a:off x="597528" y="1610365"/>
            <a:ext cx="10945640" cy="108337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X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75%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a:t>
            </a:r>
            <a:r>
              <a:rPr lang="en-US" sz="2800" dirty="0" err="1">
                <a:solidFill>
                  <a:srgbClr val="C00000"/>
                </a:solidFill>
                <a:effectLst/>
                <a:latin typeface="Times New Roman" panose="02020603050405020304" pitchFamily="18" charset="0"/>
                <a:ea typeface="Segoe UI" panose="020B0502040204020203" pitchFamily="34" charset="0"/>
              </a:rPr>
              <a:t>aluminium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còn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lại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a:t>
            </a:r>
            <a:r>
              <a:rPr lang="en-US" sz="2800" dirty="0">
                <a:solidFill>
                  <a:srgbClr val="C00000"/>
                </a:solidFill>
                <a:effectLst/>
                <a:latin typeface="Times New Roman" panose="02020603050405020304" pitchFamily="18" charset="0"/>
                <a:ea typeface="Segoe UI" panose="020B0502040204020203" pitchFamily="34" charset="0"/>
              </a:rPr>
              <a:t>carbon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Xác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định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X, </a:t>
            </a:r>
            <a:r>
              <a:rPr lang="en-US" sz="2800" dirty="0" err="1">
                <a:effectLst/>
                <a:latin typeface="Times New Roman" panose="02020603050405020304" pitchFamily="18" charset="0"/>
                <a:ea typeface="Segoe UI" panose="020B0502040204020203" pitchFamily="34" charset="0"/>
              </a:rPr>
              <a:t>biết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144 </a:t>
            </a:r>
            <a:r>
              <a:rPr lang="en-US" sz="2800" dirty="0" err="1">
                <a:effectLst/>
                <a:latin typeface="Times New Roman" panose="02020603050405020304" pitchFamily="18" charset="0"/>
                <a:ea typeface="Segoe UI" panose="020B0502040204020203" pitchFamily="34" charset="0"/>
              </a:rPr>
              <a:t>amu</a:t>
            </a:r>
            <a:r>
              <a:rPr lang="en-US" sz="280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069984" y="3337987"/>
                <a:ext cx="9473184" cy="22949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513080" algn="l"/>
                  </a:tabLst>
                </a:pPr>
                <a:r>
                  <a:rPr lang="en-US" sz="2400" b="1" dirty="0" err="1">
                    <a:effectLst/>
                    <a:latin typeface="Times New Roman" panose="02020603050405020304" pitchFamily="18" charset="0"/>
                    <a:ea typeface="Segoe UI" panose="020B0502040204020203" pitchFamily="34" charset="0"/>
                  </a:rPr>
                  <a:t>Đặt</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công</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thức</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cần</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tìm</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của</a:t>
                </a:r>
                <a:r>
                  <a:rPr lang="en-US" sz="2400" b="1" dirty="0">
                    <a:effectLst/>
                    <a:latin typeface="Times New Roman" panose="02020603050405020304" pitchFamily="18" charset="0"/>
                    <a:ea typeface="Segoe UI" panose="020B0502040204020203" pitchFamily="34" charset="0"/>
                  </a:rPr>
                  <a:t> (X): </a:t>
                </a:r>
                <a:r>
                  <a:rPr lang="en-US" sz="2400" b="1" dirty="0" err="1">
                    <a:solidFill>
                      <a:srgbClr val="C00000"/>
                    </a:solidFill>
                    <a:effectLst/>
                    <a:latin typeface="Times New Roman" panose="02020603050405020304" pitchFamily="18" charset="0"/>
                    <a:ea typeface="Segoe UI" panose="020B0502040204020203" pitchFamily="34" charset="0"/>
                  </a:rPr>
                  <a:t>Al</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C</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baseline="-25000" dirty="0">
                    <a:effectLst/>
                    <a:latin typeface="Times New Roman" panose="02020603050405020304" pitchFamily="18" charset="0"/>
                    <a:ea typeface="Segoe UI" panose="020B0502040204020203" pitchFamily="34" charset="0"/>
                  </a:rPr>
                  <a:t>   </a:t>
                </a:r>
                <a:endParaRPr lang="en-US" sz="1400" b="1"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%Al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27×</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=4</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%C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𝐶</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12×</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13080" algn="l"/>
                  </a:tabLs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X (</a:t>
                </a:r>
                <a:r>
                  <a:rPr lang="en-US" sz="2400" dirty="0" err="1">
                    <a:effectLst/>
                    <a:latin typeface="Times New Roman" panose="02020603050405020304" pitchFamily="18" charset="0"/>
                    <a:ea typeface="Segoe UI" panose="020B0502040204020203" pitchFamily="34" charset="0"/>
                  </a:rPr>
                  <a:t>Al</a:t>
                </a:r>
                <a:r>
                  <a:rPr lang="en-US" sz="2400" baseline="-25000" dirty="0" err="1">
                    <a:effectLst/>
                    <a:latin typeface="Times New Roman" panose="02020603050405020304" pitchFamily="18" charset="0"/>
                    <a:ea typeface="Segoe UI" panose="020B0502040204020203" pitchFamily="34" charset="0"/>
                  </a:rPr>
                  <a:t>x</a:t>
                </a:r>
                <a:r>
                  <a:rPr lang="en-US" sz="2400" dirty="0" err="1">
                    <a:effectLst/>
                    <a:latin typeface="Times New Roman" panose="02020603050405020304" pitchFamily="18" charset="0"/>
                    <a:ea typeface="Segoe UI" panose="020B0502040204020203" pitchFamily="34" charset="0"/>
                  </a:rPr>
                  <a:t>C</a:t>
                </a:r>
                <a:r>
                  <a:rPr lang="en-US" sz="2400" baseline="-25000" dirty="0" err="1">
                    <a:effectLst/>
                    <a:latin typeface="Times New Roman" panose="02020603050405020304" pitchFamily="18" charset="0"/>
                    <a:ea typeface="Segoe UI" panose="020B0502040204020203" pitchFamily="34" charset="0"/>
                  </a:rPr>
                  <a:t>y</a:t>
                </a:r>
                <a:r>
                  <a:rPr lang="en-US" sz="2400" baseline="-25000" dirty="0">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 </a:t>
                </a:r>
                <a:r>
                  <a:rPr lang="en-US" sz="2400" b="1" dirty="0">
                    <a:solidFill>
                      <a:srgbClr val="C00000"/>
                    </a:solidFill>
                    <a:effectLst/>
                    <a:latin typeface="Times New Roman" panose="02020603050405020304" pitchFamily="18" charset="0"/>
                    <a:ea typeface="Segoe UI" panose="020B0502040204020203" pitchFamily="34" charset="0"/>
                  </a:rPr>
                  <a:t>Al</a:t>
                </a:r>
                <a:r>
                  <a:rPr lang="en-US" sz="2400" b="1" baseline="-25000" dirty="0">
                    <a:solidFill>
                      <a:srgbClr val="C00000"/>
                    </a:solidFill>
                    <a:effectLst/>
                    <a:latin typeface="Times New Roman" panose="02020603050405020304" pitchFamily="18" charset="0"/>
                    <a:ea typeface="Segoe UI" panose="020B0502040204020203" pitchFamily="34" charset="0"/>
                  </a:rPr>
                  <a:t>4</a:t>
                </a:r>
                <a:r>
                  <a:rPr lang="en-US" sz="2400" b="1" dirty="0">
                    <a:solidFill>
                      <a:srgbClr val="C00000"/>
                    </a:solidFill>
                    <a:effectLst/>
                    <a:latin typeface="Times New Roman" panose="02020603050405020304" pitchFamily="18" charset="0"/>
                    <a:ea typeface="Segoe UI" panose="020B0502040204020203" pitchFamily="34" charset="0"/>
                  </a:rPr>
                  <a:t>C</a:t>
                </a:r>
                <a:r>
                  <a:rPr lang="en-US" sz="2400" b="1" baseline="-25000" dirty="0">
                    <a:solidFill>
                      <a:srgbClr val="C00000"/>
                    </a:solidFill>
                    <a:effectLst/>
                    <a:latin typeface="Times New Roman" panose="02020603050405020304" pitchFamily="18" charset="0"/>
                    <a:ea typeface="Segoe UI" panose="020B0502040204020203" pitchFamily="34" charset="0"/>
                  </a:rPr>
                  <a:t>3  </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69984" y="3337987"/>
                <a:ext cx="9473184" cy="2294987"/>
              </a:xfrm>
              <a:prstGeom prst="rect">
                <a:avLst/>
              </a:prstGeom>
              <a:blipFill rotWithShape="0">
                <a:blip r:embed="rId5"/>
                <a:stretch>
                  <a:fillRect t="-1064" b="-398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720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023" y="116722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06084" y="-90535"/>
            <a:ext cx="6474542" cy="1502876"/>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33155" y="171822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33155" y="232515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533155" y="285225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794141" y="3427158"/>
            <a:ext cx="6458178" cy="523220"/>
          </a:xfrm>
          <a:prstGeom prst="rect">
            <a:avLst/>
          </a:prstGeom>
        </p:spPr>
        <p:txBody>
          <a:bodyPr wrap="none">
            <a:spAutoFit/>
          </a:bodyPr>
          <a:lstStyle/>
          <a:p>
            <a:r>
              <a:rPr lang="en-US" sz="2800" b="1" dirty="0">
                <a:solidFill>
                  <a:srgbClr val="002060"/>
                </a:solidFill>
                <a:latin typeface="Times New Roman" panose="02020603050405020304" pitchFamily="18" charset="0"/>
                <a:ea typeface="Calibri" panose="020F0502020204030204" pitchFamily="34" charset="0"/>
              </a:rPr>
              <a:t>5.</a:t>
            </a:r>
            <a:r>
              <a:rPr lang="en-US" sz="2800" dirty="0">
                <a:solidFill>
                  <a:srgbClr val="002060"/>
                </a:solidFill>
                <a:latin typeface="Times New Roman" panose="02020603050405020304" pitchFamily="18" charset="0"/>
                <a:ea typeface="Calibri" panose="020F0502020204030204" pitchFamily="34" charset="0"/>
              </a:rPr>
              <a:t> </a:t>
            </a:r>
            <a:r>
              <a:rPr lang="en-US" sz="2800" b="1" dirty="0">
                <a:solidFill>
                  <a:srgbClr val="002060"/>
                </a:solidFill>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248518" y="397776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606687" y="4691652"/>
            <a:ext cx="11358977" cy="17358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Xác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định</a:t>
            </a:r>
            <a:r>
              <a:rPr lang="en-US" sz="2400" dirty="0">
                <a:effectLst/>
                <a:latin typeface="Times New Roman" panose="02020603050405020304" pitchFamily="18" charset="0"/>
                <a:ea typeface="Segoe UI" panose="020B0502040204020203" pitchFamily="34" charset="0"/>
              </a:rPr>
              <a:t> CTHH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u="sng" dirty="0" err="1">
                <a:solidFill>
                  <a:srgbClr val="C00000"/>
                </a:solidFill>
                <a:effectLst/>
                <a:latin typeface="Times New Roman" panose="02020603050405020304" pitchFamily="18" charset="0"/>
                <a:ea typeface="Segoe UI" panose="020B0502040204020203" pitchFamily="34" charset="0"/>
              </a:rPr>
              <a:t>Bước</a:t>
            </a:r>
            <a:r>
              <a:rPr lang="en-US" sz="2400" b="1" u="sng" dirty="0">
                <a:solidFill>
                  <a:srgbClr val="C00000"/>
                </a:solidFill>
                <a:effectLst/>
                <a:latin typeface="Times New Roman" panose="02020603050405020304" pitchFamily="18" charset="0"/>
                <a:ea typeface="Segoe UI" panose="020B0502040204020203" pitchFamily="34" charset="0"/>
              </a:rPr>
              <a:t> 1:</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Đặt</a:t>
            </a:r>
            <a:r>
              <a:rPr lang="en-US" sz="2400" dirty="0">
                <a:effectLst/>
                <a:latin typeface="Times New Roman" panose="02020603050405020304" pitchFamily="18" charset="0"/>
                <a:ea typeface="Segoe UI" panose="020B0502040204020203" pitchFamily="34" charset="0"/>
              </a:rPr>
              <a:t> CTHH </a:t>
            </a:r>
            <a:r>
              <a:rPr lang="en-US" sz="2400" dirty="0" err="1">
                <a:effectLst/>
                <a:latin typeface="Times New Roman" panose="02020603050405020304" pitchFamily="18" charset="0"/>
                <a:ea typeface="Segoe UI" panose="020B0502040204020203" pitchFamily="34" charset="0"/>
              </a:rPr>
              <a:t>cần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tìm</a:t>
            </a:r>
            <a:r>
              <a:rPr lang="en-US" sz="2400" dirty="0">
                <a:effectLst/>
                <a:latin typeface="Times New Roman" panose="02020603050405020304" pitchFamily="18" charset="0"/>
                <a:ea typeface="Segoe UI" panose="020B0502040204020203" pitchFamily="34" charset="0"/>
              </a:rPr>
              <a:t> ( CTTQ );</a:t>
            </a:r>
          </a:p>
          <a:p>
            <a:pPr indent="254000" algn="just">
              <a:lnSpc>
                <a:spcPct val="115000"/>
              </a:lnSpc>
              <a:spcAft>
                <a:spcPts val="0"/>
              </a:spcAft>
            </a:pPr>
            <a:r>
              <a:rPr lang="en-US" sz="2400" b="1" u="sng" dirty="0" err="1">
                <a:solidFill>
                  <a:srgbClr val="C00000"/>
                </a:solidFill>
                <a:effectLst/>
                <a:latin typeface="Times New Roman" panose="02020603050405020304" pitchFamily="18" charset="0"/>
                <a:ea typeface="Segoe UI" panose="020B0502040204020203" pitchFamily="34" charset="0"/>
              </a:rPr>
              <a:t>Bước</a:t>
            </a:r>
            <a:r>
              <a:rPr lang="en-US" sz="2400" b="1" u="sng" dirty="0">
                <a:solidFill>
                  <a:srgbClr val="C00000"/>
                </a:solidFill>
                <a:effectLst/>
                <a:latin typeface="Times New Roman" panose="02020603050405020304" pitchFamily="18" charset="0"/>
                <a:ea typeface="Segoe UI" panose="020B0502040204020203" pitchFamily="34" charset="0"/>
              </a:rPr>
              <a:t> 2:</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Lập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biểu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tính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r>
              <a:rPr lang="en-US" sz="2400" dirty="0">
                <a:effectLst/>
                <a:latin typeface="Times New Roman" panose="02020603050405020304" pitchFamily="18" charset="0"/>
                <a:ea typeface="Calibri" panose="020F0502020204030204" pitchFamily="34" charset="0"/>
              </a:rPr>
              <a:t>   </a:t>
            </a:r>
            <a:r>
              <a:rPr lang="en-US" sz="2400" b="1" u="sng" dirty="0" err="1">
                <a:solidFill>
                  <a:srgbClr val="C00000"/>
                </a:solidFill>
                <a:effectLst/>
                <a:latin typeface="Times New Roman" panose="02020603050405020304" pitchFamily="18" charset="0"/>
                <a:ea typeface="Calibri" panose="020F0502020204030204" pitchFamily="34" charset="0"/>
              </a:rPr>
              <a:t>Bước</a:t>
            </a:r>
            <a:r>
              <a:rPr lang="en-US" sz="2400" b="1" u="sng" dirty="0">
                <a:solidFill>
                  <a:srgbClr val="C00000"/>
                </a:solidFill>
                <a:effectLst/>
                <a:latin typeface="Times New Roman" panose="02020603050405020304" pitchFamily="18" charset="0"/>
                <a:ea typeface="Calibri" panose="020F0502020204030204" pitchFamily="34" charset="0"/>
              </a:rPr>
              <a:t> 3:</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viết</a:t>
            </a:r>
            <a:r>
              <a:rPr lang="en-US" sz="2400" dirty="0">
                <a:effectLst/>
                <a:latin typeface="Times New Roman" panose="02020603050405020304" pitchFamily="18" charset="0"/>
                <a:ea typeface="Calibri" panose="020F0502020204030204" pitchFamily="34" charset="0"/>
              </a:rPr>
              <a:t> CTHH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tìm</a:t>
            </a:r>
            <a:endParaRPr lang="en-US" sz="2400" dirty="0"/>
          </a:p>
        </p:txBody>
      </p:sp>
    </p:spTree>
    <p:extLst>
      <p:ext uri="{BB962C8B-B14F-4D97-AF65-F5344CB8AC3E}">
        <p14:creationId xmlns:p14="http://schemas.microsoft.com/office/powerpoint/2010/main" val="363838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269" y="1171575"/>
            <a:ext cx="2062744" cy="548099"/>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238375" y="0"/>
            <a:ext cx="7379180" cy="1171575"/>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6677025" y="2247786"/>
            <a:ext cx="5381625" cy="322601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a:effectLst/>
                <a:latin typeface="Times New Roman" panose="02020603050405020304" pitchFamily="18" charset="0"/>
                <a:ea typeface="Arial" panose="020B0604020202020204" pitchFamily="34" charset="0"/>
              </a:rPr>
              <a:t>? </a:t>
            </a:r>
            <a:r>
              <a:rPr lang="en-US" sz="3600" dirty="0" err="1">
                <a:effectLst/>
                <a:latin typeface="Times New Roman" panose="02020603050405020304" pitchFamily="18" charset="0"/>
                <a:ea typeface="Segoe UI" panose="020B0502040204020203" pitchFamily="34" charset="0"/>
              </a:rPr>
              <a:t>Hãy</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cho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biết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mỗi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của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tố</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Cl</a:t>
            </a:r>
            <a:r>
              <a:rPr lang="en-US" sz="3600" dirty="0">
                <a:effectLst/>
                <a:latin typeface="Times New Roman" panose="02020603050405020304" pitchFamily="18" charset="0"/>
                <a:ea typeface="Segoe UI" panose="020B0502040204020203" pitchFamily="34" charset="0"/>
              </a:rPr>
              <a:t>, S, P, C </a:t>
            </a:r>
            <a:r>
              <a:rPr lang="en-US" sz="3600" dirty="0" err="1">
                <a:effectLst/>
                <a:latin typeface="Times New Roman" panose="02020603050405020304" pitchFamily="18" charset="0"/>
                <a:ea typeface="Segoe UI" panose="020B0502040204020203" pitchFamily="34" charset="0"/>
              </a:rPr>
              <a:t>trong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các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phân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ở </a:t>
            </a:r>
            <a:r>
              <a:rPr lang="en-US" sz="3600" dirty="0" err="1">
                <a:effectLst/>
                <a:latin typeface="Times New Roman" panose="02020603050405020304" pitchFamily="18" charset="0"/>
                <a:ea typeface="Segoe UI" panose="020B0502040204020203" pitchFamily="34" charset="0"/>
              </a:rPr>
              <a:t>Hình</a:t>
            </a:r>
            <a:r>
              <a:rPr lang="en-US" sz="3600" dirty="0">
                <a:effectLst/>
                <a:latin typeface="Times New Roman" panose="02020603050405020304" pitchFamily="18" charset="0"/>
                <a:ea typeface="Segoe UI" panose="020B0502040204020203" pitchFamily="34" charset="0"/>
              </a:rPr>
              <a:t> 7.1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khả</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năng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liên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với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835800" y="1876060"/>
            <a:ext cx="5224425" cy="4147693"/>
          </a:xfrm>
          <a:prstGeom prst="rect">
            <a:avLst/>
          </a:prstGeom>
        </p:spPr>
      </p:pic>
      <p:pic>
        <p:nvPicPr>
          <p:cNvPr id="8" name="Picture 7"/>
          <p:cNvPicPr>
            <a:picLocks noChangeAspect="1"/>
          </p:cNvPicPr>
          <p:nvPr/>
        </p:nvPicPr>
        <p:blipFill>
          <a:blip r:embed="rId7"/>
          <a:stretch>
            <a:fillRect/>
          </a:stretch>
        </p:blipFill>
        <p:spPr>
          <a:xfrm>
            <a:off x="1109625" y="5599114"/>
            <a:ext cx="4524375" cy="581025"/>
          </a:xfrm>
          <a:prstGeom prst="rect">
            <a:avLst/>
          </a:prstGeom>
        </p:spPr>
      </p:pic>
      <p:sp>
        <p:nvSpPr>
          <p:cNvPr id="10" name="Rectangle 9"/>
          <p:cNvSpPr/>
          <p:nvPr/>
        </p:nvSpPr>
        <p:spPr>
          <a:xfrm>
            <a:off x="8358332" y="1516282"/>
            <a:ext cx="2852063"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Arial" panose="020B0604020202020204" pitchFamily="34" charset="0"/>
              </a:rPr>
              <a:t>H</a:t>
            </a:r>
            <a:r>
              <a:rPr lang="en-US" sz="2800" b="1" dirty="0" err="1">
                <a:solidFill>
                  <a:srgbClr val="FF0000"/>
                </a:solidFill>
                <a:effectLst/>
                <a:latin typeface="Times New Roman" panose="02020603050405020304" pitchFamily="18" charset="0"/>
                <a:ea typeface="Arial" panose="020B0604020202020204" pitchFamily="34" charset="0"/>
              </a:rPr>
              <a:t>oạt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động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nhóm</a:t>
            </a:r>
            <a:r>
              <a:rPr lang="en-US" sz="2800" b="1" dirty="0">
                <a:solidFill>
                  <a:srgbClr val="FF0000"/>
                </a:solidFill>
                <a:effectLst/>
                <a:latin typeface="Times New Roman" panose="02020603050405020304" pitchFamily="18" charset="0"/>
                <a:ea typeface="Arial" panose="020B0604020202020204" pitchFamily="34" charset="0"/>
              </a:rPr>
              <a:t> </a:t>
            </a:r>
            <a:endParaRPr lang="en-US" sz="2800" b="1" dirty="0">
              <a:solidFill>
                <a:srgbClr val="FF0000"/>
              </a:solidFill>
            </a:endParaRPr>
          </a:p>
        </p:txBody>
      </p:sp>
      <p:pic>
        <p:nvPicPr>
          <p:cNvPr id="11" name="Picture 1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4707" y="1435415"/>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096000" y="2682007"/>
            <a:ext cx="6096000"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indent="254000" algn="just">
              <a:lnSpc>
                <a:spcPct val="115000"/>
              </a:lnSpc>
              <a:spcAft>
                <a:spcPts val="0"/>
              </a:spcAft>
            </a:pPr>
            <a:r>
              <a:rPr lang="en-US" sz="3200" dirty="0" err="1">
                <a:latin typeface="Times New Roman" panose="02020603050405020304" pitchFamily="18" charset="0"/>
                <a:ea typeface="Segoe UI" panose="020B0502040204020203" pitchFamily="34" charset="0"/>
              </a:rPr>
              <a:t>M</a:t>
            </a:r>
            <a:r>
              <a:rPr lang="en-US" sz="3200" dirty="0" err="1">
                <a:effectLst/>
                <a:latin typeface="Times New Roman" panose="02020603050405020304" pitchFamily="18" charset="0"/>
                <a:ea typeface="Segoe UI" panose="020B0502040204020203" pitchFamily="34" charset="0"/>
              </a:rPr>
              <a:t>ỗi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tử</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của</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tố</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Cl</a:t>
            </a:r>
            <a:r>
              <a:rPr lang="en-US" sz="3200" dirty="0">
                <a:effectLst/>
                <a:latin typeface="Times New Roman" panose="02020603050405020304" pitchFamily="18" charset="0"/>
                <a:ea typeface="Segoe UI" panose="020B0502040204020203" pitchFamily="34" charset="0"/>
              </a:rPr>
              <a:t>, S, P, C </a:t>
            </a:r>
            <a:r>
              <a:rPr lang="en-US" sz="3200" dirty="0" err="1">
                <a:effectLst/>
                <a:latin typeface="Times New Roman" panose="02020603050405020304" pitchFamily="18" charset="0"/>
                <a:ea typeface="Segoe UI" panose="020B0502040204020203" pitchFamily="34" charset="0"/>
              </a:rPr>
              <a:t>trong</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các</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phân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tử</a:t>
            </a:r>
            <a:r>
              <a:rPr lang="en-US" sz="3200" dirty="0">
                <a:effectLst/>
                <a:latin typeface="Times New Roman" panose="02020603050405020304" pitchFamily="18" charset="0"/>
                <a:ea typeface="Segoe UI" panose="020B0502040204020203" pitchFamily="34" charset="0"/>
              </a:rPr>
              <a:t> ở </a:t>
            </a:r>
            <a:r>
              <a:rPr lang="en-US" sz="3200" dirty="0" err="1">
                <a:effectLst/>
                <a:latin typeface="Times New Roman" panose="02020603050405020304" pitchFamily="18" charset="0"/>
                <a:ea typeface="Segoe UI" panose="020B0502040204020203" pitchFamily="34" charset="0"/>
              </a:rPr>
              <a:t>Hình</a:t>
            </a:r>
            <a:r>
              <a:rPr lang="en-US" sz="3200" dirty="0">
                <a:effectLst/>
                <a:latin typeface="Times New Roman" panose="02020603050405020304" pitchFamily="18" charset="0"/>
                <a:ea typeface="Segoe UI" panose="020B0502040204020203" pitchFamily="34" charset="0"/>
              </a:rPr>
              <a:t> 7.1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khả</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năng</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liên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kết</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lần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lượt</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với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số</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tử</a:t>
            </a:r>
            <a:r>
              <a:rPr lang="en-US" sz="3200" dirty="0">
                <a:effectLst/>
                <a:latin typeface="Times New Roman" panose="02020603050405020304" pitchFamily="18" charset="0"/>
                <a:ea typeface="Segoe UI" panose="020B0502040204020203" pitchFamily="34" charset="0"/>
              </a:rPr>
              <a:t> H </a:t>
            </a:r>
            <a:r>
              <a:rPr lang="en-US" sz="3200" dirty="0" err="1">
                <a:effectLst/>
                <a:latin typeface="Times New Roman" panose="02020603050405020304" pitchFamily="18" charset="0"/>
                <a:ea typeface="Segoe UI" panose="020B0502040204020203" pitchFamily="34" charset="0"/>
              </a:rPr>
              <a:t>là</a:t>
            </a:r>
            <a:r>
              <a:rPr lang="en-US" sz="3200" dirty="0">
                <a:effectLst/>
                <a:latin typeface="Times New Roman" panose="02020603050405020304" pitchFamily="18" charset="0"/>
                <a:ea typeface="Segoe UI" panose="020B0502040204020203" pitchFamily="34" charset="0"/>
              </a:rPr>
              <a:t>: 1,2,3,4</a:t>
            </a:r>
            <a:endParaRPr lang="en-US"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862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
        <p:nvSpPr>
          <p:cNvPr id="6" name="Rectangle 5"/>
          <p:cNvSpPr/>
          <p:nvPr/>
        </p:nvSpPr>
        <p:spPr>
          <a:xfrm>
            <a:off x="978408" y="1441818"/>
            <a:ext cx="11018520" cy="203408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a:solidFill>
                  <a:srgbClr val="C00000"/>
                </a:solidFill>
                <a:effectLst/>
                <a:latin typeface="Times New Roman" panose="02020603050405020304" pitchFamily="18" charset="0"/>
                <a:ea typeface="Arial" panose="020B0604020202020204" pitchFamily="34" charset="0"/>
              </a:rPr>
              <a:t>oạt</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động</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nhóm</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đôi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thảo</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luận</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và</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trả</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lời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câu</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hỏi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a:solidFill>
                  <a:srgbClr val="C00000"/>
                </a:solidFill>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a:effectLst/>
                <a:latin typeface="Times New Roman" panose="02020603050405020304" pitchFamily="18" charset="0"/>
                <a:ea typeface="Segoe UI" panose="020B0502040204020203" pitchFamily="34" charset="0"/>
              </a:rPr>
              <a:t>Hợp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chất</a:t>
            </a:r>
            <a:r>
              <a:rPr lang="en-US" sz="2800" dirty="0">
                <a:effectLst/>
                <a:latin typeface="Times New Roman" panose="02020603050405020304" pitchFamily="18" charset="0"/>
                <a:ea typeface="Segoe UI" panose="020B0502040204020203" pitchFamily="34" charset="0"/>
              </a:rPr>
              <a:t> (Y)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Fe</a:t>
            </a:r>
            <a:r>
              <a:rPr lang="en-US" sz="2800" baseline="-25000" dirty="0" err="1">
                <a:effectLst/>
                <a:latin typeface="Times New Roman" panose="02020603050405020304" pitchFamily="18" charset="0"/>
                <a:ea typeface="Segoe UI" panose="020B0502040204020203" pitchFamily="34" charset="0"/>
              </a:rPr>
              <a:t>x</a:t>
            </a:r>
            <a:r>
              <a:rPr lang="en-US" sz="2800" dirty="0" err="1">
                <a:effectLst/>
                <a:latin typeface="Times New Roman" panose="02020603050405020304" pitchFamily="18" charset="0"/>
                <a:ea typeface="Segoe UI" panose="020B0502040204020203" pitchFamily="34" charset="0"/>
              </a:rPr>
              <a:t>O</a:t>
            </a:r>
            <a:r>
              <a:rPr lang="en-US" sz="2800" baseline="-25000" dirty="0" err="1">
                <a:effectLst/>
                <a:latin typeface="Times New Roman" panose="02020603050405020304" pitchFamily="18" charset="0"/>
                <a:ea typeface="Segoe UI" panose="020B0502040204020203" pitchFamily="34" charset="0"/>
              </a:rPr>
              <a:t>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đó</a:t>
            </a:r>
            <a:r>
              <a:rPr lang="en-US" sz="2800" dirty="0">
                <a:effectLst/>
                <a:latin typeface="Times New Roman" panose="02020603050405020304" pitchFamily="18" charset="0"/>
                <a:ea typeface="Segoe UI" panose="020B0502040204020203" pitchFamily="34" charset="0"/>
              </a:rPr>
              <a:t> Fe </a:t>
            </a:r>
            <a:r>
              <a:rPr lang="en-US" sz="2800" dirty="0" err="1">
                <a:effectLst/>
                <a:latin typeface="Times New Roman" panose="02020603050405020304" pitchFamily="18" charset="0"/>
                <a:ea typeface="Segoe UI" panose="020B0502040204020203" pitchFamily="34" charset="0"/>
              </a:rPr>
              <a:t>chiếm</a:t>
            </a:r>
            <a:r>
              <a:rPr lang="en-US" sz="2800" dirty="0">
                <a:effectLst/>
                <a:latin typeface="Times New Roman" panose="02020603050405020304" pitchFamily="18" charset="0"/>
                <a:ea typeface="Segoe UI" panose="020B0502040204020203" pitchFamily="34" charset="0"/>
              </a:rPr>
              <a:t> 70% </a:t>
            </a:r>
            <a:r>
              <a:rPr lang="en-US" sz="2800" dirty="0" err="1">
                <a:effectLst/>
                <a:latin typeface="Times New Roman" panose="02020603050405020304" pitchFamily="18" charset="0"/>
                <a:ea typeface="Segoe UI" panose="020B0502040204020203" pitchFamily="34" charset="0"/>
              </a:rPr>
              <a:t>theo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(Y)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160 </a:t>
            </a:r>
            <a:r>
              <a:rPr lang="en-US" sz="2800" dirty="0" err="1">
                <a:effectLst/>
                <a:latin typeface="Times New Roman" panose="02020603050405020304" pitchFamily="18" charset="0"/>
                <a:ea typeface="Segoe UI" panose="020B0502040204020203" pitchFamily="34" charset="0"/>
              </a:rPr>
              <a:t>amu</a:t>
            </a:r>
            <a:r>
              <a:rPr lang="en-US" sz="2800" dirty="0">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a:effectLst/>
                <a:latin typeface="Times New Roman" panose="02020603050405020304" pitchFamily="18" charset="0"/>
                <a:ea typeface="Segoe UI" panose="020B0502040204020203" pitchFamily="34" charset="0"/>
              </a:rPr>
              <a:t>Xác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định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hoá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học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hợp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chất</a:t>
            </a:r>
            <a:r>
              <a:rPr lang="en-US" sz="2800" dirty="0">
                <a:effectLst/>
                <a:latin typeface="Times New Roman" panose="02020603050405020304" pitchFamily="18" charset="0"/>
                <a:ea typeface="Segoe UI" panose="020B0502040204020203" pitchFamily="34" charset="0"/>
              </a:rPr>
              <a:t> (Y).</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194560" y="3955759"/>
                <a:ext cx="9226296" cy="237693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err="1">
                    <a:solidFill>
                      <a:srgbClr val="C00000"/>
                    </a:solidFill>
                    <a:effectLst/>
                    <a:latin typeface="Times New Roman" panose="02020603050405020304" pitchFamily="18" charset="0"/>
                    <a:ea typeface="Segoe UI" panose="020B0502040204020203" pitchFamily="34" charset="0"/>
                  </a:rPr>
                  <a:t>Với</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công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thức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Fe</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O</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baseline="-25000" dirty="0">
                    <a:solidFill>
                      <a:srgbClr val="C00000"/>
                    </a:solidFill>
                    <a:effectLst/>
                    <a:latin typeface="Times New Roman" panose="02020603050405020304" pitchFamily="18" charset="0"/>
                    <a:ea typeface="Segoe UI" panose="020B0502040204020203" pitchFamily="34" charset="0"/>
                  </a:rPr>
                  <a:t> </a:t>
                </a:r>
                <a:r>
                  <a:rPr lang="en-US" sz="2400" b="1" dirty="0">
                    <a:solidFill>
                      <a:srgbClr val="C00000"/>
                    </a:solidFill>
                    <a:effectLst/>
                    <a:latin typeface="Times New Roman" panose="02020603050405020304" pitchFamily="18" charset="0"/>
                    <a:ea typeface="Segoe UI" panose="020B0502040204020203" pitchFamily="34" charset="0"/>
                  </a:rPr>
                  <a:t>ta </a:t>
                </a:r>
                <a:r>
                  <a:rPr lang="en-US" sz="2400" b="1" dirty="0" err="1">
                    <a:solidFill>
                      <a:srgbClr val="C00000"/>
                    </a:solidFill>
                    <a:effectLst/>
                    <a:latin typeface="Times New Roman" panose="02020603050405020304" pitchFamily="18" charset="0"/>
                    <a:ea typeface="Segoe UI" panose="020B0502040204020203" pitchFamily="34" charset="0"/>
                  </a:rPr>
                  <a:t>có</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%Fe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𝐹𝑒</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56×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×100%=70%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×100%=100%−70%</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Y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b="1" dirty="0">
                    <a:solidFill>
                      <a:srgbClr val="C00000"/>
                    </a:solidFill>
                    <a:effectLst/>
                    <a:latin typeface="Times New Roman" panose="02020603050405020304" pitchFamily="18" charset="0"/>
                    <a:ea typeface="Segoe UI" panose="020B0502040204020203" pitchFamily="34" charset="0"/>
                  </a:rPr>
                  <a:t> Fe</a:t>
                </a:r>
                <a:r>
                  <a:rPr lang="en-US" sz="2400" b="1" baseline="-25000" dirty="0">
                    <a:solidFill>
                      <a:srgbClr val="C00000"/>
                    </a:solidFill>
                    <a:effectLst/>
                    <a:latin typeface="Times New Roman" panose="02020603050405020304" pitchFamily="18" charset="0"/>
                    <a:ea typeface="Segoe UI" panose="020B0502040204020203" pitchFamily="34" charset="0"/>
                  </a:rPr>
                  <a:t>2</a:t>
                </a:r>
                <a:r>
                  <a:rPr lang="en-US" sz="2400" b="1" dirty="0">
                    <a:solidFill>
                      <a:srgbClr val="C00000"/>
                    </a:solidFill>
                    <a:effectLst/>
                    <a:latin typeface="Times New Roman" panose="02020603050405020304" pitchFamily="18" charset="0"/>
                    <a:ea typeface="Segoe UI" panose="020B0502040204020203" pitchFamily="34" charset="0"/>
                  </a:rPr>
                  <a:t>O</a:t>
                </a:r>
                <a:r>
                  <a:rPr lang="en-US" sz="2400" b="1" baseline="-25000" dirty="0">
                    <a:solidFill>
                      <a:srgbClr val="C00000"/>
                    </a:solidFill>
                    <a:effectLst/>
                    <a:latin typeface="Times New Roman" panose="02020603050405020304" pitchFamily="18" charset="0"/>
                    <a:ea typeface="Segoe UI" panose="020B0502040204020203" pitchFamily="34" charset="0"/>
                  </a:rPr>
                  <a:t>3</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94560" y="3955759"/>
                <a:ext cx="9226296" cy="2376933"/>
              </a:xfrm>
              <a:prstGeom prst="rect">
                <a:avLst/>
              </a:prstGeom>
              <a:blipFill rotWithShape="0">
                <a:blip r:embed="rId8"/>
                <a:stretch>
                  <a:fillRect t="-1026" b="-5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3802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3528" y="1582572"/>
            <a:ext cx="10793904" cy="304698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a:effectLst/>
                <a:latin typeface="Times New Roman" panose="02020603050405020304" pitchFamily="18" charset="0"/>
                <a:ea typeface="Calibri" panose="020F0502020204030204" pitchFamily="34" charset="0"/>
              </a:rPr>
              <a:t>Pháo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hoa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nhiên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liệu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nổ</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gổm</a:t>
            </a:r>
            <a:r>
              <a:rPr lang="en-US" sz="3200" dirty="0">
                <a:effectLst/>
                <a:latin typeface="Times New Roman" panose="02020603050405020304" pitchFamily="18" charset="0"/>
                <a:ea typeface="Calibri" panose="020F0502020204030204" pitchFamily="34" charset="0"/>
              </a:rPr>
              <a:t> sulfur, than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 </a:t>
            </a:r>
            <a:r>
              <a:rPr lang="en-US" sz="3200" dirty="0" err="1">
                <a:effectLst/>
                <a:latin typeface="Times New Roman" panose="02020603050405020304" pitchFamily="18" charset="0"/>
                <a:ea typeface="Calibri" panose="020F0502020204030204" pitchFamily="34" charset="0"/>
              </a:rPr>
              <a:t>gổm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tó</a:t>
            </a:r>
            <a:r>
              <a:rPr lang="en-US" sz="3200" dirty="0">
                <a:effectLst/>
                <a:latin typeface="Times New Roman" panose="02020603050405020304" pitchFamily="18" charset="0"/>
                <a:ea typeface="Calibri" panose="020F0502020204030204" pitchFamily="34" charset="0"/>
              </a:rPr>
              <a:t> potassium, nitrogen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oxygen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tỉ</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lệ</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38,61%, 13,86%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47,53%. </a:t>
            </a:r>
            <a:r>
              <a:rPr lang="en-US" sz="3200" dirty="0" err="1">
                <a:effectLst/>
                <a:latin typeface="Times New Roman" panose="02020603050405020304" pitchFamily="18" charset="0"/>
                <a:ea typeface="Calibri" panose="020F0502020204030204" pitchFamily="34" charset="0"/>
              </a:rPr>
              <a:t>Khối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lượng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101 </a:t>
            </a:r>
            <a:r>
              <a:rPr lang="en-US" sz="3200" dirty="0" err="1">
                <a:effectLst/>
                <a:latin typeface="Times New Roman" panose="02020603050405020304" pitchFamily="18" charset="0"/>
                <a:ea typeface="Calibri" panose="020F0502020204030204" pitchFamily="34" charset="0"/>
              </a:rPr>
              <a:t>amu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định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thức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hoá</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học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(Z).</a:t>
            </a:r>
            <a:r>
              <a:rPr lang="en-US" sz="3200" dirty="0" err="1">
                <a:effectLst/>
                <a:latin typeface="Times New Roman" panose="02020603050405020304" pitchFamily="18" charset="0"/>
                <a:ea typeface="Calibri" panose="020F0502020204030204" pitchFamily="34" charset="0"/>
              </a:rPr>
              <a:t>Tìm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hiểu</a:t>
            </a:r>
            <a:r>
              <a:rPr lang="en-US" sz="3200" dirty="0">
                <a:effectLst/>
                <a:latin typeface="Times New Roman" panose="02020603050405020304" pitchFamily="18" charset="0"/>
                <a:ea typeface="Calibri" panose="020F0502020204030204" pitchFamily="34" charset="0"/>
              </a:rPr>
              <a:t> qua </a:t>
            </a:r>
            <a:r>
              <a:rPr lang="en-US" sz="3200" dirty="0" err="1">
                <a:effectLst/>
                <a:latin typeface="Times New Roman" panose="02020603050405020304" pitchFamily="18" charset="0"/>
                <a:ea typeface="Calibri" panose="020F0502020204030204" pitchFamily="34" charset="0"/>
              </a:rPr>
              <a:t>sách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báo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internet, </a:t>
            </a:r>
            <a:r>
              <a:rPr lang="en-US" sz="3200" dirty="0" err="1">
                <a:effectLst/>
                <a:latin typeface="Times New Roman" panose="02020603050405020304" pitchFamily="18" charset="0"/>
                <a:ea typeface="Calibri" panose="020F0502020204030204" pitchFamily="34" charset="0"/>
              </a:rPr>
              <a:t>em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hãy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số</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a:t>
            </a:r>
            <a:endParaRPr lang="en-US" sz="3200"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Tree>
    <p:extLst>
      <p:ext uri="{BB962C8B-B14F-4D97-AF65-F5344CB8AC3E}">
        <p14:creationId xmlns:p14="http://schemas.microsoft.com/office/powerpoint/2010/main" val="2067051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4066" y="299897"/>
            <a:ext cx="1904689" cy="613245"/>
          </a:xfrm>
          <a:prstGeom prst="rect">
            <a:avLst/>
          </a:prstGeom>
        </p:spPr>
        <p:txBody>
          <a:bodyPr wrap="none">
            <a:spAutoFit/>
          </a:bodyPr>
          <a:lstStyle/>
          <a:p>
            <a:pPr>
              <a:lnSpc>
                <a:spcPct val="115000"/>
              </a:lnSpc>
              <a:spcAft>
                <a:spcPts val="1000"/>
              </a:spcAft>
            </a:pPr>
            <a:r>
              <a:rPr lang="de-DE"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85219" y="0"/>
            <a:ext cx="1298847" cy="104307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2426" y="1001933"/>
                <a:ext cx="11847968" cy="59781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indent="254000" algn="just">
                  <a:lnSpc>
                    <a:spcPct val="115000"/>
                  </a:lnSpc>
                  <a:spcAft>
                    <a:spcPts val="0"/>
                  </a:spcAft>
                  <a:tabLst>
                    <a:tab pos="513080" algn="l"/>
                  </a:tabLst>
                </a:pPr>
                <a:r>
                  <a:rPr lang="en-US" sz="2400" dirty="0">
                    <a:effectLst/>
                    <a:latin typeface="Times New Roman" panose="02020603050405020304" pitchFamily="18" charset="0"/>
                    <a:ea typeface="Segoe UI" panose="020B0502040204020203" pitchFamily="34" charset="0"/>
                  </a:rPr>
                  <a:t>-</a:t>
                </a:r>
                <a:r>
                  <a:rPr lang="en-US" sz="2400" b="1" dirty="0" err="1">
                    <a:solidFill>
                      <a:srgbClr val="C00000"/>
                    </a:solidFill>
                    <a:effectLst/>
                    <a:latin typeface="Times New Roman" panose="02020603050405020304" pitchFamily="18" charset="0"/>
                    <a:ea typeface="Segoe UI" panose="020B0502040204020203" pitchFamily="34" charset="0"/>
                  </a:rPr>
                  <a:t>Hợp</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chất</a:t>
                </a:r>
                <a:r>
                  <a:rPr lang="en-US" sz="2400" b="1" dirty="0">
                    <a:solidFill>
                      <a:srgbClr val="C00000"/>
                    </a:solidFill>
                    <a:effectLst/>
                    <a:latin typeface="Times New Roman" panose="02020603050405020304" pitchFamily="18" charset="0"/>
                    <a:ea typeface="Segoe UI" panose="020B0502040204020203" pitchFamily="34" charset="0"/>
                  </a:rPr>
                  <a:t> (Z) </a:t>
                </a:r>
                <a:r>
                  <a:rPr lang="en-US" sz="2400" b="1" dirty="0" err="1">
                    <a:solidFill>
                      <a:srgbClr val="C00000"/>
                    </a:solidFill>
                    <a:effectLst/>
                    <a:latin typeface="Times New Roman" panose="02020603050405020304" pitchFamily="18" charset="0"/>
                    <a:ea typeface="Segoe UI" panose="020B0502040204020203" pitchFamily="34" charset="0"/>
                  </a:rPr>
                  <a:t>có</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công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thức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cẩn</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tìm</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là</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K</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N</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dirty="0" err="1">
                    <a:solidFill>
                      <a:srgbClr val="C00000"/>
                    </a:solidFill>
                    <a:effectLst/>
                    <a:latin typeface="Times New Roman" panose="02020603050405020304" pitchFamily="18" charset="0"/>
                    <a:ea typeface="Segoe UI" panose="020B0502040204020203" pitchFamily="34" charset="0"/>
                  </a:rPr>
                  <a:t>O</a:t>
                </a:r>
                <a:r>
                  <a:rPr lang="en-US" sz="2400" b="1" baseline="-25000" dirty="0" err="1">
                    <a:solidFill>
                      <a:srgbClr val="C00000"/>
                    </a:solidFill>
                    <a:effectLst/>
                    <a:latin typeface="Times New Roman" panose="02020603050405020304" pitchFamily="18" charset="0"/>
                    <a:ea typeface="Segoe UI" panose="020B0502040204020203" pitchFamily="34" charset="0"/>
                  </a:rPr>
                  <a:t>z</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%Fe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𝐹𝑒</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39×</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×100%=38,61%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%N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𝑁</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14×</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×100%=13,86%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×100%=47,53%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𝑧</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00380"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(Z)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Một</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số</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ứng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dụng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của</a:t>
                </a:r>
                <a:r>
                  <a:rPr lang="en-US" sz="2400" b="1" dirty="0">
                    <a:solidFill>
                      <a:srgbClr val="C00000"/>
                    </a:solidFill>
                    <a:effectLst/>
                    <a:latin typeface="Times New Roman" panose="02020603050405020304" pitchFamily="18" charset="0"/>
                    <a:ea typeface="Segoe UI" panose="020B0502040204020203" pitchFamily="34" charset="0"/>
                  </a:rPr>
                  <a:t> KNO</a:t>
                </a:r>
                <a:r>
                  <a:rPr lang="en-US" sz="2400" b="1" baseline="-25000" dirty="0">
                    <a:solidFill>
                      <a:srgbClr val="C00000"/>
                    </a:solidFill>
                    <a:effectLst/>
                    <a:latin typeface="Times New Roman" panose="02020603050405020304" pitchFamily="18" charset="0"/>
                    <a:ea typeface="Segoe UI" panose="020B0502040204020203" pitchFamily="34" charset="0"/>
                  </a:rPr>
                  <a:t>3</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nổ</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xuất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bón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kali,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NPK,...).</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dùng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bào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đánh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nhạy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triệu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chứng</a:t>
                </a:r>
                <a:r>
                  <a:rPr lang="en-US" sz="2400" dirty="0">
                    <a:effectLst/>
                    <a:latin typeface="Times New Roman" panose="02020603050405020304" pitchFamily="18" charset="0"/>
                    <a:ea typeface="Segoe UI" panose="020B0502040204020203" pitchFamily="34" charset="0"/>
                  </a:rPr>
                  <a:t> hen </a:t>
                </a:r>
                <a:r>
                  <a:rPr lang="en-US" sz="2400" dirty="0" err="1">
                    <a:effectLst/>
                    <a:latin typeface="Times New Roman" panose="02020603050405020304" pitchFamily="18" charset="0"/>
                    <a:ea typeface="Segoe UI" panose="020B0502040204020203" pitchFamily="34" charset="0"/>
                  </a:rPr>
                  <a:t>suyễn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bệnh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viêm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khớp</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62915"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còng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phụ</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(E 252).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một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pháp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bảo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quản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thịt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chống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ôi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thiu</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426" y="1001933"/>
                <a:ext cx="11847968" cy="5978175"/>
              </a:xfrm>
              <a:prstGeom prst="rect">
                <a:avLst/>
              </a:prstGeom>
              <a:blipFill rotWithShape="0">
                <a:blip r:embed="rId4"/>
                <a:stretch>
                  <a:fillRect l="-772" t="-408" r="-823" b="-8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53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a:solidFill>
                  <a:srgbClr val="002060"/>
                </a:solidFill>
                <a:effectLst/>
                <a:latin typeface="Times New Roman" panose="02020603050405020304" pitchFamily="18" charset="0"/>
                <a:ea typeface="Calibri" panose="020F0502020204030204" pitchFamily="34" charset="0"/>
              </a:rPr>
              <a:t>5.</a:t>
            </a:r>
            <a:r>
              <a:rPr lang="en-US" sz="2800" dirty="0">
                <a:solidFill>
                  <a:srgbClr val="002060"/>
                </a:solidFill>
                <a:effectLst/>
                <a:latin typeface="Times New Roman" panose="02020603050405020304" pitchFamily="18" charset="0"/>
                <a:ea typeface="Calibri" panose="020F0502020204030204" pitchFamily="34" charset="0"/>
              </a:rPr>
              <a:t> </a:t>
            </a:r>
            <a:r>
              <a:rPr lang="en-US" sz="2800" b="1" dirty="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a:solidFill>
                  <a:srgbClr val="C00000"/>
                </a:solidFill>
                <a:effectLst/>
                <a:latin typeface="Times New Roman" panose="02020603050405020304" pitchFamily="18" charset="0"/>
                <a:ea typeface="Segoe UI" panose="020B0502040204020203" pitchFamily="34" charset="0"/>
              </a:rPr>
              <a:t>5.1. </a:t>
            </a:r>
            <a:r>
              <a:rPr lang="en-US" sz="2400" b="1" spc="-10" dirty="0" err="1">
                <a:solidFill>
                  <a:srgbClr val="C00000"/>
                </a:solidFill>
                <a:effectLst/>
                <a:latin typeface="Times New Roman" panose="02020603050405020304" pitchFamily="18" charset="0"/>
                <a:ea typeface="Segoe UI" panose="020B0502040204020203" pitchFamily="34" charset="0"/>
              </a:rPr>
              <a:t>Xác</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định</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công</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thức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hoá</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học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dựa</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vào</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phần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trăm</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nguyên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tố</a:t>
            </a:r>
            <a:r>
              <a:rPr lang="en-US" sz="2400" b="1" spc="-5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a:t>
            </a:r>
            <a:r>
              <a:rPr lang="en-US" sz="2400" b="1" spc="-1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khối</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lượng</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phân</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
        <p:nvSpPr>
          <p:cNvPr id="11" name="Rectangle 10"/>
          <p:cNvSpPr/>
          <p:nvPr/>
        </p:nvSpPr>
        <p:spPr>
          <a:xfrm>
            <a:off x="411480" y="5032506"/>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spcAft>
                <a:spcPts val="0"/>
              </a:spcAft>
            </a:pPr>
            <a:r>
              <a:rPr lang="en-US" sz="2400" b="1" dirty="0">
                <a:solidFill>
                  <a:srgbClr val="C00000"/>
                </a:solidFill>
                <a:effectLst/>
                <a:latin typeface="Times New Roman" panose="02020603050405020304" pitchFamily="18" charset="0"/>
                <a:ea typeface="Segoe UI" panose="020B0502040204020203" pitchFamily="34" charset="0"/>
              </a:rPr>
              <a:t>5.2. </a:t>
            </a:r>
            <a:r>
              <a:rPr lang="en-US" sz="2400" b="1" dirty="0" err="1">
                <a:solidFill>
                  <a:srgbClr val="C00000"/>
                </a:solidFill>
                <a:effectLst/>
                <a:latin typeface="Times New Roman" panose="02020603050405020304" pitchFamily="18" charset="0"/>
                <a:ea typeface="Segoe UI" panose="020B0502040204020203" pitchFamily="34" charset="0"/>
              </a:rPr>
              <a:t>Xác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định</a:t>
            </a:r>
            <a:r>
              <a:rPr lang="en-US" sz="2400" b="1" dirty="0">
                <a:solidFill>
                  <a:srgbClr val="C00000"/>
                </a:solidFill>
                <a:effectLst/>
                <a:latin typeface="Times New Roman" panose="02020603050405020304" pitchFamily="18" charset="0"/>
                <a:ea typeface="Segoe UI" panose="020B0502040204020203" pitchFamily="34" charset="0"/>
              </a:rPr>
              <a:t> CTHH </a:t>
            </a:r>
            <a:r>
              <a:rPr lang="en-US" sz="2400" b="1" dirty="0" err="1">
                <a:solidFill>
                  <a:srgbClr val="C00000"/>
                </a:solidFill>
                <a:effectLst/>
                <a:latin typeface="Times New Roman" panose="02020603050405020304" pitchFamily="18" charset="0"/>
                <a:ea typeface="Segoe UI" panose="020B0502040204020203" pitchFamily="34" charset="0"/>
              </a:rPr>
              <a:t>dựa</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vào</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quy</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tắc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hóa</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trị</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38354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82337" y="1686480"/>
            <a:ext cx="10728355"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636270" algn="l"/>
              </a:tabLst>
            </a:pPr>
            <a:r>
              <a:rPr lang="en-US" sz="3200" b="1" dirty="0">
                <a:solidFill>
                  <a:srgbClr val="C00000"/>
                </a:solidFill>
                <a:effectLst/>
                <a:latin typeface="Times New Roman" panose="02020603050405020304" pitchFamily="18" charset="0"/>
                <a:ea typeface="Segoe UI" panose="020B0502040204020203" pitchFamily="34" charset="0"/>
              </a:rPr>
              <a:t>? 11. </a:t>
            </a:r>
            <a:r>
              <a:rPr lang="en-US" sz="3200" dirty="0" err="1">
                <a:solidFill>
                  <a:srgbClr val="0070C0"/>
                </a:solidFill>
                <a:effectLst/>
                <a:latin typeface="Times New Roman" panose="02020603050405020304" pitchFamily="18" charset="0"/>
                <a:ea typeface="Segoe UI" panose="020B0502040204020203" pitchFamily="34" charset="0"/>
              </a:rPr>
              <a:t>Dựa</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vào</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công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thức</a:t>
            </a:r>
            <a:r>
              <a:rPr lang="en-US" sz="3200" dirty="0">
                <a:solidFill>
                  <a:srgbClr val="0070C0"/>
                </a:solidFill>
                <a:effectLst/>
                <a:latin typeface="Times New Roman" panose="02020603050405020304" pitchFamily="18" charset="0"/>
                <a:ea typeface="Segoe UI" panose="020B0502040204020203" pitchFamily="34" charset="0"/>
              </a:rPr>
              <a:t> (2), </a:t>
            </a:r>
            <a:r>
              <a:rPr lang="en-US" sz="3200" dirty="0" err="1">
                <a:solidFill>
                  <a:srgbClr val="0070C0"/>
                </a:solidFill>
                <a:effectLst/>
                <a:latin typeface="Times New Roman" panose="02020603050405020304" pitchFamily="18" charset="0"/>
                <a:ea typeface="Segoe UI" panose="020B0502040204020203" pitchFamily="34" charset="0"/>
              </a:rPr>
              <a:t>hãy</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tính</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hoá</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trị</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của</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nguyên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tố</a:t>
            </a:r>
            <a:endParaRPr lang="en-US"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a:solidFill>
                  <a:srgbClr val="0070C0"/>
                </a:solidFill>
                <a:effectLst/>
                <a:latin typeface="Times New Roman" panose="02020603050405020304" pitchFamily="18" charset="0"/>
                <a:ea typeface="Segoe UI" panose="020B0502040204020203" pitchFamily="34" charset="0"/>
              </a:rPr>
              <a:t>a. N </a:t>
            </a:r>
            <a:r>
              <a:rPr lang="en-US" sz="3200" dirty="0" err="1">
                <a:solidFill>
                  <a:srgbClr val="0070C0"/>
                </a:solidFill>
                <a:effectLst/>
                <a:latin typeface="Times New Roman" panose="02020603050405020304" pitchFamily="18" charset="0"/>
                <a:ea typeface="Segoe UI" panose="020B0502040204020203" pitchFamily="34" charset="0"/>
              </a:rPr>
              <a:t>trong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phân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tử</a:t>
            </a:r>
            <a:r>
              <a:rPr lang="en-US" sz="3200" dirty="0">
                <a:solidFill>
                  <a:srgbClr val="0070C0"/>
                </a:solidFill>
                <a:effectLst/>
                <a:latin typeface="Times New Roman" panose="02020603050405020304" pitchFamily="18" charset="0"/>
                <a:ea typeface="Segoe UI" panose="020B0502040204020203" pitchFamily="34" charset="0"/>
              </a:rPr>
              <a:t> NH</a:t>
            </a:r>
            <a:r>
              <a:rPr lang="en-US" sz="3200" baseline="-25000" dirty="0">
                <a:solidFill>
                  <a:srgbClr val="0070C0"/>
                </a:solidFill>
                <a:effectLst/>
                <a:latin typeface="Times New Roman" panose="02020603050405020304" pitchFamily="18" charset="0"/>
                <a:ea typeface="Segoe UI" panose="020B0502040204020203" pitchFamily="34" charset="0"/>
              </a:rPr>
              <a:t>3</a:t>
            </a:r>
            <a:r>
              <a:rPr lang="en-US" sz="3200" dirty="0">
                <a:solidFill>
                  <a:srgbClr val="0070C0"/>
                </a:solidFill>
                <a:effectLst/>
                <a:latin typeface="Times New Roman" panose="02020603050405020304" pitchFamily="18" charset="0"/>
                <a:ea typeface="Segoe UI" panose="020B0502040204020203" pitchFamily="34" charset="0"/>
              </a:rPr>
              <a:t>.     </a:t>
            </a:r>
            <a:endParaRPr lang="en-US"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a:solidFill>
                  <a:srgbClr val="0070C0"/>
                </a:solidFill>
                <a:effectLst/>
                <a:latin typeface="Times New Roman" panose="02020603050405020304" pitchFamily="18" charset="0"/>
                <a:ea typeface="Segoe UI" panose="020B0502040204020203" pitchFamily="34" charset="0"/>
              </a:rPr>
              <a:t>b. S </a:t>
            </a:r>
            <a:r>
              <a:rPr lang="en-US" sz="3200" dirty="0" err="1">
                <a:solidFill>
                  <a:srgbClr val="0070C0"/>
                </a:solidFill>
                <a:effectLst/>
                <a:latin typeface="Times New Roman" panose="02020603050405020304" pitchFamily="18" charset="0"/>
                <a:ea typeface="Segoe UI" panose="020B0502040204020203" pitchFamily="34" charset="0"/>
              </a:rPr>
              <a:t>trong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phân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tử</a:t>
            </a:r>
            <a:r>
              <a:rPr lang="en-US" sz="3200" dirty="0">
                <a:solidFill>
                  <a:srgbClr val="0070C0"/>
                </a:solidFill>
                <a:effectLst/>
                <a:latin typeface="Times New Roman" panose="02020603050405020304" pitchFamily="18" charset="0"/>
                <a:ea typeface="Segoe UI" panose="020B0502040204020203" pitchFamily="34" charset="0"/>
              </a:rPr>
              <a:t> SO</a:t>
            </a:r>
            <a:r>
              <a:rPr lang="en-US" sz="3200" baseline="-25000" dirty="0">
                <a:solidFill>
                  <a:srgbClr val="0070C0"/>
                </a:solidFill>
                <a:effectLst/>
                <a:latin typeface="Times New Roman" panose="02020603050405020304" pitchFamily="18" charset="0"/>
                <a:ea typeface="Segoe UI" panose="020B0502040204020203" pitchFamily="34" charset="0"/>
              </a:rPr>
              <a:t>2</a:t>
            </a:r>
            <a:r>
              <a:rPr lang="en-US" sz="3200" dirty="0">
                <a:solidFill>
                  <a:srgbClr val="0070C0"/>
                </a:solidFill>
                <a:effectLst/>
                <a:latin typeface="Times New Roman" panose="02020603050405020304" pitchFamily="18" charset="0"/>
                <a:ea typeface="Segoe UI" panose="020B0502040204020203" pitchFamily="34" charset="0"/>
              </a:rPr>
              <a:t>, SO</a:t>
            </a:r>
            <a:r>
              <a:rPr lang="en-US" sz="3200" baseline="-25000" dirty="0">
                <a:solidFill>
                  <a:srgbClr val="0070C0"/>
                </a:solidFill>
                <a:effectLst/>
                <a:latin typeface="Times New Roman" panose="02020603050405020304" pitchFamily="18" charset="0"/>
                <a:ea typeface="Segoe UI" panose="020B0502040204020203" pitchFamily="34" charset="0"/>
              </a:rPr>
              <a:t>3</a:t>
            </a:r>
            <a:r>
              <a:rPr lang="en-US" sz="3200" dirty="0">
                <a:solidFill>
                  <a:srgbClr val="0070C0"/>
                </a:solidFill>
                <a:effectLst/>
                <a:latin typeface="Times New Roman" panose="02020603050405020304" pitchFamily="18" charset="0"/>
                <a:ea typeface="Segoe UI" panose="020B0502040204020203" pitchFamily="34" charset="0"/>
              </a:rPr>
              <a:t>.      </a:t>
            </a:r>
            <a:endParaRPr lang="en-US"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a:solidFill>
                  <a:srgbClr val="0070C0"/>
                </a:solidFill>
                <a:effectLst/>
                <a:latin typeface="Times New Roman" panose="02020603050405020304" pitchFamily="18" charset="0"/>
                <a:ea typeface="Segoe UI" panose="020B0502040204020203" pitchFamily="34" charset="0"/>
              </a:rPr>
              <a:t>c. P </a:t>
            </a:r>
            <a:r>
              <a:rPr lang="en-US" sz="3200" dirty="0" err="1">
                <a:solidFill>
                  <a:srgbClr val="0070C0"/>
                </a:solidFill>
                <a:effectLst/>
                <a:latin typeface="Times New Roman" panose="02020603050405020304" pitchFamily="18" charset="0"/>
                <a:ea typeface="Segoe UI" panose="020B0502040204020203" pitchFamily="34" charset="0"/>
              </a:rPr>
              <a:t>trong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phân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tử</a:t>
            </a:r>
            <a:r>
              <a:rPr lang="en-US" sz="3200" dirty="0">
                <a:solidFill>
                  <a:srgbClr val="0070C0"/>
                </a:solidFill>
                <a:effectLst/>
                <a:latin typeface="Times New Roman" panose="02020603050405020304" pitchFamily="18" charset="0"/>
                <a:ea typeface="Segoe UI" panose="020B0502040204020203" pitchFamily="34" charset="0"/>
              </a:rPr>
              <a:t> P</a:t>
            </a:r>
            <a:r>
              <a:rPr lang="en-US" sz="3200" baseline="-25000" dirty="0">
                <a:solidFill>
                  <a:srgbClr val="0070C0"/>
                </a:solidFill>
                <a:effectLst/>
                <a:latin typeface="Times New Roman" panose="02020603050405020304" pitchFamily="18" charset="0"/>
                <a:ea typeface="Segoe UI" panose="020B0502040204020203" pitchFamily="34" charset="0"/>
              </a:rPr>
              <a:t>2</a:t>
            </a:r>
            <a:r>
              <a:rPr lang="en-US" sz="3200" dirty="0">
                <a:solidFill>
                  <a:srgbClr val="0070C0"/>
                </a:solidFill>
                <a:effectLst/>
                <a:latin typeface="Times New Roman" panose="02020603050405020304" pitchFamily="18" charset="0"/>
                <a:ea typeface="Segoe UI" panose="020B0502040204020203" pitchFamily="34" charset="0"/>
              </a:rPr>
              <a:t>O</a:t>
            </a:r>
            <a:r>
              <a:rPr lang="en-US" sz="3200" baseline="-25000" dirty="0">
                <a:solidFill>
                  <a:srgbClr val="0070C0"/>
                </a:solidFill>
                <a:effectLst/>
                <a:latin typeface="Times New Roman" panose="02020603050405020304" pitchFamily="18" charset="0"/>
                <a:ea typeface="Segoe UI" panose="020B0502040204020203" pitchFamily="34" charset="0"/>
              </a:rPr>
              <a:t>5</a:t>
            </a:r>
            <a:r>
              <a:rPr lang="en-US" sz="3200" dirty="0">
                <a:solidFill>
                  <a:srgbClr val="0070C0"/>
                </a:solidFill>
                <a:effectLst/>
                <a:latin typeface="Times New Roman" panose="02020603050405020304" pitchFamily="18" charset="0"/>
                <a:ea typeface="Segoe UI" panose="020B0502040204020203" pitchFamily="34" charset="0"/>
              </a:rPr>
              <a:t>.</a:t>
            </a:r>
            <a:endParaRPr lang="en-US" dirty="0">
              <a:solidFill>
                <a:srgbClr val="0070C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91528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2266" y="2998211"/>
            <a:ext cx="1367390" cy="109811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892174" y="1600331"/>
                <a:ext cx="9669101" cy="476438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400" b="1" dirty="0" err="1">
                    <a:solidFill>
                      <a:srgbClr val="0070C0"/>
                    </a:solidFill>
                    <a:effectLst/>
                    <a:latin typeface="Times New Roman" panose="02020603050405020304" pitchFamily="18" charset="0"/>
                    <a:ea typeface="Segoe UI" panose="020B0502040204020203" pitchFamily="34" charset="0"/>
                  </a:rPr>
                  <a:t>Áp</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dụng</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quy</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tắc</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hoá</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trị</a:t>
                </a:r>
                <a:r>
                  <a:rPr lang="en-US" sz="2400" b="1" dirty="0">
                    <a:solidFill>
                      <a:srgbClr val="0070C0"/>
                    </a:solidFill>
                    <a:effectLst/>
                    <a:latin typeface="Times New Roman" panose="02020603050405020304" pitchFamily="18" charset="0"/>
                    <a:ea typeface="Segoe UI" panose="020B0502040204020203" pitchFamily="34" charset="0"/>
                  </a:rPr>
                  <a:t>, ta </a:t>
                </a:r>
                <a:r>
                  <a:rPr lang="en-US" sz="2400" b="1" dirty="0" err="1">
                    <a:solidFill>
                      <a:srgbClr val="0070C0"/>
                    </a:solidFill>
                    <a:effectLst/>
                    <a:latin typeface="Times New Roman" panose="02020603050405020304" pitchFamily="18" charset="0"/>
                    <a:ea typeface="Segoe UI" panose="020B0502040204020203" pitchFamily="34" charset="0"/>
                  </a:rPr>
                  <a:t>có</a:t>
                </a:r>
                <a:r>
                  <a:rPr lang="en-US" sz="2400" b="1" dirty="0">
                    <a:solidFill>
                      <a:srgbClr val="0070C0"/>
                    </a:solidFill>
                    <a:effectLst/>
                    <a:latin typeface="Times New Roman" panose="02020603050405020304" pitchFamily="18" charset="0"/>
                    <a:ea typeface="Segoe UI" panose="020B0502040204020203" pitchFamily="34" charset="0"/>
                  </a:rPr>
                  <a:t>: </a:t>
                </a:r>
                <a:endParaRPr lang="en-US" sz="1400" b="1"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a:solidFill>
                      <a:srgbClr val="FF0000"/>
                    </a:solidFill>
                    <a:effectLst/>
                    <a:latin typeface="Times New Roman" panose="02020603050405020304" pitchFamily="18" charset="0"/>
                    <a:ea typeface="Segoe UI" panose="020B0502040204020203" pitchFamily="34" charset="0"/>
                  </a:rPr>
                  <a:t>a.</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III =&gt;</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N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a:solidFill>
                      <a:srgbClr val="FF0000"/>
                    </a:solidFill>
                    <a:effectLst/>
                    <a:latin typeface="Times New Roman" panose="02020603050405020304" pitchFamily="18" charset="0"/>
                    <a:ea typeface="Segoe UI" panose="020B0502040204020203" pitchFamily="34" charset="0"/>
                  </a:rPr>
                  <a:t>b.</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IV.</a:t>
                </a:r>
                <a:endParaRPr lang="en-US" sz="1400" dirty="0">
                  <a:effectLst/>
                  <a:latin typeface="Segoe UI" panose="020B0502040204020203" pitchFamily="34" charset="0"/>
                  <a:ea typeface="Segoe UI" panose="020B0502040204020203" pitchFamily="34" charset="0"/>
                </a:endParaRPr>
              </a:p>
              <a:p>
                <a:pPr marL="914400"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VI =&gt;</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tửSO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hoátrị</a:t>
                </a:r>
                <a:r>
                  <a:rPr lang="en-US" sz="2400" dirty="0">
                    <a:effectLst/>
                    <a:latin typeface="Times New Roman" panose="02020603050405020304" pitchFamily="18" charset="0"/>
                    <a:ea typeface="Segoe UI" panose="020B0502040204020203" pitchFamily="34" charset="0"/>
                  </a:rPr>
                  <a:t> VI. </a:t>
                </a:r>
                <a:r>
                  <a:rPr lang="en-US" sz="2400" dirty="0">
                    <a:effectLst/>
                    <a:latin typeface="Times New Roman" panose="02020603050405020304" pitchFamily="18" charset="0"/>
                    <a:ea typeface="Calibri" panose="020F0502020204030204" pitchFamily="34" charset="0"/>
                  </a:rPr>
                  <a:t>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2925" algn="l"/>
                  </a:tabLst>
                </a:pPr>
                <a:r>
                  <a:rPr lang="en-US" sz="2400" b="1" dirty="0">
                    <a:solidFill>
                      <a:srgbClr val="FF0000"/>
                    </a:solidFill>
                    <a:effectLst/>
                    <a:latin typeface="Times New Roman" panose="02020603050405020304" pitchFamily="18" charset="0"/>
                    <a:ea typeface="Segoe UI" panose="020B0502040204020203" pitchFamily="34" charset="0"/>
                  </a:rPr>
                  <a:t>c.</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P</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5</a:t>
                </a:r>
                <a:r>
                  <a:rPr lang="en-US" sz="2400" dirty="0">
                    <a:effectLst/>
                    <a:latin typeface="Times New Roman" panose="02020603050405020304" pitchFamily="18" charset="0"/>
                    <a:ea typeface="Segoe UI" panose="020B0502040204020203" pitchFamily="34" charset="0"/>
                  </a:rPr>
                  <a:t> ,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x5=&gt;a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P</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5</a:t>
                </a:r>
                <a:r>
                  <a:rPr lang="en-US" sz="2400" dirty="0">
                    <a:effectLst/>
                    <a:latin typeface="Times New Roman" panose="02020603050405020304" pitchFamily="18" charset="0"/>
                    <a:ea typeface="Segoe UI" panose="020B0502040204020203" pitchFamily="34" charset="0"/>
                  </a:rPr>
                  <a:t>, P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V.</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92174" y="1600331"/>
                <a:ext cx="9669101" cy="4764381"/>
              </a:xfrm>
              <a:prstGeom prst="rect">
                <a:avLst/>
              </a:prstGeom>
              <a:blipFill rotWithShape="0">
                <a:blip r:embed="rId5"/>
                <a:stretch>
                  <a:fillRect l="-945" t="-512" r="-945" b="-14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991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51" y="1221005"/>
            <a:ext cx="1526828" cy="446276"/>
          </a:xfrm>
          <a:prstGeom prst="rect">
            <a:avLst/>
          </a:prstGeom>
        </p:spPr>
        <p:txBody>
          <a:bodyPr wrap="none">
            <a:spAutoFit/>
          </a:bodyPr>
          <a:lstStyle/>
          <a:p>
            <a:pPr algn="just">
              <a:lnSpc>
                <a:spcPct val="115000"/>
              </a:lnSpc>
              <a:spcBef>
                <a:spcPts val="600"/>
              </a:spcBef>
              <a:spcAft>
                <a:spcPts val="600"/>
              </a:spcAft>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307793" y="1602272"/>
            <a:ext cx="2934458"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2. QUI TẮC HÓA TRỊ</a:t>
            </a:r>
            <a:endParaRPr lang="en-US" sz="20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307793" y="2018374"/>
            <a:ext cx="3567451"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3. CÔNG THỨC HÓA HỌC</a:t>
            </a:r>
            <a:endParaRPr lang="en-US" sz="20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297426" y="2369467"/>
            <a:ext cx="7004866"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0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570770" y="2720732"/>
            <a:ext cx="4667111" cy="400110"/>
          </a:xfrm>
          <a:prstGeom prst="rect">
            <a:avLst/>
          </a:prstGeom>
        </p:spPr>
        <p:txBody>
          <a:bodyPr wrap="none">
            <a:spAutoFit/>
          </a:bodyPr>
          <a:lstStyle/>
          <a:p>
            <a:r>
              <a:rPr lang="en-US" sz="2000" b="1" dirty="0">
                <a:solidFill>
                  <a:srgbClr val="002060"/>
                </a:solidFill>
                <a:latin typeface="Times New Roman" panose="02020603050405020304" pitchFamily="18" charset="0"/>
                <a:ea typeface="Calibri" panose="020F0502020204030204" pitchFamily="34" charset="0"/>
              </a:rPr>
              <a:t>5.</a:t>
            </a:r>
            <a:r>
              <a:rPr lang="en-US" sz="2000" dirty="0">
                <a:solidFill>
                  <a:srgbClr val="002060"/>
                </a:solidFill>
                <a:latin typeface="Times New Roman" panose="02020603050405020304" pitchFamily="18" charset="0"/>
                <a:ea typeface="Calibri" panose="020F0502020204030204" pitchFamily="34" charset="0"/>
              </a:rPr>
              <a:t> </a:t>
            </a:r>
            <a:r>
              <a:rPr lang="en-US" sz="2000" b="1" dirty="0">
                <a:solidFill>
                  <a:srgbClr val="002060"/>
                </a:solidFill>
                <a:latin typeface="Times New Roman" panose="02020603050405020304" pitchFamily="18" charset="0"/>
                <a:ea typeface="Calibri" panose="020F0502020204030204" pitchFamily="34" charset="0"/>
              </a:rPr>
              <a:t>XÁC ĐỊNH CÔNG THỨC HÓA HỌC</a:t>
            </a:r>
            <a:endParaRPr lang="en-US" sz="2000" dirty="0">
              <a:solidFill>
                <a:srgbClr val="002060"/>
              </a:solidFill>
            </a:endParaRPr>
          </a:p>
        </p:txBody>
      </p:sp>
      <p:sp>
        <p:nvSpPr>
          <p:cNvPr id="10" name="Rectangle 9"/>
          <p:cNvSpPr/>
          <p:nvPr/>
        </p:nvSpPr>
        <p:spPr>
          <a:xfrm>
            <a:off x="279862" y="3086256"/>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279862" y="3602882"/>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pPr>
            <a:r>
              <a:rPr lang="en-US" sz="2400" b="1" dirty="0">
                <a:solidFill>
                  <a:srgbClr val="C00000"/>
                </a:solidFill>
                <a:latin typeface="Times New Roman" panose="02020603050405020304" pitchFamily="18" charset="0"/>
                <a:ea typeface="Segoe UI" panose="020B0502040204020203" pitchFamily="34" charset="0"/>
              </a:rPr>
              <a:t>5.2. </a:t>
            </a:r>
            <a:r>
              <a:rPr lang="en-US" sz="2400" b="1" dirty="0" err="1">
                <a:solidFill>
                  <a:srgbClr val="C00000"/>
                </a:solidFill>
                <a:latin typeface="Times New Roman" panose="02020603050405020304" pitchFamily="18" charset="0"/>
                <a:ea typeface="Segoe UI" panose="020B0502040204020203" pitchFamily="34" charset="0"/>
              </a:rPr>
              <a:t>Xác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định</a:t>
            </a:r>
            <a:r>
              <a:rPr lang="en-US" sz="2400" b="1" dirty="0">
                <a:solidFill>
                  <a:srgbClr val="C00000"/>
                </a:solidFill>
                <a:latin typeface="Times New Roman" panose="02020603050405020304" pitchFamily="18" charset="0"/>
                <a:ea typeface="Segoe UI" panose="020B0502040204020203" pitchFamily="34" charset="0"/>
              </a:rPr>
              <a:t> CTHH </a:t>
            </a:r>
            <a:r>
              <a:rPr lang="en-US" sz="2400" b="1" dirty="0" err="1">
                <a:solidFill>
                  <a:srgbClr val="C00000"/>
                </a:solidFill>
                <a:latin typeface="Times New Roman" panose="02020603050405020304" pitchFamily="18" charset="0"/>
                <a:ea typeface="Segoe UI" panose="020B0502040204020203" pitchFamily="34" charset="0"/>
              </a:rPr>
              <a:t>dựa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vào</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quy</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tắc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hóa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trị</a:t>
            </a:r>
            <a:endParaRPr lang="en-US" sz="1400" dirty="0">
              <a:solidFill>
                <a:srgbClr val="C00000"/>
              </a:solidFill>
              <a:latin typeface="Segoe UI" panose="020B0502040204020203" pitchFamily="34" charset="0"/>
              <a:ea typeface="Segoe UI" panose="020B0502040204020203" pitchFamily="34" charset="0"/>
            </a:endParaRPr>
          </a:p>
        </p:txBody>
      </p:sp>
      <p:sp>
        <p:nvSpPr>
          <p:cNvPr id="12" name="Rectangle 11"/>
          <p:cNvSpPr/>
          <p:nvPr/>
        </p:nvSpPr>
        <p:spPr>
          <a:xfrm>
            <a:off x="307793" y="4213095"/>
            <a:ext cx="10812856" cy="16804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b="1" dirty="0" err="1">
                <a:solidFill>
                  <a:srgbClr val="FF0000"/>
                </a:solidFill>
                <a:effectLst/>
                <a:latin typeface="Times New Roman" panose="02020603050405020304" pitchFamily="18" charset="0"/>
                <a:ea typeface="Segoe UI" panose="020B0502040204020203" pitchFamily="34" charset="0"/>
              </a:rPr>
              <a:t>Bước</a:t>
            </a:r>
            <a:r>
              <a:rPr lang="en-US" sz="2400" b="1" dirty="0">
                <a:solidFill>
                  <a:srgbClr val="FF0000"/>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Đặt</a:t>
            </a:r>
            <a:r>
              <a:rPr lang="en-US" sz="2400" dirty="0">
                <a:effectLst/>
                <a:latin typeface="Times New Roman" panose="02020603050405020304" pitchFamily="18" charset="0"/>
                <a:ea typeface="Segoe UI" panose="020B0502040204020203" pitchFamily="34" charset="0"/>
              </a:rPr>
              <a:t> CTHH </a:t>
            </a:r>
            <a:r>
              <a:rPr lang="en-US" sz="2400" dirty="0" err="1">
                <a:effectLst/>
                <a:latin typeface="Times New Roman" panose="02020603050405020304" pitchFamily="18" charset="0"/>
                <a:ea typeface="Segoe UI" panose="020B0502040204020203" pitchFamily="34" charset="0"/>
              </a:rPr>
              <a:t>cần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tìm</a:t>
            </a:r>
            <a:r>
              <a:rPr lang="en-US" sz="2400" dirty="0">
                <a:effectLst/>
                <a:latin typeface="Times New Roman" panose="02020603050405020304" pitchFamily="18" charset="0"/>
                <a:ea typeface="Segoe UI" panose="020B0502040204020203" pitchFamily="34" charset="0"/>
              </a:rPr>
              <a:t> ( CTTQ );</a:t>
            </a:r>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err="1">
                <a:solidFill>
                  <a:srgbClr val="FF0000"/>
                </a:solidFill>
                <a:effectLst/>
                <a:latin typeface="Times New Roman" panose="02020603050405020304" pitchFamily="18" charset="0"/>
                <a:ea typeface="Segoe UI" panose="020B0502040204020203" pitchFamily="34" charset="0"/>
              </a:rPr>
              <a:t>Bước</a:t>
            </a:r>
            <a:r>
              <a:rPr lang="en-US" sz="2400" b="1" dirty="0">
                <a:solidFill>
                  <a:srgbClr val="FF0000"/>
                </a:solidFill>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Lập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biểu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dựa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quy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tắc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chuyển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r>
              <a:rPr lang="en-US" sz="2400" dirty="0">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Bước</a:t>
            </a:r>
            <a:r>
              <a:rPr lang="en-US" sz="2400" b="1" dirty="0">
                <a:solidFill>
                  <a:srgbClr val="FF0000"/>
                </a:solidFill>
                <a:effectLst/>
                <a:latin typeface="Times New Roman" panose="02020603050405020304" pitchFamily="18" charset="0"/>
                <a:ea typeface="Calibri" panose="020F0502020204030204" pitchFamily="34" charset="0"/>
              </a:rPr>
              <a:t> 3: </a:t>
            </a:r>
            <a:r>
              <a:rPr lang="en-US" sz="2400" dirty="0" err="1">
                <a:effectLst/>
                <a:latin typeface="Times New Roman" panose="02020603050405020304" pitchFamily="18" charset="0"/>
                <a:ea typeface="Calibri" panose="020F0502020204030204" pitchFamily="34" charset="0"/>
              </a:rPr>
              <a:t>Xác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tỉ</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viết</a:t>
            </a:r>
            <a:r>
              <a:rPr lang="en-US" sz="2400" dirty="0">
                <a:effectLst/>
                <a:latin typeface="Times New Roman" panose="02020603050405020304" pitchFamily="18" charset="0"/>
                <a:ea typeface="Calibri" panose="020F0502020204030204" pitchFamily="34" charset="0"/>
              </a:rPr>
              <a:t> CTHH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tìm</a:t>
            </a:r>
            <a:r>
              <a:rPr lang="en-US" sz="2400" dirty="0">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20124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500" fill="hold"/>
                                        <p:tgtEl>
                                          <p:spTgt spid="12">
                                            <p:bg/>
                                          </p:spTgt>
                                        </p:tgtEl>
                                        <p:attrNameLst>
                                          <p:attrName>ppt_w</p:attrName>
                                        </p:attrNameLst>
                                      </p:cBhvr>
                                      <p:tavLst>
                                        <p:tav tm="0">
                                          <p:val>
                                            <p:fltVal val="0"/>
                                          </p:val>
                                        </p:tav>
                                        <p:tav tm="100000">
                                          <p:val>
                                            <p:strVal val="#ppt_w"/>
                                          </p:val>
                                        </p:tav>
                                      </p:tavLst>
                                    </p:anim>
                                    <p:anim calcmode="lin" valueType="num">
                                      <p:cBhvr>
                                        <p:cTn id="8" dur="500" fill="hold"/>
                                        <p:tgtEl>
                                          <p:spTgt spid="12">
                                            <p:bg/>
                                          </p:spTgt>
                                        </p:tgtEl>
                                        <p:attrNameLst>
                                          <p:attrName>ppt_h</p:attrName>
                                        </p:attrNameLst>
                                      </p:cBhvr>
                                      <p:tavLst>
                                        <p:tav tm="0">
                                          <p:val>
                                            <p:fltVal val="0"/>
                                          </p:val>
                                        </p:tav>
                                        <p:tav tm="100000">
                                          <p:val>
                                            <p:strVal val="#ppt_h"/>
                                          </p:val>
                                        </p:tav>
                                      </p:tavLst>
                                    </p:anim>
                                    <p:animEffect transition="in" filter="fade">
                                      <p:cBhvr>
                                        <p:cTn id="9" dur="500"/>
                                        <p:tgtEl>
                                          <p:spTgt spid="1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p:cTn id="28"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p>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hãy</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carbonate.</a:t>
            </a:r>
            <a:r>
              <a:rPr lang="en-US" sz="1600" dirty="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a:latin typeface="Times New Roman" panose="02020603050405020304" pitchFamily="18" charset="0"/>
                <a:ea typeface="Segoe UI" panose="020B0502040204020203" pitchFamily="34" charset="0"/>
              </a:rPr>
              <a:t>c.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592061" y="3169366"/>
                <a:ext cx="10401885" cy="32912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tabLst>
                    <a:tab pos="458470" algn="l"/>
                  </a:tabLst>
                </a:pPr>
                <a:r>
                  <a:rPr lang="en-US" sz="2400" cap="small" dirty="0">
                    <a:solidFill>
                      <a:srgbClr val="33407F"/>
                    </a:solidFill>
                    <a:latin typeface="Times New Roman" panose="02020603050405020304" pitchFamily="18" charset="0"/>
                    <a:ea typeface="Arial" panose="020B0604020202020204" pitchFamily="34" charset="0"/>
                  </a:rPr>
                  <a:t>                                     I    II</a:t>
                </a:r>
                <a:endParaRPr lang="en-US" sz="1400" cap="small" dirty="0">
                  <a:latin typeface="Arial" panose="020B0604020202020204" pitchFamily="34" charset="0"/>
                  <a:ea typeface="Arial" panose="020B0604020202020204" pitchFamily="34" charset="0"/>
                </a:endParaRPr>
              </a:p>
              <a:p>
                <a:pPr lvl="0" algn="just">
                  <a:lnSpc>
                    <a:spcPct val="115000"/>
                  </a:lnSpc>
                  <a:spcAft>
                    <a:spcPts val="0"/>
                  </a:spcAft>
                  <a:buClr>
                    <a:srgbClr val="000000"/>
                  </a:buClr>
                  <a:buSzPts val="1000"/>
                  <a:tabLst>
                    <a:tab pos="539115" algn="l"/>
                  </a:tabLst>
                </a:pPr>
                <a:r>
                  <a:rPr lang="en-US" sz="2400" dirty="0">
                    <a:latin typeface="Times New Roman" panose="02020603050405020304" pitchFamily="18" charset="0"/>
                    <a:ea typeface="Segoe UI" panose="020B0502040204020203" pitchFamily="34" charset="0"/>
                    <a:cs typeface="Segoe UI" panose="020B0502040204020203" pitchFamily="34" charset="0"/>
                  </a:rPr>
                  <a:t>a) </a:t>
                </a:r>
                <a:r>
                  <a:rPr lang="en-US" sz="2400" dirty="0" err="1">
                    <a:latin typeface="Times New Roman" panose="02020603050405020304" pitchFamily="18" charset="0"/>
                    <a:ea typeface="Segoe UI" panose="020B0502040204020203" pitchFamily="34" charset="0"/>
                    <a:cs typeface="Segoe UI" panose="020B0502040204020203" pitchFamily="34" charset="0"/>
                  </a:rPr>
                  <a:t>Công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K</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(SO4 )y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 </a:t>
                </a:r>
                <a:r>
                  <a:rPr lang="en-US" sz="2400" dirty="0">
                    <a:solidFill>
                      <a:srgbClr val="344E55"/>
                    </a:solidFill>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y</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1, </a:t>
                </a:r>
                <a:r>
                  <a:rPr lang="en-US" sz="2400" dirty="0">
                    <a:solidFill>
                      <a:srgbClr val="C5584A"/>
                    </a:solidFill>
                    <a:latin typeface="Times New Roman" panose="02020603050405020304" pitchFamily="18" charset="0"/>
                    <a:ea typeface="Segoe UI" panose="020B0502040204020203" pitchFamily="34" charset="0"/>
                  </a:rPr>
                  <a:t>y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2.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K</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SO</a:t>
                </a:r>
                <a:r>
                  <a:rPr lang="en-US" sz="2400" baseline="-25000" dirty="0">
                    <a:latin typeface="Times New Roman" panose="02020603050405020304" pitchFamily="18" charset="0"/>
                    <a:ea typeface="Segoe UI" panose="020B0502040204020203" pitchFamily="34" charset="0"/>
                  </a:rPr>
                  <a:t>4</a:t>
                </a:r>
                <a:r>
                  <a:rPr lang="en-US" sz="2400" dirty="0">
                    <a:latin typeface="Times New Roman" panose="02020603050405020304" pitchFamily="18" charset="0"/>
                    <a:ea typeface="Segoe UI" panose="020B0502040204020203" pitchFamily="34" charset="0"/>
                  </a:rPr>
                  <a:t>.</a:t>
                </a:r>
                <a:endParaRPr lang="en-US" sz="1400" dirty="0">
                  <a:latin typeface="Segoe UI" panose="020B0502040204020203" pitchFamily="34" charset="0"/>
                  <a:ea typeface="Segoe UI" panose="020B0502040204020203"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92061" y="3169366"/>
                <a:ext cx="10401885" cy="3291286"/>
              </a:xfrm>
              <a:prstGeom prst="rect">
                <a:avLst/>
              </a:prstGeom>
              <a:blipFill rotWithShape="0">
                <a:blip r:embed="rId8"/>
                <a:stretch>
                  <a:fillRect l="-879" t="-741" r="-879" b="-22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3683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4074849" y="115976"/>
            <a:ext cx="1229065" cy="7209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p>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hãy</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carbonate.</a:t>
            </a:r>
            <a:r>
              <a:rPr lang="en-US" sz="1600" dirty="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a:latin typeface="Times New Roman" panose="02020603050405020304" pitchFamily="18" charset="0"/>
                <a:ea typeface="Segoe UI" panose="020B0502040204020203" pitchFamily="34" charset="0"/>
              </a:rPr>
              <a:t>c.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292504" y="3169366"/>
                <a:ext cx="10573519" cy="3503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pPr>
                <a:r>
                  <a:rPr lang="en-US" sz="3600" cap="small" dirty="0">
                    <a:solidFill>
                      <a:srgbClr val="33407F"/>
                    </a:solidFill>
                    <a:latin typeface="Times New Roman" panose="02020603050405020304" pitchFamily="18" charset="0"/>
                    <a:ea typeface="Arial" panose="020B0604020202020204" pitchFamily="34" charset="0"/>
                  </a:rPr>
                  <a:t>                                </a:t>
                </a:r>
                <a:r>
                  <a:rPr lang="en-US" sz="2000" cap="small" dirty="0">
                    <a:solidFill>
                      <a:srgbClr val="344E55"/>
                    </a:solidFill>
                    <a:latin typeface="Times New Roman" panose="02020603050405020304" pitchFamily="18" charset="0"/>
                    <a:ea typeface="Arial" panose="020B0604020202020204" pitchFamily="34" charset="0"/>
                  </a:rPr>
                  <a:t>III </a:t>
                </a:r>
                <a:r>
                  <a:rPr lang="en-US" sz="2000" cap="small" dirty="0">
                    <a:latin typeface="Times New Roman" panose="02020603050405020304" pitchFamily="18" charset="0"/>
                    <a:ea typeface="Arial" panose="020B0604020202020204" pitchFamily="34" charset="0"/>
                  </a:rPr>
                  <a:t>      </a:t>
                </a:r>
                <a:r>
                  <a:rPr lang="en-US" sz="2000" cap="small" dirty="0">
                    <a:solidFill>
                      <a:srgbClr val="344E55"/>
                    </a:solidFill>
                    <a:latin typeface="Times New Roman" panose="02020603050405020304" pitchFamily="18" charset="0"/>
                    <a:ea typeface="Arial" panose="020B0604020202020204" pitchFamily="34" charset="0"/>
                  </a:rPr>
                  <a:t>II</a:t>
                </a:r>
                <a:endParaRPr lang="en-US" sz="1200" cap="small" dirty="0">
                  <a:latin typeface="Arial" panose="020B0604020202020204" pitchFamily="34" charset="0"/>
                  <a:ea typeface="Arial" panose="020B0604020202020204" pitchFamily="34" charset="0"/>
                </a:endParaRPr>
              </a:p>
              <a:p>
                <a:pPr marL="889000" algn="just">
                  <a:lnSpc>
                    <a:spcPct val="115000"/>
                  </a:lnSpc>
                  <a:spcAft>
                    <a:spcPts val="0"/>
                  </a:spcAft>
                </a:pPr>
                <a:r>
                  <a:rPr lang="en-US" sz="2400" dirty="0">
                    <a:latin typeface="Times New Roman" panose="02020603050405020304" pitchFamily="18" charset="0"/>
                    <a:ea typeface="Segoe UI" panose="020B0502040204020203" pitchFamily="34" charset="0"/>
                    <a:cs typeface="Segoe UI" panose="020B0502040204020203" pitchFamily="34" charset="0"/>
                  </a:rPr>
                  <a:t>b) </a:t>
                </a:r>
                <a:r>
                  <a:rPr lang="en-US" sz="2400" dirty="0" err="1">
                    <a:latin typeface="Times New Roman" panose="02020603050405020304" pitchFamily="18" charset="0"/>
                    <a:ea typeface="Segoe UI" panose="020B0502040204020203" pitchFamily="34" charset="0"/>
                    <a:cs typeface="Segoe UI" panose="020B0502040204020203" pitchFamily="34" charset="0"/>
                  </a:rPr>
                  <a:t>Công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Al</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(CO3 )y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a:t>
                </a:r>
                <a:r>
                  <a:rPr lang="en-US" sz="2400" dirty="0">
                    <a:solidFill>
                      <a:srgbClr val="344E55"/>
                    </a:solidFill>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latin typeface="Cambria Math" panose="02040503050406030204" pitchFamily="18" charset="0"/>
                            <a:ea typeface="Segoe UI" panose="020B0502040204020203" pitchFamily="34" charset="0"/>
                            <a:cs typeface="Times New Roman" panose="02020603050405020304" pitchFamily="18" charset="0"/>
                          </a:rPr>
                          <m:t>3</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latin typeface="Times New Roman" panose="02020603050405020304" pitchFamily="18" charset="0"/>
                    <a:ea typeface="Segoe UI" panose="020B0502040204020203" pitchFamily="34" charset="0"/>
                  </a:rPr>
                  <a:t>= 2, </a:t>
                </a:r>
                <a:r>
                  <a:rPr lang="en-US" sz="2400" dirty="0">
                    <a:solidFill>
                      <a:srgbClr val="838468"/>
                    </a:solidFill>
                    <a:latin typeface="Times New Roman" panose="02020603050405020304" pitchFamily="18" charset="0"/>
                    <a:ea typeface="Segoe UI" panose="020B0502040204020203" pitchFamily="34" charset="0"/>
                  </a:rPr>
                  <a:t>y </a:t>
                </a:r>
                <a:r>
                  <a:rPr lang="en-US" sz="2400" dirty="0">
                    <a:latin typeface="Times New Roman" panose="02020603050405020304" pitchFamily="18" charset="0"/>
                    <a:ea typeface="Segoe UI" panose="020B0502040204020203" pitchFamily="34" charset="0"/>
                  </a:rPr>
                  <a:t>= 3.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AI</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(CO</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endParaRPr lang="en-US" sz="2400" cap="small" dirty="0">
                  <a:latin typeface="Arial" panose="020B0604020202020204" pitchFamily="34" charset="0"/>
                  <a:ea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92504" y="3169366"/>
                <a:ext cx="10573519" cy="3503651"/>
              </a:xfrm>
              <a:prstGeom prst="rect">
                <a:avLst/>
              </a:prstGeom>
              <a:blipFill rotWithShape="0">
                <a:blip r:embed="rId8"/>
                <a:stretch>
                  <a:fillRect l="-865" t="-696" r="-865" b="-20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22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p>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hãy</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carbonate.</a:t>
            </a:r>
            <a:r>
              <a:rPr lang="en-US" sz="1600" dirty="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a:latin typeface="Times New Roman" panose="02020603050405020304" pitchFamily="18" charset="0"/>
                <a:ea typeface="Segoe UI" panose="020B0502040204020203" pitchFamily="34" charset="0"/>
              </a:rPr>
              <a:t>c.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381388" y="3240388"/>
                <a:ext cx="10395752" cy="33651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cap="small" dirty="0">
                    <a:latin typeface="Times New Roman" panose="02020603050405020304" pitchFamily="18" charset="0"/>
                    <a:ea typeface="Arial" panose="020B0604020202020204" pitchFamily="34" charset="0"/>
                  </a:rPr>
                  <a:t>                                                  II      </a:t>
                </a:r>
                <a:r>
                  <a:rPr lang="en-US" sz="2400" cap="small" dirty="0">
                    <a:solidFill>
                      <a:srgbClr val="344E55"/>
                    </a:solidFill>
                    <a:latin typeface="Times New Roman" panose="02020603050405020304" pitchFamily="18" charset="0"/>
                    <a:ea typeface="Arial" panose="020B0604020202020204" pitchFamily="34" charset="0"/>
                  </a:rPr>
                  <a:t>I</a:t>
                </a:r>
                <a:endParaRPr lang="en-US" sz="2400" dirty="0">
                  <a:latin typeface="Times New Roman" panose="02020603050405020304" pitchFamily="18" charset="0"/>
                  <a:ea typeface="Segoe UI" panose="020B0502040204020203" pitchFamily="34" charset="0"/>
                  <a:cs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dirty="0">
                    <a:latin typeface="Times New Roman" panose="02020603050405020304" pitchFamily="18" charset="0"/>
                    <a:ea typeface="Segoe UI" panose="020B0502040204020203" pitchFamily="34" charset="0"/>
                    <a:cs typeface="Segoe UI" panose="020B0502040204020203" pitchFamily="34" charset="0"/>
                  </a:rPr>
                  <a:t>c) </a:t>
                </a:r>
                <a:r>
                  <a:rPr lang="en-US" sz="2400" dirty="0" err="1">
                    <a:latin typeface="Times New Roman" panose="02020603050405020304" pitchFamily="18" charset="0"/>
                    <a:ea typeface="Segoe UI" panose="020B0502040204020203" pitchFamily="34" charset="0"/>
                    <a:cs typeface="Segoe UI" panose="020B0502040204020203" pitchFamily="34" charset="0"/>
                  </a:rPr>
                  <a:t>Công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Mg</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(NO3 )y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a:t>
                </a:r>
                <a:r>
                  <a:rPr lang="en-US" sz="2400" b="1" dirty="0">
                    <a:latin typeface="Times New Roman" panose="02020603050405020304" pitchFamily="18" charset="0"/>
                    <a:ea typeface="Arial" panose="020B0604020202020204" pitchFamily="34" charset="0"/>
                  </a:rPr>
                  <a:t>	</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r>
                  <a:rPr lang="en-US" sz="2400" dirty="0" err="1">
                    <a:latin typeface="Times New Roman" panose="02020603050405020304" pitchFamily="18" charset="0"/>
                    <a:ea typeface="Calibri" panose="020F0502020204030204" pitchFamily="34" charset="0"/>
                  </a:rPr>
                  <a:t>Chỉ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vậy</a:t>
                </a:r>
                <a:r>
                  <a:rPr lang="en-US" sz="2400" dirty="0">
                    <a:latin typeface="Times New Roman" panose="02020603050405020304" pitchFamily="18" charset="0"/>
                    <a:ea typeface="Calibri" panose="020F0502020204030204" pitchFamily="34" charset="0"/>
                  </a:rPr>
                  <a:t> </a:t>
                </a:r>
                <a:r>
                  <a:rPr lang="en-US" sz="2400" dirty="0">
                    <a:solidFill>
                      <a:srgbClr val="C5584A"/>
                    </a:solidFill>
                    <a:latin typeface="Times New Roman" panose="02020603050405020304" pitchFamily="18" charset="0"/>
                    <a:ea typeface="Calibri" panose="020F0502020204030204" pitchFamily="34" charset="0"/>
                  </a:rPr>
                  <a:t>x </a:t>
                </a:r>
                <a:r>
                  <a:rPr lang="en-US" sz="2400" dirty="0">
                    <a:latin typeface="Times New Roman" panose="02020603050405020304" pitchFamily="18" charset="0"/>
                    <a:ea typeface="Calibri" panose="020F0502020204030204" pitchFamily="34" charset="0"/>
                  </a:rPr>
                  <a:t>= 1, </a:t>
                </a:r>
                <a:r>
                  <a:rPr lang="en-US" sz="2400" dirty="0">
                    <a:solidFill>
                      <a:srgbClr val="C5584A"/>
                    </a:solidFill>
                    <a:latin typeface="Times New Roman" panose="02020603050405020304" pitchFamily="18" charset="0"/>
                    <a:ea typeface="Calibri" panose="020F0502020204030204" pitchFamily="34" charset="0"/>
                  </a:rPr>
                  <a:t>y </a:t>
                </a:r>
                <a:r>
                  <a:rPr lang="en-US" sz="2400" dirty="0">
                    <a:latin typeface="Times New Roman" panose="02020603050405020304" pitchFamily="18" charset="0"/>
                    <a:ea typeface="Calibri" panose="020F0502020204030204" pitchFamily="34" charset="0"/>
                  </a:rPr>
                  <a:t>= 2. </a:t>
                </a:r>
                <a:r>
                  <a:rPr lang="en-US" sz="2400" dirty="0" err="1">
                    <a:latin typeface="Times New Roman" panose="02020603050405020304" pitchFamily="18" charset="0"/>
                    <a:ea typeface="Calibri" panose="020F0502020204030204" pitchFamily="34" charset="0"/>
                  </a:rPr>
                  <a:t>Công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Mg(NO</a:t>
                </a:r>
                <a:r>
                  <a:rPr lang="en-US" sz="2400" baseline="-25000" dirty="0">
                    <a:latin typeface="Times New Roman" panose="02020603050405020304" pitchFamily="18" charset="0"/>
                    <a:ea typeface="Calibri" panose="020F0502020204030204" pitchFamily="34" charset="0"/>
                  </a:rPr>
                  <a:t>3</a:t>
                </a:r>
                <a:r>
                  <a:rPr lang="en-US" sz="2400" dirty="0">
                    <a:latin typeface="Times New Roman" panose="02020603050405020304" pitchFamily="18" charset="0"/>
                    <a:ea typeface="Calibri" panose="020F0502020204030204" pitchFamily="34" charset="0"/>
                  </a:rPr>
                  <a:t>)</a:t>
                </a:r>
                <a:r>
                  <a:rPr lang="en-US" sz="2400" baseline="-25000" dirty="0">
                    <a:latin typeface="Times New Roman" panose="02020603050405020304" pitchFamily="18" charset="0"/>
                    <a:ea typeface="Calibri" panose="020F0502020204030204" pitchFamily="34" charset="0"/>
                  </a:rPr>
                  <a:t>2</a:t>
                </a:r>
                <a:r>
                  <a:rPr lang="en-US" sz="3600" cap="small" dirty="0">
                    <a:solidFill>
                      <a:srgbClr val="33407F"/>
                    </a:solidFill>
                    <a:latin typeface="Times New Roman" panose="02020603050405020304" pitchFamily="18" charset="0"/>
                    <a:ea typeface="Arial" panose="020B0604020202020204" pitchFamily="34" charset="0"/>
                  </a:rPr>
                  <a:t>                       </a:t>
                </a:r>
                <a:endParaRPr lang="en-US" sz="2400" cap="small" dirty="0">
                  <a:latin typeface="Arial" panose="020B0604020202020204" pitchFamily="34" charset="0"/>
                  <a:ea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81388" y="3240388"/>
                <a:ext cx="10395752" cy="3365152"/>
              </a:xfrm>
              <a:prstGeom prst="rect">
                <a:avLst/>
              </a:prstGeom>
              <a:blipFill rotWithShape="0">
                <a:blip r:embed="rId8"/>
                <a:stretch>
                  <a:fillRect l="-938" t="-725" b="-21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8252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995986" y="2292096"/>
            <a:ext cx="10645029" cy="2511457"/>
          </a:xfrm>
          <a:prstGeom prst="rect">
            <a:avLst/>
          </a:prstGeom>
        </p:spPr>
        <p:txBody>
          <a:bodyPr wrap="square">
            <a:spAutoFit/>
          </a:bodyPr>
          <a:lstStyle/>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1.1.Tìm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651803" y="4803553"/>
            <a:ext cx="6662401" cy="658642"/>
          </a:xfrm>
          <a:prstGeom prst="rect">
            <a:avLst/>
          </a:prstGeom>
        </p:spPr>
        <p:txBody>
          <a:bodyPr wrap="none">
            <a:spAutoFit/>
          </a:bodyPr>
          <a:lstStyle/>
          <a:p>
            <a:pPr indent="254000" algn="just">
              <a:lnSpc>
                <a:spcPct val="115000"/>
              </a:lnSpc>
              <a:spcAft>
                <a:spcPts val="0"/>
              </a:spcAft>
            </a:pPr>
            <a:r>
              <a:rPr lang="en-US" sz="3200" b="1" dirty="0">
                <a:solidFill>
                  <a:srgbClr val="FF0000"/>
                </a:solidFill>
                <a:latin typeface="Times New Roman" panose="02020603050405020304" pitchFamily="18" charset="0"/>
                <a:ea typeface="Calibri" panose="020F0502020204030204" pitchFamily="34" charset="0"/>
              </a:rPr>
              <a:t>1.2.</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Xác</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định</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hoá</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trị</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của</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nguyên</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tố</a:t>
            </a:r>
            <a:r>
              <a:rPr lang="en-US" sz="3200" b="1" dirty="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635746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
        <p:nvSpPr>
          <p:cNvPr id="4" name="Rectangle 3"/>
          <p:cNvSpPr/>
          <p:nvPr/>
        </p:nvSpPr>
        <p:spPr>
          <a:xfrm>
            <a:off x="5005574" y="1562972"/>
            <a:ext cx="6956291" cy="35394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có</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nhiều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quan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trọng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trong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đời</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sống.Thành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phẩn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chính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là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 </a:t>
            </a:r>
            <a:r>
              <a:rPr lang="en-US" sz="3200" dirty="0" err="1">
                <a:solidFill>
                  <a:schemeClr val="accent5">
                    <a:lumMod val="75000"/>
                  </a:schemeClr>
                </a:solidFill>
                <a:latin typeface="Times New Roman" panose="02020603050405020304" pitchFamily="18" charset="0"/>
                <a:ea typeface="Calibri" panose="020F0502020204030204" pitchFamily="34" charset="0"/>
              </a:rPr>
              <a:t>gồm</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calcium</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gốc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sulfate</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Xác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định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công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thức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hoá</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học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(M).Tim </a:t>
            </a:r>
            <a:r>
              <a:rPr lang="en-US" sz="3200" dirty="0" err="1">
                <a:solidFill>
                  <a:schemeClr val="accent5">
                    <a:lumMod val="75000"/>
                  </a:schemeClr>
                </a:solidFill>
                <a:latin typeface="Times New Roman" panose="02020603050405020304" pitchFamily="18" charset="0"/>
                <a:ea typeface="Calibri" panose="020F0502020204030204" pitchFamily="34" charset="0"/>
              </a:rPr>
              <a:t>hiểu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thông</a:t>
            </a:r>
            <a:r>
              <a:rPr lang="en-US" sz="3200" dirty="0">
                <a:solidFill>
                  <a:schemeClr val="accent5">
                    <a:lumMod val="75000"/>
                  </a:schemeClr>
                </a:solidFill>
                <a:latin typeface="Times New Roman" panose="02020603050405020304" pitchFamily="18" charset="0"/>
                <a:ea typeface="Calibri" panose="020F0502020204030204" pitchFamily="34" charset="0"/>
              </a:rPr>
              <a:t> qua </a:t>
            </a:r>
            <a:r>
              <a:rPr lang="en-US" sz="3200" dirty="0" err="1">
                <a:solidFill>
                  <a:schemeClr val="accent5">
                    <a:lumMod val="75000"/>
                  </a:schemeClr>
                </a:solidFill>
                <a:latin typeface="Times New Roman" panose="02020603050405020304" pitchFamily="18" charset="0"/>
                <a:ea typeface="Calibri" panose="020F0502020204030204" pitchFamily="34" charset="0"/>
              </a:rPr>
              <a:t>sách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báo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internetvà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biết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a:t>
            </a:r>
            <a:endParaRPr lang="en-US" sz="3200" dirty="0">
              <a:solidFill>
                <a:schemeClr val="accent5">
                  <a:lumMod val="75000"/>
                </a:schemeClr>
              </a:solidFill>
            </a:endParaRPr>
          </a:p>
        </p:txBody>
      </p:sp>
      <p:pic>
        <p:nvPicPr>
          <p:cNvPr id="5" name="Picture 4"/>
          <p:cNvPicPr>
            <a:picLocks noChangeAspect="1"/>
          </p:cNvPicPr>
          <p:nvPr/>
        </p:nvPicPr>
        <p:blipFill>
          <a:blip r:embed="rId4"/>
          <a:stretch>
            <a:fillRect/>
          </a:stretch>
        </p:blipFill>
        <p:spPr>
          <a:xfrm>
            <a:off x="487766" y="1562972"/>
            <a:ext cx="3918057" cy="3225710"/>
          </a:xfrm>
          <a:prstGeom prst="ellipse">
            <a:avLst/>
          </a:prstGeom>
          <a:ln>
            <a:noFill/>
          </a:ln>
          <a:effectLst>
            <a:softEdge rad="112500"/>
          </a:effectLst>
        </p:spPr>
      </p:pic>
    </p:spTree>
    <p:extLst>
      <p:ext uri="{BB962C8B-B14F-4D97-AF65-F5344CB8AC3E}">
        <p14:creationId xmlns:p14="http://schemas.microsoft.com/office/powerpoint/2010/main" val="2286062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586578" y="1536088"/>
                <a:ext cx="8868793" cy="4824013"/>
              </a:xfrm>
              <a:prstGeom prst="rect">
                <a:avLst/>
              </a:prstGeom>
            </p:spPr>
            <p:txBody>
              <a:bodyPr wrap="square">
                <a:spAutoFit/>
              </a:bodyPr>
              <a:lstStyle/>
              <a:p>
                <a:pPr indent="254000" algn="just">
                  <a:lnSpc>
                    <a:spcPct val="115000"/>
                  </a:lnSpc>
                  <a:spcAft>
                    <a:spcPts val="0"/>
                  </a:spcAft>
                  <a:tabLst>
                    <a:tab pos="515620" algn="l"/>
                  </a:tabLst>
                </a:pPr>
                <a:r>
                  <a:rPr lang="en-US" sz="2400" dirty="0">
                    <a:latin typeface="Times New Roman" panose="02020603050405020304" pitchFamily="18" charset="0"/>
                    <a:ea typeface="Segoe UI" panose="020B0502040204020203" pitchFamily="34" charset="0"/>
                  </a:rPr>
                  <a:t>-</a:t>
                </a:r>
                <a:r>
                  <a:rPr lang="en-US" sz="2400" dirty="0" err="1">
                    <a:latin typeface="Times New Roman" panose="02020603050405020304" pitchFamily="18" charset="0"/>
                    <a:ea typeface="Segoe UI" panose="020B0502040204020203" pitchFamily="34" charset="0"/>
                  </a:rPr>
                  <a:t>Xác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định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(M)</a:t>
                </a:r>
                <a:endParaRPr lang="en-US" sz="1400" dirty="0">
                  <a:effectLst/>
                  <a:latin typeface="Segoe UI" panose="020B0502040204020203" pitchFamily="34" charset="0"/>
                  <a:ea typeface="Segoe UI" panose="020B0502040204020203" pitchFamily="34" charset="0"/>
                </a:endParaRPr>
              </a:p>
              <a:p>
                <a:pPr marL="889000" algn="just">
                  <a:lnSpc>
                    <a:spcPct val="115000"/>
                  </a:lnSpc>
                  <a:spcAft>
                    <a:spcPts val="0"/>
                  </a:spcAft>
                </a:pPr>
                <a:r>
                  <a:rPr lang="en-US" sz="2400" cap="small" dirty="0">
                    <a:solidFill>
                      <a:srgbClr val="3E8594"/>
                    </a:solidFill>
                    <a:effectLst/>
                    <a:latin typeface="Times New Roman" panose="02020603050405020304" pitchFamily="18" charset="0"/>
                    <a:ea typeface="Arial" panose="020B0604020202020204" pitchFamily="34" charset="0"/>
                  </a:rPr>
                  <a:t>                                            II        </a:t>
                </a:r>
                <a:r>
                  <a:rPr lang="en-US" sz="2400" cap="small" dirty="0" err="1">
                    <a:solidFill>
                      <a:srgbClr val="3E8594"/>
                    </a:solidFill>
                    <a:effectLst/>
                    <a:latin typeface="Times New Roman" panose="02020603050405020304" pitchFamily="18" charset="0"/>
                    <a:ea typeface="Arial" panose="020B0604020202020204" pitchFamily="34" charset="0"/>
                  </a:rPr>
                  <a:t>II</a:t>
                </a:r>
                <a:endParaRPr lang="en-US" sz="1400" cap="small" dirty="0">
                  <a:effectLst/>
                  <a:latin typeface="Arial" panose="020B0604020202020204" pitchFamily="34" charset="0"/>
                  <a:ea typeface="Arial" panose="020B0604020202020204"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chung</a:t>
                </a:r>
                <a:r>
                  <a:rPr lang="en-US" sz="2400" dirty="0">
                    <a:effectLst/>
                    <a:latin typeface="Times New Roman" panose="02020603050405020304" pitchFamily="18" charset="0"/>
                    <a:ea typeface="Segoe UI" panose="020B0502040204020203" pitchFamily="34" charset="0"/>
                  </a:rPr>
                  <a:t> (M): </a:t>
                </a:r>
                <a:r>
                  <a:rPr lang="en-US" sz="2400" dirty="0" err="1">
                    <a:effectLst/>
                    <a:latin typeface="Times New Roman" panose="02020603050405020304" pitchFamily="18" charset="0"/>
                    <a:ea typeface="Segoe UI" panose="020B0502040204020203" pitchFamily="34" charset="0"/>
                  </a:rPr>
                  <a:t>Ca</a:t>
                </a:r>
                <a:r>
                  <a:rPr lang="en-US" sz="2400" baseline="-25000" dirty="0" err="1">
                    <a:effectLst/>
                    <a:latin typeface="Times New Roman" panose="02020603050405020304" pitchFamily="18" charset="0"/>
                    <a:ea typeface="Segoe UI" panose="020B0502040204020203" pitchFamily="34" charset="0"/>
                  </a:rPr>
                  <a:t>x</a:t>
                </a:r>
                <a:r>
                  <a:rPr lang="en-US" sz="2400" dirty="0">
                    <a:effectLst/>
                    <a:latin typeface="Times New Roman" panose="02020603050405020304" pitchFamily="18" charset="0"/>
                    <a:ea typeface="Segoe UI" panose="020B0502040204020203" pitchFamily="34" charset="0"/>
                  </a:rPr>
                  <a:t> (SO4 )y</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Theo </a:t>
                </a:r>
                <a:r>
                  <a:rPr lang="en-US" sz="2400" dirty="0" err="1">
                    <a:effectLst/>
                    <a:latin typeface="Times New Roman" panose="02020603050405020304" pitchFamily="18" charset="0"/>
                    <a:ea typeface="Segoe UI" panose="020B0502040204020203" pitchFamily="34" charset="0"/>
                  </a:rPr>
                  <a:t>quy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tắc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ta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solidFill>
                      <a:srgbClr val="33407F"/>
                    </a:solidFill>
                    <a:effectLst/>
                    <a:latin typeface="Times New Roman" panose="02020603050405020304" pitchFamily="18" charset="0"/>
                    <a:ea typeface="Segoe UI" panose="020B0502040204020203" pitchFamily="34" charset="0"/>
                  </a:rPr>
                  <a:t>II </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y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II</a:t>
                </a:r>
                <a:endParaRPr lang="en-US" sz="1400" dirty="0">
                  <a:effectLst/>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Chuyển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den>
                    </m:f>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đơn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 </a:t>
                </a:r>
                <a:r>
                  <a:rPr lang="en-US" sz="2400" dirty="0">
                    <a:effectLst/>
                    <a:latin typeface="Times New Roman" panose="02020603050405020304" pitchFamily="18" charset="0"/>
                    <a:ea typeface="Segoe UI" panose="020B0502040204020203" pitchFamily="34" charset="0"/>
                  </a:rPr>
                  <a:t>= 1, </a:t>
                </a:r>
                <a:r>
                  <a:rPr lang="en-US" sz="2400" dirty="0">
                    <a:solidFill>
                      <a:srgbClr val="C5584A"/>
                    </a:solidFill>
                    <a:effectLst/>
                    <a:latin typeface="Times New Roman" panose="02020603050405020304" pitchFamily="18" charset="0"/>
                    <a:ea typeface="Segoe UI" panose="020B0502040204020203" pitchFamily="34" charset="0"/>
                  </a:rPr>
                  <a:t>y </a:t>
                </a:r>
                <a:r>
                  <a:rPr lang="en-US" sz="2400" dirty="0">
                    <a:effectLst/>
                    <a:latin typeface="Times New Roman" panose="02020603050405020304" pitchFamily="18" charset="0"/>
                    <a:ea typeface="Segoe UI" panose="020B0502040204020203" pitchFamily="34" charset="0"/>
                  </a:rPr>
                  <a:t>= 1. </a:t>
                </a:r>
                <a:endParaRPr lang="en-US" sz="1400" dirty="0">
                  <a:effectLst/>
                  <a:latin typeface="Segoe UI" panose="020B0502040204020203" pitchFamily="34" charset="0"/>
                  <a:ea typeface="Segoe UI" panose="020B0502040204020203" pitchFamily="34" charset="0"/>
                </a:endParaRPr>
              </a:p>
              <a:p>
                <a:pPr marL="342900" lvl="0" indent="-342900" algn="just">
                  <a:lnSpc>
                    <a:spcPct val="115000"/>
                  </a:lnSpc>
                  <a:spcAft>
                    <a:spcPts val="0"/>
                  </a:spcAft>
                  <a:buClr>
                    <a:srgbClr val="000000"/>
                  </a:buClr>
                  <a:buSzPts val="1000"/>
                  <a:buFont typeface="Symbol" panose="05050102010706020507" pitchFamily="18" charset="2"/>
                  <a:buChar char="-"/>
                </a:pP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Kết</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luận</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Công</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thức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hoá</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học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của</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hợp</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chất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(M)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là</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CaSO</a:t>
                </a:r>
                <a:r>
                  <a:rPr lang="en-US" sz="2400" u="none" strike="noStrike" spc="0" baseline="-25000" dirty="0">
                    <a:effectLst/>
                    <a:latin typeface="Times New Roman" panose="02020603050405020304" pitchFamily="18" charset="0"/>
                    <a:ea typeface="Segoe UI" panose="020B0502040204020203" pitchFamily="34" charset="0"/>
                    <a:cs typeface="Segoe UI" panose="020B0502040204020203" pitchFamily="34" charset="0"/>
                  </a:rPr>
                  <a:t>4</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endParaRPr lang="en-US" sz="1400" u="none" strike="noStrike" spc="0" dirty="0">
                  <a:effectLst/>
                  <a:latin typeface="Segoe UI" panose="020B0502040204020203" pitchFamily="34" charset="0"/>
                  <a:ea typeface="Segoe UI" panose="020B0502040204020203" pitchFamily="34" charset="0"/>
                  <a:cs typeface="Segoe UI" panose="020B0502040204020203" pitchFamily="34" charset="0"/>
                </a:endParaRPr>
              </a:p>
              <a:p>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ứng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dựng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y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bột,Trong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mỹ</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đúc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tượng</a:t>
                </a:r>
                <a:r>
                  <a:rPr lang="en-US" sz="2400" dirty="0">
                    <a:effectLst/>
                    <a:latin typeface="Times New Roman" panose="02020603050405020304" pitchFamily="18" charset="0"/>
                    <a:ea typeface="Calibri" panose="020F0502020204030204" pitchFamily="34" charset="0"/>
                  </a:rPr>
                  <a:t>,..</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3586578" y="1536088"/>
                <a:ext cx="8868793" cy="4824013"/>
              </a:xfrm>
              <a:prstGeom prst="rect">
                <a:avLst/>
              </a:prstGeom>
              <a:blipFill rotWithShape="0">
                <a:blip r:embed="rId4"/>
                <a:stretch>
                  <a:fillRect l="-1031" t="-506" b="-1896"/>
                </a:stretch>
              </a:blipFill>
            </p:spPr>
            <p:txBody>
              <a:bodyPr/>
              <a:lstStyle/>
              <a:p>
                <a:r>
                  <a:rPr lang="en-US">
                    <a:noFill/>
                  </a:rPr>
                  <a:t> </a:t>
                </a:r>
              </a:p>
            </p:txBody>
          </p:sp>
        </mc:Fallback>
      </mc:AlternateContent>
      <p:pic>
        <p:nvPicPr>
          <p:cNvPr id="1026" name="Picture 2" descr="Hướng dẫn thi công trần thạch cao chìm phẳng | Gyproc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45" y="4436366"/>
            <a:ext cx="2774056" cy="2080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Bị bó bột bao lâu thì khỏ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58" y="2502370"/>
            <a:ext cx="2594714" cy="1729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ơ Sở Tượng Bán Thân Bác Hồ Thạch Cao Nhũ Đồng Giá Rẻ"/>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66" y="547547"/>
            <a:ext cx="2510706" cy="1886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289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2622" y="725100"/>
            <a:ext cx="185178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Dặn Dò</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75723" y="-144911"/>
            <a:ext cx="2612451" cy="2097999"/>
          </a:xfrm>
          <a:prstGeom prst="rect">
            <a:avLst/>
          </a:prstGeom>
        </p:spPr>
      </p:pic>
      <p:sp>
        <p:nvSpPr>
          <p:cNvPr id="3" name="Rectangle 2"/>
          <p:cNvSpPr/>
          <p:nvPr/>
        </p:nvSpPr>
        <p:spPr>
          <a:xfrm>
            <a:off x="2275641" y="2139835"/>
            <a:ext cx="9309718" cy="2003625"/>
          </a:xfrm>
          <a:prstGeom prst="rect">
            <a:avLst/>
          </a:prstGeom>
        </p:spPr>
        <p:txBody>
          <a:bodyPr wrap="square">
            <a:spAutoFit/>
          </a:bodyPr>
          <a:lstStyle/>
          <a:p>
            <a:pPr marL="571500" indent="-571500" algn="just">
              <a:lnSpc>
                <a:spcPct val="115000"/>
              </a:lnSpc>
              <a:spcAft>
                <a:spcPts val="0"/>
              </a:spcAft>
              <a:buFontTx/>
              <a:buChar char="-"/>
            </a:pP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HS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cũ</a:t>
            </a:r>
            <a:endPar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15000"/>
              </a:lnSpc>
              <a:spcAft>
                <a:spcPts val="0"/>
              </a:spcAft>
              <a:buFontTx/>
              <a:buChar char="-"/>
            </a:pP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SGK 1,2,3.</a:t>
            </a:r>
          </a:p>
          <a:p>
            <a:pPr algn="just">
              <a:lnSpc>
                <a:spcPct val="115000"/>
              </a:lnSpc>
              <a:spcAft>
                <a:spcPts val="0"/>
              </a:spcAft>
            </a:pP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819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759599" y="1301629"/>
            <a:ext cx="5224425" cy="4147693"/>
          </a:xfrm>
          <a:prstGeom prst="rect">
            <a:avLst/>
          </a:prstGeom>
        </p:spPr>
      </p:pic>
      <p:pic>
        <p:nvPicPr>
          <p:cNvPr id="3" name="Picture 2"/>
          <p:cNvPicPr>
            <a:picLocks noChangeAspect="1"/>
          </p:cNvPicPr>
          <p:nvPr/>
        </p:nvPicPr>
        <p:blipFill>
          <a:blip r:embed="rId4"/>
          <a:stretch>
            <a:fillRect/>
          </a:stretch>
        </p:blipFill>
        <p:spPr>
          <a:xfrm>
            <a:off x="759599" y="5158810"/>
            <a:ext cx="4524375" cy="581025"/>
          </a:xfrm>
          <a:prstGeom prst="rect">
            <a:avLst/>
          </a:prstGeom>
        </p:spPr>
      </p:pic>
      <p:sp>
        <p:nvSpPr>
          <p:cNvPr id="4" name="Rectangle 3"/>
          <p:cNvSpPr/>
          <p:nvPr/>
        </p:nvSpPr>
        <p:spPr>
          <a:xfrm>
            <a:off x="4970363" y="25616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5" name="Picture 1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3630" y="251177"/>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64923" y="1941910"/>
            <a:ext cx="5193323" cy="30210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Q</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uan</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7.1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thảo</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trả</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hỏi</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Bef>
                <a:spcPts val="600"/>
              </a:spcBef>
              <a:spcAft>
                <a:spcPts val="600"/>
              </a:spcAft>
            </a:pP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a:t>
            </a:r>
          </a:p>
        </p:txBody>
      </p:sp>
      <p:sp>
        <p:nvSpPr>
          <p:cNvPr id="7" name="Rectangle 6"/>
          <p:cNvSpPr/>
          <p:nvPr/>
        </p:nvSpPr>
        <p:spPr>
          <a:xfrm>
            <a:off x="6117740" y="2478302"/>
            <a:ext cx="5896707" cy="15081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oá</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 II, II</a:t>
            </a:r>
          </a:p>
        </p:txBody>
      </p:sp>
    </p:spTree>
    <p:extLst>
      <p:ext uri="{BB962C8B-B14F-4D97-AF65-F5344CB8AC3E}">
        <p14:creationId xmlns:p14="http://schemas.microsoft.com/office/powerpoint/2010/main" val="5031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187569"/>
            <a:ext cx="6917349" cy="1865973"/>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860821" y="2174882"/>
            <a:ext cx="10645029" cy="658642"/>
          </a:xfrm>
          <a:prstGeom prst="rect">
            <a:avLst/>
          </a:prstGeom>
        </p:spPr>
        <p:txBody>
          <a:bodyPr wrap="square">
            <a:spAutoFit/>
          </a:bodyPr>
          <a:lstStyle/>
          <a:p>
            <a:pPr algn="just">
              <a:lnSpc>
                <a:spcPct val="115000"/>
              </a:lnSpc>
              <a:spcBef>
                <a:spcPts val="600"/>
              </a:spcBef>
              <a:spcAft>
                <a:spcPts val="6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76610" y="2815077"/>
            <a:ext cx="6662401" cy="658642"/>
          </a:xfrm>
          <a:prstGeom prst="rect">
            <a:avLst/>
          </a:prstGeom>
        </p:spPr>
        <p:txBody>
          <a:bodyPr wrap="none">
            <a:spAutoFit/>
          </a:bodyPr>
          <a:lstStyle/>
          <a:p>
            <a:pPr indent="254000" algn="just">
              <a:lnSpc>
                <a:spcPct val="115000"/>
              </a:lnSpc>
              <a:spcAft>
                <a:spcPts val="0"/>
              </a:spcAft>
            </a:pPr>
            <a:r>
              <a:rPr lang="en-US" sz="3200" b="1" dirty="0">
                <a:solidFill>
                  <a:srgbClr val="FF0000"/>
                </a:solidFill>
                <a:latin typeface="Times New Roman" panose="02020603050405020304" pitchFamily="18" charset="0"/>
                <a:ea typeface="Calibri" panose="020F0502020204030204" pitchFamily="34" charset="0"/>
              </a:rPr>
              <a:t>1.2.</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Xác</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định</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hoá</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trị</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của</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nguyên</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tố</a:t>
            </a:r>
            <a:r>
              <a:rPr lang="en-US" sz="3200" b="1" dirty="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8" name="Rectangle 7"/>
          <p:cNvSpPr/>
          <p:nvPr/>
        </p:nvSpPr>
        <p:spPr>
          <a:xfrm>
            <a:off x="860821" y="3638421"/>
            <a:ext cx="10838810"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II.</a:t>
            </a:r>
          </a:p>
        </p:txBody>
      </p:sp>
    </p:spTree>
    <p:extLst>
      <p:ext uri="{BB962C8B-B14F-4D97-AF65-F5344CB8AC3E}">
        <p14:creationId xmlns:p14="http://schemas.microsoft.com/office/powerpoint/2010/main" val="138740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007" y="548026"/>
            <a:ext cx="2550698" cy="707886"/>
          </a:xfrm>
          <a:prstGeom prst="rect">
            <a:avLst/>
          </a:prstGeom>
        </p:spPr>
        <p:txBody>
          <a:bodyPr wrap="none">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L</a:t>
            </a:r>
            <a:r>
              <a:rPr lang="vi-VN" sz="4000" b="1" dirty="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4" name="Rectangle 3"/>
          <p:cNvSpPr/>
          <p:nvPr/>
        </p:nvSpPr>
        <p:spPr>
          <a:xfrm>
            <a:off x="2693099" y="2107122"/>
            <a:ext cx="8323385" cy="264072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err="1">
                <a:effectLst/>
                <a:latin typeface="Times New Roman" panose="02020603050405020304" pitchFamily="18" charset="0"/>
                <a:ea typeface="Segoe UI" panose="020B0502040204020203" pitchFamily="34" charset="0"/>
              </a:rPr>
              <a:t>Trong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một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hợp</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chất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cộng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tố</a:t>
            </a:r>
            <a:r>
              <a:rPr lang="en-US" sz="3600" dirty="0">
                <a:effectLst/>
                <a:latin typeface="Times New Roman" panose="02020603050405020304" pitchFamily="18" charset="0"/>
                <a:ea typeface="Segoe UI" panose="020B0502040204020203" pitchFamily="34" charset="0"/>
              </a:rPr>
              <a:t> X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IV. Theo </a:t>
            </a:r>
            <a:r>
              <a:rPr lang="en-US" sz="3600" dirty="0" err="1">
                <a:effectLst/>
                <a:latin typeface="Times New Roman" panose="02020603050405020304" pitchFamily="18" charset="0"/>
                <a:ea typeface="Segoe UI" panose="020B0502040204020203" pitchFamily="34" charset="0"/>
              </a:rPr>
              <a:t>em</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X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khả</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năng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liên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với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O </a:t>
            </a:r>
            <a:r>
              <a:rPr lang="en-US" sz="3600" dirty="0" err="1">
                <a:effectLst/>
                <a:latin typeface="Times New Roman" panose="02020603050405020304" pitchFamily="18" charset="0"/>
                <a:ea typeface="Segoe UI" panose="020B0502040204020203" pitchFamily="34" charset="0"/>
              </a:rPr>
              <a:t>hoặc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007907" y="2020446"/>
            <a:ext cx="1465663" cy="2814073"/>
          </a:xfrm>
          <a:prstGeom prst="rect">
            <a:avLst/>
          </a:prstGeom>
        </p:spPr>
      </p:pic>
    </p:spTree>
    <p:extLst>
      <p:ext uri="{BB962C8B-B14F-4D97-AF65-F5344CB8AC3E}">
        <p14:creationId xmlns:p14="http://schemas.microsoft.com/office/powerpoint/2010/main" val="42690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082" y="548026"/>
            <a:ext cx="2550698" cy="707886"/>
          </a:xfrm>
          <a:prstGeom prst="rect">
            <a:avLst/>
          </a:prstGeom>
        </p:spPr>
        <p:txBody>
          <a:bodyPr wrap="none">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L</a:t>
            </a:r>
            <a:r>
              <a:rPr lang="vi-VN" sz="4000" b="1" dirty="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6" name="Rectangle 5"/>
          <p:cNvSpPr/>
          <p:nvPr/>
        </p:nvSpPr>
        <p:spPr>
          <a:xfrm>
            <a:off x="2473569" y="2391508"/>
            <a:ext cx="8206154" cy="1754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dirty="0">
                <a:effectLst/>
                <a:latin typeface="Times New Roman" panose="02020603050405020304" pitchFamily="18" charset="0"/>
                <a:ea typeface="Calibri" panose="020F0502020204030204" pitchFamily="34" charset="0"/>
              </a:rPr>
              <a:t>Theo </a:t>
            </a:r>
            <a:r>
              <a:rPr lang="en-US" sz="3600" dirty="0" err="1">
                <a:effectLst/>
                <a:latin typeface="Times New Roman" panose="02020603050405020304" pitchFamily="18" charset="0"/>
                <a:ea typeface="Calibri" panose="020F0502020204030204" pitchFamily="34" charset="0"/>
              </a:rPr>
              <a:t>cách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định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1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X </a:t>
            </a:r>
            <a:r>
              <a:rPr lang="en-US" sz="3600" dirty="0" err="1">
                <a:effectLst/>
                <a:latin typeface="Times New Roman" panose="02020603050405020304" pitchFamily="18" charset="0"/>
                <a:ea typeface="Calibri" panose="020F0502020204030204" pitchFamily="34" charset="0"/>
              </a:rPr>
              <a:t>hoá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IV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năng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với</a:t>
            </a:r>
            <a:r>
              <a:rPr lang="en-US" sz="3600" dirty="0">
                <a:effectLst/>
                <a:latin typeface="Times New Roman" panose="02020603050405020304" pitchFamily="18" charset="0"/>
                <a:ea typeface="Calibri" panose="020F0502020204030204" pitchFamily="34" charset="0"/>
              </a:rPr>
              <a:t> 2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O </a:t>
            </a:r>
            <a:r>
              <a:rPr lang="en-US" sz="3600" dirty="0" err="1">
                <a:effectLst/>
                <a:latin typeface="Times New Roman" panose="02020603050405020304" pitchFamily="18" charset="0"/>
                <a:ea typeface="Calibri" panose="020F0502020204030204" pitchFamily="34" charset="0"/>
              </a:rPr>
              <a:t>hoặc</a:t>
            </a:r>
            <a:r>
              <a:rPr lang="en-US" sz="3600" dirty="0">
                <a:effectLst/>
                <a:latin typeface="Times New Roman" panose="02020603050405020304" pitchFamily="18" charset="0"/>
                <a:ea typeface="Calibri" panose="020F0502020204030204" pitchFamily="34" charset="0"/>
              </a:rPr>
              <a:t> 4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H.</a:t>
            </a:r>
            <a:endParaRPr lang="en-US" sz="3600"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360" b="99281" l="0" r="96610"/>
                    </a14:imgEffect>
                  </a14:imgLayer>
                </a14:imgProps>
              </a:ext>
              <a:ext uri="{28A0092B-C50C-407E-A947-70E740481C1C}">
                <a14:useLocalDpi xmlns:a14="http://schemas.microsoft.com/office/drawing/2010/main" val="0"/>
              </a:ext>
            </a:extLst>
          </a:blip>
          <a:stretch>
            <a:fillRect/>
          </a:stretch>
        </p:blipFill>
        <p:spPr>
          <a:xfrm>
            <a:off x="769034" y="2209491"/>
            <a:ext cx="1798320" cy="2118360"/>
          </a:xfrm>
          <a:prstGeom prst="rect">
            <a:avLst/>
          </a:prstGeom>
        </p:spPr>
      </p:pic>
    </p:spTree>
    <p:extLst>
      <p:ext uri="{BB962C8B-B14F-4D97-AF65-F5344CB8AC3E}">
        <p14:creationId xmlns:p14="http://schemas.microsoft.com/office/powerpoint/2010/main" val="167963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9622" y="348371"/>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3188" y="1522195"/>
            <a:ext cx="9427919" cy="4416275"/>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68483" y="0"/>
            <a:ext cx="1593877" cy="1280006"/>
          </a:xfrm>
          <a:prstGeom prst="rect">
            <a:avLst/>
          </a:prstGeom>
        </p:spPr>
      </p:pic>
    </p:spTree>
    <p:extLst>
      <p:ext uri="{BB962C8B-B14F-4D97-AF65-F5344CB8AC3E}">
        <p14:creationId xmlns:p14="http://schemas.microsoft.com/office/powerpoint/2010/main" val="1452781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3101</Words>
  <Application>Microsoft Office PowerPoint</Application>
  <PresentationFormat>Widescreen</PresentationFormat>
  <Paragraphs>264</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 Math</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HHC</dc:creator>
  <cp:lastModifiedBy>vann nguyen</cp:lastModifiedBy>
  <cp:revision>60</cp:revision>
  <dcterms:created xsi:type="dcterms:W3CDTF">2022-07-14T00:30:51Z</dcterms:created>
  <dcterms:modified xsi:type="dcterms:W3CDTF">2024-10-22T14:17:23Z</dcterms:modified>
</cp:coreProperties>
</file>