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7" r:id="rId3"/>
  </p:sldMasterIdLst>
  <p:notesMasterIdLst>
    <p:notesMasterId r:id="rId21"/>
  </p:notesMasterIdLst>
  <p:sldIdLst>
    <p:sldId id="297" r:id="rId4"/>
    <p:sldId id="393" r:id="rId5"/>
    <p:sldId id="403" r:id="rId6"/>
    <p:sldId id="405" r:id="rId7"/>
    <p:sldId id="406" r:id="rId8"/>
    <p:sldId id="408" r:id="rId9"/>
    <p:sldId id="407" r:id="rId10"/>
    <p:sldId id="430" r:id="rId11"/>
    <p:sldId id="427" r:id="rId12"/>
    <p:sldId id="428" r:id="rId13"/>
    <p:sldId id="458" r:id="rId14"/>
    <p:sldId id="452" r:id="rId15"/>
    <p:sldId id="453" r:id="rId16"/>
    <p:sldId id="454" r:id="rId17"/>
    <p:sldId id="455" r:id="rId18"/>
    <p:sldId id="456" r:id="rId19"/>
    <p:sldId id="424" r:id="rId20"/>
  </p:sldIdLst>
  <p:sldSz cx="100584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4">
          <p15:clr>
            <a:srgbClr val="A4A3A4"/>
          </p15:clr>
        </p15:guide>
        <p15:guide id="2" pos="306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c Loc Tran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000"/>
    <a:srgbClr val="2C0CB4"/>
    <a:srgbClr val="0033CC"/>
    <a:srgbClr val="FB6A5F"/>
    <a:srgbClr val="E436C9"/>
    <a:srgbClr val="F973E9"/>
    <a:srgbClr val="542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595FEEB-3D6B-4C05-AA62-1377FA13F6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99" autoAdjust="0"/>
    <p:restoredTop sz="94162" autoAdjust="0"/>
  </p:normalViewPr>
  <p:slideViewPr>
    <p:cSldViewPr snapToGrid="0">
      <p:cViewPr varScale="1">
        <p:scale>
          <a:sx n="63" d="100"/>
          <a:sy n="63" d="100"/>
        </p:scale>
        <p:origin x="1520" y="32"/>
      </p:cViewPr>
      <p:guideLst>
        <p:guide orient="horz" pos="2274"/>
        <p:guide pos="30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1E31A-E824-49E7-8A00-4BE101D3201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143000"/>
            <a:ext cx="4527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71FFE-1A61-4049-A37B-790E77A043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" name="Google Shape;7843;g7746b18ed8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4" name="Google Shape;7844;g7746b18ed8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Giáo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viên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chia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lớp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thành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3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nhóm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Giáo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viên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chuẩn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bị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các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chất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: Chai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dầu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ăn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, chai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giấm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,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cát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mịn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, than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hoa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,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viên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phấn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,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muối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ăn</a:t>
            </a:r>
            <a:endParaRPr lang="zh-CN" altLang="en-US" sz="1200" b="1" dirty="0">
              <a:solidFill>
                <a:srgbClr val="345200"/>
              </a:solidFill>
              <a:latin typeface="#9Slide07 HLT Fall For You" panose="02000506000000020003" pitchFamily="2" charset="0"/>
              <a:cs typeface="+mn-ea"/>
            </a:endParaRPr>
          </a:p>
          <a:p>
            <a:r>
              <a:rPr lang="en-US" altLang="zh-CN" b="1" dirty="0" err="1"/>
              <a:t>Dụng</a:t>
            </a:r>
            <a:r>
              <a:rPr lang="en-US" altLang="zh-CN" b="1" dirty="0"/>
              <a:t> </a:t>
            </a:r>
            <a:r>
              <a:rPr lang="en-US" altLang="zh-CN" b="1" dirty="0" err="1"/>
              <a:t>cụ</a:t>
            </a:r>
            <a:r>
              <a:rPr lang="en-US" altLang="zh-CN" b="1" dirty="0"/>
              <a:t>: </a:t>
            </a:r>
            <a:r>
              <a:rPr lang="en-US" altLang="zh-CN" b="1" dirty="0" err="1"/>
              <a:t>Các</a:t>
            </a:r>
            <a:r>
              <a:rPr lang="en-US" altLang="zh-CN" b="1" dirty="0"/>
              <a:t> </a:t>
            </a:r>
            <a:r>
              <a:rPr lang="en-US" altLang="zh-CN" b="1" dirty="0" err="1"/>
              <a:t>loại</a:t>
            </a:r>
            <a:r>
              <a:rPr lang="en-US" altLang="zh-CN" b="1" dirty="0"/>
              <a:t> </a:t>
            </a:r>
            <a:r>
              <a:rPr lang="en-US" altLang="zh-CN" b="1" dirty="0" err="1"/>
              <a:t>bình</a:t>
            </a:r>
            <a:r>
              <a:rPr lang="en-US" altLang="zh-CN" b="1" dirty="0"/>
              <a:t> </a:t>
            </a:r>
            <a:r>
              <a:rPr lang="en-US" altLang="zh-CN" b="1" dirty="0" err="1"/>
              <a:t>đựng</a:t>
            </a:r>
            <a:r>
              <a:rPr lang="en-US" altLang="zh-CN" b="1" dirty="0"/>
              <a:t> </a:t>
            </a:r>
            <a:r>
              <a:rPr lang="en-US" altLang="zh-CN" b="1" dirty="0" err="1"/>
              <a:t>có</a:t>
            </a:r>
            <a:r>
              <a:rPr lang="en-US" altLang="zh-CN" b="1" dirty="0"/>
              <a:t> </a:t>
            </a:r>
            <a:r>
              <a:rPr lang="en-US" altLang="zh-CN" b="1" dirty="0" err="1"/>
              <a:t>hình</a:t>
            </a:r>
            <a:r>
              <a:rPr lang="en-US" altLang="zh-CN" b="1" dirty="0"/>
              <a:t> </a:t>
            </a:r>
            <a:r>
              <a:rPr lang="en-US" altLang="zh-CN" b="1" dirty="0" err="1"/>
              <a:t>dáng</a:t>
            </a:r>
            <a:r>
              <a:rPr lang="en-US" altLang="zh-CN" b="1" dirty="0"/>
              <a:t> </a:t>
            </a:r>
            <a:r>
              <a:rPr lang="en-US" altLang="zh-CN" b="1" dirty="0" err="1"/>
              <a:t>khác</a:t>
            </a:r>
            <a:r>
              <a:rPr lang="en-US" altLang="zh-CN" b="1" dirty="0"/>
              <a:t> </a:t>
            </a:r>
            <a:r>
              <a:rPr lang="en-US" altLang="zh-CN" b="1" dirty="0" err="1"/>
              <a:t>nhau</a:t>
            </a:r>
            <a:r>
              <a:rPr lang="en-US" altLang="zh-CN" b="1" dirty="0"/>
              <a:t>.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5" name="Google Shape;6065;g7736e98c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6" name="Google Shape;6066;g7736e98c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122363"/>
            <a:ext cx="75438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602038"/>
            <a:ext cx="75438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6" y="365125"/>
            <a:ext cx="2168843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6" y="365125"/>
            <a:ext cx="6380798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2873805" y="2437967"/>
            <a:ext cx="5238090" cy="3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502920" lvl="0" indent="-33528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980"/>
            </a:lvl1pPr>
            <a:lvl2pPr marL="1005840" lvl="1" indent="-335280">
              <a:spcBef>
                <a:spcPts val="1760"/>
              </a:spcBef>
              <a:spcAft>
                <a:spcPts val="0"/>
              </a:spcAft>
              <a:buSzPts val="1200"/>
              <a:buChar char="○"/>
              <a:defRPr sz="1320"/>
            </a:lvl2pPr>
            <a:lvl3pPr marL="1508760" lvl="2" indent="-335280">
              <a:spcBef>
                <a:spcPts val="1760"/>
              </a:spcBef>
              <a:spcAft>
                <a:spcPts val="0"/>
              </a:spcAft>
              <a:buSzPts val="1200"/>
              <a:buChar char="■"/>
              <a:defRPr sz="1320"/>
            </a:lvl3pPr>
            <a:lvl4pPr marL="2011680" lvl="3" indent="-335280">
              <a:spcBef>
                <a:spcPts val="1760"/>
              </a:spcBef>
              <a:spcAft>
                <a:spcPts val="0"/>
              </a:spcAft>
              <a:buSzPts val="1200"/>
              <a:buChar char="●"/>
              <a:defRPr sz="1320"/>
            </a:lvl4pPr>
            <a:lvl5pPr marL="2514600" lvl="4" indent="-335280">
              <a:spcBef>
                <a:spcPts val="1760"/>
              </a:spcBef>
              <a:spcAft>
                <a:spcPts val="0"/>
              </a:spcAft>
              <a:buSzPts val="1200"/>
              <a:buChar char="○"/>
              <a:defRPr sz="1320"/>
            </a:lvl5pPr>
            <a:lvl6pPr marL="3017520" lvl="5" indent="-335280">
              <a:spcBef>
                <a:spcPts val="1760"/>
              </a:spcBef>
              <a:spcAft>
                <a:spcPts val="0"/>
              </a:spcAft>
              <a:buSzPts val="1200"/>
              <a:buChar char="■"/>
              <a:defRPr sz="1320"/>
            </a:lvl6pPr>
            <a:lvl7pPr marL="3520440" lvl="6" indent="-335280">
              <a:spcBef>
                <a:spcPts val="1760"/>
              </a:spcBef>
              <a:spcAft>
                <a:spcPts val="0"/>
              </a:spcAft>
              <a:buSzPts val="1200"/>
              <a:buChar char="●"/>
              <a:defRPr sz="1320"/>
            </a:lvl7pPr>
            <a:lvl8pPr marL="4023360" lvl="7" indent="-335280">
              <a:spcBef>
                <a:spcPts val="1760"/>
              </a:spcBef>
              <a:spcAft>
                <a:spcPts val="0"/>
              </a:spcAft>
              <a:buSzPts val="1200"/>
              <a:buChar char="○"/>
              <a:defRPr sz="1320"/>
            </a:lvl8pPr>
            <a:lvl9pPr marL="4526280" lvl="8" indent="-335280">
              <a:spcBef>
                <a:spcPts val="1760"/>
              </a:spcBef>
              <a:spcAft>
                <a:spcPts val="1600"/>
              </a:spcAft>
              <a:buSzPts val="1200"/>
              <a:buChar char="■"/>
              <a:defRPr sz="132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372601" y="-1755339"/>
            <a:ext cx="3775528" cy="384844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100567" tIns="100567" rIns="100567" bIns="1005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80"/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7873187" y="3567540"/>
            <a:ext cx="5867596" cy="461272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0567" tIns="100567" rIns="100567" bIns="1005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80"/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734263" y="1121664"/>
            <a:ext cx="85899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CUSTOM_7">
    <p:spTree>
      <p:nvGrpSpPr>
        <p:cNvPr id="1" name="Shape 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Google Shape;5119;p21"/>
          <p:cNvSpPr txBox="1">
            <a:spLocks noGrp="1"/>
          </p:cNvSpPr>
          <p:nvPr>
            <p:ph type="title"/>
          </p:nvPr>
        </p:nvSpPr>
        <p:spPr>
          <a:xfrm>
            <a:off x="943470" y="2371200"/>
            <a:ext cx="8171460" cy="19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9pPr>
          </a:lstStyle>
          <a:p>
            <a:endParaRPr/>
          </a:p>
        </p:txBody>
      </p:sp>
      <p:sp>
        <p:nvSpPr>
          <p:cNvPr id="5120" name="Google Shape;5120;p21"/>
          <p:cNvSpPr/>
          <p:nvPr/>
        </p:nvSpPr>
        <p:spPr>
          <a:xfrm rot="10800000" flipH="1">
            <a:off x="-910456" y="-1744100"/>
            <a:ext cx="3237263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100567" tIns="100567" rIns="100567" bIns="1005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80"/>
          </a:p>
        </p:txBody>
      </p:sp>
      <p:sp>
        <p:nvSpPr>
          <p:cNvPr id="5121" name="Google Shape;5121;p21"/>
          <p:cNvSpPr/>
          <p:nvPr/>
        </p:nvSpPr>
        <p:spPr>
          <a:xfrm rot="-2700000" flipH="1">
            <a:off x="8583630" y="4473001"/>
            <a:ext cx="3237287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100567" tIns="100567" rIns="100567" bIns="1005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80"/>
          </a:p>
        </p:txBody>
      </p:sp>
      <p:sp>
        <p:nvSpPr>
          <p:cNvPr id="5122" name="Google Shape;5122;p21"/>
          <p:cNvSpPr txBox="1">
            <a:spLocks noGrp="1"/>
          </p:cNvSpPr>
          <p:nvPr>
            <p:ph type="subTitle" idx="1"/>
          </p:nvPr>
        </p:nvSpPr>
        <p:spPr>
          <a:xfrm>
            <a:off x="2910600" y="4366167"/>
            <a:ext cx="4237200" cy="11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3">
    <p:spTree>
      <p:nvGrpSpPr>
        <p:cNvPr id="1" name="Shape 5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7" name="Google Shape;5087;p17"/>
          <p:cNvSpPr/>
          <p:nvPr/>
        </p:nvSpPr>
        <p:spPr>
          <a:xfrm rot="10479678">
            <a:off x="7888197" y="-1079204"/>
            <a:ext cx="3775510" cy="3848424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0567" tIns="100567" rIns="100567" bIns="1005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80"/>
          </a:p>
        </p:txBody>
      </p:sp>
      <p:sp>
        <p:nvSpPr>
          <p:cNvPr id="5088" name="Google Shape;5088;p17"/>
          <p:cNvSpPr txBox="1">
            <a:spLocks noGrp="1"/>
          </p:cNvSpPr>
          <p:nvPr>
            <p:ph type="title"/>
          </p:nvPr>
        </p:nvSpPr>
        <p:spPr>
          <a:xfrm>
            <a:off x="734263" y="1121664"/>
            <a:ext cx="85899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0"/>
            </a:lvl9pPr>
          </a:lstStyle>
          <a:p>
            <a:endParaRPr/>
          </a:p>
        </p:txBody>
      </p:sp>
      <p:sp>
        <p:nvSpPr>
          <p:cNvPr id="5089" name="Google Shape;5089;p17"/>
          <p:cNvSpPr txBox="1">
            <a:spLocks noGrp="1"/>
          </p:cNvSpPr>
          <p:nvPr>
            <p:ph type="subTitle" idx="1"/>
          </p:nvPr>
        </p:nvSpPr>
        <p:spPr>
          <a:xfrm>
            <a:off x="792165" y="3887400"/>
            <a:ext cx="162822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0" name="Google Shape;5090;p17"/>
          <p:cNvSpPr txBox="1">
            <a:spLocks noGrp="1"/>
          </p:cNvSpPr>
          <p:nvPr>
            <p:ph type="subTitle" idx="2"/>
          </p:nvPr>
        </p:nvSpPr>
        <p:spPr>
          <a:xfrm>
            <a:off x="7638180" y="3887400"/>
            <a:ext cx="162822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1" name="Google Shape;5091;p17"/>
          <p:cNvSpPr txBox="1">
            <a:spLocks noGrp="1"/>
          </p:cNvSpPr>
          <p:nvPr>
            <p:ph type="subTitle" idx="3"/>
          </p:nvPr>
        </p:nvSpPr>
        <p:spPr>
          <a:xfrm>
            <a:off x="792000" y="2777833"/>
            <a:ext cx="254166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2" name="Google Shape;5092;p17"/>
          <p:cNvSpPr txBox="1">
            <a:spLocks noGrp="1"/>
          </p:cNvSpPr>
          <p:nvPr>
            <p:ph type="subTitle" idx="4"/>
          </p:nvPr>
        </p:nvSpPr>
        <p:spPr>
          <a:xfrm>
            <a:off x="6724740" y="2777833"/>
            <a:ext cx="254166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3" name="Google Shape;5093;p17"/>
          <p:cNvSpPr txBox="1">
            <a:spLocks noGrp="1"/>
          </p:cNvSpPr>
          <p:nvPr>
            <p:ph type="subTitle" idx="5"/>
          </p:nvPr>
        </p:nvSpPr>
        <p:spPr>
          <a:xfrm>
            <a:off x="3758370" y="2147500"/>
            <a:ext cx="254166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7" name="Google Shape;3987;p14"/>
          <p:cNvSpPr/>
          <p:nvPr/>
        </p:nvSpPr>
        <p:spPr>
          <a:xfrm rot="-2559395">
            <a:off x="2673653" y="5266295"/>
            <a:ext cx="4835184" cy="4928564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0567" tIns="100567" rIns="100567" bIns="1005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80"/>
          </a:p>
        </p:txBody>
      </p:sp>
      <p:sp>
        <p:nvSpPr>
          <p:cNvPr id="3988" name="Google Shape;3988;p14"/>
          <p:cNvSpPr txBox="1">
            <a:spLocks noGrp="1"/>
          </p:cNvSpPr>
          <p:nvPr>
            <p:ph type="title"/>
          </p:nvPr>
        </p:nvSpPr>
        <p:spPr>
          <a:xfrm>
            <a:off x="734263" y="1125728"/>
            <a:ext cx="85899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89" name="Google Shape;3989;p14"/>
          <p:cNvSpPr txBox="1">
            <a:spLocks noGrp="1"/>
          </p:cNvSpPr>
          <p:nvPr>
            <p:ph type="subTitle" idx="1"/>
          </p:nvPr>
        </p:nvSpPr>
        <p:spPr>
          <a:xfrm>
            <a:off x="792000" y="3429000"/>
            <a:ext cx="2118600" cy="5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9pPr>
          </a:lstStyle>
          <a:p>
            <a:endParaRPr/>
          </a:p>
        </p:txBody>
      </p:sp>
      <p:sp>
        <p:nvSpPr>
          <p:cNvPr id="3990" name="Google Shape;3990;p14"/>
          <p:cNvSpPr txBox="1">
            <a:spLocks noGrp="1"/>
          </p:cNvSpPr>
          <p:nvPr>
            <p:ph type="subTitle" idx="2"/>
          </p:nvPr>
        </p:nvSpPr>
        <p:spPr>
          <a:xfrm>
            <a:off x="792000" y="3977789"/>
            <a:ext cx="21186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1" name="Google Shape;3991;p14"/>
          <p:cNvSpPr txBox="1">
            <a:spLocks noGrp="1"/>
          </p:cNvSpPr>
          <p:nvPr>
            <p:ph type="subTitle" idx="3"/>
          </p:nvPr>
        </p:nvSpPr>
        <p:spPr>
          <a:xfrm>
            <a:off x="7147800" y="3429000"/>
            <a:ext cx="2118600" cy="5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9pPr>
          </a:lstStyle>
          <a:p>
            <a:endParaRPr/>
          </a:p>
        </p:txBody>
      </p:sp>
      <p:sp>
        <p:nvSpPr>
          <p:cNvPr id="3992" name="Google Shape;3992;p14"/>
          <p:cNvSpPr txBox="1">
            <a:spLocks noGrp="1"/>
          </p:cNvSpPr>
          <p:nvPr>
            <p:ph type="subTitle" idx="4"/>
          </p:nvPr>
        </p:nvSpPr>
        <p:spPr>
          <a:xfrm>
            <a:off x="7147800" y="3977789"/>
            <a:ext cx="21186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3" name="Google Shape;3993;p14"/>
          <p:cNvSpPr txBox="1">
            <a:spLocks noGrp="1"/>
          </p:cNvSpPr>
          <p:nvPr>
            <p:ph type="subTitle" idx="5"/>
          </p:nvPr>
        </p:nvSpPr>
        <p:spPr>
          <a:xfrm>
            <a:off x="3969900" y="3429000"/>
            <a:ext cx="2118600" cy="5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 panose="020F0A02020204030203"/>
              <a:buNone/>
              <a:defRPr sz="1760"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defRPr>
            </a:lvl9pPr>
          </a:lstStyle>
          <a:p>
            <a:endParaRPr/>
          </a:p>
        </p:txBody>
      </p:sp>
      <p:sp>
        <p:nvSpPr>
          <p:cNvPr id="3994" name="Google Shape;3994;p14"/>
          <p:cNvSpPr txBox="1">
            <a:spLocks noGrp="1"/>
          </p:cNvSpPr>
          <p:nvPr>
            <p:ph type="subTitle" idx="6"/>
          </p:nvPr>
        </p:nvSpPr>
        <p:spPr>
          <a:xfrm>
            <a:off x="3969900" y="3977789"/>
            <a:ext cx="21186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17521" y="1752600"/>
            <a:ext cx="603504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7521" y="2743200"/>
            <a:ext cx="6035040" cy="4572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1934AF2-9ECE-456C-A94C-1BD7D0EFB21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C0244-3CEC-4670-AC3C-EDBCF594441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5" y="4406912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5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290B4-6659-4FD3-AF4F-27D36D3BFE2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5775" y="1828800"/>
            <a:ext cx="2931954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368" y="1828800"/>
            <a:ext cx="29337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44D55-3E00-49BA-9663-435BD908B67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2" y="1535113"/>
            <a:ext cx="444420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2" y="2174875"/>
            <a:ext cx="444420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21BBB-85CD-4F56-8433-693C4198C70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2D6E9-536F-414E-B44C-9A7044B761C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01E21-2A1B-40F6-815A-F1340EB073C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60" y="273062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4C4B2-6B1B-4C8D-BE1C-F02F5BB1CE8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6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6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6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00FFD-E0AC-4DFE-8CBB-B9FE5EA96CE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E13B-8324-4D91-B7E0-3D5CC83DEE0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2054" y="762000"/>
            <a:ext cx="1507014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5775" y="762000"/>
            <a:ext cx="435864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A3F09-D1E8-4251-AE15-EA31DD7B950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5777" y="762000"/>
            <a:ext cx="6033293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5840" y="5886450"/>
            <a:ext cx="192786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6620" y="5886450"/>
            <a:ext cx="318516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24700" y="5886450"/>
            <a:ext cx="1927860" cy="381000"/>
          </a:xfrm>
        </p:spPr>
        <p:txBody>
          <a:bodyPr/>
          <a:lstStyle>
            <a:lvl1pPr>
              <a:defRPr/>
            </a:lvl1pPr>
          </a:lstStyle>
          <a:p>
            <a:fld id="{C92B1CC3-6217-4455-8BBD-243F40C99EC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130425"/>
            <a:ext cx="8549640" cy="1470025"/>
          </a:xfrm>
        </p:spPr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709749"/>
            <a:ext cx="86753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589474"/>
            <a:ext cx="86753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406900"/>
            <a:ext cx="854964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600200"/>
            <a:ext cx="444246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600200"/>
            <a:ext cx="444246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35113"/>
            <a:ext cx="444420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174875"/>
            <a:ext cx="444420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z="1350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535113"/>
            <a:ext cx="444595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174875"/>
            <a:ext cx="444595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z="1350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3050"/>
            <a:ext cx="330914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050"/>
            <a:ext cx="5622925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" y="1435100"/>
            <a:ext cx="330914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auto"/>
            <a:r>
              <a:rPr lang="en-US" sz="1050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auto"/>
            <a:r>
              <a:rPr lang="en-US" sz="1050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74638"/>
            <a:ext cx="2263140" cy="5851525"/>
          </a:xfrm>
        </p:spPr>
        <p:txBody>
          <a:bodyPr vert="eaVert"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74638"/>
            <a:ext cx="6621780" cy="5851525"/>
          </a:xfrm>
        </p:spPr>
        <p:txBody>
          <a:bodyPr vert="eaVert"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825625"/>
            <a:ext cx="42748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825625"/>
            <a:ext cx="42748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65129"/>
            <a:ext cx="867537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7" y="1681163"/>
            <a:ext cx="425517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7" y="2505075"/>
            <a:ext cx="425517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681163"/>
            <a:ext cx="4276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505075"/>
            <a:ext cx="427613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57200"/>
            <a:ext cx="32440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3" y="987436"/>
            <a:ext cx="509206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057400"/>
            <a:ext cx="32440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57200"/>
            <a:ext cx="32440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76133" y="987436"/>
            <a:ext cx="509206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057400"/>
            <a:ext cx="32440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65129"/>
            <a:ext cx="86753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825625"/>
            <a:ext cx="86753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6356361"/>
            <a:ext cx="2263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38BB8-439A-4076-87EC-0A6C85474DD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6356361"/>
            <a:ext cx="3394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6" y="6356361"/>
            <a:ext cx="2263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5777" y="762000"/>
            <a:ext cx="603329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5777" y="1828800"/>
            <a:ext cx="603329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5840" y="5886450"/>
            <a:ext cx="192786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 b="0">
                <a:solidFill>
                  <a:srgbClr val="79551B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5886450"/>
            <a:ext cx="318516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200" b="0">
                <a:solidFill>
                  <a:srgbClr val="79551B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20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4700" y="5886450"/>
            <a:ext cx="192786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solidFill>
                  <a:srgbClr val="79551B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B6BF12-9CB1-4038-943F-945B14ED3878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>
    <p:random/>
  </p:transition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anose="0204050205050503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79551B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79551B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502920" y="1600200"/>
            <a:ext cx="9052560" cy="45259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356350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9/9/2024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6356350"/>
            <a:ext cx="3185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6356350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8.jpe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45.jpeg"/><Relationship Id="rId1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45.jpeg"/><Relationship Id="rId1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45.jpe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45.jpeg"/><Relationship Id="rId1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6.jpe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3.png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8.wmf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0.jpeg"/><Relationship Id="rId4" Type="http://schemas.openxmlformats.org/officeDocument/2006/relationships/image" Target="../media/image29.wmf"/><Relationship Id="rId9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4355" y="389890"/>
            <a:ext cx="6210300" cy="922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Chương</a:t>
            </a:r>
            <a:r>
              <a:rPr lang="vi-VN" altLang="en-US" sz="5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alt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Mở đầu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8" name="Google Shape;5915;p37"/>
          <p:cNvSpPr txBox="1">
            <a:spLocks noGrp="1"/>
          </p:cNvSpPr>
          <p:nvPr>
            <p:ph type="title"/>
          </p:nvPr>
        </p:nvSpPr>
        <p:spPr>
          <a:xfrm>
            <a:off x="591820" y="1651639"/>
            <a:ext cx="867537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00000"/>
              </a:lnSpc>
            </a:pPr>
            <a:r>
              <a:rPr lang="en-US" sz="3600" u="sng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Panton Black" panose="00000A00000000000000" pitchFamily="2" charset="0"/>
              </a:rPr>
              <a:t>Bài</a:t>
            </a:r>
            <a:r>
              <a:rPr lang="en-US" sz="3600" u="sng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Panton Black" panose="00000A00000000000000" pitchFamily="2" charset="0"/>
              </a:rPr>
              <a:t> </a:t>
            </a:r>
            <a:r>
              <a:rPr lang="vi-VN" altLang="en-US" sz="3600" u="sng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Panton Black" panose="00000A00000000000000" pitchFamily="2" charset="0"/>
              </a:rPr>
              <a:t>2: CÁC LĨNH VỰC CHỦ YẾU CỦA KHOA HỌC TỰ NHIÊN</a:t>
            </a:r>
          </a:p>
        </p:txBody>
      </p:sp>
      <p:pic>
        <p:nvPicPr>
          <p:cNvPr id="24" name="Picture 23" descr="hat-nhan-nguyen-tu-1"/>
          <p:cNvPicPr>
            <a:picLocks noChangeAspect="1"/>
          </p:cNvPicPr>
          <p:nvPr/>
        </p:nvPicPr>
        <p:blipFill>
          <a:blip r:embed="rId3"/>
          <a:srcRect l="20789" r="18344"/>
          <a:stretch>
            <a:fillRect/>
          </a:stretch>
        </p:blipFill>
        <p:spPr>
          <a:xfrm>
            <a:off x="168910" y="2977515"/>
            <a:ext cx="2597785" cy="2245360"/>
          </a:xfrm>
          <a:prstGeom prst="rect">
            <a:avLst/>
          </a:prstGeom>
        </p:spPr>
      </p:pic>
      <p:pic>
        <p:nvPicPr>
          <p:cNvPr id="25" name="Picture 24" descr="Tuong_tac_thuoc_Acenocoumarol_va_Fenofibr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875" y="3342640"/>
            <a:ext cx="4716780" cy="3415665"/>
          </a:xfrm>
          <a:prstGeom prst="rect">
            <a:avLst/>
          </a:prstGeom>
        </p:spPr>
      </p:pic>
      <p:pic>
        <p:nvPicPr>
          <p:cNvPr id="29" name="Content Placeholder 28" descr="depositphotos_165647962-stock-illustration-bacterial-microorganism-in-a-circle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t="6054" b="6452"/>
          <a:stretch>
            <a:fillRect/>
          </a:stretch>
        </p:blipFill>
        <p:spPr>
          <a:xfrm>
            <a:off x="7571105" y="3451860"/>
            <a:ext cx="2487295" cy="20472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44349" y="1910337"/>
            <a:ext cx="4196074" cy="4196620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18" name="空心弧 17"/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6892585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85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85"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678430" y="2722880"/>
            <a:ext cx="2560320" cy="1949450"/>
            <a:chOff x="8366093" y="2514160"/>
            <a:chExt cx="3309508" cy="2754313"/>
          </a:xfrm>
        </p:grpSpPr>
        <p:sp>
          <p:nvSpPr>
            <p:cNvPr id="12" name="六边形 11"/>
            <p:cNvSpPr/>
            <p:nvPr/>
          </p:nvSpPr>
          <p:spPr bwMode="auto">
            <a:xfrm>
              <a:off x="8366093" y="2514160"/>
              <a:ext cx="3309508" cy="2754313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85">
                <a:cs typeface="+mn-ea"/>
              </a:endParaRPr>
            </a:p>
          </p:txBody>
        </p:sp>
        <p:sp>
          <p:nvSpPr>
            <p:cNvPr id="28681" name="文本框 19"/>
            <p:cNvSpPr txBox="1">
              <a:spLocks noChangeArrowheads="1"/>
            </p:cNvSpPr>
            <p:nvPr/>
          </p:nvSpPr>
          <p:spPr bwMode="auto">
            <a:xfrm>
              <a:off x="8971276" y="3054054"/>
              <a:ext cx="2326972" cy="213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en-US" sz="231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 lĩnh vực chủ yếu của khoa học tự nhiên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55335" y="2222296"/>
            <a:ext cx="1300351" cy="1121093"/>
            <a:chOff x="7470860" y="1834710"/>
            <a:chExt cx="1576183" cy="1358900"/>
          </a:xfrm>
        </p:grpSpPr>
        <p:sp>
          <p:nvSpPr>
            <p:cNvPr id="13" name="六边形 12"/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85">
                <a:cs typeface="+mn-ea"/>
              </a:endParaRPr>
            </a:p>
          </p:txBody>
        </p:sp>
        <p:sp>
          <p:nvSpPr>
            <p:cNvPr id="28682" name="文本框 20"/>
            <p:cNvSpPr txBox="1">
              <a:spLocks noChangeArrowheads="1"/>
            </p:cNvSpPr>
            <p:nvPr/>
          </p:nvSpPr>
          <p:spPr bwMode="auto">
            <a:xfrm>
              <a:off x="7814053" y="2083052"/>
              <a:ext cx="885710" cy="97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en-US" sz="2310" b="1" dirty="0" err="1">
                  <a:solidFill>
                    <a:schemeClr val="bg1"/>
                  </a:solidFill>
                  <a:latin typeface="#9Slide03 SVNJustice League" panose="02000500000000000000" pitchFamily="2" charset="0"/>
                  <a:ea typeface="+mn-ea"/>
                  <a:cs typeface="+mn-ea"/>
                </a:rPr>
                <a:t>Vật lý học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8123" y="2722716"/>
            <a:ext cx="1300351" cy="1119782"/>
            <a:chOff x="6197851" y="2522098"/>
            <a:chExt cx="1576183" cy="1357312"/>
          </a:xfrm>
        </p:grpSpPr>
        <p:sp>
          <p:nvSpPr>
            <p:cNvPr id="14" name="六边形 13"/>
            <p:cNvSpPr/>
            <p:nvPr/>
          </p:nvSpPr>
          <p:spPr bwMode="auto">
            <a:xfrm>
              <a:off x="6197851" y="2522098"/>
              <a:ext cx="1576183" cy="1357312"/>
            </a:xfrm>
            <a:prstGeom prst="hexagon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85">
                <a:cs typeface="+mn-ea"/>
              </a:endParaRPr>
            </a:p>
          </p:txBody>
        </p:sp>
        <p:sp>
          <p:nvSpPr>
            <p:cNvPr id="28683" name="文本框 21"/>
            <p:cNvSpPr txBox="1">
              <a:spLocks noChangeArrowheads="1"/>
            </p:cNvSpPr>
            <p:nvPr/>
          </p:nvSpPr>
          <p:spPr bwMode="auto">
            <a:xfrm>
              <a:off x="6542294" y="2695461"/>
              <a:ext cx="887296" cy="971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en-US" sz="2310" b="1" dirty="0">
                  <a:solidFill>
                    <a:schemeClr val="bg1"/>
                  </a:solidFill>
                  <a:latin typeface="#9Slide03 SVNJustice League" panose="02000500000000000000" pitchFamily="2" charset="0"/>
                  <a:ea typeface="+mn-ea"/>
                  <a:cs typeface="+mn-ea"/>
                </a:rPr>
                <a:t>hóa học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15263" y="3833133"/>
            <a:ext cx="1300351" cy="1119783"/>
            <a:chOff x="6197851" y="3911160"/>
            <a:chExt cx="1576183" cy="1357313"/>
          </a:xfrm>
        </p:grpSpPr>
        <p:sp>
          <p:nvSpPr>
            <p:cNvPr id="15" name="六边形 14"/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85">
                <a:cs typeface="+mn-ea"/>
              </a:endParaRPr>
            </a:p>
          </p:txBody>
        </p:sp>
        <p:sp>
          <p:nvSpPr>
            <p:cNvPr id="28684" name="文本框 22"/>
            <p:cNvSpPr txBox="1">
              <a:spLocks noChangeArrowheads="1"/>
            </p:cNvSpPr>
            <p:nvPr/>
          </p:nvSpPr>
          <p:spPr bwMode="auto">
            <a:xfrm>
              <a:off x="6570866" y="4284582"/>
              <a:ext cx="887296" cy="971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en-US" sz="2310" b="1" dirty="0" err="1">
                  <a:solidFill>
                    <a:schemeClr val="bg1"/>
                  </a:solidFill>
                  <a:latin typeface="#9Slide03 SVNJustice League" panose="02000500000000000000" pitchFamily="2" charset="0"/>
                  <a:ea typeface="+mn-ea"/>
                  <a:cs typeface="+mn-ea"/>
                </a:rPr>
                <a:t>sinh học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971530" y="4386773"/>
            <a:ext cx="1300351" cy="1121093"/>
            <a:chOff x="7458162" y="4619185"/>
            <a:chExt cx="1576183" cy="1358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" name="六边形 15"/>
            <p:cNvSpPr/>
            <p:nvPr/>
          </p:nvSpPr>
          <p:spPr bwMode="auto">
            <a:xfrm>
              <a:off x="7458162" y="4619185"/>
              <a:ext cx="1576183" cy="135890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85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cs typeface="+mn-ea"/>
              </a:endParaRPr>
            </a:p>
          </p:txBody>
        </p:sp>
        <p:sp>
          <p:nvSpPr>
            <p:cNvPr id="28685" name="文本框 23"/>
            <p:cNvSpPr txBox="1">
              <a:spLocks noChangeArrowheads="1"/>
            </p:cNvSpPr>
            <p:nvPr/>
          </p:nvSpPr>
          <p:spPr bwMode="auto">
            <a:xfrm>
              <a:off x="7609793" y="4808531"/>
              <a:ext cx="1272309" cy="9713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zh-CN" sz="2310" b="1" dirty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#9Slide03 SVNJustice League" panose="02000500000000000000" pitchFamily="2" charset="0"/>
                  <a:ea typeface="+mn-ea"/>
                  <a:cs typeface="+mn-ea"/>
                </a:rPr>
                <a:t>khoa học trái đất</a:t>
              </a:r>
            </a:p>
          </p:txBody>
        </p:sp>
      </p:grpSp>
      <p:sp>
        <p:nvSpPr>
          <p:cNvPr id="35" name="标题 1"/>
          <p:cNvSpPr txBox="1"/>
          <p:nvPr/>
        </p:nvSpPr>
        <p:spPr>
          <a:xfrm>
            <a:off x="309752" y="944739"/>
            <a:ext cx="4436552" cy="384572"/>
          </a:xfrm>
          <a:prstGeom prst="rect">
            <a:avLst/>
          </a:prstGeom>
        </p:spPr>
        <p:txBody>
          <a:bodyPr vert="horz" lIns="75437" tIns="37718" rIns="75437" bIns="37718" rtlCol="0" anchor="ctr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3200" b="1" kern="1200">
                <a:solidFill>
                  <a:srgbClr val="77B87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300" dirty="0" err="1">
                <a:latin typeface="#9Slide07 Crocante" panose="02000000000000000000" pitchFamily="2" charset="0"/>
                <a:cs typeface="+mn-ea"/>
              </a:rPr>
              <a:t>Kiến</a:t>
            </a:r>
            <a:r>
              <a:rPr lang="en-US" altLang="zh-CN" sz="3300" dirty="0">
                <a:latin typeface="#9Slide07 Crocante" panose="02000000000000000000" pitchFamily="2" charset="0"/>
                <a:cs typeface="+mn-ea"/>
              </a:rPr>
              <a:t> </a:t>
            </a:r>
            <a:r>
              <a:rPr lang="en-US" altLang="zh-CN" sz="3300" dirty="0" err="1">
                <a:latin typeface="#9Slide07 Crocante" panose="02000000000000000000" pitchFamily="2" charset="0"/>
                <a:cs typeface="+mn-ea"/>
              </a:rPr>
              <a:t>thức</a:t>
            </a:r>
            <a:r>
              <a:rPr lang="en-US" altLang="zh-CN" sz="3300" dirty="0">
                <a:latin typeface="#9Slide07 Crocante" panose="02000000000000000000" pitchFamily="2" charset="0"/>
                <a:cs typeface="+mn-ea"/>
              </a:rPr>
              <a:t> </a:t>
            </a:r>
            <a:r>
              <a:rPr lang="en-US" altLang="zh-CN" sz="3300" dirty="0" err="1">
                <a:latin typeface="#9Slide07 Crocante" panose="02000000000000000000" pitchFamily="2" charset="0"/>
                <a:cs typeface="+mn-ea"/>
              </a:rPr>
              <a:t>cốt</a:t>
            </a:r>
            <a:r>
              <a:rPr lang="en-US" altLang="zh-CN" sz="3300" dirty="0">
                <a:latin typeface="#9Slide07 Crocante" panose="02000000000000000000" pitchFamily="2" charset="0"/>
                <a:cs typeface="+mn-ea"/>
              </a:rPr>
              <a:t> </a:t>
            </a:r>
            <a:r>
              <a:rPr lang="en-US" altLang="zh-CN" sz="3300" dirty="0" err="1">
                <a:latin typeface="#9Slide07 Crocante" panose="02000000000000000000" pitchFamily="2" charset="0"/>
                <a:cs typeface="+mn-ea"/>
              </a:rPr>
              <a:t>lõi</a:t>
            </a:r>
            <a:endParaRPr lang="zh-CN" altLang="en-US" sz="3300" dirty="0">
              <a:latin typeface="#9Slide07 Crocante" panose="02000000000000000000" pitchFamily="2" charset="0"/>
            </a:endParaRPr>
          </a:p>
        </p:txBody>
      </p:sp>
      <p:grpSp>
        <p:nvGrpSpPr>
          <p:cNvPr id="8" name="组合 2"/>
          <p:cNvGrpSpPr/>
          <p:nvPr/>
        </p:nvGrpSpPr>
        <p:grpSpPr>
          <a:xfrm>
            <a:off x="3071985" y="4752533"/>
            <a:ext cx="1300351" cy="1121093"/>
            <a:chOff x="7458162" y="4619185"/>
            <a:chExt cx="1576183" cy="13589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六边形 15"/>
            <p:cNvSpPr/>
            <p:nvPr/>
          </p:nvSpPr>
          <p:spPr bwMode="auto">
            <a:xfrm>
              <a:off x="7458162" y="4619185"/>
              <a:ext cx="1576183" cy="135890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85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cs typeface="+mn-ea"/>
              </a:endParaRPr>
            </a:p>
          </p:txBody>
        </p:sp>
        <p:sp>
          <p:nvSpPr>
            <p:cNvPr id="10" name="文本框 23"/>
            <p:cNvSpPr txBox="1">
              <a:spLocks noChangeArrowheads="1"/>
            </p:cNvSpPr>
            <p:nvPr/>
          </p:nvSpPr>
          <p:spPr bwMode="auto">
            <a:xfrm>
              <a:off x="7609793" y="4808531"/>
              <a:ext cx="1272309" cy="9713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zh-CN" sz="2310" b="1" dirty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#9Slide03 SVNJustice League" panose="02000500000000000000" pitchFamily="2" charset="0"/>
                  <a:ea typeface="+mn-ea"/>
                  <a:cs typeface="+mn-ea"/>
                </a:rPr>
                <a:t>thiên văn học</a:t>
              </a:r>
            </a:p>
          </p:txBody>
        </p:sp>
      </p:grpSp>
      <p:pic>
        <p:nvPicPr>
          <p:cNvPr id="24" name="Content Placeholder 2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7920000" flipV="1">
            <a:off x="6398260" y="2563495"/>
            <a:ext cx="663575" cy="540385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>
            <a:off x="7602220" y="2406015"/>
            <a:ext cx="233045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vi-VN" altLang="en-US" sz="24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 không sống </a:t>
            </a:r>
          </a:p>
        </p:txBody>
      </p:sp>
      <p:pic>
        <p:nvPicPr>
          <p:cNvPr id="29" name="Content Placeholder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0000">
            <a:off x="5167630" y="3226435"/>
            <a:ext cx="1026795" cy="692150"/>
          </a:xfrm>
          <a:prstGeom prst="rect">
            <a:avLst/>
          </a:prstGeom>
        </p:spPr>
      </p:pic>
      <p:sp>
        <p:nvSpPr>
          <p:cNvPr id="30" name="Cloud 29"/>
          <p:cNvSpPr/>
          <p:nvPr/>
        </p:nvSpPr>
        <p:spPr bwMode="auto">
          <a:xfrm>
            <a:off x="5724525" y="3105150"/>
            <a:ext cx="2484120" cy="1360170"/>
          </a:xfrm>
          <a:prstGeom prst="cloud">
            <a:avLst/>
          </a:prstGeom>
          <a:solidFill>
            <a:srgbClr val="E509B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altLang="en-US" sz="24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algn="ctr">
              <a:defRPr/>
            </a:pPr>
            <a:r>
              <a:rPr lang="vi-VN" altLang="en-US" sz="24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nhiên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7065010" y="1468755"/>
            <a:ext cx="286766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</a:t>
            </a:r>
            <a:r>
              <a:rPr lang="vi-VN" altLang="en-US" sz="24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ân biệt vật sống </a:t>
            </a:r>
          </a:p>
        </p:txBody>
      </p:sp>
      <p:pic>
        <p:nvPicPr>
          <p:cNvPr id="33" name="Picture 25" descr="image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0000">
            <a:off x="6451773" y="1979504"/>
            <a:ext cx="1028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3" descr="image0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0000">
            <a:off x="6926076" y="2152584"/>
            <a:ext cx="752475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bldLvl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917893" y="2213134"/>
            <a:ext cx="8222615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/>
            <a:r>
              <a:rPr lang="vi-VN" altLang="en-US" sz="6600" b="1" dirty="0">
                <a:solidFill>
                  <a:srgbClr val="FF0000"/>
                </a:solidFill>
                <a:sym typeface="+mn-ea"/>
              </a:rPr>
              <a:t>BÀI TẬP VẬN DỤNG</a:t>
            </a:r>
            <a:endParaRPr lang="en-US" altLang="zh-CN" sz="6600" b="1" strike="noStrike" noProof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3" name="Picture 4" descr="Cậu Bé Ngồi đọc Sách Hình ảnh | Định dạng hình ảnh PNG 401071842|  vn.lovepik.co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"/>
            <a:ext cx="2160905" cy="216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84" y="3709608"/>
            <a:ext cx="896363" cy="97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73" y="5560730"/>
            <a:ext cx="670633" cy="730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632" y="6067721"/>
            <a:ext cx="429323" cy="467424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16560" y="2350770"/>
            <a:ext cx="9482455" cy="1035685"/>
          </a:xfrm>
          <a:prstGeom prst="snip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>
              <a:defRPr/>
            </a:pPr>
            <a:r>
              <a:rPr lang="en-US" sz="2970" b="1" dirty="0" err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7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97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97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97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 Khoa học tự nhiên không bao gồm lĩnh vực nào sau đây?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6551" y="3480825"/>
            <a:ext cx="4048108" cy="635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loài người.</a:t>
            </a:r>
          </a:p>
        </p:txBody>
      </p:sp>
      <p:sp>
        <p:nvSpPr>
          <p:cNvPr id="40" name="Cloud 39"/>
          <p:cNvSpPr/>
          <p:nvPr/>
        </p:nvSpPr>
        <p:spPr>
          <a:xfrm>
            <a:off x="-563760" y="5879462"/>
            <a:ext cx="467869" cy="28809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1246896" y="4479637"/>
            <a:ext cx="735422" cy="45284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6272" y="4256441"/>
            <a:ext cx="4048108" cy="635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 học và Sinh học.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96290" y="4999355"/>
            <a:ext cx="5828665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Trái Đất và Thiên văn học.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96272" y="5807253"/>
            <a:ext cx="4048108" cy="635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D.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lí học.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6178172" y="3479617"/>
            <a:ext cx="730238" cy="58414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6177993" y="4999473"/>
            <a:ext cx="663742" cy="58087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44" y="5859940"/>
            <a:ext cx="663912" cy="5834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44" y="4211738"/>
            <a:ext cx="663912" cy="58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409" y="4883088"/>
            <a:ext cx="896363" cy="97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698" y="5499135"/>
            <a:ext cx="670633" cy="730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357" y="6006126"/>
            <a:ext cx="429323" cy="467424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20925" y="1527175"/>
            <a:ext cx="6903720" cy="1539875"/>
          </a:xfrm>
          <a:prstGeom prst="snip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điện mặt trời là ứng dụng không thuộc lĩnh vực nào của khoa học tự nhiên? 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55395" y="3382010"/>
            <a:ext cx="3384550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Hoá học.</a:t>
            </a:r>
          </a:p>
        </p:txBody>
      </p:sp>
      <p:sp>
        <p:nvSpPr>
          <p:cNvPr id="40" name="Cloud 39"/>
          <p:cNvSpPr/>
          <p:nvPr/>
        </p:nvSpPr>
        <p:spPr>
          <a:xfrm>
            <a:off x="413505" y="5817867"/>
            <a:ext cx="467869" cy="28809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1586621" y="5653117"/>
            <a:ext cx="735422" cy="45284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85410" y="3382010"/>
            <a:ext cx="3811905" cy="6394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Sinh học.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55395" y="4115435"/>
            <a:ext cx="3383915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lí.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130165" y="4119245"/>
            <a:ext cx="3867150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Thiên văn học.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4" y="3445327"/>
            <a:ext cx="664721" cy="58414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042488" y="4154923"/>
            <a:ext cx="663742" cy="58087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69" y="4171475"/>
            <a:ext cx="663912" cy="5834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69" y="3498752"/>
            <a:ext cx="663912" cy="531129"/>
          </a:xfrm>
          <a:prstGeom prst="rect">
            <a:avLst/>
          </a:prstGeom>
        </p:spPr>
      </p:pic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30" y="955040"/>
            <a:ext cx="1424940" cy="14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699" y="4780853"/>
            <a:ext cx="896363" cy="97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88" y="5396900"/>
            <a:ext cx="670633" cy="730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47" y="5903891"/>
            <a:ext cx="429323" cy="467424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743075" y="1836420"/>
            <a:ext cx="7162165" cy="132397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>
              <a:defRPr/>
            </a:pPr>
            <a:r>
              <a:rPr lang="en-US" sz="32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chuyên nghiên cứu về thực vật thuộc lĩnh vực nào của khoa học tự nhiên?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2685" y="3414395"/>
            <a:ext cx="3385820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học.</a:t>
            </a:r>
          </a:p>
        </p:txBody>
      </p:sp>
      <p:sp>
        <p:nvSpPr>
          <p:cNvPr id="40" name="Cloud 39"/>
          <p:cNvSpPr/>
          <p:nvPr/>
        </p:nvSpPr>
        <p:spPr>
          <a:xfrm>
            <a:off x="-316745" y="5715632"/>
            <a:ext cx="467869" cy="28809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1493911" y="5550882"/>
            <a:ext cx="735422" cy="45284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33645" y="3414395"/>
            <a:ext cx="3943350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lí.	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62685" y="4321810"/>
            <a:ext cx="3385185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 học.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33645" y="4321810"/>
            <a:ext cx="3870960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Trái Đất.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3850897" y="3465647"/>
            <a:ext cx="730238" cy="58414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3884373" y="4377173"/>
            <a:ext cx="663742" cy="58087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519" y="4374040"/>
            <a:ext cx="663912" cy="5834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9" y="3414178"/>
            <a:ext cx="663912" cy="5834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95647" y="7051825"/>
            <a:ext cx="1424716" cy="32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485" dirty="0"/>
          </a:p>
        </p:txBody>
      </p:sp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85" y="553085"/>
            <a:ext cx="1424940" cy="14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84" y="3709608"/>
            <a:ext cx="896363" cy="97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73" y="4325655"/>
            <a:ext cx="670633" cy="730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632" y="4832646"/>
            <a:ext cx="429323" cy="467424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914525" y="1970405"/>
            <a:ext cx="7063740" cy="132397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 algn="l">
              <a:defRPr/>
            </a:pPr>
            <a:r>
              <a:rPr lang="en-US" sz="297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7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97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97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97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chú robot có thể cười, nói và hành động như một con người. Vậy robot là  hay vật không sống?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14525" y="3658235"/>
            <a:ext cx="5241925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4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97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97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 sống</a:t>
            </a:r>
            <a:endParaRPr kumimoji="0" lang="vi-VN" sz="2970" b="1" i="0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63760" y="4644387"/>
            <a:ext cx="467869" cy="28809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1246896" y="4479637"/>
            <a:ext cx="735422" cy="45284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14525" y="4554855"/>
            <a:ext cx="5241925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>
              <a:defRPr/>
            </a:pPr>
            <a:r>
              <a:rPr lang="vi-VN" altLang="en-US" sz="264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4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4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  <a:r>
              <a:rPr lang="vi-VN" sz="297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 không sống</a:t>
            </a:r>
            <a:endParaRPr kumimoji="0" lang="vi-VN" sz="2970" b="1" i="0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39" y="3709487"/>
            <a:ext cx="664721" cy="58414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53" y="4607217"/>
            <a:ext cx="663742" cy="530993"/>
          </a:xfrm>
          <a:prstGeom prst="rect">
            <a:avLst/>
          </a:prstGeom>
        </p:spPr>
      </p:pic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90" y="821055"/>
            <a:ext cx="1424940" cy="14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074" y="4585273"/>
            <a:ext cx="896363" cy="97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63" y="5201320"/>
            <a:ext cx="670633" cy="730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022" y="5708311"/>
            <a:ext cx="429323" cy="467424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880870" y="1760220"/>
            <a:ext cx="7035800" cy="132397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>
              <a:defRPr/>
            </a:pPr>
            <a:r>
              <a:rPr lang="vi-VN" altLang="en-US" sz="297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97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7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97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97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97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nào sau đây gọi là vật không sống?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47140" y="3084195"/>
            <a:ext cx="3789045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4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64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Voi</a:t>
            </a:r>
          </a:p>
        </p:txBody>
      </p:sp>
      <p:sp>
        <p:nvSpPr>
          <p:cNvPr id="40" name="Cloud 39"/>
          <p:cNvSpPr/>
          <p:nvPr/>
        </p:nvSpPr>
        <p:spPr>
          <a:xfrm>
            <a:off x="-92590" y="5520052"/>
            <a:ext cx="467869" cy="28809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867676" y="5437852"/>
            <a:ext cx="735422" cy="45284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30165" y="3087370"/>
            <a:ext cx="3677920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4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64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vở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47140" y="3817620"/>
            <a:ext cx="3789045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4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64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hoa hồng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130165" y="3820795"/>
            <a:ext cx="3677920" cy="63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4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64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Kiến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9" y="3104967"/>
            <a:ext cx="664721" cy="58414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372688" y="3845043"/>
            <a:ext cx="663742" cy="58087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74" y="3845085"/>
            <a:ext cx="663912" cy="5834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74" y="3139977"/>
            <a:ext cx="663912" cy="5311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1022" y="6856245"/>
            <a:ext cx="1424716" cy="32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485" dirty="0"/>
          </a:p>
        </p:txBody>
      </p:sp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785495"/>
            <a:ext cx="1424940" cy="14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6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extBox 752"/>
          <p:cNvSpPr txBox="1"/>
          <p:nvPr/>
        </p:nvSpPr>
        <p:spPr>
          <a:xfrm>
            <a:off x="1236895" y="590385"/>
            <a:ext cx="824744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40" dirty="0">
                <a:solidFill>
                  <a:srgbClr val="002060"/>
                </a:solidFill>
                <a:latin typeface="#9Slide07 SVNBrandon Printed Sh" panose="02000000000000000000" pitchFamily="2" charset="0"/>
              </a:rPr>
              <a:t>NHIỆM VỤ VỀ NHÀ</a:t>
            </a:r>
          </a:p>
        </p:txBody>
      </p:sp>
      <p:sp>
        <p:nvSpPr>
          <p:cNvPr id="746" name="Rounded Rectangle 745"/>
          <p:cNvSpPr/>
          <p:nvPr/>
        </p:nvSpPr>
        <p:spPr>
          <a:xfrm>
            <a:off x="1680210" y="2122170"/>
            <a:ext cx="3907790" cy="929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SGK </a:t>
            </a:r>
            <a:r>
              <a:rPr lang="en-US" sz="2400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SBT</a:t>
            </a:r>
          </a:p>
        </p:txBody>
      </p:sp>
      <p:sp>
        <p:nvSpPr>
          <p:cNvPr id="719" name="Google Shape;7413;p45"/>
          <p:cNvSpPr/>
          <p:nvPr/>
        </p:nvSpPr>
        <p:spPr>
          <a:xfrm>
            <a:off x="84992" y="4065042"/>
            <a:ext cx="981930" cy="803983"/>
          </a:xfrm>
          <a:custGeom>
            <a:avLst/>
            <a:gdLst/>
            <a:ahLst/>
            <a:cxnLst/>
            <a:rect l="l" t="t" r="r" b="b"/>
            <a:pathLst>
              <a:path w="46011" h="38219" extrusionOk="0">
                <a:moveTo>
                  <a:pt x="23976" y="0"/>
                </a:moveTo>
                <a:cubicBezTo>
                  <a:pt x="22274" y="0"/>
                  <a:pt x="20576" y="155"/>
                  <a:pt x="18965" y="391"/>
                </a:cubicBezTo>
                <a:cubicBezTo>
                  <a:pt x="11702" y="1407"/>
                  <a:pt x="1340" y="3836"/>
                  <a:pt x="472" y="12612"/>
                </a:cubicBezTo>
                <a:cubicBezTo>
                  <a:pt x="1" y="17198"/>
                  <a:pt x="4017" y="22428"/>
                  <a:pt x="7016" y="25577"/>
                </a:cubicBezTo>
                <a:cubicBezTo>
                  <a:pt x="11008" y="29791"/>
                  <a:pt x="14676" y="33757"/>
                  <a:pt x="19882" y="36484"/>
                </a:cubicBezTo>
                <a:cubicBezTo>
                  <a:pt x="22198" y="37697"/>
                  <a:pt x="24817" y="38218"/>
                  <a:pt x="27460" y="38218"/>
                </a:cubicBezTo>
                <a:cubicBezTo>
                  <a:pt x="30758" y="38218"/>
                  <a:pt x="34091" y="37406"/>
                  <a:pt x="36913" y="36112"/>
                </a:cubicBezTo>
                <a:cubicBezTo>
                  <a:pt x="40681" y="34377"/>
                  <a:pt x="42986" y="30336"/>
                  <a:pt x="44250" y="26469"/>
                </a:cubicBezTo>
                <a:cubicBezTo>
                  <a:pt x="46011" y="21090"/>
                  <a:pt x="44176" y="15512"/>
                  <a:pt x="41152" y="10976"/>
                </a:cubicBezTo>
                <a:cubicBezTo>
                  <a:pt x="39466" y="8422"/>
                  <a:pt x="37508" y="6018"/>
                  <a:pt x="35326" y="3861"/>
                </a:cubicBezTo>
                <a:cubicBezTo>
                  <a:pt x="33566" y="2175"/>
                  <a:pt x="31385" y="1035"/>
                  <a:pt x="29005" y="539"/>
                </a:cubicBezTo>
                <a:cubicBezTo>
                  <a:pt x="27381" y="155"/>
                  <a:pt x="25677" y="0"/>
                  <a:pt x="23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0567" tIns="100567" rIns="100567" bIns="1005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80"/>
          </a:p>
        </p:txBody>
      </p:sp>
      <p:sp>
        <p:nvSpPr>
          <p:cNvPr id="721" name="Rounded Rectangle 720"/>
          <p:cNvSpPr/>
          <p:nvPr/>
        </p:nvSpPr>
        <p:spPr>
          <a:xfrm>
            <a:off x="1571625" y="3797300"/>
            <a:ext cx="4137025" cy="608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vi-VN" altLang="en-US" sz="2800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trước bài số 3</a:t>
            </a:r>
          </a:p>
        </p:txBody>
      </p:sp>
      <p:pic>
        <p:nvPicPr>
          <p:cNvPr id="2" name="Content Placeholder 1" descr="1513068968940-giao-an-mam-non-de-tai-ve-ngoi-nha-cua-be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708650" y="2122170"/>
            <a:ext cx="4349750" cy="319214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</p:pic>
      <p:pic>
        <p:nvPicPr>
          <p:cNvPr id="6" name="Picture 2" descr="Làm thế nào để vẽ # một củ khoai tây nhân vật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69" y="3610295"/>
            <a:ext cx="1746228" cy="9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7413;p45"/>
          <p:cNvSpPr/>
          <p:nvPr/>
        </p:nvSpPr>
        <p:spPr>
          <a:xfrm>
            <a:off x="255172" y="2388007"/>
            <a:ext cx="981930" cy="803983"/>
          </a:xfrm>
          <a:custGeom>
            <a:avLst/>
            <a:gdLst/>
            <a:ahLst/>
            <a:cxnLst/>
            <a:rect l="l" t="t" r="r" b="b"/>
            <a:pathLst>
              <a:path w="46011" h="38219" extrusionOk="0">
                <a:moveTo>
                  <a:pt x="23976" y="0"/>
                </a:moveTo>
                <a:cubicBezTo>
                  <a:pt x="22274" y="0"/>
                  <a:pt x="20576" y="155"/>
                  <a:pt x="18965" y="391"/>
                </a:cubicBezTo>
                <a:cubicBezTo>
                  <a:pt x="11702" y="1407"/>
                  <a:pt x="1340" y="3836"/>
                  <a:pt x="472" y="12612"/>
                </a:cubicBezTo>
                <a:cubicBezTo>
                  <a:pt x="1" y="17198"/>
                  <a:pt x="4017" y="22428"/>
                  <a:pt x="7016" y="25577"/>
                </a:cubicBezTo>
                <a:cubicBezTo>
                  <a:pt x="11008" y="29791"/>
                  <a:pt x="14676" y="33757"/>
                  <a:pt x="19882" y="36484"/>
                </a:cubicBezTo>
                <a:cubicBezTo>
                  <a:pt x="22198" y="37697"/>
                  <a:pt x="24817" y="38218"/>
                  <a:pt x="27460" y="38218"/>
                </a:cubicBezTo>
                <a:cubicBezTo>
                  <a:pt x="30758" y="38218"/>
                  <a:pt x="34091" y="37406"/>
                  <a:pt x="36913" y="36112"/>
                </a:cubicBezTo>
                <a:cubicBezTo>
                  <a:pt x="40681" y="34377"/>
                  <a:pt x="42986" y="30336"/>
                  <a:pt x="44250" y="26469"/>
                </a:cubicBezTo>
                <a:cubicBezTo>
                  <a:pt x="46011" y="21090"/>
                  <a:pt x="44176" y="15512"/>
                  <a:pt x="41152" y="10976"/>
                </a:cubicBezTo>
                <a:cubicBezTo>
                  <a:pt x="39466" y="8422"/>
                  <a:pt x="37508" y="6018"/>
                  <a:pt x="35326" y="3861"/>
                </a:cubicBezTo>
                <a:cubicBezTo>
                  <a:pt x="33566" y="2175"/>
                  <a:pt x="31385" y="1035"/>
                  <a:pt x="29005" y="539"/>
                </a:cubicBezTo>
                <a:cubicBezTo>
                  <a:pt x="27381" y="155"/>
                  <a:pt x="25677" y="0"/>
                  <a:pt x="23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0567" tIns="100567" rIns="100567" bIns="1005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80"/>
          </a:p>
        </p:txBody>
      </p:sp>
      <p:pic>
        <p:nvPicPr>
          <p:cNvPr id="9" name="Picture 2" descr="Làm thế nào để vẽ # một củ khoai tây nhân vật - YouTube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788160"/>
            <a:ext cx="199898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/>
          <p:cNvSpPr txBox="1"/>
          <p:nvPr/>
        </p:nvSpPr>
        <p:spPr>
          <a:xfrm>
            <a:off x="576580" y="156845"/>
            <a:ext cx="9158605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52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  </a:t>
            </a:r>
            <a:r>
              <a:rPr lang="en-US" sz="352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1. </a:t>
            </a:r>
            <a:r>
              <a:rPr lang="vi-VN" altLang="en-US" sz="352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Lĩnh vực chủ yếu của khoa học tự nhiên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7920" y="2064385"/>
            <a:ext cx="26073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E436C9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THẢO LUẬN</a:t>
            </a:r>
          </a:p>
        </p:txBody>
      </p:sp>
      <p:pic>
        <p:nvPicPr>
          <p:cNvPr id="7" name="Content Placeholder 6" descr="pngtree-holding-a-blank-paper-in-the-right-hand-png-image_2607764"/>
          <p:cNvPicPr>
            <a:picLocks noGrp="1" noChangeAspect="1"/>
          </p:cNvPicPr>
          <p:nvPr>
            <p:ph sz="half" idx="1"/>
          </p:nvPr>
        </p:nvPicPr>
        <p:blipFill>
          <a:blip r:embed="rId3">
            <a:lum contrast="12000"/>
          </a:blip>
          <a:srcRect l="10625" t="17306" b="5560"/>
          <a:stretch>
            <a:fillRect/>
          </a:stretch>
        </p:blipFill>
        <p:spPr>
          <a:xfrm>
            <a:off x="929640" y="1629410"/>
            <a:ext cx="1897380" cy="1897380"/>
          </a:xfrm>
          <a:prstGeom prst="rect">
            <a:avLst/>
          </a:prstGeom>
        </p:spPr>
      </p:pic>
      <p:pic>
        <p:nvPicPr>
          <p:cNvPr id="10" name="Picture 9" descr="tải xuống"/>
          <p:cNvPicPr>
            <a:picLocks noChangeAspect="1"/>
          </p:cNvPicPr>
          <p:nvPr/>
        </p:nvPicPr>
        <p:blipFill>
          <a:blip r:embed="rId4">
            <a:lum bright="6000" contrast="18000"/>
          </a:blip>
          <a:srcRect r="17787"/>
          <a:stretch>
            <a:fillRect/>
          </a:stretch>
        </p:blipFill>
        <p:spPr>
          <a:xfrm>
            <a:off x="6626860" y="1999615"/>
            <a:ext cx="3035300" cy="1587500"/>
          </a:xfrm>
          <a:prstGeom prst="rect">
            <a:avLst/>
          </a:prstGeom>
        </p:spPr>
      </p:pic>
      <p:graphicFrame>
        <p:nvGraphicFramePr>
          <p:cNvPr id="17" name="Object 16"/>
          <p:cNvGraphicFramePr/>
          <p:nvPr/>
        </p:nvGraphicFramePr>
        <p:xfrm>
          <a:off x="6487160" y="4601845"/>
          <a:ext cx="3466465" cy="216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708400" imgH="2362200" progId="Paint.Picture">
                  <p:embed/>
                </p:oleObj>
              </mc:Choice>
              <mc:Fallback>
                <p:oleObj r:id="rId5" imgW="3708400" imgH="2362200" progId="Paint.Picture">
                  <p:embed/>
                  <p:pic>
                    <p:nvPicPr>
                      <p:cNvPr id="0" name="Picture 1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87160" y="4601845"/>
                        <a:ext cx="3466465" cy="2169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/>
          <p:nvPr/>
        </p:nvGraphicFramePr>
        <p:xfrm>
          <a:off x="191135" y="4601845"/>
          <a:ext cx="3276600" cy="216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911600" imgH="2355850" progId="Paint.Picture">
                  <p:embed/>
                </p:oleObj>
              </mc:Choice>
              <mc:Fallback>
                <p:oleObj r:id="rId7" imgW="3911600" imgH="2355850" progId="Paint.Picture">
                  <p:embed/>
                  <p:pic>
                    <p:nvPicPr>
                      <p:cNvPr id="0" name="Picture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1135" y="4601845"/>
                        <a:ext cx="3276600" cy="2169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20"/>
          <p:cNvSpPr txBox="1"/>
          <p:nvPr/>
        </p:nvSpPr>
        <p:spPr>
          <a:xfrm>
            <a:off x="223520" y="3587115"/>
            <a:ext cx="3243580" cy="922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Thí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nghiệm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vi-VN" alt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3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vi-VN" alt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Quan sát quá trình nảy mần của hạt đậu</a:t>
            </a:r>
            <a:endParaRPr lang="en-US"/>
          </a:p>
        </p:txBody>
      </p:sp>
      <p:sp>
        <p:nvSpPr>
          <p:cNvPr id="22" name="Text Box 21"/>
          <p:cNvSpPr txBox="1"/>
          <p:nvPr/>
        </p:nvSpPr>
        <p:spPr>
          <a:xfrm>
            <a:off x="257175" y="984250"/>
            <a:ext cx="3242310" cy="64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Thí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nghiệm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1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vi-VN" alt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Quan sát tờ giấy rơi</a:t>
            </a:r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5820410" y="984250"/>
            <a:ext cx="4133850" cy="922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Thí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nghiệm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vi-VN" alt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2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vi-VN" alt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Sục khí carbon dioxide vào cốc đựng nước vôi trong</a:t>
            </a:r>
            <a:endParaRPr lang="en-US"/>
          </a:p>
        </p:txBody>
      </p:sp>
      <p:sp>
        <p:nvSpPr>
          <p:cNvPr id="24" name="Text Box 23"/>
          <p:cNvSpPr txBox="1"/>
          <p:nvPr/>
        </p:nvSpPr>
        <p:spPr>
          <a:xfrm>
            <a:off x="6487160" y="3680460"/>
            <a:ext cx="3467735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Thí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nghiệm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vi-V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4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vi-V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Mô tả hiện tượng ngày và đêm</a:t>
            </a:r>
            <a:endParaRPr lang="en-US"/>
          </a:p>
        </p:txBody>
      </p:sp>
      <p:pic>
        <p:nvPicPr>
          <p:cNvPr id="26" name="Picture 4" descr="confused sticker by WeTransfe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 bwMode="auto">
          <a:xfrm>
            <a:off x="3971290" y="4978400"/>
            <a:ext cx="1723390" cy="17233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677920" y="2806065"/>
            <a:ext cx="2597785" cy="2042160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0" algn="ctr">
              <a:buFont typeface="Arial" panose="020B0604020202020204" pitchFamily="34" charset="0"/>
              <a:buNone/>
            </a:pPr>
            <a:r>
              <a:rPr sz="2400" b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 hãy dự đoán các thí nghiệm 1,2,3 và 4 thuộc lĩnh vực khoa học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6" name="Google Shape;7846;p51"/>
          <p:cNvGrpSpPr/>
          <p:nvPr/>
        </p:nvGrpSpPr>
        <p:grpSpPr>
          <a:xfrm>
            <a:off x="3295650" y="4583430"/>
            <a:ext cx="3979545" cy="3548380"/>
            <a:chOff x="1268525" y="1932000"/>
            <a:chExt cx="6530100" cy="6417900"/>
          </a:xfrm>
        </p:grpSpPr>
        <p:sp>
          <p:nvSpPr>
            <p:cNvPr id="7847" name="Google Shape;7847;p51"/>
            <p:cNvSpPr/>
            <p:nvPr/>
          </p:nvSpPr>
          <p:spPr>
            <a:xfrm>
              <a:off x="1268525" y="1932000"/>
              <a:ext cx="6530100" cy="6417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00567" tIns="100567" rIns="100567" bIns="100567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80"/>
            </a:p>
          </p:txBody>
        </p:sp>
        <p:sp>
          <p:nvSpPr>
            <p:cNvPr id="7848" name="Google Shape;7848;p51"/>
            <p:cNvSpPr/>
            <p:nvPr/>
          </p:nvSpPr>
          <p:spPr>
            <a:xfrm>
              <a:off x="1818725" y="2472750"/>
              <a:ext cx="5429700" cy="53364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00567" tIns="100567" rIns="100567" bIns="100567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80"/>
            </a:p>
          </p:txBody>
        </p:sp>
        <p:sp>
          <p:nvSpPr>
            <p:cNvPr id="7849" name="Google Shape;7849;p51"/>
            <p:cNvSpPr/>
            <p:nvPr/>
          </p:nvSpPr>
          <p:spPr>
            <a:xfrm>
              <a:off x="2347175" y="3009450"/>
              <a:ext cx="4372800" cy="42732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00567" tIns="100567" rIns="100567" bIns="100567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80"/>
            </a:p>
          </p:txBody>
        </p:sp>
        <p:sp>
          <p:nvSpPr>
            <p:cNvPr id="7850" name="Google Shape;7850;p51"/>
            <p:cNvSpPr/>
            <p:nvPr/>
          </p:nvSpPr>
          <p:spPr>
            <a:xfrm>
              <a:off x="2886725" y="3546150"/>
              <a:ext cx="3293700" cy="31944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0567" tIns="100567" rIns="100567" bIns="100567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80"/>
            </a:p>
          </p:txBody>
        </p:sp>
        <p:sp>
          <p:nvSpPr>
            <p:cNvPr id="7851" name="Google Shape;7851;p51"/>
            <p:cNvSpPr/>
            <p:nvPr/>
          </p:nvSpPr>
          <p:spPr>
            <a:xfrm>
              <a:off x="3465275" y="4075050"/>
              <a:ext cx="2136600" cy="21366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0567" tIns="100567" rIns="100567" bIns="100567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80"/>
            </a:p>
          </p:txBody>
        </p:sp>
      </p:grpSp>
      <p:sp>
        <p:nvSpPr>
          <p:cNvPr id="7852" name="Google Shape;7852;p51"/>
          <p:cNvSpPr txBox="1">
            <a:spLocks noGrp="1"/>
          </p:cNvSpPr>
          <p:nvPr>
            <p:ph type="title"/>
          </p:nvPr>
        </p:nvSpPr>
        <p:spPr>
          <a:xfrm>
            <a:off x="156210" y="144145"/>
            <a:ext cx="8009255" cy="1339850"/>
          </a:xfrm>
          <a:prstGeom prst="rect">
            <a:avLst/>
          </a:prstGeom>
        </p:spPr>
        <p:txBody>
          <a:bodyPr spcFirstLastPara="1" wrap="square" lIns="100567" tIns="100567" rIns="100567" bIns="100567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lvl="0"/>
            <a:r>
              <a:rPr sz="3600" b="1">
                <a:solidFill>
                  <a:srgbClr val="FB6A5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+mn-ea"/>
              </a:rPr>
              <a:t>Em hãy dự đoán các thí nghiệm 1,2,3 và 4 thuộc lĩnh vực khoa học nào?</a:t>
            </a:r>
            <a:endParaRPr lang="vi-VN" altLang="en-GB" sz="3600" b="1" dirty="0">
              <a:solidFill>
                <a:srgbClr val="FB6A5F"/>
              </a:solidFill>
              <a:effectLst>
                <a:reflection blurRad="6350" stA="53000" endA="300" endPos="35500" dir="5400000" sy="-90000" algn="bl" rotWithShape="0"/>
              </a:effectLst>
              <a:latin typeface="#9Slide03 Arima Madurai Medium" panose="00000600000000000000" pitchFamily="2" charset="0"/>
              <a:cs typeface="#9Slide03 Arima Madurai Medium" panose="00000600000000000000" pitchFamily="2" charset="0"/>
              <a:sym typeface="+mn-ea"/>
            </a:endParaRPr>
          </a:p>
        </p:txBody>
      </p:sp>
      <p:cxnSp>
        <p:nvCxnSpPr>
          <p:cNvPr id="7858" name="Google Shape;7858;p51"/>
          <p:cNvCxnSpPr>
            <a:stCxn id="25" idx="3"/>
          </p:cNvCxnSpPr>
          <p:nvPr/>
        </p:nvCxnSpPr>
        <p:spPr>
          <a:xfrm>
            <a:off x="2877297" y="4248441"/>
            <a:ext cx="2567543" cy="123512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oval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859" name="Google Shape;7859;p51"/>
          <p:cNvCxnSpPr/>
          <p:nvPr/>
        </p:nvCxnSpPr>
        <p:spPr>
          <a:xfrm rot="5400000" flipV="1">
            <a:off x="2578100" y="2924175"/>
            <a:ext cx="3254375" cy="843915"/>
          </a:xfrm>
          <a:prstGeom prst="bentConnector3">
            <a:avLst>
              <a:gd name="adj1" fmla="val 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61" name="Google Shape;7861;p51"/>
          <p:cNvCxnSpPr/>
          <p:nvPr/>
        </p:nvCxnSpPr>
        <p:spPr>
          <a:xfrm rot="10800000" flipV="1">
            <a:off x="6222647" y="4478098"/>
            <a:ext cx="1060608" cy="997671"/>
          </a:xfrm>
          <a:prstGeom prst="bentConnector3">
            <a:avLst>
              <a:gd name="adj1" fmla="val 102525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62" name="Google Shape;7862;p51"/>
          <p:cNvCxnSpPr/>
          <p:nvPr/>
        </p:nvCxnSpPr>
        <p:spPr>
          <a:xfrm rot="5400000">
            <a:off x="4632243" y="3424789"/>
            <a:ext cx="3238609" cy="640422"/>
          </a:xfrm>
          <a:prstGeom prst="bentConnector3">
            <a:avLst>
              <a:gd name="adj1" fmla="val -17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" name="Subtitle 1"/>
          <p:cNvSpPr>
            <a:spLocks noGrp="1"/>
          </p:cNvSpPr>
          <p:nvPr>
            <p:ph type="subTitle" idx="3"/>
          </p:nvPr>
        </p:nvSpPr>
        <p:spPr>
          <a:xfrm>
            <a:off x="1262380" y="1483995"/>
            <a:ext cx="2767330" cy="549910"/>
          </a:xfrm>
        </p:spPr>
        <p:txBody>
          <a:bodyPr/>
          <a:lstStyle/>
          <a:p>
            <a:pPr marL="113030" indent="0" algn="ctr"/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Thí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nghiệm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1</a:t>
            </a:r>
            <a:endParaRPr lang="en-US"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+mn-ea"/>
            </a:endParaRPr>
          </a:p>
        </p:txBody>
      </p:sp>
      <p:sp>
        <p:nvSpPr>
          <p:cNvPr id="25" name="Subtitle 1"/>
          <p:cNvSpPr>
            <a:spLocks noGrp="1"/>
          </p:cNvSpPr>
          <p:nvPr>
            <p:ph type="subTitle" idx="3"/>
          </p:nvPr>
        </p:nvSpPr>
        <p:spPr>
          <a:xfrm>
            <a:off x="413385" y="3894455"/>
            <a:ext cx="2463800" cy="707390"/>
          </a:xfrm>
        </p:spPr>
        <p:txBody>
          <a:bodyPr/>
          <a:lstStyle/>
          <a:p>
            <a:pPr marL="113030" indent="0" algn="ctr"/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Thí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nghiệm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vi-VN" alt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3</a:t>
            </a:r>
          </a:p>
        </p:txBody>
      </p:sp>
      <p:sp>
        <p:nvSpPr>
          <p:cNvPr id="26" name="Subtitle 1"/>
          <p:cNvSpPr>
            <a:spLocks noGrp="1"/>
          </p:cNvSpPr>
          <p:nvPr>
            <p:ph type="subTitle" idx="3"/>
          </p:nvPr>
        </p:nvSpPr>
        <p:spPr>
          <a:xfrm>
            <a:off x="6521450" y="1689735"/>
            <a:ext cx="2587625" cy="531495"/>
          </a:xfrm>
        </p:spPr>
        <p:txBody>
          <a:bodyPr/>
          <a:lstStyle/>
          <a:p>
            <a:pPr marL="113030" indent="0" algn="ctr"/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Thí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nghiệm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vi-VN" alt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2</a:t>
            </a:r>
          </a:p>
        </p:txBody>
      </p:sp>
      <p:sp>
        <p:nvSpPr>
          <p:cNvPr id="27" name="Subtitle 1"/>
          <p:cNvSpPr>
            <a:spLocks noGrp="1"/>
          </p:cNvSpPr>
          <p:nvPr>
            <p:ph type="subTitle" idx="3"/>
          </p:nvPr>
        </p:nvSpPr>
        <p:spPr>
          <a:xfrm>
            <a:off x="6830060" y="3719195"/>
            <a:ext cx="2063750" cy="440055"/>
          </a:xfrm>
        </p:spPr>
        <p:txBody>
          <a:bodyPr/>
          <a:lstStyle/>
          <a:p>
            <a:pPr marL="113030" indent="0" algn="ctr"/>
            <a:r>
              <a:rPr lang="vi-VN" altLang="en-US" sz="2400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Hóa học</a:t>
            </a:r>
          </a:p>
        </p:txBody>
      </p:sp>
      <p:pic>
        <p:nvPicPr>
          <p:cNvPr id="10" name="Picture 9" descr="tải xuống"/>
          <p:cNvPicPr>
            <a:picLocks noChangeAspect="1"/>
          </p:cNvPicPr>
          <p:nvPr/>
        </p:nvPicPr>
        <p:blipFill>
          <a:blip r:embed="rId3">
            <a:lum bright="6000" contrast="18000"/>
          </a:blip>
          <a:srcRect r="17787"/>
          <a:stretch>
            <a:fillRect/>
          </a:stretch>
        </p:blipFill>
        <p:spPr>
          <a:xfrm>
            <a:off x="6617970" y="2221865"/>
            <a:ext cx="2487930" cy="1405890"/>
          </a:xfrm>
          <a:prstGeom prst="rect">
            <a:avLst/>
          </a:prstGeom>
        </p:spPr>
      </p:pic>
      <p:sp>
        <p:nvSpPr>
          <p:cNvPr id="4" name="Subtitle 1"/>
          <p:cNvSpPr>
            <a:spLocks noGrp="1"/>
          </p:cNvSpPr>
          <p:nvPr/>
        </p:nvSpPr>
        <p:spPr>
          <a:xfrm>
            <a:off x="7283450" y="4309745"/>
            <a:ext cx="2463800" cy="444500"/>
          </a:xfrm>
          <a:prstGeom prst="rect">
            <a:avLst/>
          </a:prstGeom>
        </p:spPr>
        <p:txBody>
          <a:bodyPr vert="horz" wrap="square" lIns="91425" tIns="91425" rIns="91425" bIns="91425" rtlCol="0" anchor="ctr" anchorCtr="0">
            <a:noAutofit/>
          </a:bodyPr>
          <a:lstStyle>
            <a:lvl1pPr marL="228600" lvl="0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030" indent="0" algn="ctr"/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Thí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nghiệm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vi-VN" alt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4</a:t>
            </a:r>
          </a:p>
        </p:txBody>
      </p:sp>
      <p:graphicFrame>
        <p:nvGraphicFramePr>
          <p:cNvPr id="17" name="Object 16"/>
          <p:cNvGraphicFramePr/>
          <p:nvPr/>
        </p:nvGraphicFramePr>
        <p:xfrm>
          <a:off x="7468235" y="4682490"/>
          <a:ext cx="2279650" cy="160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09900" imgH="2095500" progId="Paint.Picture">
                  <p:embed/>
                </p:oleObj>
              </mc:Choice>
              <mc:Fallback>
                <p:oleObj r:id="rId4" imgW="3009900" imgH="2095500" progId="Paint.Picture">
                  <p:embed/>
                  <p:pic>
                    <p:nvPicPr>
                      <p:cNvPr id="0" name="Picture 17"/>
                      <p:cNvPicPr/>
                      <p:nvPr/>
                    </p:nvPicPr>
                    <p:blipFill>
                      <a:blip r:embed="rId5">
                        <a:lum bright="6000"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7468235" y="4682490"/>
                        <a:ext cx="2279650" cy="1609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7571105" y="6291580"/>
            <a:ext cx="24872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Thiên văn học</a:t>
            </a:r>
          </a:p>
        </p:txBody>
      </p:sp>
      <p:pic>
        <p:nvPicPr>
          <p:cNvPr id="7" name="Content Placeholder 6" descr="pngtree-holding-a-blank-paper-in-the-right-hand-png-image_2607764"/>
          <p:cNvPicPr>
            <a:picLocks noGrp="1" noChangeAspect="1"/>
          </p:cNvPicPr>
          <p:nvPr>
            <p:ph sz="half" idx="1"/>
          </p:nvPr>
        </p:nvPicPr>
        <p:blipFill>
          <a:blip r:embed="rId6">
            <a:lum contrast="12000"/>
          </a:blip>
          <a:srcRect l="10625" t="17306" b="5560"/>
          <a:stretch>
            <a:fillRect/>
          </a:stretch>
        </p:blipFill>
        <p:spPr>
          <a:xfrm>
            <a:off x="612775" y="1795145"/>
            <a:ext cx="1924050" cy="1924050"/>
          </a:xfrm>
          <a:prstGeom prst="rect">
            <a:avLst/>
          </a:prstGeom>
        </p:spPr>
      </p:pic>
      <p:sp>
        <p:nvSpPr>
          <p:cNvPr id="5" name="Subtitle 1"/>
          <p:cNvSpPr>
            <a:spLocks noGrp="1"/>
          </p:cNvSpPr>
          <p:nvPr/>
        </p:nvSpPr>
        <p:spPr>
          <a:xfrm>
            <a:off x="2218055" y="2125980"/>
            <a:ext cx="2063750" cy="440055"/>
          </a:xfrm>
          <a:prstGeom prst="rect">
            <a:avLst/>
          </a:prstGeom>
        </p:spPr>
        <p:txBody>
          <a:bodyPr vert="horz" wrap="square" lIns="91425" tIns="91425" rIns="91425" bIns="91425" rtlCol="0" anchor="ctr" anchorCtr="0">
            <a:noAutofit/>
          </a:bodyPr>
          <a:lstStyle>
            <a:lvl1pPr marL="228600" lvl="0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030" indent="0" algn="ctr"/>
            <a:r>
              <a:rPr lang="vi-VN" altLang="en-US" sz="2400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Vật lý</a:t>
            </a:r>
          </a:p>
        </p:txBody>
      </p:sp>
      <p:graphicFrame>
        <p:nvGraphicFramePr>
          <p:cNvPr id="19" name="Object 18"/>
          <p:cNvGraphicFramePr/>
          <p:nvPr/>
        </p:nvGraphicFramePr>
        <p:xfrm>
          <a:off x="212725" y="4375150"/>
          <a:ext cx="2865120" cy="1638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911600" imgH="2070100" progId="Paint.Picture">
                  <p:embed/>
                </p:oleObj>
              </mc:Choice>
              <mc:Fallback>
                <p:oleObj r:id="rId7" imgW="3911600" imgH="2070100" progId="Paint.Picture">
                  <p:embed/>
                  <p:pic>
                    <p:nvPicPr>
                      <p:cNvPr id="0" name="Picture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2725" y="4375150"/>
                        <a:ext cx="2865120" cy="1638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ubtitle 1"/>
          <p:cNvSpPr>
            <a:spLocks noGrp="1"/>
          </p:cNvSpPr>
          <p:nvPr/>
        </p:nvSpPr>
        <p:spPr>
          <a:xfrm>
            <a:off x="613410" y="6140450"/>
            <a:ext cx="2063750" cy="440055"/>
          </a:xfrm>
          <a:prstGeom prst="rect">
            <a:avLst/>
          </a:prstGeom>
        </p:spPr>
        <p:txBody>
          <a:bodyPr vert="horz" wrap="square" lIns="91425" tIns="91425" rIns="91425" bIns="91425" rtlCol="0" anchor="ctr" anchorCtr="0">
            <a:noAutofit/>
          </a:bodyPr>
          <a:lstStyle>
            <a:lvl1pPr marL="228600" lvl="0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030" indent="0" algn="ctr"/>
            <a:r>
              <a:rPr lang="vi-VN" altLang="en-US" sz="2400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Sinh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100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464945" y="114935"/>
            <a:ext cx="7384415" cy="929640"/>
            <a:chOff x="1385446" y="1234984"/>
            <a:chExt cx="8027496" cy="2712286"/>
          </a:xfrm>
        </p:grpSpPr>
        <p:sp>
          <p:nvSpPr>
            <p:cNvPr id="26" name="Rounded Rectangle 25"/>
            <p:cNvSpPr/>
            <p:nvPr/>
          </p:nvSpPr>
          <p:spPr>
            <a:xfrm>
              <a:off x="1385446" y="1234984"/>
              <a:ext cx="8027496" cy="2712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489681" y="1542525"/>
              <a:ext cx="7820406" cy="208238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0" algn="just">
                <a:buFont typeface="Arial" panose="020B0604020202020204" pitchFamily="34" charset="0"/>
                <a:buNone/>
              </a:pPr>
              <a:r>
                <a:rPr lang="vi-VN" altLang="en-US" sz="2400" b="1">
                  <a:solidFill>
                    <a:srgbClr val="FB6A5F"/>
                  </a:solidFill>
                </a:rPr>
                <a:t>    </a:t>
              </a:r>
              <a:r>
                <a:rPr lang="en-US" sz="2400" b="1">
                  <a:solidFill>
                    <a:srgbClr val="FB6A5F"/>
                  </a:solidFill>
                </a:rPr>
                <a:t>Ứng dụng trong các hình từ 2.3 đến 2.8 liên quan đến những lĩnh vực nào của khoa học tự nhiên?</a:t>
              </a:r>
            </a:p>
          </p:txBody>
        </p:sp>
      </p:grp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</p:nvPr>
        </p:nvGraphicFramePr>
        <p:xfrm>
          <a:off x="657225" y="1151890"/>
          <a:ext cx="9083675" cy="438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826250" imgH="3644900" progId="Paint.Picture">
                  <p:embed/>
                </p:oleObj>
              </mc:Choice>
              <mc:Fallback>
                <p:oleObj r:id="rId2" imgW="6826250" imgH="3644900" progId="Paint.Picture">
                  <p:embed/>
                  <p:pic>
                    <p:nvPicPr>
                      <p:cNvPr id="0" name="Picture 11"/>
                      <p:cNvPicPr/>
                      <p:nvPr/>
                    </p:nvPicPr>
                    <p:blipFill>
                      <a:blip r:embed="rId3">
                        <a:lum contrast="24000"/>
                      </a:blip>
                      <a:srcRect r="940"/>
                      <a:stretch>
                        <a:fillRect/>
                      </a:stretch>
                    </p:blipFill>
                    <p:spPr>
                      <a:xfrm>
                        <a:off x="657225" y="1151890"/>
                        <a:ext cx="9083675" cy="438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Content Placeholder 15"/>
          <p:cNvGraphicFramePr>
            <a:graphicFrameLocks noGrp="1"/>
          </p:cNvGraphicFramePr>
          <p:nvPr>
            <p:ph sz="half" idx="2"/>
          </p:nvPr>
        </p:nvGraphicFramePr>
        <p:xfrm>
          <a:off x="142875" y="5536565"/>
          <a:ext cx="9721850" cy="1166495"/>
        </p:xfrm>
        <a:graphic>
          <a:graphicData uri="http://schemas.openxmlformats.org/drawingml/2006/table">
            <a:tbl>
              <a:tblPr firstRow="1" bandRow="1">
                <a:tableStyleId>{E595FEEB-3D6B-4C05-AA62-1377FA13F67F}</a:tableStyleId>
              </a:tblPr>
              <a:tblGrid>
                <a:gridCol w="1194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8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7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134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sz="2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học</a:t>
                      </a:r>
                      <a:endParaRPr lang="en-US" sz="2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sz="2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 học</a:t>
                      </a:r>
                      <a:endParaRPr lang="en-US" sz="2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sz="2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lí học</a:t>
                      </a:r>
                      <a:endParaRPr lang="en-US" sz="2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Khoa học Trái Đất</a:t>
                      </a:r>
                      <a:endParaRPr lang="en-US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sz="2200" b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 văn học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buNone/>
                      </a:pP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Text Box 28"/>
          <p:cNvSpPr txBox="1"/>
          <p:nvPr/>
        </p:nvSpPr>
        <p:spPr>
          <a:xfrm>
            <a:off x="1270635" y="6214110"/>
            <a:ext cx="21291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2.3</a:t>
            </a:r>
            <a:r>
              <a:rPr lang="vi-VN" altLang="en-US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2.5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496945" y="6214110"/>
            <a:ext cx="114681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b="1">
                <a:latin typeface="Times New Roman" panose="02020603050405020304" pitchFamily="18" charset="0"/>
                <a:ea typeface="SimSun" panose="02010600030101010101" pitchFamily="2" charset="-122"/>
              </a:rPr>
              <a:t>Hình 2.6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4740910" y="6214110"/>
            <a:ext cx="122745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b="1">
                <a:latin typeface="Times New Roman" panose="02020603050405020304" pitchFamily="18" charset="0"/>
                <a:ea typeface="SimSun" panose="02010600030101010101" pitchFamily="2" charset="-122"/>
              </a:rPr>
              <a:t>Hình 2.7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6442710" y="6214110"/>
            <a:ext cx="13874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b="1">
                <a:latin typeface="Times New Roman" panose="02020603050405020304" pitchFamily="18" charset="0"/>
                <a:ea typeface="SimSun" panose="02010600030101010101" pitchFamily="2" charset="-122"/>
              </a:rPr>
              <a:t>Hình 2.4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8308975" y="6214110"/>
            <a:ext cx="136652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b="1">
                <a:latin typeface="Times New Roman" panose="02020603050405020304" pitchFamily="18" charset="0"/>
                <a:ea typeface="SimSun" panose="02010600030101010101" pitchFamily="2" charset="-122"/>
              </a:rPr>
              <a:t>Hình 2.8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0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538480" y="0"/>
            <a:ext cx="3317875" cy="1440180"/>
          </a:xfrm>
          <a:prstGeom prst="cloud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ví dụ khác</a:t>
            </a:r>
          </a:p>
        </p:txBody>
      </p:sp>
      <p:pic>
        <p:nvPicPr>
          <p:cNvPr id="6" name="Content Placeholder 5" descr="09_izcr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1160" y="3855085"/>
            <a:ext cx="4464685" cy="2523490"/>
          </a:xfrm>
          <a:prstGeom prst="rect">
            <a:avLst/>
          </a:prstGeom>
        </p:spPr>
      </p:pic>
      <p:pic>
        <p:nvPicPr>
          <p:cNvPr id="8" name="Content Placeholder 7" descr="anh-0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61965" y="3854450"/>
            <a:ext cx="4252595" cy="2524125"/>
          </a:xfrm>
          <a:prstGeom prst="rect">
            <a:avLst/>
          </a:prstGeom>
        </p:spPr>
      </p:pic>
      <p:pic>
        <p:nvPicPr>
          <p:cNvPr id="10" name="Picture 9" descr="large_15762894705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475" y="437515"/>
            <a:ext cx="5800725" cy="3150235"/>
          </a:xfrm>
          <a:prstGeom prst="rect">
            <a:avLst/>
          </a:prstGeom>
        </p:spPr>
      </p:pic>
      <p:pic>
        <p:nvPicPr>
          <p:cNvPr id="11" name="Picture 10" descr="Sua-chua-pho-mai-ngot-thanh-beo-ngay-an-hoai-khong-chan-_mg_7728-1510662984-width660height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10" y="1541145"/>
            <a:ext cx="2724785" cy="181673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85725" y="3357880"/>
            <a:ext cx="4008755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200" b="0">
                <a:latin typeface="Times New Roman" panose="02020603050405020304" pitchFamily="18" charset="0"/>
                <a:cs typeface="Segoe UI" panose="020B0502040204020203" charset="0"/>
              </a:rPr>
              <a:t>Làm sữa chua: Hoá học, Sinh học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994525" y="2757805"/>
            <a:ext cx="29876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200" b="0">
                <a:latin typeface="Times New Roman" panose="02020603050405020304" pitchFamily="18" charset="0"/>
                <a:ea typeface="SimSun" panose="02010600030101010101" pitchFamily="2" charset="-122"/>
              </a:rPr>
              <a:t>Ghép, chiết</a:t>
            </a:r>
            <a:r>
              <a:rPr lang="vi-VN" altLang="en-US" sz="2200" b="0">
                <a:latin typeface="Times New Roman" panose="02020603050405020304" pitchFamily="18" charset="0"/>
                <a:ea typeface="SimSun" panose="02010600030101010101" pitchFamily="2" charset="-122"/>
              </a:rPr>
              <a:t>, giâm</a:t>
            </a:r>
            <a:r>
              <a:rPr lang="en-US" sz="2200" b="0">
                <a:latin typeface="Times New Roman" panose="02020603050405020304" pitchFamily="18" charset="0"/>
                <a:ea typeface="SimSun" panose="02010600030101010101" pitchFamily="2" charset="-122"/>
              </a:rPr>
              <a:t> cây: Sinh học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5725" y="6378575"/>
            <a:ext cx="4909820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200" b="0">
                <a:latin typeface="Times New Roman" panose="02020603050405020304" pitchFamily="18" charset="0"/>
                <a:ea typeface="SimSun" panose="02010600030101010101" pitchFamily="2" charset="-122"/>
              </a:rPr>
              <a:t>Sản xuất phân bón: Hoá học, Sinh học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714365" y="6440170"/>
            <a:ext cx="4268470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200" b="0">
                <a:latin typeface="Times New Roman" panose="02020603050405020304" pitchFamily="18" charset="0"/>
                <a:ea typeface="SimSun" panose="02010600030101010101" pitchFamily="2" charset="-122"/>
              </a:rPr>
              <a:t>Sản xuất điện thoại, ti vi: Vật lí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0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73380" y="970280"/>
            <a:ext cx="9462770" cy="5713095"/>
            <a:chOff x="1227908" y="1234984"/>
            <a:chExt cx="7354389" cy="3756648"/>
          </a:xfrm>
        </p:grpSpPr>
        <p:sp>
          <p:nvSpPr>
            <p:cNvPr id="16" name="Rounded Rectangle 15"/>
            <p:cNvSpPr/>
            <p:nvPr/>
          </p:nvSpPr>
          <p:spPr>
            <a:xfrm>
              <a:off x="1227908" y="1234984"/>
              <a:ext cx="7354389" cy="3756648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22663" y="1387805"/>
              <a:ext cx="7165372" cy="34514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0"/>
              <a:r>
                <a:rPr lang="en-US" sz="2800" b="1">
                  <a:solidFill>
                    <a:srgbClr val="C00000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Khoa học tự nhiên bao gồm một số lĩnh vực chính như:</a:t>
              </a:r>
            </a:p>
            <a:p>
              <a:pPr indent="0"/>
              <a:r>
                <a:rPr lang="en-US" sz="2800" b="1">
                  <a:solidFill>
                    <a:srgbClr val="0033CC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Vật lí học</a:t>
              </a:r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nghiên cứu về vật chất, quy luật vận động, lực, năng lượng và sự biến đổi. </a:t>
              </a:r>
            </a:p>
            <a:p>
              <a:pPr indent="0"/>
              <a:r>
                <a:rPr lang="en-US" sz="2800" b="1">
                  <a:solidFill>
                    <a:srgbClr val="0033CC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Hoá học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nghiên cứu về chất và sự biến đổi của chúng.</a:t>
              </a: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endParaRPr>
            </a:p>
            <a:p>
              <a:pPr indent="0"/>
              <a:r>
                <a:rPr lang="en-US" sz="2800" b="1">
                  <a:solidFill>
                    <a:srgbClr val="0033CC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Sinh học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hay sinh vật học nghiên cứu về các vật sống, mối quan hệ giữa chúng với nhau và với môi trường.</a:t>
              </a: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endParaRPr>
            </a:p>
            <a:p>
              <a:pPr indent="0"/>
              <a:r>
                <a:rPr lang="en-US" sz="2800" b="1">
                  <a:solidFill>
                    <a:srgbClr val="0033CC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Khoa học Trái Đất</a:t>
              </a:r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Segoe UI" panose="020B0502040204020203" charset="0"/>
                  <a:sym typeface="+mn-ea"/>
                </a:rPr>
                <a:t>nghiên cứu về Trái Đất và bẩu khí quyển của nó.</a:t>
              </a: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endParaRPr>
            </a:p>
            <a:p>
              <a:pPr indent="0"/>
              <a:r>
                <a:rPr lang="en-US" sz="2800" b="1">
                  <a:solidFill>
                    <a:srgbClr val="0033CC"/>
                  </a:solidFill>
                  <a:latin typeface="Times New Roman" panose="02020603050405020304" pitchFamily="18" charset="0"/>
                  <a:cs typeface="Calibri" panose="020F0502020204030204" charset="0"/>
                  <a:sym typeface="+mn-ea"/>
                </a:rPr>
                <a:t>Thiên văn học</a:t>
              </a:r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Calibri" panose="020F0502020204030204" charset="0"/>
                  <a:sym typeface="+mn-ea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Calibri" panose="020F0502020204030204" charset="0"/>
                  <a:sym typeface="+mn-ea"/>
                </a:rPr>
                <a:t>nghiên cứu về quy luật vận động và biến đổi của các vật thể trên bẩu trời.</a:t>
              </a:r>
              <a:endParaRPr lang="vi-VN" altLang="en-US" sz="2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576580" y="156845"/>
            <a:ext cx="9158605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52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  </a:t>
            </a:r>
            <a:r>
              <a:rPr lang="en-US" sz="352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1. </a:t>
            </a:r>
            <a:r>
              <a:rPr lang="vi-VN" altLang="en-US" sz="352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Lĩnh vực chủ yếu của khoa học tự nhiên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/>
          <p:cNvSpPr txBox="1"/>
          <p:nvPr/>
        </p:nvSpPr>
        <p:spPr>
          <a:xfrm>
            <a:off x="1446530" y="196850"/>
            <a:ext cx="831723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52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  2</a:t>
            </a:r>
            <a:r>
              <a:rPr lang="en-US" sz="352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. </a:t>
            </a:r>
            <a:r>
              <a:rPr lang="vi-VN" altLang="en-US" sz="352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VẬT SỐNG VÀ VẬT KHÔNG SỐNG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761740" y="2505710"/>
            <a:ext cx="2534920" cy="2065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0" algn="just">
              <a:buFont typeface="Arial" panose="020B0604020202020204" pitchFamily="34" charset="0"/>
              <a:buNone/>
            </a:pPr>
            <a:r>
              <a:rPr sz="2400" b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Vật nào là vật sống, vật không sống trong các hình từ 2.9 đến 2.12</a:t>
            </a:r>
          </a:p>
        </p:txBody>
      </p:sp>
      <p:sp>
        <p:nvSpPr>
          <p:cNvPr id="21" name="Rectangle 1"/>
          <p:cNvSpPr/>
          <p:nvPr/>
        </p:nvSpPr>
        <p:spPr>
          <a:xfrm>
            <a:off x="3640645" y="1524494"/>
            <a:ext cx="2656205" cy="632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20" dirty="0">
                <a:solidFill>
                  <a:srgbClr val="00B050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THẢO LUẬN</a:t>
            </a:r>
          </a:p>
        </p:txBody>
      </p:sp>
      <p:pic>
        <p:nvPicPr>
          <p:cNvPr id="22" name="Picture 4" descr="confused sticker by WeTransfer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63390" y="4661535"/>
            <a:ext cx="2070100" cy="20701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3345" y="1076325"/>
            <a:ext cx="3458845" cy="266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2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65570" y="946150"/>
            <a:ext cx="3592830" cy="290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25"/>
          <p:cNvPicPr>
            <a:picLocks noChangeAspect="1"/>
          </p:cNvPicPr>
          <p:nvPr/>
        </p:nvPicPr>
        <p:blipFill>
          <a:blip r:embed="rId6"/>
          <a:srcRect t="16566" r="15655"/>
          <a:stretch>
            <a:fillRect/>
          </a:stretch>
        </p:blipFill>
        <p:spPr>
          <a:xfrm>
            <a:off x="203200" y="4361815"/>
            <a:ext cx="3238500" cy="236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205" y="3972560"/>
            <a:ext cx="3521710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" y="1080770"/>
            <a:ext cx="3458845" cy="266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205" y="950595"/>
            <a:ext cx="3592830" cy="2900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6070283" y="1229466"/>
            <a:ext cx="3987800" cy="1413510"/>
            <a:chOff x="5645315" y="792854"/>
            <a:chExt cx="3711353" cy="1304046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5315" y="1330988"/>
              <a:ext cx="3136442" cy="670424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6524102" y="792854"/>
              <a:ext cx="2832566" cy="538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dirty="0" err="1">
                  <a:solidFill>
                    <a:srgbClr val="C00000"/>
                  </a:solidFill>
                  <a:latin typeface="#9Slide03 SVNJustice League" panose="02000500000000000000" pitchFamily="2" charset="0"/>
                  <a:cs typeface="+mn-ea"/>
                </a:rPr>
                <a:t>sinh trưởng, phát triển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807772" y="1331227"/>
              <a:ext cx="2453157" cy="765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2400" b="1" dirty="0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</a:rPr>
                <a:t>Sinh vật lớn lên, tăng trưởng về kích thước....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963285" y="4815205"/>
            <a:ext cx="4280535" cy="1905196"/>
            <a:chOff x="5636099" y="3273191"/>
            <a:chExt cx="3619160" cy="2051083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5636099" y="3273191"/>
              <a:ext cx="3126154" cy="668225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6471153" y="3338218"/>
              <a:ext cx="2540622" cy="628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200" dirty="0">
                  <a:solidFill>
                    <a:srgbClr val="C00000"/>
                  </a:solidFill>
                  <a:latin typeface="#9Slide03 SVNJustice League" panose="02000500000000000000" pitchFamily="2" charset="0"/>
                  <a:cs typeface="+mn-ea"/>
                  <a:sym typeface="+mn-ea"/>
                </a:rPr>
                <a:t>vận động - cảm ứng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636099" y="4033592"/>
              <a:ext cx="3619160" cy="1290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altLang="en-US" sz="2400" b="1" dirty="0" err="1">
                  <a:solidFill>
                    <a:srgbClr val="0033CC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- Sinh vật di chuyển, trao đổi chất...để sinh trưởng và phát triển</a:t>
              </a:r>
              <a:endParaRPr lang="vi-VN" altLang="en-US" sz="2400" b="1" dirty="0" err="1">
                <a:solidFill>
                  <a:srgbClr val="0033CC"/>
                </a:solidFill>
                <a:latin typeface="#9Slide07 HLT Fall For You" panose="02000506000000020003" pitchFamily="2" charset="0"/>
                <a:cs typeface="+mn-ea"/>
              </a:endParaRPr>
            </a:p>
            <a:p>
              <a:pPr algn="l"/>
              <a:r>
                <a:rPr lang="vi-VN" altLang="en-US" sz="2400" b="1" dirty="0" err="1">
                  <a:solidFill>
                    <a:srgbClr val="0033CC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- Phản ứng với tác động của môi trường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3" y="1287145"/>
            <a:ext cx="3632408" cy="3474719"/>
            <a:chOff x="457292" y="340192"/>
            <a:chExt cx="3262799" cy="3205631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06004" y="1333164"/>
              <a:ext cx="2517687" cy="538373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457292" y="340192"/>
              <a:ext cx="3262799" cy="992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200" dirty="0" err="1">
                  <a:solidFill>
                    <a:srgbClr val="C00000"/>
                  </a:solidFill>
                  <a:latin typeface="#9Slide03 SVNJustice League" panose="02000500000000000000" pitchFamily="2" charset="0"/>
                  <a:cs typeface="+mn-ea"/>
                  <a:sym typeface="+mn-ea"/>
                </a:rPr>
                <a:t>TRAO ĐỔI CHẤT VÀ CHUYỂN HÓA NĂNG LƯỢNG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620423" y="1495437"/>
              <a:ext cx="2227360" cy="205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altLang="en-US" sz="2310" b="1" dirty="0" err="1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#9Slide07 HLT Fall For You" panose="02000506000000020003" pitchFamily="2" charset="0"/>
                  <a:cs typeface="+mn-ea"/>
                </a:rPr>
                <a:t>Sinh vật lấy thức ăn, chất dinh dưỡng, nước để tích lũy và chuyển hóa năng lượng đồng thời thải chất thải ra môi trường 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19455" y="4875530"/>
            <a:ext cx="2882900" cy="1184910"/>
            <a:chOff x="859524" y="3491118"/>
            <a:chExt cx="3272717" cy="1093150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006087" y="3491118"/>
              <a:ext cx="3126154" cy="668225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859524" y="3584850"/>
              <a:ext cx="2406470" cy="538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200" dirty="0">
                  <a:solidFill>
                    <a:srgbClr val="C00000"/>
                  </a:solidFill>
                  <a:latin typeface="#9Slide03 SVNJustice League" panose="02000500000000000000" pitchFamily="2" charset="0"/>
                  <a:cs typeface="+mn-ea"/>
                  <a:sym typeface="+mn-ea"/>
                </a:rPr>
                <a:t>SINH SẢN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088233" y="4159545"/>
              <a:ext cx="2644043" cy="424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altLang="en-US" sz="2400" b="1" dirty="0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Duy trì nòi giống</a:t>
              </a:r>
            </a:p>
          </p:txBody>
        </p:sp>
      </p:grpSp>
      <p:sp>
        <p:nvSpPr>
          <p:cNvPr id="67" name="矩形 21"/>
          <p:cNvSpPr/>
          <p:nvPr/>
        </p:nvSpPr>
        <p:spPr>
          <a:xfrm>
            <a:off x="2593805" y="663563"/>
            <a:ext cx="6073170" cy="504190"/>
          </a:xfrm>
          <a:prstGeom prst="rect">
            <a:avLst/>
          </a:prstGeom>
        </p:spPr>
        <p:txBody>
          <a:bodyPr wrap="square" lIns="73771" tIns="36885" rIns="73771" bIns="36885" anchor="ctr">
            <a:spAutoFit/>
          </a:bodyPr>
          <a:lstStyle/>
          <a:p>
            <a:r>
              <a:rPr lang="vi-VN" altLang="en-US" sz="28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  <a:ea typeface="Calibri" panose="020F0502020204030204" charset="0"/>
              </a:rPr>
              <a:t>Dấu hiệu đặc trưng của vật sống</a:t>
            </a: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  <a:ea typeface="Calibri" panose="020F0502020204030204" charset="0"/>
              </a:rPr>
              <a:t>?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471930" y="141605"/>
            <a:ext cx="831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  2</a:t>
            </a:r>
            <a:r>
              <a:rPr 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. </a:t>
            </a:r>
            <a:r>
              <a:rPr lang="vi-VN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VẬT SỐNG VÀ VẬT KHÔNG SỐNG</a:t>
            </a:r>
          </a:p>
        </p:txBody>
      </p:sp>
      <p:pic>
        <p:nvPicPr>
          <p:cNvPr id="68" name="Picture 67" descr="image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705" y="3577590"/>
            <a:ext cx="2051685" cy="1281430"/>
          </a:xfrm>
          <a:prstGeom prst="rect">
            <a:avLst/>
          </a:prstGeom>
        </p:spPr>
      </p:pic>
      <p:pic>
        <p:nvPicPr>
          <p:cNvPr id="71" name="Content Placeholder 70" descr="unnamed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071745" y="2223770"/>
            <a:ext cx="2084705" cy="1390015"/>
          </a:xfrm>
          <a:prstGeom prst="rect">
            <a:avLst/>
          </a:prstGeom>
        </p:spPr>
      </p:pic>
      <p:pic>
        <p:nvPicPr>
          <p:cNvPr id="73" name="Content Placeholder 72" descr="7vUt5nV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153660" y="3561080"/>
            <a:ext cx="2002790" cy="1314450"/>
          </a:xfrm>
          <a:prstGeom prst="rect">
            <a:avLst/>
          </a:prstGeom>
        </p:spPr>
      </p:pic>
      <p:graphicFrame>
        <p:nvGraphicFramePr>
          <p:cNvPr id="75" name="Object 74"/>
          <p:cNvGraphicFramePr/>
          <p:nvPr/>
        </p:nvGraphicFramePr>
        <p:xfrm>
          <a:off x="3019425" y="2200275"/>
          <a:ext cx="2133600" cy="1413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178300" imgH="2559050" progId="Paint.Picture">
                  <p:embed/>
                </p:oleObj>
              </mc:Choice>
              <mc:Fallback>
                <p:oleObj r:id="rId7" imgW="4178300" imgH="2559050" progId="Paint.Picture">
                  <p:embed/>
                  <p:pic>
                    <p:nvPicPr>
                      <p:cNvPr id="0" name="Picture 75"/>
                      <p:cNvPicPr/>
                      <p:nvPr/>
                    </p:nvPicPr>
                    <p:blipFill>
                      <a:blip r:embed="rId8">
                        <a:lum bright="-6000" contrast="18000"/>
                      </a:blip>
                      <a:stretch>
                        <a:fillRect/>
                      </a:stretch>
                    </p:blipFill>
                    <p:spPr>
                      <a:xfrm>
                        <a:off x="3019425" y="2200275"/>
                        <a:ext cx="2133600" cy="1413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76"/>
          <p:cNvGraphicFramePr/>
          <p:nvPr/>
        </p:nvGraphicFramePr>
        <p:xfrm>
          <a:off x="4977130" y="4875530"/>
          <a:ext cx="986155" cy="131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752600" imgH="2432050" progId="Paint.Picture">
                  <p:embed/>
                </p:oleObj>
              </mc:Choice>
              <mc:Fallback>
                <p:oleObj r:id="rId9" imgW="1752600" imgH="2432050" progId="Paint.Picture">
                  <p:embed/>
                  <p:pic>
                    <p:nvPicPr>
                      <p:cNvPr id="0" name="Picture 77"/>
                      <p:cNvPicPr/>
                      <p:nvPr/>
                    </p:nvPicPr>
                    <p:blipFill>
                      <a:blip r:embed="rId10">
                        <a:lum bright="6000"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4977130" y="4875530"/>
                        <a:ext cx="986155" cy="1315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2089426" y="2294523"/>
            <a:ext cx="6230712" cy="1392287"/>
            <a:chOff x="1899130" y="1086428"/>
            <a:chExt cx="5665021" cy="1265715"/>
          </a:xfrm>
        </p:grpSpPr>
        <p:grpSp>
          <p:nvGrpSpPr>
            <p:cNvPr id="2" name="组合 1"/>
            <p:cNvGrpSpPr/>
            <p:nvPr/>
          </p:nvGrpSpPr>
          <p:grpSpPr>
            <a:xfrm>
              <a:off x="2042545" y="1445546"/>
              <a:ext cx="4872625" cy="906597"/>
              <a:chOff x="2054268" y="1611135"/>
              <a:chExt cx="4872625" cy="906597"/>
            </a:xfrm>
          </p:grpSpPr>
          <p:cxnSp>
            <p:nvCxnSpPr>
              <p:cNvPr id="3" name="直接连接符 2"/>
              <p:cNvCxnSpPr>
                <a:stCxn id="6" idx="2"/>
              </p:cNvCxnSpPr>
              <p:nvPr/>
            </p:nvCxnSpPr>
            <p:spPr>
              <a:xfrm>
                <a:off x="2774949" y="1627664"/>
                <a:ext cx="0" cy="7272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任意多边形 3"/>
              <p:cNvSpPr/>
              <p:nvPr/>
            </p:nvSpPr>
            <p:spPr>
              <a:xfrm>
                <a:off x="2054268" y="2354893"/>
                <a:ext cx="4872625" cy="162839"/>
              </a:xfrm>
              <a:custGeom>
                <a:avLst/>
                <a:gdLst>
                  <a:gd name="connsiteX0" fmla="*/ 0 w 4872625"/>
                  <a:gd name="connsiteY0" fmla="*/ 162839 h 162839"/>
                  <a:gd name="connsiteX1" fmla="*/ 100208 w 4872625"/>
                  <a:gd name="connsiteY1" fmla="*/ 0 h 162839"/>
                  <a:gd name="connsiteX2" fmla="*/ 4772416 w 4872625"/>
                  <a:gd name="connsiteY2" fmla="*/ 0 h 162839"/>
                  <a:gd name="connsiteX3" fmla="*/ 4872625 w 4872625"/>
                  <a:gd name="connsiteY3" fmla="*/ 162839 h 162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2625" h="162839">
                    <a:moveTo>
                      <a:pt x="0" y="162839"/>
                    </a:moveTo>
                    <a:lnTo>
                      <a:pt x="100208" y="0"/>
                    </a:lnTo>
                    <a:lnTo>
                      <a:pt x="4772416" y="0"/>
                    </a:lnTo>
                    <a:lnTo>
                      <a:pt x="4872625" y="162839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latin typeface="+mj-ea"/>
                  <a:ea typeface="+mj-ea"/>
                </a:endParaRPr>
              </a:p>
            </p:txBody>
          </p:sp>
          <p:cxnSp>
            <p:nvCxnSpPr>
              <p:cNvPr id="69" name="直接连接符 2"/>
              <p:cNvCxnSpPr/>
              <p:nvPr/>
            </p:nvCxnSpPr>
            <p:spPr>
              <a:xfrm>
                <a:off x="5982964" y="1611135"/>
                <a:ext cx="0" cy="7272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/>
            <p:cNvGrpSpPr/>
            <p:nvPr/>
          </p:nvGrpSpPr>
          <p:grpSpPr>
            <a:xfrm>
              <a:off x="1899130" y="1086428"/>
              <a:ext cx="3102173" cy="375647"/>
              <a:chOff x="1710437" y="1620039"/>
              <a:chExt cx="3102173" cy="375647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710437" y="1620039"/>
                <a:ext cx="1728192" cy="3756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5437" tIns="37718" rIns="75437" bIns="37718" numCol="1" anchor="t" anchorCtr="0" compatLnSpc="1"/>
              <a:lstStyle/>
              <a:p>
                <a:pPr algn="ctr"/>
                <a:r>
                  <a:rPr lang="en-US" altLang="zh-CN" sz="2800" dirty="0" err="1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Nhóm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 </a:t>
                </a:r>
                <a:r>
                  <a:rPr lang="vi-VN" altLang="en-US" sz="2800" dirty="0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vật sống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21185" y="1653973"/>
                <a:ext cx="891425" cy="301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570" dirty="0">
                    <a:solidFill>
                      <a:schemeClr val="bg1"/>
                    </a:solidFill>
                    <a:latin typeface="+mj-ea"/>
                    <a:ea typeface="+mj-ea"/>
                  </a:rPr>
                  <a:t>添加标题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109878" y="1086428"/>
              <a:ext cx="3454273" cy="861942"/>
              <a:chOff x="3921185" y="1093945"/>
              <a:chExt cx="3454273" cy="86194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926348" y="1093945"/>
                <a:ext cx="2449110" cy="3758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5437" tIns="37718" rIns="75437" bIns="37718" numCol="1" anchor="t" anchorCtr="0" compatLnSpc="1"/>
              <a:lstStyle/>
              <a:p>
                <a:pPr algn="ctr"/>
                <a:r>
                  <a:rPr lang="en-US" altLang="zh-CN" sz="2800" dirty="0" err="1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Nhóm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 </a:t>
                </a:r>
                <a:r>
                  <a:rPr lang="vi-VN" altLang="en-US" sz="2800" dirty="0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vật không sống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921185" y="1653973"/>
                <a:ext cx="891425" cy="301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570" dirty="0">
                    <a:solidFill>
                      <a:schemeClr val="bg1"/>
                    </a:solidFill>
                    <a:latin typeface="+mj-ea"/>
                    <a:ea typeface="+mj-ea"/>
                  </a:rPr>
                  <a:t>添加标题</a:t>
                </a: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6733540" y="3686175"/>
            <a:ext cx="1586230" cy="2565400"/>
            <a:chOff x="6121827" y="2351338"/>
            <a:chExt cx="1442014" cy="2103431"/>
          </a:xfrm>
        </p:grpSpPr>
        <p:grpSp>
          <p:nvGrpSpPr>
            <p:cNvPr id="33" name="组合 32"/>
            <p:cNvGrpSpPr/>
            <p:nvPr/>
          </p:nvGrpSpPr>
          <p:grpSpPr>
            <a:xfrm>
              <a:off x="6123148" y="2351338"/>
              <a:ext cx="1440693" cy="2099248"/>
              <a:chOff x="1187091" y="2416718"/>
              <a:chExt cx="1440693" cy="2099248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187091" y="2416718"/>
                <a:ext cx="1440693" cy="388393"/>
                <a:chOff x="3491880" y="1607293"/>
                <a:chExt cx="1440693" cy="388393"/>
              </a:xfrm>
            </p:grpSpPr>
            <p:sp>
              <p:nvSpPr>
                <p:cNvPr id="37" name="矩形 36"/>
                <p:cNvSpPr/>
                <p:nvPr/>
              </p:nvSpPr>
              <p:spPr>
                <a:xfrm>
                  <a:off x="3491880" y="1620039"/>
                  <a:ext cx="1440693" cy="375647"/>
                </a:xfrm>
                <a:prstGeom prst="rect">
                  <a:avLst/>
                </a:prstGeom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n>
                  <a:noFill/>
                </a:ln>
              </p:spPr>
              <p:txBody>
                <a:bodyPr vert="horz" wrap="square" lIns="75437" tIns="37718" rIns="75437" bIns="37718" numCol="1" anchor="t" anchorCtr="0" compatLnSpc="1"/>
                <a:lstStyle/>
                <a:p>
                  <a:endParaRPr lang="zh-CN" altLang="en-US" sz="148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3906027" y="1607293"/>
                  <a:ext cx="602751" cy="3660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altLang="en-US" sz="2310" b="1" dirty="0">
                      <a:solidFill>
                        <a:schemeClr val="bg1"/>
                      </a:solidFill>
                      <a:latin typeface="#9Slide07 HLT Fall For You" panose="02000506000000020003" pitchFamily="2" charset="0"/>
                      <a:ea typeface="+mj-ea"/>
                    </a:rPr>
                    <a:t>Ví </a:t>
                  </a:r>
                  <a:r>
                    <a:rPr lang="vi-VN" altLang="en-US" sz="2310" b="1" u="heavy" dirty="0">
                      <a:solidFill>
                        <a:schemeClr val="bg1"/>
                      </a:solidFill>
                      <a:latin typeface="#9Slide07 HLT Fall For You" panose="02000506000000020003" pitchFamily="2" charset="0"/>
                      <a:ea typeface="+mj-ea"/>
                    </a:rPr>
                    <a:t>dụ</a:t>
                  </a:r>
                  <a:endParaRPr lang="vi-VN" altLang="en-US" sz="2310" b="1" dirty="0">
                    <a:solidFill>
                      <a:schemeClr val="bg1"/>
                    </a:solidFill>
                    <a:latin typeface="#9Slide07 HLT Fall For You" panose="02000506000000020003" pitchFamily="2" charset="0"/>
                    <a:ea typeface="+mj-ea"/>
                  </a:endParaRPr>
                </a:p>
              </p:txBody>
            </p:sp>
          </p:grpSp>
          <p:sp>
            <p:nvSpPr>
              <p:cNvPr id="36" name="矩形 35"/>
              <p:cNvSpPr/>
              <p:nvPr/>
            </p:nvSpPr>
            <p:spPr>
              <a:xfrm>
                <a:off x="1187091" y="2805111"/>
                <a:ext cx="1440693" cy="17108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latin typeface="+mj-ea"/>
                  <a:ea typeface="+mj-ea"/>
                </a:endParaRPr>
              </a:p>
            </p:txBody>
          </p:sp>
        </p:grpSp>
        <p:sp>
          <p:nvSpPr>
            <p:cNvPr id="41" name="任意多边形 40"/>
            <p:cNvSpPr/>
            <p:nvPr/>
          </p:nvSpPr>
          <p:spPr>
            <a:xfrm>
              <a:off x="6121827" y="2737350"/>
              <a:ext cx="1435161" cy="1717419"/>
            </a:xfrm>
            <a:custGeom>
              <a:avLst/>
              <a:gdLst>
                <a:gd name="connsiteX0" fmla="*/ 0 w 1418492"/>
                <a:gd name="connsiteY0" fmla="*/ 1688123 h 1688123"/>
                <a:gd name="connsiteX1" fmla="*/ 1418492 w 1418492"/>
                <a:gd name="connsiteY1" fmla="*/ 0 h 1688123"/>
                <a:gd name="connsiteX2" fmla="*/ 23446 w 1418492"/>
                <a:gd name="connsiteY2" fmla="*/ 0 h 1688123"/>
                <a:gd name="connsiteX3" fmla="*/ 0 w 1418492"/>
                <a:gd name="connsiteY3" fmla="*/ 1688123 h 1688123"/>
                <a:gd name="connsiteX0-1" fmla="*/ 0 w 1418492"/>
                <a:gd name="connsiteY0-2" fmla="*/ 1688123 h 1688123"/>
                <a:gd name="connsiteX1-3" fmla="*/ 1418492 w 1418492"/>
                <a:gd name="connsiteY1-4" fmla="*/ 0 h 1688123"/>
                <a:gd name="connsiteX2-5" fmla="*/ 4396 w 1418492"/>
                <a:gd name="connsiteY2-6" fmla="*/ 0 h 1688123"/>
                <a:gd name="connsiteX3-7" fmla="*/ 0 w 1418492"/>
                <a:gd name="connsiteY3-8" fmla="*/ 1688123 h 1688123"/>
                <a:gd name="connsiteX0-9" fmla="*/ 0 w 1437542"/>
                <a:gd name="connsiteY0-10" fmla="*/ 1690467 h 1690467"/>
                <a:gd name="connsiteX1-11" fmla="*/ 1437542 w 1437542"/>
                <a:gd name="connsiteY1-12" fmla="*/ 0 h 1690467"/>
                <a:gd name="connsiteX2-13" fmla="*/ 4396 w 1437542"/>
                <a:gd name="connsiteY2-14" fmla="*/ 2344 h 1690467"/>
                <a:gd name="connsiteX3-15" fmla="*/ 0 w 1437542"/>
                <a:gd name="connsiteY3-16" fmla="*/ 1690467 h 1690467"/>
                <a:gd name="connsiteX0-17" fmla="*/ 0 w 1435161"/>
                <a:gd name="connsiteY0-18" fmla="*/ 1690467 h 1690467"/>
                <a:gd name="connsiteX1-19" fmla="*/ 1435161 w 1435161"/>
                <a:gd name="connsiteY1-20" fmla="*/ 0 h 1690467"/>
                <a:gd name="connsiteX2-21" fmla="*/ 2015 w 1435161"/>
                <a:gd name="connsiteY2-22" fmla="*/ 2344 h 1690467"/>
                <a:gd name="connsiteX3-23" fmla="*/ 0 w 1435161"/>
                <a:gd name="connsiteY3-24" fmla="*/ 1690467 h 16904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35161" h="1690467">
                  <a:moveTo>
                    <a:pt x="0" y="1690467"/>
                  </a:moveTo>
                  <a:lnTo>
                    <a:pt x="1435161" y="0"/>
                  </a:lnTo>
                  <a:lnTo>
                    <a:pt x="2015" y="2344"/>
                  </a:lnTo>
                  <a:cubicBezTo>
                    <a:pt x="550" y="565052"/>
                    <a:pt x="1465" y="1127759"/>
                    <a:pt x="0" y="1690467"/>
                  </a:cubicBezTo>
                  <a:close/>
                </a:path>
              </a:pathLst>
            </a:cu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85">
                <a:latin typeface="+mj-ea"/>
                <a:ea typeface="+mj-ea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8499" y="2884247"/>
              <a:ext cx="1280342" cy="502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310" dirty="0">
                <a:solidFill>
                  <a:srgbClr val="FF9900"/>
                </a:solidFill>
                <a:latin typeface="#9Slide03 SVNJustice League" panose="02000500000000000000" pitchFamily="2" charset="0"/>
                <a:ea typeface="Microsoft YaHei" panose="020B050302020402020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547495" y="3700145"/>
            <a:ext cx="1586230" cy="2556510"/>
            <a:chOff x="6121827" y="2364084"/>
            <a:chExt cx="1442014" cy="2090685"/>
          </a:xfrm>
        </p:grpSpPr>
        <p:grpSp>
          <p:nvGrpSpPr>
            <p:cNvPr id="44" name="组合 43"/>
            <p:cNvGrpSpPr/>
            <p:nvPr/>
          </p:nvGrpSpPr>
          <p:grpSpPr>
            <a:xfrm>
              <a:off x="6123148" y="2364084"/>
              <a:ext cx="1440693" cy="2086502"/>
              <a:chOff x="1187091" y="2429464"/>
              <a:chExt cx="1440693" cy="2086502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1187091" y="2429464"/>
                <a:ext cx="1440693" cy="375647"/>
                <a:chOff x="3491880" y="1620039"/>
                <a:chExt cx="1440693" cy="375647"/>
              </a:xfrm>
            </p:grpSpPr>
            <p:sp>
              <p:nvSpPr>
                <p:cNvPr id="49" name="矩形 48"/>
                <p:cNvSpPr/>
                <p:nvPr/>
              </p:nvSpPr>
              <p:spPr>
                <a:xfrm>
                  <a:off x="3491880" y="1620039"/>
                  <a:ext cx="1440693" cy="375647"/>
                </a:xfrm>
                <a:prstGeom prst="rect">
                  <a:avLst/>
                </a:prstGeom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n>
                  <a:noFill/>
                </a:ln>
              </p:spPr>
              <p:txBody>
                <a:bodyPr vert="horz" wrap="square" lIns="75437" tIns="37718" rIns="75437" bIns="37718" numCol="1" anchor="t" anchorCtr="0" compatLnSpc="1"/>
                <a:lstStyle/>
                <a:p>
                  <a:endParaRPr lang="zh-CN" altLang="en-US" sz="148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739544" y="1621574"/>
                  <a:ext cx="602751" cy="3650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altLang="en-US" sz="2310" b="1" dirty="0">
                      <a:solidFill>
                        <a:schemeClr val="bg1"/>
                      </a:solidFill>
                      <a:latin typeface="#9Slide07 HLT Fall For You" panose="02000506000000020003" pitchFamily="2" charset="0"/>
                      <a:ea typeface="+mj-ea"/>
                    </a:rPr>
                    <a:t>Ví dụ</a:t>
                  </a:r>
                </a:p>
              </p:txBody>
            </p:sp>
          </p:grpSp>
          <p:sp>
            <p:nvSpPr>
              <p:cNvPr id="48" name="矩形 47"/>
              <p:cNvSpPr/>
              <p:nvPr/>
            </p:nvSpPr>
            <p:spPr>
              <a:xfrm>
                <a:off x="1187091" y="2805111"/>
                <a:ext cx="1440693" cy="171085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latin typeface="+mj-ea"/>
                  <a:ea typeface="+mj-ea"/>
                </a:endParaRPr>
              </a:p>
            </p:txBody>
          </p:sp>
        </p:grpSp>
        <p:sp>
          <p:nvSpPr>
            <p:cNvPr id="45" name="任意多边形 44"/>
            <p:cNvSpPr/>
            <p:nvPr/>
          </p:nvSpPr>
          <p:spPr>
            <a:xfrm>
              <a:off x="6121827" y="2737350"/>
              <a:ext cx="1435161" cy="1717419"/>
            </a:xfrm>
            <a:custGeom>
              <a:avLst/>
              <a:gdLst>
                <a:gd name="connsiteX0" fmla="*/ 0 w 1418492"/>
                <a:gd name="connsiteY0" fmla="*/ 1688123 h 1688123"/>
                <a:gd name="connsiteX1" fmla="*/ 1418492 w 1418492"/>
                <a:gd name="connsiteY1" fmla="*/ 0 h 1688123"/>
                <a:gd name="connsiteX2" fmla="*/ 23446 w 1418492"/>
                <a:gd name="connsiteY2" fmla="*/ 0 h 1688123"/>
                <a:gd name="connsiteX3" fmla="*/ 0 w 1418492"/>
                <a:gd name="connsiteY3" fmla="*/ 1688123 h 1688123"/>
                <a:gd name="connsiteX0-1" fmla="*/ 0 w 1418492"/>
                <a:gd name="connsiteY0-2" fmla="*/ 1688123 h 1688123"/>
                <a:gd name="connsiteX1-3" fmla="*/ 1418492 w 1418492"/>
                <a:gd name="connsiteY1-4" fmla="*/ 0 h 1688123"/>
                <a:gd name="connsiteX2-5" fmla="*/ 4396 w 1418492"/>
                <a:gd name="connsiteY2-6" fmla="*/ 0 h 1688123"/>
                <a:gd name="connsiteX3-7" fmla="*/ 0 w 1418492"/>
                <a:gd name="connsiteY3-8" fmla="*/ 1688123 h 1688123"/>
                <a:gd name="connsiteX0-9" fmla="*/ 0 w 1437542"/>
                <a:gd name="connsiteY0-10" fmla="*/ 1690467 h 1690467"/>
                <a:gd name="connsiteX1-11" fmla="*/ 1437542 w 1437542"/>
                <a:gd name="connsiteY1-12" fmla="*/ 0 h 1690467"/>
                <a:gd name="connsiteX2-13" fmla="*/ 4396 w 1437542"/>
                <a:gd name="connsiteY2-14" fmla="*/ 2344 h 1690467"/>
                <a:gd name="connsiteX3-15" fmla="*/ 0 w 1437542"/>
                <a:gd name="connsiteY3-16" fmla="*/ 1690467 h 1690467"/>
                <a:gd name="connsiteX0-17" fmla="*/ 0 w 1435161"/>
                <a:gd name="connsiteY0-18" fmla="*/ 1690467 h 1690467"/>
                <a:gd name="connsiteX1-19" fmla="*/ 1435161 w 1435161"/>
                <a:gd name="connsiteY1-20" fmla="*/ 0 h 1690467"/>
                <a:gd name="connsiteX2-21" fmla="*/ 2015 w 1435161"/>
                <a:gd name="connsiteY2-22" fmla="*/ 2344 h 1690467"/>
                <a:gd name="connsiteX3-23" fmla="*/ 0 w 1435161"/>
                <a:gd name="connsiteY3-24" fmla="*/ 1690467 h 16904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35161" h="1690467">
                  <a:moveTo>
                    <a:pt x="0" y="1690467"/>
                  </a:moveTo>
                  <a:lnTo>
                    <a:pt x="1435161" y="0"/>
                  </a:lnTo>
                  <a:lnTo>
                    <a:pt x="2015" y="2344"/>
                  </a:lnTo>
                  <a:cubicBezTo>
                    <a:pt x="550" y="565052"/>
                    <a:pt x="1465" y="1127759"/>
                    <a:pt x="0" y="169046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85">
                <a:latin typeface="+mj-ea"/>
                <a:ea typeface="+mj-ea"/>
              </a:endParaRPr>
            </a:p>
          </p:txBody>
        </p:sp>
      </p:grpSp>
      <p:sp>
        <p:nvSpPr>
          <p:cNvPr id="68" name="标题 1"/>
          <p:cNvSpPr txBox="1"/>
          <p:nvPr/>
        </p:nvSpPr>
        <p:spPr>
          <a:xfrm>
            <a:off x="2736215" y="366395"/>
            <a:ext cx="4382135" cy="384810"/>
          </a:xfrm>
          <a:prstGeom prst="rect">
            <a:avLst/>
          </a:prstGeom>
        </p:spPr>
        <p:txBody>
          <a:bodyPr vert="horz" lIns="75437" tIns="37718" rIns="75437" bIns="37718" rtlCol="0" anchor="ctr">
            <a:noAutofit/>
            <a:scene3d>
              <a:camera prst="orthographicFront"/>
              <a:lightRig rig="threePt" dir="t"/>
            </a:scene3d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3200" b="1" kern="1200">
                <a:solidFill>
                  <a:srgbClr val="77B87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Crocante" panose="02000000000000000000" pitchFamily="2" charset="0"/>
                <a:cs typeface="+mn-ea"/>
              </a:rPr>
              <a:t>Hoạt động </a:t>
            </a:r>
            <a:r>
              <a:rPr lang="vi-VN" altLang="en-US" sz="3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Crocante" panose="02000000000000000000" pitchFamily="2" charset="0"/>
                <a:cs typeface="+mn-ea"/>
              </a:rPr>
              <a:t>nhóm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26135" y="1059180"/>
            <a:ext cx="8593455" cy="592455"/>
          </a:xfrm>
          <a:prstGeom prst="rect">
            <a:avLst/>
          </a:prstGeom>
          <a:noFill/>
          <a:ln>
            <a:noFill/>
          </a:ln>
        </p:spPr>
        <p:txBody>
          <a:bodyPr wrap="square" lIns="100574" tIns="50287" rIns="100574" bIns="50287" rtlCol="0">
            <a:spAutoFit/>
          </a:bodyPr>
          <a:lstStyle/>
          <a:p>
            <a:pPr algn="r"/>
            <a:r>
              <a:rPr lang="vi-VN" altLang="en-US" sz="3200" b="1" dirty="0" err="1">
                <a:solidFill>
                  <a:srgbClr val="FF0000"/>
                </a:solidFill>
                <a:latin typeface="#9Slide07 HLT Fall For You" panose="02000506000000020003" pitchFamily="2" charset="0"/>
                <a:cs typeface="+mn-ea"/>
              </a:rPr>
              <a:t>Các em hãy lấy các ví dụ về vật sống và vật không sống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404235" y="4565650"/>
            <a:ext cx="11169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Con ong 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</p:nvPr>
        </p:nvGraphicFramePr>
        <p:xfrm>
          <a:off x="3280410" y="3507899"/>
          <a:ext cx="1592580" cy="1057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425700" imgH="1593850" progId="Paint.Picture">
                  <p:embed/>
                </p:oleObj>
              </mc:Choice>
              <mc:Fallback>
                <p:oleObj r:id="rId3" imgW="2425700" imgH="1593850" progId="Paint.Picture">
                  <p:embed/>
                  <p:pic>
                    <p:nvPicPr>
                      <p:cNvPr id="0" name="Picture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0410" y="3507899"/>
                        <a:ext cx="1592580" cy="1057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Content Placeholder 13" descr="ky-thuat-trong-cam-ngon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280410" y="4933950"/>
            <a:ext cx="1592580" cy="1337310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>
            <a:off x="3517900" y="6339840"/>
            <a:ext cx="11169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C</a:t>
            </a:r>
            <a:r>
              <a:rPr lang="vi-V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ây cam</a:t>
            </a: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graphicFrame>
        <p:nvGraphicFramePr>
          <p:cNvPr id="19" name="Object 18"/>
          <p:cNvGraphicFramePr/>
          <p:nvPr/>
        </p:nvGraphicFramePr>
        <p:xfrm>
          <a:off x="4872990" y="3508375"/>
          <a:ext cx="162115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362200" imgH="1854200" progId="Paint.Picture">
                  <p:embed/>
                </p:oleObj>
              </mc:Choice>
              <mc:Fallback>
                <p:oleObj r:id="rId6" imgW="2362200" imgH="1854200" progId="Paint.Picture">
                  <p:embed/>
                  <p:pic>
                    <p:nvPicPr>
                      <p:cNvPr id="0" name="Picture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72990" y="3508375"/>
                        <a:ext cx="1621155" cy="1057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20"/>
          <p:cNvSpPr txBox="1"/>
          <p:nvPr/>
        </p:nvSpPr>
        <p:spPr>
          <a:xfrm>
            <a:off x="5180965" y="4565650"/>
            <a:ext cx="11169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Than củi</a:t>
            </a: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078730" y="6339840"/>
            <a:ext cx="10877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Vi khuẩn</a:t>
            </a:r>
          </a:p>
        </p:txBody>
      </p:sp>
      <p:graphicFrame>
        <p:nvGraphicFramePr>
          <p:cNvPr id="23" name="Object 22"/>
          <p:cNvGraphicFramePr/>
          <p:nvPr/>
        </p:nvGraphicFramePr>
        <p:xfrm>
          <a:off x="4946650" y="4934585"/>
          <a:ext cx="1621790" cy="1322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546350" imgH="1841500" progId="Paint.Picture">
                  <p:embed/>
                </p:oleObj>
              </mc:Choice>
              <mc:Fallback>
                <p:oleObj r:id="rId8" imgW="2546350" imgH="1841500" progId="Paint.Picture">
                  <p:embed/>
                  <p:pic>
                    <p:nvPicPr>
                      <p:cNvPr id="0" name="Picture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6650" y="4934585"/>
                        <a:ext cx="1621790" cy="1322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7727 0.0158333 L -0.171338 -0.0361111 " pathEditMode="relative" rAng="0" ptsTypes="">
                                      <p:cBhvr>
                                        <p:cTn id="5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5152 -0.00407407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6553 -0.211852 " pathEditMode="relative" rAng="0" ptsTypes="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9478 0.034408 L -0.00530787 0.034408 L -0.0117106 0.0358272 L -0.0181132 0.0372464 L -0.0245158 0.0385769 L -0.0309185 0.0385769 L -0.0373211 0.0385769 L -0.0437238 0.0385769 L -0.0501264 0.0385769 L -0.0565291 0.0385769 L -0.0629317 0.0385769 L -0.0693344 0.0385769 L -0.0757371 0.0385769 L -0.0821397 0.0385769 L -0.0885424 0.0385769 L -0.0949446 0.0385769 L -0.101348 0.0385769 L -0.10775 0.0385769 L -0.115084 0.0385769 L -0.122418 0.0385769 L -0.129753 0.0385769 L -0.136155 0.0385769 L -0.142558 0.0385769 L -0.14896 0.034408 L -0.155363 0.0316584 L -0.161765 0.0316584 L -0.168168 0.0316584 L -0.17457 0.0316584 L -0.180974 0.0302392 L -0.187377 0.02882 L -0.193779 0.0260704 L -0.200182 0.0232319 L -0.206584 0.019063 L -0.212987 0.0148942 L -0.219389 0.0107253 L -0.225792 0.00655648 L -0.232194 0.00371811 L -0.238597 -0.00186994 L -0.245 -0.00461962 L -0.252333 -0.0116269 L -0.257863 -0.0213838 L -0.262403 -0.0311408 L -0.268806 -0.0394784 L -0.275208 -0.0478162 L -0.281611 -0.0562426 L -0.287141 -0.0659994 L -0.293543 -0.0757564 L -0.298084 -0.0855133 L -0.30175 -0.0952705 L -0.306349 -0.105027 L -0.312752 -0.114784 L -0.319154 -0.120371 L -0.325557 -0.123122 L -0.331959 -0.12596 L -0.338363 -0.12596 " pathEditMode="relative" rAng="0" ptsTypes="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0" y="-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00" grpId="0"/>
      <p:bldP spid="100" grpId="1"/>
      <p:bldP spid="18" grpId="0"/>
      <p:bldP spid="18" grpId="1"/>
      <p:bldP spid="21" grpId="0"/>
      <p:bldP spid="21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159439">
  <a:themeElements>
    <a:clrScheme name="01159439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01159439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1" i="0" u="none" strike="noStrike" cap="none" normalizeH="0" baseline="0" smtClean="0">
            <a:ln>
              <a:noFill/>
            </a:ln>
            <a:solidFill>
              <a:srgbClr val="0000DA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1" i="0" u="none" strike="noStrike" cap="none" normalizeH="0" baseline="0" smtClean="0">
            <a:ln>
              <a:noFill/>
            </a:ln>
            <a:solidFill>
              <a:srgbClr val="0000DA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0115943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845</Words>
  <Application>Microsoft Office PowerPoint</Application>
  <PresentationFormat>Custom</PresentationFormat>
  <Paragraphs>118</Paragraphs>
  <Slides>17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#9Slide03 AllRoundGothic</vt:lpstr>
      <vt:lpstr>#9Slide03 Arima Madurai Black</vt:lpstr>
      <vt:lpstr>#9Slide03 Arima Madurai Medium</vt:lpstr>
      <vt:lpstr>#9Slide03 BoosterNextFYBlack</vt:lpstr>
      <vt:lpstr>#9Slide03 IcielPanton Black</vt:lpstr>
      <vt:lpstr>#9Slide03 SVNJustice League</vt:lpstr>
      <vt:lpstr>#9Slide07 Crocante</vt:lpstr>
      <vt:lpstr>#9Slide07 HLT Fall For You</vt:lpstr>
      <vt:lpstr>#9Slide07 SVNBrandon Printed Sh</vt:lpstr>
      <vt:lpstr>Arial</vt:lpstr>
      <vt:lpstr>Calibri</vt:lpstr>
      <vt:lpstr>Calibri Light</vt:lpstr>
      <vt:lpstr>Lato Black</vt:lpstr>
      <vt:lpstr>Palatino Linotype</vt:lpstr>
      <vt:lpstr>Times New Roman</vt:lpstr>
      <vt:lpstr>Office Theme</vt:lpstr>
      <vt:lpstr>01159439</vt:lpstr>
      <vt:lpstr>2_Office Theme</vt:lpstr>
      <vt:lpstr>Paintbrush Picture</vt:lpstr>
      <vt:lpstr>Bài 2: CÁC LĨNH VỰC CHỦ YẾU CỦA KHOA HỌC TỰ NHIÊN</vt:lpstr>
      <vt:lpstr>PowerPoint Presentation</vt:lpstr>
      <vt:lpstr>Em hãy dự đoán các thí nghiệm 1,2,3 và 4 thuộc lĩnh vực khoa học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vann nguyen</cp:lastModifiedBy>
  <cp:revision>255</cp:revision>
  <dcterms:created xsi:type="dcterms:W3CDTF">2018-09-19T00:06:00Z</dcterms:created>
  <dcterms:modified xsi:type="dcterms:W3CDTF">2024-09-09T14:30:25Z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