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0"/>
  </p:notesMasterIdLst>
  <p:handoutMasterIdLst>
    <p:handoutMasterId r:id="rId31"/>
  </p:handoutMasterIdLst>
  <p:sldIdLst>
    <p:sldId id="292" r:id="rId3"/>
    <p:sldId id="312" r:id="rId4"/>
    <p:sldId id="313" r:id="rId5"/>
    <p:sldId id="256" r:id="rId6"/>
    <p:sldId id="263" r:id="rId7"/>
    <p:sldId id="265" r:id="rId8"/>
    <p:sldId id="307" r:id="rId9"/>
    <p:sldId id="274" r:id="rId10"/>
    <p:sldId id="282" r:id="rId11"/>
    <p:sldId id="296" r:id="rId12"/>
    <p:sldId id="314" r:id="rId13"/>
    <p:sldId id="299" r:id="rId14"/>
    <p:sldId id="308" r:id="rId15"/>
    <p:sldId id="278" r:id="rId16"/>
    <p:sldId id="316" r:id="rId17"/>
    <p:sldId id="306" r:id="rId18"/>
    <p:sldId id="317" r:id="rId19"/>
    <p:sldId id="290" r:id="rId20"/>
    <p:sldId id="266" r:id="rId21"/>
    <p:sldId id="315" r:id="rId22"/>
    <p:sldId id="302" r:id="rId23"/>
    <p:sldId id="309" r:id="rId24"/>
    <p:sldId id="310" r:id="rId25"/>
    <p:sldId id="291" r:id="rId26"/>
    <p:sldId id="283" r:id="rId27"/>
    <p:sldId id="264" r:id="rId28"/>
    <p:sldId id="311" r:id="rId29"/>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A695"/>
    <a:srgbClr val="53A694"/>
    <a:srgbClr val="F1FDFD"/>
    <a:srgbClr val="0C8BB8"/>
    <a:srgbClr val="0A7AA2"/>
    <a:srgbClr val="4B7EB9"/>
    <a:srgbClr val="629BE0"/>
    <a:srgbClr val="EF9595"/>
    <a:srgbClr val="74BDA2"/>
    <a:srgbClr val="418D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0" autoAdjust="0"/>
    <p:restoredTop sz="92071" autoAdjust="0"/>
  </p:normalViewPr>
  <p:slideViewPr>
    <p:cSldViewPr snapToGrid="0">
      <p:cViewPr varScale="1">
        <p:scale>
          <a:sx n="86" d="100"/>
          <a:sy n="86" d="100"/>
        </p:scale>
        <p:origin x="480" y="60"/>
      </p:cViewPr>
      <p:guideLst>
        <p:guide orient="horz" pos="2160"/>
        <p:guide pos="3871"/>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Montserrat" panose="00000500000000000000" charset="0"/>
              </a:rPr>
              <a:t>2024/12/3</a:t>
            </a:fld>
            <a:endParaRPr lang="zh-CN" altLang="en-US">
              <a:cs typeface="Montserrat" panose="000005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Montserrat" panose="00000500000000000000" charset="0"/>
              </a:rPr>
              <a:t>‹#›</a:t>
            </a:fld>
            <a:endParaRPr lang="zh-CN" altLang="en-US">
              <a:cs typeface="Montserrat" panose="000005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charset="0"/>
                <a:ea typeface="Montserrat" panose="00000500000000000000" charset="0"/>
                <a:cs typeface="Montserrat" panose="00000500000000000000" charset="0"/>
              </a:defRPr>
            </a:lvl1pPr>
          </a:lstStyle>
          <a:p>
            <a:fld id="{3CC73A6B-BB26-4B12-BFB8-2B873AE12267}" type="datetimeFigureOut">
              <a:rPr lang="zh-CN" altLang="en-US" smtClean="0"/>
              <a:t>2024/12/3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charset="0"/>
                <a:ea typeface="Montserrat" panose="00000500000000000000" charset="0"/>
                <a:cs typeface="Montserrat" panose="00000500000000000000" charset="0"/>
              </a:defRPr>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1pPr>
    <a:lvl2pPr marL="4572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2pPr>
    <a:lvl3pPr marL="9144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3pPr>
    <a:lvl4pPr marL="13716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4pPr>
    <a:lvl5pPr marL="18288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Tạo không khí phấn khởi trước khi tham gia học</a:t>
            </a:r>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686510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47226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a:t>Link tải clip: </a:t>
            </a:r>
            <a:r>
              <a:rPr lang="en-US"/>
              <a:t>https://www.youtube.com/watch?v=wU21WAqlUlw</a:t>
            </a:r>
            <a:endParaRPr lang="en-VN"/>
          </a:p>
        </p:txBody>
      </p:sp>
      <p:sp>
        <p:nvSpPr>
          <p:cNvPr id="4" name="Slide Number Placeholder 3"/>
          <p:cNvSpPr>
            <a:spLocks noGrp="1"/>
          </p:cNvSpPr>
          <p:nvPr>
            <p:ph type="sldNum" sz="quarter" idx="5"/>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32097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542354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smtClean="0"/>
              <a:t>TỰ</a:t>
            </a:r>
            <a:r>
              <a:rPr lang="vi-VN" altLang="zh-CN" baseline="0" dirty="0" smtClean="0"/>
              <a:t> HỌC</a:t>
            </a:r>
          </a:p>
          <a:p>
            <a:pPr marL="171450" indent="-171450">
              <a:buFontTx/>
              <a:buChar char="-"/>
            </a:pPr>
            <a:r>
              <a:rPr lang="vi-VN" altLang="zh-CN" baseline="0" dirty="0" smtClean="0"/>
              <a:t>Tự giác</a:t>
            </a:r>
          </a:p>
          <a:p>
            <a:pPr marL="171450" indent="-171450">
              <a:buFontTx/>
              <a:buChar char="-"/>
            </a:pPr>
            <a:r>
              <a:rPr lang="vi-VN" altLang="zh-CN" baseline="0" dirty="0" smtClean="0"/>
              <a:t>Chủ động làm thời gian biểu</a:t>
            </a:r>
          </a:p>
          <a:p>
            <a:pPr marL="171450" indent="-171450">
              <a:buFontTx/>
              <a:buChar char="-"/>
            </a:pPr>
            <a:r>
              <a:rPr lang="vi-VN" altLang="zh-CN" baseline="0" dirty="0" smtClean="0"/>
              <a:t>Kiên trì, quyết tâm, ko bỏ dở</a:t>
            </a:r>
          </a:p>
          <a:p>
            <a:pPr marL="171450" indent="-171450">
              <a:buFontTx/>
              <a:buChar char="-"/>
            </a:pPr>
            <a:r>
              <a:rPr lang="vi-VN" altLang="zh-CN" baseline="0" dirty="0" smtClean="0"/>
              <a:t>Dọn dẹp góc học tập, ko để nhiều đồ làm phân tán sự chú ý</a:t>
            </a:r>
          </a:p>
          <a:p>
            <a:pPr marL="0" indent="0">
              <a:buFontTx/>
              <a:buNone/>
            </a:pPr>
            <a:r>
              <a:rPr lang="vi-VN" altLang="zh-CN" baseline="0" dirty="0" smtClean="0"/>
              <a:t>TRÊN LỚP</a:t>
            </a:r>
          </a:p>
          <a:p>
            <a:pPr marL="171450" indent="-171450">
              <a:buFontTx/>
              <a:buChar char="-"/>
            </a:pPr>
            <a:r>
              <a:rPr lang="vi-VN" altLang="zh-CN" baseline="0" dirty="0" smtClean="0"/>
              <a:t>Tập trung nghe giảng</a:t>
            </a:r>
          </a:p>
          <a:p>
            <a:pPr marL="171450" indent="-171450">
              <a:buFontTx/>
              <a:buChar char="-"/>
            </a:pPr>
            <a:r>
              <a:rPr lang="vi-VN" altLang="zh-CN" baseline="0" dirty="0" smtClean="0"/>
              <a:t>Ko hiểu bài phải hỏi bạn, thầy cô</a:t>
            </a:r>
          </a:p>
          <a:p>
            <a:pPr marL="171450" indent="-171450">
              <a:buFontTx/>
              <a:buChar char="-"/>
            </a:pPr>
            <a:r>
              <a:rPr lang="vi-VN" altLang="zh-CN" baseline="0" dirty="0" smtClean="0"/>
              <a:t>Giơ tay phát biểu...</a:t>
            </a:r>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1473450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2050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3146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335571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F86BAB08-D03A-4FEF-8092-001CB785BBAB}" type="datetimeFigureOut">
              <a:rPr lang="zh-CN" altLang="en-US" smtClean="0"/>
              <a:t>2024/12/3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ontserrat" panose="00000500000000000000" charset="0"/>
          <a:ea typeface="Montserrat" panose="00000500000000000000" charset="0"/>
          <a:cs typeface="Montserrat" panose="00000500000000000000"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矩形 15"/>
          <p:cNvSpPr/>
          <p:nvPr/>
        </p:nvSpPr>
        <p:spPr>
          <a:xfrm>
            <a:off x="3744809" y="844709"/>
            <a:ext cx="4702381" cy="677108"/>
          </a:xfrm>
          <a:prstGeom prst="rect">
            <a:avLst/>
          </a:prstGeom>
        </p:spPr>
        <p:txBody>
          <a:bodyPr wrap="square" lIns="0" tIns="0" rIns="0" bIns="0">
            <a:spAutoFit/>
          </a:bodyPr>
          <a:lstStyle/>
          <a:p>
            <a:pPr algn="dist" eaLnBrk="1" hangingPunct="1">
              <a:defRPr/>
            </a:pPr>
            <a:r>
              <a:rPr lang="vi-VN" altLang="zh-CN" sz="4400" spc="600" noProof="1">
                <a:solidFill>
                  <a:srgbClr val="53A694"/>
                </a:solidFill>
                <a:latin typeface="Montserrat" panose="00000500000000000000" charset="0"/>
                <a:ea typeface="Montserrat" panose="00000500000000000000" charset="0"/>
                <a:cs typeface="+mn-ea"/>
                <a:sym typeface="Arial" panose="020B0604020202020204" pitchFamily="34" charset="0"/>
              </a:rPr>
              <a:t>KHỞI ĐỘNG</a:t>
            </a:r>
            <a:endParaRPr lang="en-US" altLang="zh-CN" sz="4400" spc="600" noProof="1">
              <a:solidFill>
                <a:srgbClr val="53A694"/>
              </a:solidFill>
              <a:latin typeface="Montserrat" panose="00000500000000000000" charset="0"/>
              <a:ea typeface="Montserrat" panose="00000500000000000000" charset="0"/>
              <a:cs typeface="+mn-ea"/>
              <a:sym typeface="Arial" panose="020B0604020202020204" pitchFamily="34" charset="0"/>
            </a:endParaRPr>
          </a:p>
        </p:txBody>
      </p:sp>
      <p:cxnSp>
        <p:nvCxnSpPr>
          <p:cNvPr id="19" name="直接连接符 18"/>
          <p:cNvCxnSpPr/>
          <p:nvPr/>
        </p:nvCxnSpPr>
        <p:spPr>
          <a:xfrm>
            <a:off x="4140828" y="1521817"/>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92828" y="1705439"/>
            <a:ext cx="5409572" cy="1569660"/>
          </a:xfrm>
          <a:prstGeom prst="rect">
            <a:avLst/>
          </a:prstGeom>
        </p:spPr>
        <p:txBody>
          <a:bodyPr wrap="square">
            <a:spAutoFit/>
          </a:bodyPr>
          <a:lstStyle/>
          <a:p>
            <a:r>
              <a:rPr lang="vi-VN" sz="3200" b="1" dirty="0">
                <a:solidFill>
                  <a:schemeClr val="tx2">
                    <a:lumMod val="50000"/>
                  </a:schemeClr>
                </a:solidFill>
                <a:latin typeface="+mj-lt"/>
              </a:rPr>
              <a:t>Em hãy cùng hát và vỗ tay theo bài hát ‘‘Hổng dám đâu’’ của nhạc sĩ Nguyễn Văn Hiên</a:t>
            </a:r>
          </a:p>
        </p:txBody>
      </p:sp>
      <p:sp>
        <p:nvSpPr>
          <p:cNvPr id="3" name="Rectangle 2"/>
          <p:cNvSpPr/>
          <p:nvPr/>
        </p:nvSpPr>
        <p:spPr>
          <a:xfrm>
            <a:off x="7595228" y="2366526"/>
            <a:ext cx="2960914" cy="2308324"/>
          </a:xfrm>
          <a:prstGeom prst="rect">
            <a:avLst/>
          </a:prstGeom>
        </p:spPr>
        <p:txBody>
          <a:bodyPr wrap="square">
            <a:spAutoFit/>
          </a:bodyPr>
          <a:lstStyle/>
          <a:p>
            <a:pPr algn="ctr"/>
            <a:r>
              <a:rPr lang="vi-VN" sz="2400" dirty="0">
                <a:solidFill>
                  <a:schemeClr val="tx2">
                    <a:lumMod val="50000"/>
                  </a:schemeClr>
                </a:solidFill>
              </a:rPr>
              <a:t>Em rút ra được thông điệp gì liên quan đến việc học tập thông qua bài hát trên?</a:t>
            </a:r>
          </a:p>
        </p:txBody>
      </p:sp>
    </p:spTree>
    <p:extLst>
      <p:ext uri="{BB962C8B-B14F-4D97-AF65-F5344CB8AC3E}">
        <p14:creationId xmlns:p14="http://schemas.microsoft.com/office/powerpoint/2010/main" val="3563429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0"/>
            <a:ext cx="12192002" cy="6858000"/>
            <a:chOff x="-1" y="0"/>
            <a:chExt cx="12192002" cy="6858000"/>
          </a:xfrm>
        </p:grpSpPr>
        <p:grpSp>
          <p:nvGrpSpPr>
            <p:cNvPr id="26" name="组合 25"/>
            <p:cNvGrpSpPr/>
            <p:nvPr/>
          </p:nvGrpSpPr>
          <p:grpSpPr>
            <a:xfrm>
              <a:off x="-1" y="0"/>
              <a:ext cx="12192002" cy="6858000"/>
              <a:chOff x="-1" y="0"/>
              <a:chExt cx="12192002" cy="685800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1" name="矩形 30"/>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2">
                      <a:lumMod val="50000"/>
                    </a:schemeClr>
                  </a:solidFill>
                  <a:cs typeface="Montserrat" panose="00000500000000000000" charset="0"/>
                </a:endParaRPr>
              </a:p>
            </p:txBody>
          </p:sp>
        </p:grpSp>
        <p:cxnSp>
          <p:nvCxnSpPr>
            <p:cNvPr id="29" name="直接连接符 28"/>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374073" y="1439603"/>
            <a:ext cx="11443854" cy="4907964"/>
            <a:chOff x="970328" y="2148115"/>
            <a:chExt cx="7912414" cy="4150931"/>
          </a:xfrm>
        </p:grpSpPr>
        <p:cxnSp>
          <p:nvCxnSpPr>
            <p:cNvPr id="4" name="直接箭头连接符 3"/>
            <p:cNvCxnSpPr/>
            <p:nvPr/>
          </p:nvCxnSpPr>
          <p:spPr>
            <a:xfrm>
              <a:off x="5017262" y="3807222"/>
              <a:ext cx="0" cy="83626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cxnSp>
          <p:nvCxnSpPr>
            <p:cNvPr id="6" name="直接箭头连接符 5"/>
            <p:cNvCxnSpPr/>
            <p:nvPr/>
          </p:nvCxnSpPr>
          <p:spPr>
            <a:xfrm>
              <a:off x="2086423" y="3807222"/>
              <a:ext cx="0" cy="83626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cxnSp>
          <p:nvCxnSpPr>
            <p:cNvPr id="7" name="直接箭头连接符 6"/>
            <p:cNvCxnSpPr/>
            <p:nvPr/>
          </p:nvCxnSpPr>
          <p:spPr>
            <a:xfrm>
              <a:off x="7811373" y="3807222"/>
              <a:ext cx="0" cy="836262"/>
            </a:xfrm>
            <a:prstGeom prst="straightConnector1">
              <a:avLst/>
            </a:prstGeom>
            <a:noFill/>
            <a:ln w="19050" cap="flat" cmpd="sng" algn="ctr">
              <a:solidFill>
                <a:schemeClr val="bg1">
                  <a:lumMod val="50000"/>
                </a:schemeClr>
              </a:solidFill>
              <a:prstDash val="sysDash"/>
              <a:miter lim="800000"/>
              <a:headEnd type="oval" w="med" len="med"/>
              <a:tailEnd type="triangle" w="med" len="med"/>
            </a:ln>
            <a:effectLst/>
          </p:spPr>
        </p:cxnSp>
        <p:sp>
          <p:nvSpPr>
            <p:cNvPr id="9" name="环形箭头 5"/>
            <p:cNvSpPr/>
            <p:nvPr/>
          </p:nvSpPr>
          <p:spPr>
            <a:xfrm flipH="1">
              <a:off x="1174137" y="2148115"/>
              <a:ext cx="1826808" cy="1826806"/>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vi-VN" altLang="zh-CN" b="1" kern="0" dirty="0">
                  <a:solidFill>
                    <a:schemeClr val="tx2">
                      <a:lumMod val="50000"/>
                    </a:schemeClr>
                  </a:solidFill>
                  <a:latin typeface="Montserrat" panose="00000500000000000000" charset="0"/>
                  <a:ea typeface="Montserrat" panose="00000500000000000000" charset="0"/>
                  <a:cs typeface="Montserrat" panose="00000500000000000000" charset="0"/>
                </a:rPr>
                <a:t>1</a:t>
              </a:r>
              <a:endParaRPr lang="zh-CN" altLang="en-US" b="1" kern="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0" name="TextBox 31"/>
            <p:cNvSpPr txBox="1"/>
            <p:nvPr/>
          </p:nvSpPr>
          <p:spPr>
            <a:xfrm>
              <a:off x="970328" y="4659135"/>
              <a:ext cx="2187466" cy="1015183"/>
            </a:xfrm>
            <a:prstGeom prst="rect">
              <a:avLst/>
            </a:prstGeom>
            <a:noFill/>
          </p:spPr>
          <p:txBody>
            <a:bodyPr wrap="square">
              <a:spAutoFit/>
            </a:bodyPr>
            <a:lstStyle/>
            <a:p>
              <a:pPr algn="just">
                <a:defRPr/>
              </a:pPr>
              <a:r>
                <a:rPr lang="vi-VN" altLang="zh-CN" sz="2400" b="1" dirty="0">
                  <a:solidFill>
                    <a:schemeClr val="tx2">
                      <a:lumMod val="50000"/>
                    </a:schemeClr>
                  </a:solidFill>
                  <a:latin typeface="Montserrat" panose="00000500000000000000" charset="0"/>
                  <a:ea typeface="Montserrat" panose="00000500000000000000" charset="0"/>
                  <a:cs typeface="Montserrat" panose="00000500000000000000" charset="0"/>
                </a:rPr>
                <a:t>XÁC ĐỊNH ĐÚNG MỤC ĐÍCH HỌC TẬP</a:t>
              </a:r>
              <a:endParaRPr lang="zh-CN" altLang="en-US" sz="24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1" name="环形箭头 7"/>
            <p:cNvSpPr/>
            <p:nvPr/>
          </p:nvSpPr>
          <p:spPr>
            <a:xfrm flipH="1">
              <a:off x="4104976" y="2148115"/>
              <a:ext cx="1824571" cy="1826806"/>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vi-VN" altLang="zh-CN" b="1" kern="0" dirty="0">
                  <a:solidFill>
                    <a:schemeClr val="tx2">
                      <a:lumMod val="50000"/>
                    </a:schemeClr>
                  </a:solidFill>
                  <a:latin typeface="Montserrat" panose="00000500000000000000" charset="0"/>
                  <a:ea typeface="Montserrat" panose="00000500000000000000" charset="0"/>
                  <a:cs typeface="Montserrat" panose="00000500000000000000" charset="0"/>
                </a:rPr>
                <a:t>2</a:t>
              </a:r>
              <a:endParaRPr lang="zh-CN" altLang="en-US" b="1" kern="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2" name="TextBox 31"/>
            <p:cNvSpPr txBox="1"/>
            <p:nvPr/>
          </p:nvSpPr>
          <p:spPr>
            <a:xfrm>
              <a:off x="3898934" y="4659135"/>
              <a:ext cx="2187466" cy="1015183"/>
            </a:xfrm>
            <a:prstGeom prst="rect">
              <a:avLst/>
            </a:prstGeom>
            <a:noFill/>
          </p:spPr>
          <p:txBody>
            <a:bodyPr wrap="square">
              <a:spAutoFit/>
            </a:bodyPr>
            <a:lstStyle/>
            <a:p>
              <a:pPr algn="just">
                <a:defRPr/>
              </a:pPr>
              <a:r>
                <a:rPr lang="vi-VN" altLang="zh-CN" sz="2400" b="1" dirty="0">
                  <a:solidFill>
                    <a:schemeClr val="tx2">
                      <a:lumMod val="50000"/>
                    </a:schemeClr>
                  </a:solidFill>
                  <a:latin typeface="Montserrat" panose="00000500000000000000" charset="0"/>
                  <a:ea typeface="Montserrat" panose="00000500000000000000" charset="0"/>
                  <a:cs typeface="Montserrat" panose="00000500000000000000" charset="0"/>
                </a:rPr>
                <a:t>LẬP THỜI GIAN BIỂU KHOA HỌC, HỢP LÍ.</a:t>
              </a:r>
              <a:endParaRPr lang="zh-CN" altLang="en-US" sz="24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3" name="环形箭头 9"/>
            <p:cNvSpPr/>
            <p:nvPr/>
          </p:nvSpPr>
          <p:spPr>
            <a:xfrm flipH="1">
              <a:off x="6899086" y="2148115"/>
              <a:ext cx="1826806" cy="1826806"/>
            </a:xfrm>
            <a:prstGeom prst="circularArrow">
              <a:avLst>
                <a:gd name="adj1" fmla="val 12500"/>
                <a:gd name="adj2" fmla="val 1142319"/>
                <a:gd name="adj3" fmla="val 20457681"/>
                <a:gd name="adj4" fmla="val 2875315"/>
                <a:gd name="adj5" fmla="val 12500"/>
              </a:avLst>
            </a:prstGeom>
            <a:solidFill>
              <a:srgbClr val="53A694"/>
            </a:solidFill>
            <a:ln w="12700" cap="flat" cmpd="sng" algn="ctr">
              <a:noFill/>
              <a:prstDash val="solid"/>
              <a:miter lim="800000"/>
            </a:ln>
            <a:effectLst/>
          </p:spPr>
          <p:txBody>
            <a:bodyPr anchor="ctr"/>
            <a:lstStyle/>
            <a:p>
              <a:pPr algn="ctr">
                <a:defRPr/>
              </a:pPr>
              <a:r>
                <a:rPr lang="vi-VN" altLang="zh-CN" b="1" kern="0" dirty="0">
                  <a:solidFill>
                    <a:schemeClr val="tx2">
                      <a:lumMod val="50000"/>
                    </a:schemeClr>
                  </a:solidFill>
                  <a:latin typeface="Montserrat" panose="00000500000000000000" charset="0"/>
                  <a:ea typeface="Montserrat" panose="00000500000000000000" charset="0"/>
                  <a:cs typeface="Montserrat" panose="00000500000000000000" charset="0"/>
                </a:rPr>
                <a:t>3</a:t>
              </a:r>
              <a:endParaRPr lang="zh-CN" altLang="en-US" b="1" kern="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4" name="TextBox 31"/>
            <p:cNvSpPr txBox="1"/>
            <p:nvPr/>
          </p:nvSpPr>
          <p:spPr>
            <a:xfrm>
              <a:off x="6695276" y="4659135"/>
              <a:ext cx="2187466" cy="1639911"/>
            </a:xfrm>
            <a:prstGeom prst="rect">
              <a:avLst/>
            </a:prstGeom>
            <a:noFill/>
          </p:spPr>
          <p:txBody>
            <a:bodyPr wrap="square">
              <a:spAutoFit/>
            </a:bodyPr>
            <a:lstStyle/>
            <a:p>
              <a:pPr algn="just">
                <a:defRPr/>
              </a:pPr>
              <a:r>
                <a:rPr lang="vi-VN" altLang="zh-CN" sz="2400" b="1" dirty="0">
                  <a:solidFill>
                    <a:schemeClr val="tx2">
                      <a:lumMod val="50000"/>
                    </a:schemeClr>
                  </a:solidFill>
                  <a:latin typeface="Montserrat" panose="00000500000000000000" charset="0"/>
                  <a:ea typeface="Montserrat" panose="00000500000000000000" charset="0"/>
                  <a:cs typeface="Montserrat" panose="00000500000000000000" charset="0"/>
                </a:rPr>
                <a:t>QUYẾT TÂM THỰC HIỆN CÁC MỤC TIÊU, KẾ HOẠCH ĐÃ ĐỀ RA</a:t>
              </a:r>
              <a:endParaRPr lang="zh-CN" altLang="en-US" sz="24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grpSp>
      <p:sp>
        <p:nvSpPr>
          <p:cNvPr id="77" name="TextBox 8"/>
          <p:cNvSpPr txBox="1">
            <a:spLocks noChangeArrowheads="1"/>
          </p:cNvSpPr>
          <p:nvPr/>
        </p:nvSpPr>
        <p:spPr bwMode="auto">
          <a:xfrm>
            <a:off x="969818" y="402385"/>
            <a:ext cx="98174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2800" b="1" spc="300" dirty="0">
                <a:solidFill>
                  <a:schemeClr val="tx2">
                    <a:lumMod val="50000"/>
                  </a:schemeClr>
                </a:solidFill>
                <a:latin typeface="Montserrat" panose="00000500000000000000" charset="0"/>
                <a:ea typeface="Montserrat" panose="00000500000000000000" charset="0"/>
                <a:cs typeface="Montserrat" panose="00000500000000000000" charset="0"/>
              </a:rPr>
              <a:t>BIỂU HIỆN CỦA HỌC TẬP TỰ GIÁC TÍCH CỰC</a:t>
            </a:r>
            <a:endParaRPr lang="zh-CN" altLang="en-US" sz="28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Tree>
    <p:extLst>
      <p:ext uri="{BB962C8B-B14F-4D97-AF65-F5344CB8AC3E}">
        <p14:creationId xmlns:p14="http://schemas.microsoft.com/office/powerpoint/2010/main" val="3359637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5479991"/>
              </p:ext>
            </p:extLst>
          </p:nvPr>
        </p:nvGraphicFramePr>
        <p:xfrm>
          <a:off x="199164" y="145143"/>
          <a:ext cx="11839118" cy="6609806"/>
        </p:xfrm>
        <a:graphic>
          <a:graphicData uri="http://schemas.openxmlformats.org/drawingml/2006/table">
            <a:tbl>
              <a:tblPr firstRow="1" bandRow="1">
                <a:tableStyleId>{5C22544A-7EE6-4342-B048-85BDC9FD1C3A}</a:tableStyleId>
              </a:tblPr>
              <a:tblGrid>
                <a:gridCol w="926739">
                  <a:extLst>
                    <a:ext uri="{9D8B030D-6E8A-4147-A177-3AD203B41FA5}">
                      <a16:colId xmlns:a16="http://schemas.microsoft.com/office/drawing/2014/main" val="1531308715"/>
                    </a:ext>
                  </a:extLst>
                </a:gridCol>
                <a:gridCol w="2033039">
                  <a:extLst>
                    <a:ext uri="{9D8B030D-6E8A-4147-A177-3AD203B41FA5}">
                      <a16:colId xmlns:a16="http://schemas.microsoft.com/office/drawing/2014/main" val="576028876"/>
                    </a:ext>
                  </a:extLst>
                </a:gridCol>
                <a:gridCol w="1921058">
                  <a:extLst>
                    <a:ext uri="{9D8B030D-6E8A-4147-A177-3AD203B41FA5}">
                      <a16:colId xmlns:a16="http://schemas.microsoft.com/office/drawing/2014/main" val="3231116305"/>
                    </a:ext>
                  </a:extLst>
                </a:gridCol>
                <a:gridCol w="1038722">
                  <a:extLst>
                    <a:ext uri="{9D8B030D-6E8A-4147-A177-3AD203B41FA5}">
                      <a16:colId xmlns:a16="http://schemas.microsoft.com/office/drawing/2014/main" val="829326477"/>
                    </a:ext>
                  </a:extLst>
                </a:gridCol>
                <a:gridCol w="1479890">
                  <a:extLst>
                    <a:ext uri="{9D8B030D-6E8A-4147-A177-3AD203B41FA5}">
                      <a16:colId xmlns:a16="http://schemas.microsoft.com/office/drawing/2014/main" val="4037280092"/>
                    </a:ext>
                  </a:extLst>
                </a:gridCol>
                <a:gridCol w="1479890">
                  <a:extLst>
                    <a:ext uri="{9D8B030D-6E8A-4147-A177-3AD203B41FA5}">
                      <a16:colId xmlns:a16="http://schemas.microsoft.com/office/drawing/2014/main" val="1137093983"/>
                    </a:ext>
                  </a:extLst>
                </a:gridCol>
                <a:gridCol w="1479890">
                  <a:extLst>
                    <a:ext uri="{9D8B030D-6E8A-4147-A177-3AD203B41FA5}">
                      <a16:colId xmlns:a16="http://schemas.microsoft.com/office/drawing/2014/main" val="259826571"/>
                    </a:ext>
                  </a:extLst>
                </a:gridCol>
                <a:gridCol w="1479890">
                  <a:extLst>
                    <a:ext uri="{9D8B030D-6E8A-4147-A177-3AD203B41FA5}">
                      <a16:colId xmlns:a16="http://schemas.microsoft.com/office/drawing/2014/main" val="590578649"/>
                    </a:ext>
                  </a:extLst>
                </a:gridCol>
              </a:tblGrid>
              <a:tr h="544286">
                <a:tc>
                  <a:txBody>
                    <a:bodyPr/>
                    <a:lstStyle/>
                    <a:p>
                      <a:pPr algn="ctr"/>
                      <a:endParaRPr lang="en-US" sz="2000" b="1" dirty="0"/>
                    </a:p>
                  </a:txBody>
                  <a:tcPr/>
                </a:tc>
                <a:tc>
                  <a:txBody>
                    <a:bodyPr/>
                    <a:lstStyle/>
                    <a:p>
                      <a:pPr algn="ctr"/>
                      <a:r>
                        <a:rPr lang="en-US" sz="2000" b="1" dirty="0" err="1" smtClean="0"/>
                        <a:t>THỨ</a:t>
                      </a:r>
                      <a:r>
                        <a:rPr lang="en-US" sz="2000" b="1" baseline="0" dirty="0" smtClean="0"/>
                        <a:t> 2</a:t>
                      </a:r>
                      <a:endParaRPr lang="en-US" sz="2000" b="1" dirty="0"/>
                    </a:p>
                  </a:txBody>
                  <a:tcPr/>
                </a:tc>
                <a:tc>
                  <a:txBody>
                    <a:bodyPr/>
                    <a:lstStyle/>
                    <a:p>
                      <a:pPr algn="ctr"/>
                      <a:r>
                        <a:rPr lang="en-US" sz="2000" b="1" dirty="0" err="1" smtClean="0"/>
                        <a:t>THỨ</a:t>
                      </a:r>
                      <a:r>
                        <a:rPr lang="en-US" sz="2000" b="1" baseline="0" dirty="0" smtClean="0"/>
                        <a:t> 3</a:t>
                      </a:r>
                      <a:endParaRPr lang="en-US" sz="2000" b="1" dirty="0"/>
                    </a:p>
                  </a:txBody>
                  <a:tcPr/>
                </a:tc>
                <a:tc>
                  <a:txBody>
                    <a:bodyPr/>
                    <a:lstStyle/>
                    <a:p>
                      <a:pPr algn="ctr"/>
                      <a:r>
                        <a:rPr lang="en-US" sz="2000" b="1" dirty="0" err="1" smtClean="0"/>
                        <a:t>THỨ</a:t>
                      </a:r>
                      <a:r>
                        <a:rPr lang="en-US" sz="2000" b="1" baseline="0" dirty="0" smtClean="0"/>
                        <a:t> 4</a:t>
                      </a:r>
                      <a:endParaRPr lang="en-US" sz="2000" b="1" dirty="0"/>
                    </a:p>
                  </a:txBody>
                  <a:tcPr/>
                </a:tc>
                <a:tc>
                  <a:txBody>
                    <a:bodyPr/>
                    <a:lstStyle/>
                    <a:p>
                      <a:pPr algn="ctr"/>
                      <a:r>
                        <a:rPr lang="en-US" sz="2000" b="1" dirty="0" err="1" smtClean="0"/>
                        <a:t>THỨ</a:t>
                      </a:r>
                      <a:r>
                        <a:rPr lang="en-US" sz="2000" b="1" baseline="0" dirty="0" smtClean="0"/>
                        <a:t> 5</a:t>
                      </a:r>
                      <a:endParaRPr lang="en-US" sz="2000" b="1" dirty="0"/>
                    </a:p>
                  </a:txBody>
                  <a:tcPr/>
                </a:tc>
                <a:tc>
                  <a:txBody>
                    <a:bodyPr/>
                    <a:lstStyle/>
                    <a:p>
                      <a:pPr algn="ctr"/>
                      <a:r>
                        <a:rPr lang="en-US" sz="2000" b="1" dirty="0" err="1" smtClean="0"/>
                        <a:t>THỨ</a:t>
                      </a:r>
                      <a:r>
                        <a:rPr lang="en-US" sz="2000" b="1" baseline="0" dirty="0" smtClean="0"/>
                        <a:t> 6</a:t>
                      </a:r>
                      <a:endParaRPr lang="en-US" sz="2000" b="1" dirty="0"/>
                    </a:p>
                  </a:txBody>
                  <a:tcPr/>
                </a:tc>
                <a:tc>
                  <a:txBody>
                    <a:bodyPr/>
                    <a:lstStyle/>
                    <a:p>
                      <a:pPr algn="ctr"/>
                      <a:r>
                        <a:rPr lang="en-US" sz="2000" b="1" dirty="0" err="1" smtClean="0"/>
                        <a:t>THỨ</a:t>
                      </a:r>
                      <a:r>
                        <a:rPr lang="en-US" sz="2000" b="1" baseline="0" dirty="0" smtClean="0"/>
                        <a:t> 7</a:t>
                      </a:r>
                      <a:endParaRPr lang="en-US" sz="2000" b="1" dirty="0"/>
                    </a:p>
                  </a:txBody>
                  <a:tcPr/>
                </a:tc>
                <a:tc>
                  <a:txBody>
                    <a:bodyPr/>
                    <a:lstStyle/>
                    <a:p>
                      <a:pPr algn="ctr"/>
                      <a:r>
                        <a:rPr lang="en-US" sz="2000" b="1" dirty="0" err="1" smtClean="0"/>
                        <a:t>CHỦ</a:t>
                      </a:r>
                      <a:r>
                        <a:rPr lang="en-US" sz="2000" b="1" baseline="0" dirty="0" smtClean="0"/>
                        <a:t> </a:t>
                      </a:r>
                      <a:r>
                        <a:rPr lang="en-US" sz="2000" b="1" baseline="0" dirty="0" err="1" smtClean="0"/>
                        <a:t>NHẬT</a:t>
                      </a:r>
                      <a:endParaRPr lang="en-US" sz="2000" b="1" dirty="0"/>
                    </a:p>
                  </a:txBody>
                  <a:tcPr/>
                </a:tc>
                <a:extLst>
                  <a:ext uri="{0D108BD9-81ED-4DB2-BD59-A6C34878D82A}">
                    <a16:rowId xmlns:a16="http://schemas.microsoft.com/office/drawing/2014/main" val="898893980"/>
                  </a:ext>
                </a:extLst>
              </a:tr>
              <a:tr h="1668859">
                <a:tc>
                  <a:txBody>
                    <a:bodyPr/>
                    <a:lstStyle/>
                    <a:p>
                      <a:pPr algn="ctr"/>
                      <a:r>
                        <a:rPr lang="en-US" sz="2000" b="1" dirty="0" err="1" smtClean="0"/>
                        <a:t>SÁNG</a:t>
                      </a:r>
                      <a:endParaRPr lang="en-US" sz="2000" b="1" dirty="0"/>
                    </a:p>
                  </a:txBody>
                  <a:tcPr/>
                </a:tc>
                <a:tc>
                  <a:txBody>
                    <a:bodyPr/>
                    <a:lstStyle/>
                    <a:p>
                      <a:pPr algn="ctr"/>
                      <a:r>
                        <a:rPr lang="en-US" sz="2000" b="1" dirty="0" smtClean="0"/>
                        <a:t>CC</a:t>
                      </a:r>
                    </a:p>
                    <a:p>
                      <a:pPr algn="ctr"/>
                      <a:r>
                        <a:rPr lang="en-US" sz="2000" b="1" dirty="0" err="1" smtClean="0"/>
                        <a:t>Đại</a:t>
                      </a:r>
                      <a:endParaRPr lang="en-US" sz="2000" b="1" dirty="0" smtClean="0"/>
                    </a:p>
                    <a:p>
                      <a:pPr algn="ctr"/>
                      <a:r>
                        <a:rPr lang="en-US" sz="2000" b="1" dirty="0" err="1" smtClean="0"/>
                        <a:t>Văn</a:t>
                      </a:r>
                      <a:r>
                        <a:rPr lang="en-US" sz="2000" b="1" baseline="0" dirty="0" smtClean="0"/>
                        <a:t> </a:t>
                      </a:r>
                    </a:p>
                    <a:p>
                      <a:pPr algn="ctr"/>
                      <a:r>
                        <a:rPr lang="en-US" sz="2000" b="1" baseline="0" dirty="0" smtClean="0"/>
                        <a:t>Tin</a:t>
                      </a:r>
                    </a:p>
                    <a:p>
                      <a:pPr algn="ctr"/>
                      <a:r>
                        <a:rPr lang="en-US" sz="2000" b="1" baseline="0" dirty="0" err="1" smtClean="0"/>
                        <a:t>Anh</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Hình</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Hình</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CN</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Địa</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GDĐP</a:t>
                      </a:r>
                      <a:endParaRPr lang="en-US" sz="2000" b="1" dirty="0" smtClean="0"/>
                    </a:p>
                    <a:p>
                      <a:pPr algn="ct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GDTC</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Văn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Văn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Anh</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Anh</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HĐTN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GDCD</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Sử</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Văn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KHTN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KHTN</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Đại</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GDTC</a:t>
                      </a:r>
                      <a:endParaRPr lang="en-US" sz="20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SHL</a:t>
                      </a:r>
                      <a:endParaRPr lang="en-US" sz="2000" b="1" dirty="0" smtClean="0"/>
                    </a:p>
                    <a:p>
                      <a:pPr algn="ct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err="1" smtClean="0"/>
                        <a:t>Mĩ</a:t>
                      </a:r>
                      <a:r>
                        <a:rPr lang="en-US" sz="2000" b="1" baseline="0" dirty="0" smtClean="0"/>
                        <a:t> </a:t>
                      </a:r>
                      <a:r>
                        <a:rPr lang="en-US" sz="2000" b="1" baseline="0" dirty="0" err="1" smtClean="0"/>
                        <a:t>thuật</a:t>
                      </a:r>
                      <a:endParaRPr lang="en-US" sz="20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err="1" smtClean="0"/>
                        <a:t>Sử</a:t>
                      </a:r>
                      <a:endParaRPr lang="en-US" sz="20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err="1" smtClean="0"/>
                        <a:t>Nhạc</a:t>
                      </a:r>
                      <a:endParaRPr lang="en-US" sz="2000" b="1" baseline="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err="1" smtClean="0"/>
                        <a:t>KHTN</a:t>
                      </a:r>
                      <a:r>
                        <a:rPr lang="en-US" sz="2000" b="1" baseline="0" dirty="0" smtClean="0"/>
                        <a:t/>
                      </a:r>
                      <a:br>
                        <a:rPr lang="en-US" sz="2000" b="1" baseline="0" dirty="0" smtClean="0"/>
                      </a:br>
                      <a:r>
                        <a:rPr lang="en-US" sz="2000" b="1" baseline="0" dirty="0" err="1" smtClean="0"/>
                        <a:t>KHTN</a:t>
                      </a:r>
                      <a:endParaRPr lang="en-US" sz="2000" b="1" dirty="0" smtClean="0"/>
                    </a:p>
                    <a:p>
                      <a:pPr algn="ct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p>
                  </a:txBody>
                  <a:tcPr/>
                </a:tc>
                <a:extLst>
                  <a:ext uri="{0D108BD9-81ED-4DB2-BD59-A6C34878D82A}">
                    <a16:rowId xmlns:a16="http://schemas.microsoft.com/office/drawing/2014/main" val="4104831349"/>
                  </a:ext>
                </a:extLst>
              </a:tr>
              <a:tr h="605392">
                <a:tc>
                  <a:txBody>
                    <a:bodyPr/>
                    <a:lstStyle/>
                    <a:p>
                      <a:pPr algn="ctr"/>
                      <a:r>
                        <a:rPr lang="en-US" sz="1800" b="1" dirty="0" err="1" smtClean="0"/>
                        <a:t>CHIỀU</a:t>
                      </a:r>
                      <a:endParaRPr lang="en-US" sz="1800" b="1" dirty="0"/>
                    </a:p>
                  </a:txBody>
                  <a:tcPr/>
                </a:tc>
                <a:tc>
                  <a:txBody>
                    <a:bodyPr/>
                    <a:lstStyle/>
                    <a:p>
                      <a:pPr algn="ctr"/>
                      <a:r>
                        <a:rPr lang="en-US" sz="2000" b="1" dirty="0" err="1" smtClean="0"/>
                        <a:t>Văn</a:t>
                      </a:r>
                      <a:endParaRPr lang="en-US" sz="2000" b="1" dirty="0"/>
                    </a:p>
                  </a:txBody>
                  <a:tcPr/>
                </a:tc>
                <a:tc>
                  <a:txBody>
                    <a:bodyPr/>
                    <a:lstStyle/>
                    <a:p>
                      <a:pPr algn="ctr"/>
                      <a:r>
                        <a:rPr lang="vi-VN" sz="2000" b="1" dirty="0" smtClean="0">
                          <a:solidFill>
                            <a:srgbClr val="FF0000"/>
                          </a:solidFill>
                        </a:rPr>
                        <a:t>14-16h30: </a:t>
                      </a:r>
                      <a:r>
                        <a:rPr lang="vi-VN" sz="2000" b="1" dirty="0" smtClean="0"/>
                        <a:t>Làm BT buổi sáng</a:t>
                      </a:r>
                      <a:endParaRPr lang="en-US" sz="2000" b="1" dirty="0"/>
                    </a:p>
                  </a:txBody>
                  <a:tcPr/>
                </a:tc>
                <a:tc>
                  <a:txBody>
                    <a:bodyPr/>
                    <a:lstStyle/>
                    <a:p>
                      <a:pPr algn="ctr"/>
                      <a:r>
                        <a:rPr lang="en-US" sz="2000" b="1" dirty="0" err="1" smtClean="0"/>
                        <a:t>Văn</a:t>
                      </a:r>
                      <a:endParaRPr lang="en-US" sz="2000" b="1" dirty="0"/>
                    </a:p>
                  </a:txBody>
                  <a:tcPr/>
                </a:tc>
                <a:tc>
                  <a:txBody>
                    <a:bodyPr/>
                    <a:lstStyle/>
                    <a:p>
                      <a:pPr algn="ctr"/>
                      <a:r>
                        <a:rPr lang="en-US" sz="2000" b="1" dirty="0" err="1" smtClean="0"/>
                        <a:t>Toán</a:t>
                      </a:r>
                      <a:endParaRPr lang="en-US" sz="2000" b="1" dirty="0"/>
                    </a:p>
                  </a:txBody>
                  <a:tcPr/>
                </a:tc>
                <a:tc>
                  <a:txBody>
                    <a:bodyPr/>
                    <a:lstStyle/>
                    <a:p>
                      <a:pPr algn="ctr"/>
                      <a:r>
                        <a:rPr lang="en-US" sz="2000" b="1" dirty="0" err="1" smtClean="0"/>
                        <a:t>Anh</a:t>
                      </a:r>
                      <a:endParaRPr lang="en-US" sz="2000" b="1" dirty="0"/>
                    </a:p>
                  </a:txBody>
                  <a:tcPr/>
                </a:tc>
                <a:tc>
                  <a:txBody>
                    <a:bodyPr/>
                    <a:lstStyle/>
                    <a:p>
                      <a:pPr algn="ctr"/>
                      <a:endParaRPr lang="en-US" sz="2000" b="1"/>
                    </a:p>
                  </a:txBody>
                  <a:tcPr/>
                </a:tc>
                <a:tc>
                  <a:txBody>
                    <a:bodyPr/>
                    <a:lstStyle/>
                    <a:p>
                      <a:pPr algn="ctr"/>
                      <a:endParaRPr lang="en-US" sz="2000" b="1"/>
                    </a:p>
                  </a:txBody>
                  <a:tcPr/>
                </a:tc>
                <a:extLst>
                  <a:ext uri="{0D108BD9-81ED-4DB2-BD59-A6C34878D82A}">
                    <a16:rowId xmlns:a16="http://schemas.microsoft.com/office/drawing/2014/main" val="513180833"/>
                  </a:ext>
                </a:extLst>
              </a:tr>
              <a:tr h="1624486">
                <a:tc>
                  <a:txBody>
                    <a:bodyPr/>
                    <a:lstStyle/>
                    <a:p>
                      <a:pPr algn="ctr"/>
                      <a:endParaRPr lang="vi-VN" sz="2000" b="1" dirty="0" smtClean="0"/>
                    </a:p>
                    <a:p>
                      <a:pPr algn="ctr"/>
                      <a:endParaRPr lang="vi-VN" sz="2000" b="1" dirty="0" smtClean="0"/>
                    </a:p>
                    <a:p>
                      <a:pPr algn="ctr"/>
                      <a:endParaRPr lang="vi-VN" sz="2000" b="1" dirty="0" smtClean="0"/>
                    </a:p>
                    <a:p>
                      <a:pPr algn="ctr"/>
                      <a:endParaRPr lang="vi-VN" sz="2000" b="1" dirty="0" smtClean="0"/>
                    </a:p>
                    <a:p>
                      <a:pPr algn="ctr"/>
                      <a:r>
                        <a:rPr lang="en-US" sz="2000" b="1" dirty="0" smtClean="0"/>
                        <a:t>TỐI</a:t>
                      </a:r>
                      <a:endParaRPr lang="en-US" sz="2000" b="1" dirty="0"/>
                    </a:p>
                  </a:txBody>
                  <a:tcPr/>
                </a:tc>
                <a:tc>
                  <a:txBody>
                    <a:bodyPr/>
                    <a:lstStyle/>
                    <a:p>
                      <a:pPr algn="ctr"/>
                      <a:r>
                        <a:rPr lang="vi-VN" sz="2000" b="1" dirty="0" smtClean="0">
                          <a:solidFill>
                            <a:srgbClr val="FF0000"/>
                          </a:solidFill>
                        </a:rPr>
                        <a:t>19-21h: </a:t>
                      </a:r>
                      <a:r>
                        <a:rPr lang="vi-VN" sz="2000" b="1" dirty="0" smtClean="0"/>
                        <a:t>Làm BT của buổi sáng, chiều</a:t>
                      </a:r>
                    </a:p>
                    <a:p>
                      <a:pPr algn="ctr"/>
                      <a:r>
                        <a:rPr lang="vi-VN" sz="2000" b="1" dirty="0" smtClean="0">
                          <a:solidFill>
                            <a:srgbClr val="FF0000"/>
                          </a:solidFill>
                        </a:rPr>
                        <a:t>21h</a:t>
                      </a:r>
                      <a:r>
                        <a:rPr lang="en-US" sz="2000" b="1" dirty="0" smtClean="0">
                          <a:solidFill>
                            <a:srgbClr val="FF0000"/>
                          </a:solidFill>
                        </a:rPr>
                        <a:t> – </a:t>
                      </a:r>
                      <a:r>
                        <a:rPr lang="vi-VN" sz="2000" b="1" dirty="0" smtClean="0">
                          <a:solidFill>
                            <a:srgbClr val="FF0000"/>
                          </a:solidFill>
                        </a:rPr>
                        <a:t>21h30</a:t>
                      </a:r>
                      <a:r>
                        <a:rPr lang="en-US" sz="2000" b="1" dirty="0" smtClean="0">
                          <a:solidFill>
                            <a:srgbClr val="FF0000"/>
                          </a:solidFill>
                        </a:rPr>
                        <a:t>: </a:t>
                      </a:r>
                      <a:r>
                        <a:rPr lang="vi-VN" sz="2000" b="1" dirty="0" smtClean="0">
                          <a:solidFill>
                            <a:schemeClr val="tx1"/>
                          </a:solidFill>
                        </a:rPr>
                        <a:t>ôn</a:t>
                      </a:r>
                      <a:r>
                        <a:rPr lang="vi-VN" sz="2000" b="1" dirty="0" smtClean="0">
                          <a:solidFill>
                            <a:srgbClr val="FF0000"/>
                          </a:solidFill>
                        </a:rPr>
                        <a:t> </a:t>
                      </a:r>
                      <a:r>
                        <a:rPr lang="en-US" sz="2000" b="1" baseline="0" dirty="0" err="1" smtClean="0"/>
                        <a:t>bài</a:t>
                      </a:r>
                      <a:r>
                        <a:rPr lang="vi-VN" sz="2000" b="1" dirty="0" smtClean="0"/>
                        <a:t>theo TKB sáng thứ</a:t>
                      </a:r>
                      <a:r>
                        <a:rPr lang="vi-VN" sz="2000" b="1" baseline="0" dirty="0" smtClean="0"/>
                        <a:t> 3 </a:t>
                      </a:r>
                      <a:endParaRPr lang="en-US" sz="2000" b="1" dirty="0" smtClean="0"/>
                    </a:p>
                    <a:p>
                      <a:pPr algn="ctr"/>
                      <a:r>
                        <a:rPr lang="vi-VN" sz="2000" b="1" dirty="0" smtClean="0">
                          <a:solidFill>
                            <a:srgbClr val="FF0000"/>
                          </a:solidFill>
                        </a:rPr>
                        <a:t>21h30</a:t>
                      </a:r>
                      <a:r>
                        <a:rPr lang="en-US" sz="2000" b="1" dirty="0" smtClean="0">
                          <a:solidFill>
                            <a:srgbClr val="FF0000"/>
                          </a:solidFill>
                        </a:rPr>
                        <a:t>: </a:t>
                      </a:r>
                      <a:r>
                        <a:rPr lang="en-US" sz="2000" b="1" dirty="0" err="1" smtClean="0"/>
                        <a:t>soạn</a:t>
                      </a:r>
                      <a:r>
                        <a:rPr lang="en-US" sz="2000" b="1" baseline="0" dirty="0" smtClean="0"/>
                        <a:t> </a:t>
                      </a:r>
                      <a:r>
                        <a:rPr lang="en-US" sz="2000" b="1" baseline="0" dirty="0" err="1" smtClean="0"/>
                        <a:t>sách</a:t>
                      </a:r>
                      <a:endParaRPr lang="en-US" sz="2000" b="1" dirty="0"/>
                    </a:p>
                  </a:txBody>
                  <a:tcPr/>
                </a:tc>
                <a:tc>
                  <a:txBody>
                    <a:bodyPr/>
                    <a:lstStyle/>
                    <a:p>
                      <a:pPr algn="ctr"/>
                      <a:r>
                        <a:rPr lang="vi-VN" sz="2000" b="1" dirty="0" smtClean="0">
                          <a:solidFill>
                            <a:srgbClr val="FF0000"/>
                          </a:solidFill>
                        </a:rPr>
                        <a:t>17h-19h: </a:t>
                      </a:r>
                      <a:r>
                        <a:rPr lang="vi-VN" sz="2000" b="1" dirty="0" smtClean="0"/>
                        <a:t>ĐI học thêm</a:t>
                      </a:r>
                    </a:p>
                    <a:p>
                      <a:pPr algn="ctr"/>
                      <a:r>
                        <a:rPr lang="vi-VN" sz="2000" b="1" dirty="0" smtClean="0">
                          <a:solidFill>
                            <a:srgbClr val="FF0000"/>
                          </a:solidFill>
                        </a:rPr>
                        <a:t>19h30: </a:t>
                      </a:r>
                      <a:r>
                        <a:rPr lang="vi-VN" sz="2000" b="1" dirty="0" smtClean="0"/>
                        <a:t>LÀm BT học thêm</a:t>
                      </a:r>
                    </a:p>
                    <a:p>
                      <a:pPr marL="0" marR="0" indent="0" algn="ctr" defTabSz="914400" rtl="0" eaLnBrk="1" fontAlgn="auto" latinLnBrk="0" hangingPunct="1">
                        <a:lnSpc>
                          <a:spcPct val="100000"/>
                        </a:lnSpc>
                        <a:spcBef>
                          <a:spcPts val="0"/>
                        </a:spcBef>
                        <a:spcAft>
                          <a:spcPts val="0"/>
                        </a:spcAft>
                        <a:buClrTx/>
                        <a:buSzTx/>
                        <a:buFontTx/>
                        <a:buNone/>
                        <a:tabLst/>
                        <a:defRPr/>
                      </a:pPr>
                      <a:r>
                        <a:rPr lang="vi-VN" sz="2000" b="1" dirty="0" smtClean="0">
                          <a:solidFill>
                            <a:srgbClr val="FF0000"/>
                          </a:solidFill>
                        </a:rPr>
                        <a:t>2</a:t>
                      </a:r>
                      <a:r>
                        <a:rPr lang="en-US" sz="2000" b="1" dirty="0" smtClean="0">
                          <a:solidFill>
                            <a:srgbClr val="FF0000"/>
                          </a:solidFill>
                        </a:rPr>
                        <a:t>0</a:t>
                      </a:r>
                      <a:r>
                        <a:rPr lang="vi-VN" sz="2000" b="1" dirty="0" smtClean="0">
                          <a:solidFill>
                            <a:srgbClr val="FF0000"/>
                          </a:solidFill>
                        </a:rPr>
                        <a:t>h</a:t>
                      </a:r>
                      <a:r>
                        <a:rPr lang="en-US" sz="2000" b="1" dirty="0" smtClean="0">
                          <a:solidFill>
                            <a:srgbClr val="FF0000"/>
                          </a:solidFill>
                        </a:rPr>
                        <a:t>30</a:t>
                      </a:r>
                      <a:r>
                        <a:rPr lang="vi-VN" sz="2000" b="1" dirty="0" smtClean="0">
                          <a:solidFill>
                            <a:srgbClr val="FF0000"/>
                          </a:solidFill>
                        </a:rPr>
                        <a:t>:</a:t>
                      </a:r>
                      <a:r>
                        <a:rPr lang="en-US" sz="2000" b="1" dirty="0" smtClean="0">
                          <a:solidFill>
                            <a:srgbClr val="FF0000"/>
                          </a:solidFill>
                        </a:rPr>
                        <a:t> </a:t>
                      </a:r>
                      <a:r>
                        <a:rPr lang="vi-VN" sz="2000" b="1" dirty="0" smtClean="0">
                          <a:solidFill>
                            <a:schemeClr val="tx1"/>
                          </a:solidFill>
                        </a:rPr>
                        <a:t>ôn</a:t>
                      </a:r>
                      <a:r>
                        <a:rPr lang="vi-VN" sz="2000" b="1" dirty="0" smtClean="0">
                          <a:solidFill>
                            <a:srgbClr val="FF0000"/>
                          </a:solidFill>
                        </a:rPr>
                        <a:t> </a:t>
                      </a:r>
                      <a:r>
                        <a:rPr lang="en-US" sz="2000" b="1" baseline="0" dirty="0" err="1" smtClean="0"/>
                        <a:t>bài</a:t>
                      </a:r>
                      <a:r>
                        <a:rPr lang="vi-VN" sz="2000" b="1" dirty="0" smtClean="0"/>
                        <a:t>theo TKB sáng thứ</a:t>
                      </a:r>
                      <a:r>
                        <a:rPr lang="vi-VN" sz="2000" b="1" baseline="0" dirty="0" smtClean="0"/>
                        <a:t> </a:t>
                      </a:r>
                      <a:r>
                        <a:rPr lang="en-US" sz="2000" b="1" baseline="0" dirty="0" smtClean="0"/>
                        <a:t>4</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1" baseline="0" dirty="0" smtClean="0">
                          <a:solidFill>
                            <a:srgbClr val="FF0000"/>
                          </a:solidFill>
                        </a:rPr>
                        <a:t>21h: </a:t>
                      </a:r>
                      <a:r>
                        <a:rPr lang="en-US" sz="2000" b="1" baseline="0" dirty="0" err="1" smtClean="0"/>
                        <a:t>Soạn</a:t>
                      </a:r>
                      <a:r>
                        <a:rPr lang="en-US" sz="2000" b="1" baseline="0" dirty="0" smtClean="0"/>
                        <a:t> </a:t>
                      </a:r>
                      <a:r>
                        <a:rPr lang="en-US" sz="2000" b="1" baseline="0" dirty="0" err="1" smtClean="0"/>
                        <a:t>sách</a:t>
                      </a:r>
                      <a:r>
                        <a:rPr lang="vi-VN" sz="2000" b="1" baseline="0" dirty="0" smtClean="0"/>
                        <a:t> </a:t>
                      </a:r>
                      <a:endParaRPr lang="en-US" sz="2000" b="1" dirty="0" smtClean="0"/>
                    </a:p>
                    <a:p>
                      <a:pPr algn="ctr"/>
                      <a:endParaRPr lang="en-US" sz="2000" b="1" dirty="0">
                        <a:solidFill>
                          <a:srgbClr val="FF0000"/>
                        </a:solidFill>
                      </a:endParaRPr>
                    </a:p>
                  </a:txBody>
                  <a:tcPr/>
                </a:tc>
                <a:tc>
                  <a:txBody>
                    <a:bodyPr/>
                    <a:lstStyle/>
                    <a:p>
                      <a:pPr algn="ctr"/>
                      <a:endParaRPr lang="en-US" sz="2000" b="1" dirty="0"/>
                    </a:p>
                  </a:txBody>
                  <a:tcPr/>
                </a:tc>
                <a:tc>
                  <a:txBody>
                    <a:bodyPr/>
                    <a:lstStyle/>
                    <a:p>
                      <a:pPr algn="ctr"/>
                      <a:endParaRPr lang="en-US" sz="2000" b="1"/>
                    </a:p>
                  </a:txBody>
                  <a:tcPr/>
                </a:tc>
                <a:tc>
                  <a:txBody>
                    <a:bodyPr/>
                    <a:lstStyle/>
                    <a:p>
                      <a:pPr algn="ctr"/>
                      <a:endParaRPr lang="en-US" sz="2000" b="1"/>
                    </a:p>
                  </a:txBody>
                  <a:tcPr/>
                </a:tc>
                <a:tc>
                  <a:txBody>
                    <a:bodyPr/>
                    <a:lstStyle/>
                    <a:p>
                      <a:pPr algn="ctr"/>
                      <a:endParaRPr lang="en-US" sz="2000" b="1"/>
                    </a:p>
                  </a:txBody>
                  <a:tcPr/>
                </a:tc>
                <a:tc>
                  <a:txBody>
                    <a:bodyPr/>
                    <a:lstStyle/>
                    <a:p>
                      <a:pPr algn="ctr"/>
                      <a:r>
                        <a:rPr lang="vi-VN" sz="2000" b="1" dirty="0" smtClean="0"/>
                        <a:t>Học bài theo TKB sáng thứ</a:t>
                      </a:r>
                      <a:r>
                        <a:rPr lang="vi-VN" sz="2000" b="1" baseline="0" dirty="0" smtClean="0"/>
                        <a:t> 2</a:t>
                      </a:r>
                      <a:endParaRPr lang="en-US" sz="2000" b="1" dirty="0"/>
                    </a:p>
                  </a:txBody>
                  <a:tcPr/>
                </a:tc>
                <a:extLst>
                  <a:ext uri="{0D108BD9-81ED-4DB2-BD59-A6C34878D82A}">
                    <a16:rowId xmlns:a16="http://schemas.microsoft.com/office/drawing/2014/main" val="3572742100"/>
                  </a:ext>
                </a:extLst>
              </a:tr>
            </a:tbl>
          </a:graphicData>
        </a:graphic>
      </p:graphicFrame>
    </p:spTree>
    <p:extLst>
      <p:ext uri="{BB962C8B-B14F-4D97-AF65-F5344CB8AC3E}">
        <p14:creationId xmlns:p14="http://schemas.microsoft.com/office/powerpoint/2010/main" val="231324846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矩形 10"/>
          <p:cNvSpPr/>
          <p:nvPr/>
        </p:nvSpPr>
        <p:spPr>
          <a:xfrm>
            <a:off x="1417983" y="2495550"/>
            <a:ext cx="9965633" cy="1354217"/>
          </a:xfrm>
          <a:prstGeom prst="rect">
            <a:avLst/>
          </a:prstGeom>
        </p:spPr>
        <p:txBody>
          <a:bodyPr wrap="square" lIns="0" tIns="0" rIns="0" bIns="0">
            <a:spAutoFit/>
          </a:bodyPr>
          <a:lstStyle/>
          <a:p>
            <a:pPr algn="ctr"/>
            <a:r>
              <a:rPr lang="vi-VN" altLang="zh-CN" sz="4400" b="1" dirty="0">
                <a:solidFill>
                  <a:srgbClr val="53A694"/>
                </a:solidFill>
                <a:latin typeface="Montserrat" panose="00000500000000000000" charset="0"/>
                <a:ea typeface="Montserrat" panose="00000500000000000000" charset="0"/>
                <a:cs typeface="Montserrat" panose="00000500000000000000" charset="0"/>
              </a:rPr>
              <a:t>Ý NGHĨA </a:t>
            </a:r>
            <a:r>
              <a:rPr lang="vi-VN" altLang="zh-CN" sz="4400" b="1" dirty="0" smtClean="0">
                <a:solidFill>
                  <a:srgbClr val="53A694"/>
                </a:solidFill>
                <a:latin typeface="Montserrat" panose="00000500000000000000" charset="0"/>
                <a:ea typeface="Montserrat" panose="00000500000000000000" charset="0"/>
                <a:cs typeface="Montserrat" panose="00000500000000000000" charset="0"/>
              </a:rPr>
              <a:t>CỦA </a:t>
            </a:r>
            <a:r>
              <a:rPr lang="vi-VN" altLang="zh-CN" sz="4400" b="1" dirty="0">
                <a:solidFill>
                  <a:srgbClr val="53A694"/>
                </a:solidFill>
                <a:latin typeface="Montserrat" panose="00000500000000000000" charset="0"/>
                <a:ea typeface="Montserrat" panose="00000500000000000000" charset="0"/>
                <a:cs typeface="Montserrat" panose="00000500000000000000" charset="0"/>
              </a:rPr>
              <a:t>HỌC TẬP </a:t>
            </a:r>
          </a:p>
          <a:p>
            <a:pPr algn="ctr"/>
            <a:r>
              <a:rPr lang="vi-VN" altLang="zh-CN" sz="4400" b="1" dirty="0">
                <a:solidFill>
                  <a:srgbClr val="53A694"/>
                </a:solidFill>
                <a:latin typeface="Montserrat" panose="00000500000000000000" charset="0"/>
                <a:ea typeface="Montserrat" panose="00000500000000000000" charset="0"/>
                <a:cs typeface="Montserrat" panose="00000500000000000000" charset="0"/>
              </a:rPr>
              <a:t>TỰ GIÁC VÀ TÍCH CỰC</a:t>
            </a:r>
            <a:endParaRPr lang="zh-CN" altLang="en-US" sz="4400" b="1" dirty="0">
              <a:solidFill>
                <a:srgbClr val="53A694"/>
              </a:solidFill>
              <a:latin typeface="Montserrat" panose="00000500000000000000" charset="0"/>
              <a:ea typeface="Montserrat" panose="00000500000000000000" charset="0"/>
              <a:cs typeface="Montserrat" panose="00000500000000000000" charset="0"/>
            </a:endParaRPr>
          </a:p>
        </p:txBody>
      </p:sp>
      <p:sp>
        <p:nvSpPr>
          <p:cNvPr id="16" name="矩形 15"/>
          <p:cNvSpPr/>
          <p:nvPr/>
        </p:nvSpPr>
        <p:spPr>
          <a:xfrm>
            <a:off x="4028440" y="1330960"/>
            <a:ext cx="3973195" cy="676910"/>
          </a:xfrm>
          <a:prstGeom prst="rect">
            <a:avLst/>
          </a:prstGeom>
        </p:spPr>
        <p:txBody>
          <a:bodyPr wrap="square" lIns="0" tIns="0" rIns="0" bIns="0">
            <a:spAutoFit/>
          </a:bodyPr>
          <a:lstStyle/>
          <a:p>
            <a:pPr algn="dist" eaLnBrk="1" hangingPunct="1">
              <a:defRPr/>
            </a:pPr>
            <a:r>
              <a:rPr lang="en-US" altLang="zh-CN" sz="4400" b="1" spc="600" noProof="1" smtClean="0">
                <a:solidFill>
                  <a:srgbClr val="53A694"/>
                </a:solidFill>
                <a:latin typeface="Montserrat" panose="00000500000000000000" charset="0"/>
                <a:ea typeface="Montserrat" panose="00000500000000000000" charset="0"/>
                <a:cs typeface="+mn-ea"/>
                <a:sym typeface="Arial" panose="020B0604020202020204" pitchFamily="34" charset="0"/>
              </a:rPr>
              <a:t>2</a:t>
            </a:r>
            <a:endParaRPr lang="en-US" altLang="zh-CN" sz="4400" b="1" spc="600" noProof="1">
              <a:solidFill>
                <a:srgbClr val="53A694"/>
              </a:solidFill>
              <a:latin typeface="Montserrat" panose="00000500000000000000" charset="0"/>
              <a:ea typeface="Montserrat" panose="00000500000000000000" charset="0"/>
              <a:cs typeface="+mn-ea"/>
              <a:sym typeface="Arial" panose="020B0604020202020204" pitchFamily="34" charset="0"/>
            </a:endParaRPr>
          </a:p>
        </p:txBody>
      </p:sp>
      <p:cxnSp>
        <p:nvCxnSpPr>
          <p:cNvPr id="19" name="直接连接符 18"/>
          <p:cNvCxnSpPr/>
          <p:nvPr/>
        </p:nvCxnSpPr>
        <p:spPr>
          <a:xfrm>
            <a:off x="4140828" y="2210931"/>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06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 y="0"/>
            <a:ext cx="12192002" cy="6858000"/>
            <a:chOff x="-1" y="0"/>
            <a:chExt cx="12192002" cy="6858000"/>
          </a:xfrm>
        </p:grpSpPr>
        <p:grpSp>
          <p:nvGrpSpPr>
            <p:cNvPr id="29" name="组合 28"/>
            <p:cNvGrpSpPr/>
            <p:nvPr/>
          </p:nvGrpSpPr>
          <p:grpSpPr>
            <a:xfrm>
              <a:off x="-1" y="0"/>
              <a:ext cx="12192002" cy="6858000"/>
              <a:chOff x="-1" y="0"/>
              <a:chExt cx="12192002" cy="685800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4" name="矩形 33"/>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2">
                      <a:lumMod val="50000"/>
                    </a:schemeClr>
                  </a:solidFill>
                  <a:cs typeface="Montserrat" panose="00000500000000000000" charset="0"/>
                </a:endParaRPr>
              </a:p>
            </p:txBody>
          </p:sp>
        </p:grpSp>
        <p:cxnSp>
          <p:nvCxnSpPr>
            <p:cNvPr id="32" name="直接连接符 31"/>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77" name="TextBox 8"/>
          <p:cNvSpPr txBox="1">
            <a:spLocks noChangeArrowheads="1"/>
          </p:cNvSpPr>
          <p:nvPr/>
        </p:nvSpPr>
        <p:spPr bwMode="auto">
          <a:xfrm>
            <a:off x="2840183" y="352047"/>
            <a:ext cx="64315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600" b="1" spc="300" dirty="0">
                <a:solidFill>
                  <a:schemeClr val="tx2">
                    <a:lumMod val="50000"/>
                  </a:schemeClr>
                </a:solidFill>
                <a:latin typeface="Montserrat" panose="00000500000000000000" charset="0"/>
                <a:ea typeface="Montserrat" panose="00000500000000000000" charset="0"/>
                <a:cs typeface="Montserrat" panose="00000500000000000000" charset="0"/>
              </a:rPr>
              <a:t>XỬ LÝ TÌNH HUỐNG SGK</a:t>
            </a:r>
            <a:endParaRPr lang="zh-CN" altLang="en-US" sz="36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pic>
        <p:nvPicPr>
          <p:cNvPr id="3" name="Picture 2" descr="Text&#10;&#10;Description automatically generated with medium confidence">
            <a:extLst>
              <a:ext uri="{FF2B5EF4-FFF2-40B4-BE49-F238E27FC236}">
                <a16:creationId xmlns:a16="http://schemas.microsoft.com/office/drawing/2014/main" id="{F9AC5F84-1342-5C9A-F179-567B2621E42C}"/>
              </a:ext>
            </a:extLst>
          </p:cNvPr>
          <p:cNvPicPr>
            <a:picLocks noChangeAspect="1"/>
          </p:cNvPicPr>
          <p:nvPr/>
        </p:nvPicPr>
        <p:blipFill rotWithShape="1">
          <a:blip r:embed="rId4">
            <a:extLst>
              <a:ext uri="{28A0092B-C50C-407E-A947-70E740481C1C}">
                <a14:useLocalDpi xmlns:a14="http://schemas.microsoft.com/office/drawing/2010/main" val="0"/>
              </a:ext>
            </a:extLst>
          </a:blip>
          <a:srcRect l="57677"/>
          <a:stretch/>
        </p:blipFill>
        <p:spPr>
          <a:xfrm>
            <a:off x="7044802" y="1445915"/>
            <a:ext cx="2897140" cy="2984500"/>
          </a:xfrm>
          <a:prstGeom prst="rect">
            <a:avLst/>
          </a:prstGeom>
        </p:spPr>
      </p:pic>
      <p:pic>
        <p:nvPicPr>
          <p:cNvPr id="7" name="Picture 6" descr="Text&#10;&#10;Description automatically generated">
            <a:extLst>
              <a:ext uri="{FF2B5EF4-FFF2-40B4-BE49-F238E27FC236}">
                <a16:creationId xmlns:a16="http://schemas.microsoft.com/office/drawing/2014/main" id="{ECAB08D6-ED34-6E9E-12DA-33F166DDEDE2}"/>
              </a:ext>
            </a:extLst>
          </p:cNvPr>
          <p:cNvPicPr>
            <a:picLocks noChangeAspect="1"/>
          </p:cNvPicPr>
          <p:nvPr/>
        </p:nvPicPr>
        <p:blipFill rotWithShape="1">
          <a:blip r:embed="rId5">
            <a:extLst>
              <a:ext uri="{28A0092B-C50C-407E-A947-70E740481C1C}">
                <a14:useLocalDpi xmlns:a14="http://schemas.microsoft.com/office/drawing/2010/main" val="0"/>
              </a:ext>
            </a:extLst>
          </a:blip>
          <a:srcRect l="53149" t="9176" r="2190" b="5987"/>
          <a:stretch/>
        </p:blipFill>
        <p:spPr>
          <a:xfrm>
            <a:off x="1675185" y="3429000"/>
            <a:ext cx="3119560" cy="2984501"/>
          </a:xfrm>
          <a:prstGeom prst="rect">
            <a:avLst/>
          </a:prstGeom>
        </p:spPr>
      </p:pic>
      <p:sp>
        <p:nvSpPr>
          <p:cNvPr id="8" name="Rectangle 7">
            <a:extLst>
              <a:ext uri="{FF2B5EF4-FFF2-40B4-BE49-F238E27FC236}">
                <a16:creationId xmlns:a16="http://schemas.microsoft.com/office/drawing/2014/main" id="{91F09738-2E03-465D-B8F4-01F430408BED}"/>
              </a:ext>
            </a:extLst>
          </p:cNvPr>
          <p:cNvSpPr/>
          <p:nvPr/>
        </p:nvSpPr>
        <p:spPr>
          <a:xfrm>
            <a:off x="782571" y="1732218"/>
            <a:ext cx="4717081" cy="1461893"/>
          </a:xfrm>
          <a:prstGeom prst="rect">
            <a:avLst/>
          </a:prstGeom>
          <a:solidFill>
            <a:srgbClr val="53A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chemeClr val="tx2">
                    <a:lumMod val="50000"/>
                  </a:schemeClr>
                </a:solidFill>
                <a:latin typeface="Montserrat" panose="00000500000000000000" charset="0"/>
                <a:ea typeface="Montserrat" panose="00000500000000000000" charset="0"/>
                <a:cs typeface="Montserrat" panose="00000500000000000000" charset="0"/>
              </a:rPr>
              <a:t>Theo em, vì sao Minh và Nga đạt</a:t>
            </a:r>
            <a:r>
              <a:rPr lang="en-VN" altLang="zh-CN" sz="2800" b="1" dirty="0">
                <a:solidFill>
                  <a:schemeClr val="tx2">
                    <a:lumMod val="50000"/>
                  </a:schemeClr>
                </a:solidFill>
                <a:latin typeface="Montserrat" panose="00000500000000000000" charset="0"/>
                <a:ea typeface="Montserrat" panose="00000500000000000000" charset="0"/>
                <a:cs typeface="Montserrat" panose="00000500000000000000" charset="0"/>
              </a:rPr>
              <a:t> được xuất sắc trong học tập ?</a:t>
            </a:r>
            <a:endParaRPr lang="zh-CN" altLang="en-US" sz="28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9" name="Rectangle 8">
            <a:extLst>
              <a:ext uri="{FF2B5EF4-FFF2-40B4-BE49-F238E27FC236}">
                <a16:creationId xmlns:a16="http://schemas.microsoft.com/office/drawing/2014/main" id="{559FD04B-127A-B9A0-2D27-DBAF53E17189}"/>
              </a:ext>
            </a:extLst>
          </p:cNvPr>
          <p:cNvSpPr/>
          <p:nvPr/>
        </p:nvSpPr>
        <p:spPr>
          <a:xfrm>
            <a:off x="6461539" y="4658687"/>
            <a:ext cx="4727775" cy="1461893"/>
          </a:xfrm>
          <a:prstGeom prst="rect">
            <a:avLst/>
          </a:prstGeom>
          <a:solidFill>
            <a:srgbClr val="53A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altLang="zh-CN" sz="2800" b="1" dirty="0">
                <a:solidFill>
                  <a:schemeClr val="tx2">
                    <a:lumMod val="50000"/>
                  </a:schemeClr>
                </a:solidFill>
                <a:latin typeface="Montserrat" panose="00000500000000000000" charset="0"/>
                <a:ea typeface="Montserrat" panose="00000500000000000000" charset="0"/>
                <a:cs typeface="Montserrat" panose="00000500000000000000" charset="0"/>
              </a:rPr>
              <a:t>Em hãy rút ra ý nghĩa của việc học tập tự giác, tích cực.</a:t>
            </a:r>
            <a:endParaRPr lang="zh-CN" altLang="en-US" sz="28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Tree>
    <p:extLst>
      <p:ext uri="{BB962C8B-B14F-4D97-AF65-F5344CB8AC3E}">
        <p14:creationId xmlns:p14="http://schemas.microsoft.com/office/powerpoint/2010/main" val="159584025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 y="0"/>
            <a:ext cx="12192002" cy="6858000"/>
            <a:chOff x="-1" y="0"/>
            <a:chExt cx="12192002" cy="6858000"/>
          </a:xfrm>
        </p:grpSpPr>
        <p:grpSp>
          <p:nvGrpSpPr>
            <p:cNvPr id="19" name="组合 18"/>
            <p:cNvGrpSpPr/>
            <p:nvPr/>
          </p:nvGrpSpPr>
          <p:grpSpPr>
            <a:xfrm>
              <a:off x="-1" y="0"/>
              <a:ext cx="12192002" cy="6858000"/>
              <a:chOff x="-1" y="0"/>
              <a:chExt cx="12192002" cy="685800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4" name="矩形 23"/>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2">
                      <a:lumMod val="50000"/>
                    </a:schemeClr>
                  </a:solidFill>
                  <a:cs typeface="Montserrat" panose="00000500000000000000" charset="0"/>
                </a:endParaRPr>
              </a:p>
            </p:txBody>
          </p:sp>
        </p:grpSp>
        <p:cxnSp>
          <p:nvCxnSpPr>
            <p:cNvPr id="22" name="直接连接符 21"/>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7" name="矩形 7"/>
          <p:cNvSpPr>
            <a:spLocks noChangeArrowheads="1"/>
          </p:cNvSpPr>
          <p:nvPr/>
        </p:nvSpPr>
        <p:spPr bwMode="auto">
          <a:xfrm>
            <a:off x="6467205" y="1320724"/>
            <a:ext cx="5406140" cy="5016758"/>
          </a:xfrm>
          <a:prstGeom prst="rect">
            <a:avLst/>
          </a:prstGeom>
          <a:solidFill>
            <a:srgbClr val="53A695"/>
          </a:solidFill>
          <a:ln w="9525">
            <a:noFill/>
            <a:miter lim="800000"/>
          </a:ln>
        </p:spPr>
        <p:txBody>
          <a:bodyPr wrap="square">
            <a:spAutoFit/>
          </a:bodyPr>
          <a:lstStyle/>
          <a:p>
            <a:pPr lvl="0" algn="just">
              <a:lnSpc>
                <a:spcPct val="100000"/>
              </a:lnSpc>
            </a:pPr>
            <a:r>
              <a:rPr lang="vi-VN" altLang="zh-CN" sz="3200" b="1" dirty="0">
                <a:solidFill>
                  <a:schemeClr val="tx2">
                    <a:lumMod val="50000"/>
                  </a:schemeClr>
                </a:solidFill>
                <a:latin typeface="Montserrat" panose="00000500000000000000" charset="0"/>
                <a:ea typeface="Montserrat" panose="00000500000000000000" charset="0"/>
                <a:cs typeface="Montserrat" panose="00000500000000000000" charset="0"/>
              </a:rPr>
              <a:t>Học tập tự giác, tích cực giúp chúng ta chủ động, sáng tạo và không ngừng tiến bộ trong học tập; đạt được kết quả và mục tiêu học tập đã đề ra; được mọi người tin tưởng, tôn trọng và quý mến.</a:t>
            </a:r>
            <a:endParaRPr lang="en-US" altLang="zh-CN" sz="40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77" name="TextBox 8"/>
          <p:cNvSpPr txBox="1">
            <a:spLocks noChangeArrowheads="1"/>
          </p:cNvSpPr>
          <p:nvPr/>
        </p:nvSpPr>
        <p:spPr bwMode="auto">
          <a:xfrm>
            <a:off x="3268927" y="308313"/>
            <a:ext cx="50401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600" b="1" spc="300" dirty="0">
                <a:solidFill>
                  <a:schemeClr val="tx2">
                    <a:lumMod val="50000"/>
                  </a:schemeClr>
                </a:solidFill>
                <a:latin typeface="Montserrat" panose="00000500000000000000" charset="0"/>
                <a:ea typeface="Montserrat" panose="00000500000000000000" charset="0"/>
                <a:cs typeface="Montserrat" panose="00000500000000000000" charset="0"/>
              </a:rPr>
              <a:t>Ý NGHĨA</a:t>
            </a:r>
            <a:endParaRPr lang="zh-CN" altLang="en-US" sz="36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pic>
        <p:nvPicPr>
          <p:cNvPr id="3" name="Picture 2" descr="A group of children's toys&#10;&#10;Description automatically generated with low confidence">
            <a:extLst>
              <a:ext uri="{FF2B5EF4-FFF2-40B4-BE49-F238E27FC236}">
                <a16:creationId xmlns:a16="http://schemas.microsoft.com/office/drawing/2014/main" id="{34F284CD-0581-ECC6-B406-67C0D02DA9A2}"/>
              </a:ext>
            </a:extLst>
          </p:cNvPr>
          <p:cNvPicPr>
            <a:picLocks noChangeAspect="1"/>
          </p:cNvPicPr>
          <p:nvPr/>
        </p:nvPicPr>
        <p:blipFill rotWithShape="1">
          <a:blip r:embed="rId4">
            <a:extLst>
              <a:ext uri="{28A0092B-C50C-407E-A947-70E740481C1C}">
                <a14:useLocalDpi xmlns:a14="http://schemas.microsoft.com/office/drawing/2010/main" val="0"/>
              </a:ext>
            </a:extLst>
          </a:blip>
          <a:srcRect r="317" b="9033"/>
          <a:stretch/>
        </p:blipFill>
        <p:spPr>
          <a:xfrm>
            <a:off x="1257949" y="1351502"/>
            <a:ext cx="4838051" cy="4414981"/>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矩形 10"/>
          <p:cNvSpPr/>
          <p:nvPr/>
        </p:nvSpPr>
        <p:spPr>
          <a:xfrm>
            <a:off x="3586480" y="2495550"/>
            <a:ext cx="5191125" cy="676910"/>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smtClean="0">
                <a:ln>
                  <a:noFill/>
                </a:ln>
                <a:solidFill>
                  <a:srgbClr val="53A694"/>
                </a:solidFill>
                <a:effectLst/>
                <a:uLnTx/>
                <a:uFillTx/>
                <a:latin typeface="Montserrat" panose="00000500000000000000" charset="0"/>
                <a:ea typeface="Montserrat" panose="00000500000000000000" charset="0"/>
                <a:cs typeface="Montserrat" panose="00000500000000000000" charset="0"/>
              </a:rPr>
              <a:t>CÁCH RÈN LUYỆN</a:t>
            </a:r>
            <a:endParaRPr kumimoji="0" lang="zh-CN" altLang="en-US" sz="4400" b="1" i="0" u="none" strike="noStrike" kern="1200" cap="none" spc="0" normalizeH="0" baseline="0" noProof="0" dirty="0">
              <a:ln>
                <a:noFill/>
              </a:ln>
              <a:solidFill>
                <a:srgbClr val="53A694"/>
              </a:solidFill>
              <a:effectLst/>
              <a:uLnTx/>
              <a:uFillTx/>
              <a:latin typeface="Montserrat" panose="00000500000000000000" charset="0"/>
              <a:ea typeface="Montserrat" panose="00000500000000000000" charset="0"/>
              <a:cs typeface="Montserrat" panose="00000500000000000000" charset="0"/>
            </a:endParaRPr>
          </a:p>
        </p:txBody>
      </p:sp>
      <p:sp>
        <p:nvSpPr>
          <p:cNvPr id="16" name="矩形 15"/>
          <p:cNvSpPr/>
          <p:nvPr/>
        </p:nvSpPr>
        <p:spPr>
          <a:xfrm>
            <a:off x="4027805" y="1330960"/>
            <a:ext cx="3973830" cy="677108"/>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1" smtClean="0">
                <a:ln>
                  <a:noFill/>
                </a:ln>
                <a:solidFill>
                  <a:srgbClr val="53A694"/>
                </a:solidFill>
                <a:effectLst/>
                <a:uLnTx/>
                <a:uFillTx/>
                <a:latin typeface="Montserrat" panose="00000500000000000000" charset="0"/>
                <a:ea typeface="Montserrat" panose="00000500000000000000" charset="0"/>
                <a:cs typeface="+mn-ea"/>
                <a:sym typeface="Arial" panose="020B0604020202020204" pitchFamily="34" charset="0"/>
              </a:rPr>
              <a:t>3</a:t>
            </a:r>
            <a:endParaRPr kumimoji="0" lang="en-US" altLang="zh-CN" sz="4400" b="1" i="0" u="none" strike="noStrike" kern="1200" cap="none" spc="600" normalizeH="0" baseline="0" noProof="1">
              <a:ln>
                <a:noFill/>
              </a:ln>
              <a:solidFill>
                <a:srgbClr val="53A694"/>
              </a:solidFill>
              <a:effectLst/>
              <a:uLnTx/>
              <a:uFillTx/>
              <a:latin typeface="Montserrat" panose="00000500000000000000" charset="0"/>
              <a:ea typeface="Montserrat" panose="00000500000000000000" charset="0"/>
              <a:cs typeface="+mn-ea"/>
              <a:sym typeface="Arial" panose="020B0604020202020204" pitchFamily="34" charset="0"/>
            </a:endParaRPr>
          </a:p>
        </p:txBody>
      </p:sp>
      <p:cxnSp>
        <p:nvCxnSpPr>
          <p:cNvPr id="19" name="直接连接符 18"/>
          <p:cNvCxnSpPr/>
          <p:nvPr/>
        </p:nvCxnSpPr>
        <p:spPr>
          <a:xfrm>
            <a:off x="4140828" y="2210931"/>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36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Tự giác trong học tập, dễ hay khó?| Kỹ năng sống POKI.mp4" descr="POKI| Tự giác trong học tập, dễ hay khó?| Kỹ năng sống POKI.mp4">
            <a:hlinkClick r:id="" action="ppaction://media"/>
            <a:extLst>
              <a:ext uri="{FF2B5EF4-FFF2-40B4-BE49-F238E27FC236}">
                <a16:creationId xmlns:a16="http://schemas.microsoft.com/office/drawing/2014/main" id="{3F8B07E0-26BB-D840-7F66-9C32DB6F8044}"/>
              </a:ext>
            </a:extLst>
          </p:cNvPr>
          <p:cNvPicPr>
            <a:picLocks noChangeAspect="1"/>
          </p:cNvPicPr>
          <p:nvPr>
            <a:videoFile r:link="rId1"/>
            <p:extLst>
              <p:ext uri="{DAA4B4D4-6D71-4841-9C94-3DE7FCFB9230}">
                <p14:media xmlns:p14="http://schemas.microsoft.com/office/powerpoint/2010/main" r:embed="rId2">
                  <p14:trim st="1551.2751"/>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69806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0324" y="193751"/>
            <a:ext cx="10717930" cy="6247864"/>
          </a:xfrm>
          <a:prstGeom prst="rect">
            <a:avLst/>
          </a:prstGeom>
        </p:spPr>
        <p:txBody>
          <a:bodyPr wrap="square">
            <a:spAutoFit/>
          </a:bodyPr>
          <a:lstStyle/>
          <a:p>
            <a:r>
              <a:rPr lang="vi-VN" altLang="zh-CN" sz="4000" b="1" dirty="0"/>
              <a:t>TỰ HỌC</a:t>
            </a:r>
          </a:p>
          <a:p>
            <a:pPr marL="171450" indent="-171450">
              <a:buFontTx/>
              <a:buChar char="-"/>
            </a:pPr>
            <a:r>
              <a:rPr lang="vi-VN" altLang="zh-CN" sz="4000" dirty="0"/>
              <a:t>Tự giác</a:t>
            </a:r>
          </a:p>
          <a:p>
            <a:pPr marL="171450" indent="-171450">
              <a:buFontTx/>
              <a:buChar char="-"/>
            </a:pPr>
            <a:r>
              <a:rPr lang="vi-VN" altLang="zh-CN" sz="4000" dirty="0"/>
              <a:t>Chủ động làm thời gian biểu</a:t>
            </a:r>
          </a:p>
          <a:p>
            <a:pPr marL="171450" indent="-171450">
              <a:buFontTx/>
              <a:buChar char="-"/>
            </a:pPr>
            <a:r>
              <a:rPr lang="vi-VN" altLang="zh-CN" sz="4000" dirty="0"/>
              <a:t>Kiên trì, quyết tâm, ko bỏ dở</a:t>
            </a:r>
          </a:p>
          <a:p>
            <a:pPr marL="171450" indent="-171450">
              <a:buFontTx/>
              <a:buChar char="-"/>
            </a:pPr>
            <a:r>
              <a:rPr lang="vi-VN" altLang="zh-CN" sz="4000" dirty="0"/>
              <a:t>Dọn dẹp góc học tập, ko để nhiều đồ làm phân tán sự chú ý</a:t>
            </a:r>
          </a:p>
          <a:p>
            <a:r>
              <a:rPr lang="vi-VN" altLang="zh-CN" sz="4000" b="1" dirty="0"/>
              <a:t>TRÊN LỚP</a:t>
            </a:r>
          </a:p>
          <a:p>
            <a:pPr marL="171450" indent="-171450">
              <a:buFontTx/>
              <a:buChar char="-"/>
            </a:pPr>
            <a:r>
              <a:rPr lang="vi-VN" altLang="zh-CN" sz="4000" dirty="0"/>
              <a:t>Tập trung nghe giảng</a:t>
            </a:r>
          </a:p>
          <a:p>
            <a:pPr marL="171450" indent="-171450">
              <a:buFontTx/>
              <a:buChar char="-"/>
            </a:pPr>
            <a:r>
              <a:rPr lang="vi-VN" altLang="zh-CN" sz="4000" dirty="0"/>
              <a:t>Ko hiểu bài phải hỏi bạn, thầy cô</a:t>
            </a:r>
          </a:p>
          <a:p>
            <a:pPr marL="171450" indent="-171450">
              <a:buFontTx/>
              <a:buChar char="-"/>
            </a:pPr>
            <a:r>
              <a:rPr lang="vi-VN" altLang="zh-CN" sz="4000" dirty="0"/>
              <a:t>Giơ tay phát biểu...</a:t>
            </a:r>
            <a:endParaRPr lang="zh-CN" altLang="en-US" sz="4000" dirty="0"/>
          </a:p>
        </p:txBody>
      </p:sp>
    </p:spTree>
    <p:extLst>
      <p:ext uri="{BB962C8B-B14F-4D97-AF65-F5344CB8AC3E}">
        <p14:creationId xmlns:p14="http://schemas.microsoft.com/office/powerpoint/2010/main" val="174343983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矩形 10"/>
          <p:cNvSpPr/>
          <p:nvPr/>
        </p:nvSpPr>
        <p:spPr>
          <a:xfrm>
            <a:off x="3586480" y="2495550"/>
            <a:ext cx="5191125" cy="676910"/>
          </a:xfrm>
          <a:prstGeom prst="rect">
            <a:avLst/>
          </a:prstGeom>
        </p:spPr>
        <p:txBody>
          <a:bodyPr wrap="square" lIns="0" tIns="0" rIns="0" bIns="0">
            <a:spAutoFit/>
          </a:bodyPr>
          <a:lstStyle/>
          <a:p>
            <a:pPr algn="dist"/>
            <a:r>
              <a:rPr lang="vi-VN" altLang="zh-CN" sz="4400" b="1" dirty="0">
                <a:solidFill>
                  <a:srgbClr val="53A694"/>
                </a:solidFill>
                <a:latin typeface="Montserrat" panose="00000500000000000000" charset="0"/>
                <a:ea typeface="Montserrat" panose="00000500000000000000" charset="0"/>
                <a:cs typeface="Montserrat" panose="00000500000000000000" charset="0"/>
              </a:rPr>
              <a:t>LUYỆN TẬP</a:t>
            </a:r>
            <a:endParaRPr lang="zh-CN" altLang="en-US" sz="4400" b="1" dirty="0">
              <a:solidFill>
                <a:srgbClr val="53A694"/>
              </a:solidFill>
              <a:latin typeface="Montserrat" panose="00000500000000000000" charset="0"/>
              <a:ea typeface="Montserrat" panose="00000500000000000000" charset="0"/>
              <a:cs typeface="Montserrat" panose="00000500000000000000" charset="0"/>
            </a:endParaRPr>
          </a:p>
        </p:txBody>
      </p:sp>
      <p:sp>
        <p:nvSpPr>
          <p:cNvPr id="16" name="矩形 15"/>
          <p:cNvSpPr/>
          <p:nvPr/>
        </p:nvSpPr>
        <p:spPr>
          <a:xfrm>
            <a:off x="4027805" y="1330960"/>
            <a:ext cx="3973830" cy="677108"/>
          </a:xfrm>
          <a:prstGeom prst="rect">
            <a:avLst/>
          </a:prstGeom>
        </p:spPr>
        <p:txBody>
          <a:bodyPr wrap="square" lIns="0" tIns="0" rIns="0" bIns="0">
            <a:spAutoFit/>
          </a:bodyPr>
          <a:lstStyle/>
          <a:p>
            <a:pPr algn="dist" eaLnBrk="1" hangingPunct="1">
              <a:defRPr/>
            </a:pPr>
            <a:r>
              <a:rPr lang="vi-VN" altLang="zh-CN" sz="4400" b="1" spc="600" noProof="1">
                <a:solidFill>
                  <a:srgbClr val="53A694"/>
                </a:solidFill>
                <a:latin typeface="Montserrat" panose="00000500000000000000" charset="0"/>
                <a:ea typeface="Montserrat" panose="00000500000000000000" charset="0"/>
                <a:cs typeface="+mn-ea"/>
                <a:sym typeface="Arial" panose="020B0604020202020204" pitchFamily="34" charset="0"/>
              </a:rPr>
              <a:t>4</a:t>
            </a:r>
            <a:endParaRPr lang="en-US" altLang="zh-CN" sz="4400" b="1" spc="600" noProof="1">
              <a:solidFill>
                <a:srgbClr val="53A694"/>
              </a:solidFill>
              <a:latin typeface="Montserrat" panose="00000500000000000000" charset="0"/>
              <a:ea typeface="Montserrat" panose="00000500000000000000" charset="0"/>
              <a:cs typeface="+mn-ea"/>
              <a:sym typeface="Arial" panose="020B0604020202020204" pitchFamily="34" charset="0"/>
            </a:endParaRPr>
          </a:p>
        </p:txBody>
      </p:sp>
      <p:cxnSp>
        <p:nvCxnSpPr>
          <p:cNvPr id="19" name="直接连接符 18"/>
          <p:cNvCxnSpPr/>
          <p:nvPr/>
        </p:nvCxnSpPr>
        <p:spPr>
          <a:xfrm>
            <a:off x="4140828" y="2210931"/>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1" y="0"/>
            <a:ext cx="12192002" cy="6858000"/>
            <a:chOff x="-1" y="0"/>
            <a:chExt cx="12192002" cy="6858000"/>
          </a:xfrm>
        </p:grpSpPr>
        <p:grpSp>
          <p:nvGrpSpPr>
            <p:cNvPr id="19" name="组合 18"/>
            <p:cNvGrpSpPr/>
            <p:nvPr/>
          </p:nvGrpSpPr>
          <p:grpSpPr>
            <a:xfrm>
              <a:off x="-1" y="0"/>
              <a:ext cx="12192002" cy="6858000"/>
              <a:chOff x="-1" y="0"/>
              <a:chExt cx="12192002" cy="685800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4" name="矩形 23"/>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dirty="0">
                  <a:solidFill>
                    <a:schemeClr val="tx2">
                      <a:lumMod val="50000"/>
                    </a:schemeClr>
                  </a:solidFill>
                  <a:cs typeface="Montserrat" panose="00000500000000000000" charset="0"/>
                </a:endParaRPr>
              </a:p>
            </p:txBody>
          </p:sp>
        </p:grpSp>
        <p:cxnSp>
          <p:nvCxnSpPr>
            <p:cNvPr id="22" name="直接连接符 21"/>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4" name="椭圆 42"/>
          <p:cNvSpPr>
            <a:spLocks noChangeArrowheads="1"/>
          </p:cNvSpPr>
          <p:nvPr/>
        </p:nvSpPr>
        <p:spPr bwMode="auto">
          <a:xfrm>
            <a:off x="5689201" y="2244592"/>
            <a:ext cx="447675" cy="447675"/>
          </a:xfrm>
          <a:prstGeom prst="ellipse">
            <a:avLst/>
          </a:prstGeom>
          <a:solidFill>
            <a:srgbClr val="53A694"/>
          </a:solidFill>
          <a:ln>
            <a:noFill/>
          </a:ln>
        </p:spPr>
        <p:txBody>
          <a:bodyPr anchor="ctr"/>
          <a:lstStyle/>
          <a:p>
            <a:pPr algn="ctr" eaLnBrk="1" hangingPunct="1">
              <a:buFont typeface="Montserrat" panose="00000500000000000000" charset="0"/>
              <a:buNone/>
            </a:pPr>
            <a:endParaRPr lang="zh-CN" altLang="en-US" sz="16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 name="椭圆 43"/>
          <p:cNvSpPr>
            <a:spLocks noChangeArrowheads="1"/>
          </p:cNvSpPr>
          <p:nvPr/>
        </p:nvSpPr>
        <p:spPr bwMode="auto">
          <a:xfrm>
            <a:off x="5689201" y="3572983"/>
            <a:ext cx="447675" cy="447675"/>
          </a:xfrm>
          <a:prstGeom prst="ellipse">
            <a:avLst/>
          </a:prstGeom>
          <a:solidFill>
            <a:srgbClr val="53A694"/>
          </a:solidFill>
          <a:ln>
            <a:noFill/>
          </a:ln>
        </p:spPr>
        <p:txBody>
          <a:bodyPr anchor="ctr"/>
          <a:lstStyle/>
          <a:p>
            <a:pPr algn="ctr" eaLnBrk="1" hangingPunct="1">
              <a:buFont typeface="Montserrat" panose="00000500000000000000" charset="0"/>
              <a:buNone/>
            </a:pPr>
            <a:endParaRPr lang="zh-CN" altLang="en-US" sz="16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 name="椭圆 44"/>
          <p:cNvSpPr>
            <a:spLocks noChangeArrowheads="1"/>
          </p:cNvSpPr>
          <p:nvPr/>
        </p:nvSpPr>
        <p:spPr bwMode="auto">
          <a:xfrm>
            <a:off x="5689201" y="4794811"/>
            <a:ext cx="447675" cy="447675"/>
          </a:xfrm>
          <a:prstGeom prst="ellipse">
            <a:avLst/>
          </a:prstGeom>
          <a:solidFill>
            <a:srgbClr val="53A694"/>
          </a:solidFill>
          <a:ln>
            <a:noFill/>
          </a:ln>
        </p:spPr>
        <p:txBody>
          <a:bodyPr anchor="ctr"/>
          <a:lstStyle/>
          <a:p>
            <a:pPr algn="ctr" eaLnBrk="1" hangingPunct="1">
              <a:buFont typeface="Montserrat" panose="00000500000000000000" charset="0"/>
              <a:buNone/>
            </a:pPr>
            <a:endParaRPr lang="zh-CN" altLang="en-US" sz="16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 name="文本框 47"/>
          <p:cNvSpPr>
            <a:spLocks noChangeArrowheads="1"/>
          </p:cNvSpPr>
          <p:nvPr/>
        </p:nvSpPr>
        <p:spPr bwMode="auto">
          <a:xfrm>
            <a:off x="6515994" y="2014168"/>
            <a:ext cx="5412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altLang="zh-CN" sz="2800" b="1" dirty="0">
                <a:solidFill>
                  <a:schemeClr val="tx2">
                    <a:lumMod val="50000"/>
                  </a:schemeClr>
                </a:solidFill>
                <a:ea typeface="Montserrat" panose="00000500000000000000" charset="0"/>
                <a:cs typeface="Gisha" panose="020B0502040204020203" pitchFamily="34" charset="-79"/>
              </a:rPr>
              <a:t>VIẾT RA MỤC TIÊU PHẤN ĐẤU TRONG HỌC TẬP CỦA EM </a:t>
            </a:r>
            <a:endParaRPr lang="en-US" altLang="zh-CN" sz="2800" b="1" dirty="0">
              <a:solidFill>
                <a:schemeClr val="tx2">
                  <a:lumMod val="50000"/>
                </a:schemeClr>
              </a:solidFill>
              <a:ea typeface="Montserrat" panose="00000500000000000000" charset="0"/>
              <a:cs typeface="Gisha" panose="020B0502040204020203" pitchFamily="34" charset="-79"/>
            </a:endParaRPr>
          </a:p>
        </p:txBody>
      </p:sp>
      <p:sp>
        <p:nvSpPr>
          <p:cNvPr id="11" name="文本框 48"/>
          <p:cNvSpPr>
            <a:spLocks noChangeArrowheads="1"/>
          </p:cNvSpPr>
          <p:nvPr/>
        </p:nvSpPr>
        <p:spPr bwMode="auto">
          <a:xfrm>
            <a:off x="6515994" y="3387455"/>
            <a:ext cx="54127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2800" b="1" dirty="0">
                <a:solidFill>
                  <a:schemeClr val="tx2">
                    <a:lumMod val="50000"/>
                  </a:schemeClr>
                </a:solidFill>
                <a:ea typeface="Montserrat" panose="00000500000000000000" charset="0"/>
                <a:cs typeface="Gisha" panose="020B0502040204020203" pitchFamily="34" charset="-79"/>
              </a:rPr>
              <a:t>VIẾT RA MỤC TIÊU TRUNG HẠN TRONG HỌC TẬP</a:t>
            </a:r>
          </a:p>
        </p:txBody>
      </p:sp>
      <p:sp>
        <p:nvSpPr>
          <p:cNvPr id="12" name="文本框 49"/>
          <p:cNvSpPr>
            <a:spLocks noChangeArrowheads="1"/>
          </p:cNvSpPr>
          <p:nvPr/>
        </p:nvSpPr>
        <p:spPr bwMode="auto">
          <a:xfrm>
            <a:off x="6515994" y="4657151"/>
            <a:ext cx="48278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zh-CN" sz="2800" b="1" dirty="0">
                <a:solidFill>
                  <a:schemeClr val="tx2">
                    <a:lumMod val="50000"/>
                  </a:schemeClr>
                </a:solidFill>
                <a:ea typeface="Montserrat" panose="00000500000000000000" charset="0"/>
                <a:cs typeface="Gisha" panose="020B0502040204020203" pitchFamily="34" charset="-79"/>
              </a:rPr>
              <a:t>VIẾT RA MỤC TIÊU DÀI HẠN TRONG HỌC TẬP</a:t>
            </a:r>
          </a:p>
        </p:txBody>
      </p:sp>
      <p:sp>
        <p:nvSpPr>
          <p:cNvPr id="77" name="TextBox 8"/>
          <p:cNvSpPr txBox="1">
            <a:spLocks noChangeArrowheads="1"/>
          </p:cNvSpPr>
          <p:nvPr/>
        </p:nvSpPr>
        <p:spPr bwMode="auto">
          <a:xfrm>
            <a:off x="2809461" y="310054"/>
            <a:ext cx="620201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4000" b="1" spc="300" dirty="0">
                <a:solidFill>
                  <a:schemeClr val="tx2">
                    <a:lumMod val="50000"/>
                  </a:schemeClr>
                </a:solidFill>
                <a:latin typeface="Montserrat" panose="00000500000000000000" charset="0"/>
                <a:ea typeface="Montserrat" panose="00000500000000000000" charset="0"/>
                <a:cs typeface="Montserrat" panose="00000500000000000000" charset="0"/>
              </a:rPr>
              <a:t>LUYỆN TẬP 1</a:t>
            </a:r>
            <a:endParaRPr lang="zh-CN" altLang="en-US" sz="40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pic>
        <p:nvPicPr>
          <p:cNvPr id="7" name="Picture 6">
            <a:extLst>
              <a:ext uri="{FF2B5EF4-FFF2-40B4-BE49-F238E27FC236}">
                <a16:creationId xmlns:a16="http://schemas.microsoft.com/office/drawing/2014/main" id="{641D0592-A409-AC45-F097-968675517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42" y="2109448"/>
            <a:ext cx="5080000" cy="3263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anim calcmode="lin" valueType="num">
                                      <p:cBhvr>
                                        <p:cTn id="26" dur="250" fill="hold"/>
                                        <p:tgtEl>
                                          <p:spTgt spid="10"/>
                                        </p:tgtEl>
                                        <p:attrNameLst>
                                          <p:attrName>ppt_x</p:attrName>
                                        </p:attrNameLst>
                                      </p:cBhvr>
                                      <p:tavLst>
                                        <p:tav tm="0">
                                          <p:val>
                                            <p:strVal val="#ppt_x"/>
                                          </p:val>
                                        </p:tav>
                                        <p:tav tm="100000">
                                          <p:val>
                                            <p:strVal val="#ppt_x"/>
                                          </p:val>
                                        </p:tav>
                                      </p:tavLst>
                                    </p:anim>
                                    <p:anim calcmode="lin" valueType="num">
                                      <p:cBhvr>
                                        <p:cTn id="27" dur="25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anim calcmode="lin" valueType="num">
                                      <p:cBhvr>
                                        <p:cTn id="32" dur="250" fill="hold"/>
                                        <p:tgtEl>
                                          <p:spTgt spid="11"/>
                                        </p:tgtEl>
                                        <p:attrNameLst>
                                          <p:attrName>ppt_x</p:attrName>
                                        </p:attrNameLst>
                                      </p:cBhvr>
                                      <p:tavLst>
                                        <p:tav tm="0">
                                          <p:val>
                                            <p:strVal val="#ppt_x"/>
                                          </p:val>
                                        </p:tav>
                                        <p:tav tm="100000">
                                          <p:val>
                                            <p:strVal val="#ppt_x"/>
                                          </p:val>
                                        </p:tav>
                                      </p:tavLst>
                                    </p:anim>
                                    <p:anim calcmode="lin" valueType="num">
                                      <p:cBhvr>
                                        <p:cTn id="33" dur="25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42"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anim calcmode="lin" valueType="num">
                                      <p:cBhvr>
                                        <p:cTn id="38" dur="250" fill="hold"/>
                                        <p:tgtEl>
                                          <p:spTgt spid="12"/>
                                        </p:tgtEl>
                                        <p:attrNameLst>
                                          <p:attrName>ppt_x</p:attrName>
                                        </p:attrNameLst>
                                      </p:cBhvr>
                                      <p:tavLst>
                                        <p:tav tm="0">
                                          <p:val>
                                            <p:strVal val="#ppt_x"/>
                                          </p:val>
                                        </p:tav>
                                        <p:tav tm="100000">
                                          <p:val>
                                            <p:strVal val="#ppt_x"/>
                                          </p:val>
                                        </p:tav>
                                      </p:tavLst>
                                    </p:anim>
                                    <p:anim calcmode="lin" valueType="num">
                                      <p:cBhvr>
                                        <p:cTn id="3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0+ Background học tập đẹp">
            <a:extLst>
              <a:ext uri="{FF2B5EF4-FFF2-40B4-BE49-F238E27FC236}">
                <a16:creationId xmlns:a16="http://schemas.microsoft.com/office/drawing/2014/main" id="{091E59C9-6F6D-46E3-A878-CDC41108C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pic>
        <p:nvPicPr>
          <p:cNvPr id="17" name="Hổng Dám Đâu Karaoke Xuân Mai Nhạc Thiếu Nhi Vui Nhộn">
            <a:hlinkClick r:id="" action="ppaction://media"/>
            <a:extLst>
              <a:ext uri="{FF2B5EF4-FFF2-40B4-BE49-F238E27FC236}">
                <a16:creationId xmlns:a16="http://schemas.microsoft.com/office/drawing/2014/main" id="{48486880-3965-459A-A10D-CCDBFDB2FF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343" y="355600"/>
            <a:ext cx="8556971" cy="6037943"/>
          </a:xfrm>
          <a:prstGeom prst="rect">
            <a:avLst/>
          </a:prstGeom>
        </p:spPr>
      </p:pic>
      <p:sp>
        <p:nvSpPr>
          <p:cNvPr id="18" name="Hộp Văn bản 37">
            <a:extLst>
              <a:ext uri="{FF2B5EF4-FFF2-40B4-BE49-F238E27FC236}">
                <a16:creationId xmlns:a16="http://schemas.microsoft.com/office/drawing/2014/main" id="{D37E937D-502D-47DB-81D6-073D6B174E91}"/>
              </a:ext>
            </a:extLst>
          </p:cNvPr>
          <p:cNvSpPr txBox="1"/>
          <p:nvPr/>
        </p:nvSpPr>
        <p:spPr>
          <a:xfrm>
            <a:off x="8548914" y="217714"/>
            <a:ext cx="3340906" cy="3416320"/>
          </a:xfrm>
          <a:prstGeom prst="rect">
            <a:avLst/>
          </a:prstGeom>
          <a:noFill/>
        </p:spPr>
        <p:txBody>
          <a:bodyPr wrap="square" rtlCol="0">
            <a:spAutoFit/>
          </a:bodyPr>
          <a:lstStyle/>
          <a:p>
            <a:pPr algn="ctr"/>
            <a:r>
              <a:rPr lang="vi-VN" sz="3600" dirty="0" smtClean="0">
                <a:solidFill>
                  <a:schemeClr val="tx2">
                    <a:lumMod val="50000"/>
                  </a:schemeClr>
                </a:solidFill>
                <a:latin typeface="+mj-lt"/>
              </a:rPr>
              <a:t>Em </a:t>
            </a:r>
            <a:r>
              <a:rPr lang="vi-VN" sz="3600" dirty="0">
                <a:solidFill>
                  <a:schemeClr val="tx2">
                    <a:lumMod val="50000"/>
                  </a:schemeClr>
                </a:solidFill>
                <a:latin typeface="+mj-lt"/>
              </a:rPr>
              <a:t>rút ra được thông điệp gì liên quan đến việc học tập thông qua bài hát trên?</a:t>
            </a:r>
          </a:p>
        </p:txBody>
      </p:sp>
    </p:spTree>
    <p:extLst>
      <p:ext uri="{BB962C8B-B14F-4D97-AF65-F5344CB8AC3E}">
        <p14:creationId xmlns:p14="http://schemas.microsoft.com/office/powerpoint/2010/main" val="880843228"/>
      </p:ext>
    </p:extLst>
  </p:cSld>
  <p:clrMapOvr>
    <a:masterClrMapping/>
  </p:clrMapOvr>
  <p:transition spd="slow">
    <p:push dir="u"/>
  </p:transition>
  <p:timing>
    <p:tnLst>
      <p:par>
        <p:cTn id="1" dur="indefinite" restart="never" nodeType="tmRoot">
          <p:childTnLst>
            <p:video fullScrn="1">
              <p:cMediaNode vol="80000">
                <p:cTn id="2" fill="hold" display="0">
                  <p:stCondLst>
                    <p:cond delay="indefinite"/>
                  </p:stCondLst>
                </p:cTn>
                <p:tgtEl>
                  <p:spTgt spid="1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76393235"/>
              </p:ext>
            </p:extLst>
          </p:nvPr>
        </p:nvGraphicFramePr>
        <p:xfrm>
          <a:off x="-1" y="0"/>
          <a:ext cx="12192001" cy="6196378"/>
        </p:xfrm>
        <a:graphic>
          <a:graphicData uri="http://schemas.openxmlformats.org/drawingml/2006/table">
            <a:tbl>
              <a:tblPr firstRow="1" bandRow="1">
                <a:tableStyleId>{5C22544A-7EE6-4342-B048-85BDC9FD1C3A}</a:tableStyleId>
              </a:tblPr>
              <a:tblGrid>
                <a:gridCol w="954362">
                  <a:extLst>
                    <a:ext uri="{9D8B030D-6E8A-4147-A177-3AD203B41FA5}">
                      <a16:colId xmlns:a16="http://schemas.microsoft.com/office/drawing/2014/main" val="1531308715"/>
                    </a:ext>
                  </a:extLst>
                </a:gridCol>
                <a:gridCol w="1807106">
                  <a:extLst>
                    <a:ext uri="{9D8B030D-6E8A-4147-A177-3AD203B41FA5}">
                      <a16:colId xmlns:a16="http://schemas.microsoft.com/office/drawing/2014/main" val="576028876"/>
                    </a:ext>
                  </a:extLst>
                </a:gridCol>
                <a:gridCol w="1713388">
                  <a:extLst>
                    <a:ext uri="{9D8B030D-6E8A-4147-A177-3AD203B41FA5}">
                      <a16:colId xmlns:a16="http://schemas.microsoft.com/office/drawing/2014/main" val="3231116305"/>
                    </a:ext>
                  </a:extLst>
                </a:gridCol>
                <a:gridCol w="1621144">
                  <a:extLst>
                    <a:ext uri="{9D8B030D-6E8A-4147-A177-3AD203B41FA5}">
                      <a16:colId xmlns:a16="http://schemas.microsoft.com/office/drawing/2014/main" val="829326477"/>
                    </a:ext>
                  </a:extLst>
                </a:gridCol>
                <a:gridCol w="1628627">
                  <a:extLst>
                    <a:ext uri="{9D8B030D-6E8A-4147-A177-3AD203B41FA5}">
                      <a16:colId xmlns:a16="http://schemas.microsoft.com/office/drawing/2014/main" val="4037280092"/>
                    </a:ext>
                  </a:extLst>
                </a:gridCol>
                <a:gridCol w="1628426">
                  <a:extLst>
                    <a:ext uri="{9D8B030D-6E8A-4147-A177-3AD203B41FA5}">
                      <a16:colId xmlns:a16="http://schemas.microsoft.com/office/drawing/2014/main" val="1137093983"/>
                    </a:ext>
                  </a:extLst>
                </a:gridCol>
                <a:gridCol w="1614266">
                  <a:extLst>
                    <a:ext uri="{9D8B030D-6E8A-4147-A177-3AD203B41FA5}">
                      <a16:colId xmlns:a16="http://schemas.microsoft.com/office/drawing/2014/main" val="259826571"/>
                    </a:ext>
                  </a:extLst>
                </a:gridCol>
                <a:gridCol w="1224682">
                  <a:extLst>
                    <a:ext uri="{9D8B030D-6E8A-4147-A177-3AD203B41FA5}">
                      <a16:colId xmlns:a16="http://schemas.microsoft.com/office/drawing/2014/main" val="590578649"/>
                    </a:ext>
                  </a:extLst>
                </a:gridCol>
              </a:tblGrid>
              <a:tr h="385011">
                <a:tc>
                  <a:txBody>
                    <a:bodyPr/>
                    <a:lstStyle/>
                    <a:p>
                      <a:pPr algn="ctr"/>
                      <a:endParaRPr lang="en-US" sz="2000" b="1" dirty="0"/>
                    </a:p>
                  </a:txBody>
                  <a:tcPr/>
                </a:tc>
                <a:tc>
                  <a:txBody>
                    <a:bodyPr/>
                    <a:lstStyle/>
                    <a:p>
                      <a:pPr algn="ctr"/>
                      <a:r>
                        <a:rPr lang="en-US" sz="2000" b="1" dirty="0" err="1" smtClean="0"/>
                        <a:t>THỨ</a:t>
                      </a:r>
                      <a:r>
                        <a:rPr lang="en-US" sz="2000" b="1" baseline="0" dirty="0" smtClean="0"/>
                        <a:t> 2</a:t>
                      </a:r>
                      <a:endParaRPr lang="en-US" sz="2000" b="1" dirty="0"/>
                    </a:p>
                  </a:txBody>
                  <a:tcPr/>
                </a:tc>
                <a:tc>
                  <a:txBody>
                    <a:bodyPr/>
                    <a:lstStyle/>
                    <a:p>
                      <a:pPr algn="ctr"/>
                      <a:r>
                        <a:rPr lang="en-US" sz="2000" b="1" dirty="0" err="1" smtClean="0"/>
                        <a:t>THỨ</a:t>
                      </a:r>
                      <a:r>
                        <a:rPr lang="en-US" sz="2000" b="1" baseline="0" dirty="0" smtClean="0"/>
                        <a:t> 3</a:t>
                      </a:r>
                      <a:endParaRPr lang="en-US" sz="2000" b="1" dirty="0"/>
                    </a:p>
                  </a:txBody>
                  <a:tcPr/>
                </a:tc>
                <a:tc>
                  <a:txBody>
                    <a:bodyPr/>
                    <a:lstStyle/>
                    <a:p>
                      <a:pPr algn="ctr"/>
                      <a:r>
                        <a:rPr lang="en-US" sz="2000" b="1" dirty="0" err="1" smtClean="0"/>
                        <a:t>THỨ</a:t>
                      </a:r>
                      <a:r>
                        <a:rPr lang="en-US" sz="2000" b="1" baseline="0" dirty="0" smtClean="0"/>
                        <a:t> 4</a:t>
                      </a:r>
                      <a:endParaRPr lang="en-US" sz="2000" b="1" dirty="0"/>
                    </a:p>
                  </a:txBody>
                  <a:tcPr/>
                </a:tc>
                <a:tc>
                  <a:txBody>
                    <a:bodyPr/>
                    <a:lstStyle/>
                    <a:p>
                      <a:pPr algn="ctr"/>
                      <a:r>
                        <a:rPr lang="en-US" sz="2000" b="1" dirty="0" err="1" smtClean="0"/>
                        <a:t>THỨ</a:t>
                      </a:r>
                      <a:r>
                        <a:rPr lang="en-US" sz="2000" b="1" baseline="0" dirty="0" smtClean="0"/>
                        <a:t> 5</a:t>
                      </a:r>
                      <a:endParaRPr lang="en-US" sz="2000" b="1" dirty="0"/>
                    </a:p>
                  </a:txBody>
                  <a:tcPr/>
                </a:tc>
                <a:tc>
                  <a:txBody>
                    <a:bodyPr/>
                    <a:lstStyle/>
                    <a:p>
                      <a:pPr algn="ctr"/>
                      <a:r>
                        <a:rPr lang="en-US" sz="2000" b="1" dirty="0" err="1" smtClean="0"/>
                        <a:t>THỨ</a:t>
                      </a:r>
                      <a:r>
                        <a:rPr lang="en-US" sz="2000" b="1" baseline="0" dirty="0" smtClean="0"/>
                        <a:t> 6</a:t>
                      </a:r>
                      <a:endParaRPr lang="en-US" sz="2000" b="1" dirty="0"/>
                    </a:p>
                  </a:txBody>
                  <a:tcPr/>
                </a:tc>
                <a:tc>
                  <a:txBody>
                    <a:bodyPr/>
                    <a:lstStyle/>
                    <a:p>
                      <a:pPr algn="ctr"/>
                      <a:r>
                        <a:rPr lang="en-US" sz="2000" b="1" dirty="0" err="1" smtClean="0"/>
                        <a:t>THỨ</a:t>
                      </a:r>
                      <a:r>
                        <a:rPr lang="en-US" sz="2000" b="1" baseline="0" dirty="0" smtClean="0"/>
                        <a:t> 7</a:t>
                      </a:r>
                      <a:endParaRPr lang="en-US" sz="2000" b="1" dirty="0"/>
                    </a:p>
                  </a:txBody>
                  <a:tcPr/>
                </a:tc>
                <a:tc>
                  <a:txBody>
                    <a:bodyPr/>
                    <a:lstStyle/>
                    <a:p>
                      <a:pPr algn="ctr"/>
                      <a:r>
                        <a:rPr lang="vi-VN" sz="2000" b="1" dirty="0" smtClean="0"/>
                        <a:t>CN</a:t>
                      </a:r>
                      <a:endParaRPr lang="en-US" sz="2000" b="1" dirty="0"/>
                    </a:p>
                  </a:txBody>
                  <a:tcPr/>
                </a:tc>
                <a:extLst>
                  <a:ext uri="{0D108BD9-81ED-4DB2-BD59-A6C34878D82A}">
                    <a16:rowId xmlns:a16="http://schemas.microsoft.com/office/drawing/2014/main" val="898893980"/>
                  </a:ext>
                </a:extLst>
              </a:tr>
              <a:tr h="1045258">
                <a:tc>
                  <a:txBody>
                    <a:bodyPr/>
                    <a:lstStyle/>
                    <a:p>
                      <a:pPr algn="ctr"/>
                      <a:r>
                        <a:rPr lang="en-US" sz="2000" b="1" dirty="0" err="1" smtClean="0"/>
                        <a:t>SÁNG</a:t>
                      </a:r>
                      <a:endParaRPr lang="en-US" sz="2000" b="1" dirty="0"/>
                    </a:p>
                  </a:txBody>
                  <a:tcPr/>
                </a:tc>
                <a:tc>
                  <a:txBody>
                    <a:bodyPr/>
                    <a:lstStyle/>
                    <a:p>
                      <a:pPr algn="ctr"/>
                      <a:r>
                        <a:rPr lang="vi-VN" sz="2000" b="1" dirty="0" smtClean="0"/>
                        <a:t>Học chính khóa ở</a:t>
                      </a:r>
                      <a:r>
                        <a:rPr lang="vi-VN" sz="2000" b="1" baseline="0" dirty="0" smtClean="0"/>
                        <a:t> trường</a:t>
                      </a:r>
                      <a:endParaRPr lang="en-US" sz="2000" b="1" dirty="0"/>
                    </a:p>
                  </a:txBody>
                  <a:tcPr/>
                </a:tc>
                <a:tc>
                  <a:txBody>
                    <a:bodyPr/>
                    <a:lstStyle/>
                    <a:p>
                      <a:pPr algn="ctr"/>
                      <a:r>
                        <a:rPr lang="vi-VN" sz="2000" b="1" dirty="0" smtClean="0"/>
                        <a:t>Học chính khóa ở</a:t>
                      </a:r>
                      <a:r>
                        <a:rPr lang="vi-VN" sz="2000" b="1" baseline="0" dirty="0" smtClean="0"/>
                        <a:t> trường</a:t>
                      </a:r>
                      <a:endParaRPr lang="en-US" sz="2000" b="1" dirty="0" smtClean="0"/>
                    </a:p>
                  </a:txBody>
                  <a:tcPr/>
                </a:tc>
                <a:tc>
                  <a:txBody>
                    <a:bodyPr/>
                    <a:lstStyle/>
                    <a:p>
                      <a:pPr algn="ctr"/>
                      <a:r>
                        <a:rPr lang="vi-VN" sz="2000" b="1" dirty="0" smtClean="0"/>
                        <a:t>Học chính khóa ở</a:t>
                      </a:r>
                      <a:r>
                        <a:rPr lang="vi-VN" sz="2000" b="1" baseline="0" dirty="0" smtClean="0"/>
                        <a:t> trường</a:t>
                      </a:r>
                      <a:endParaRPr lang="en-US" sz="2000" b="1" dirty="0"/>
                    </a:p>
                  </a:txBody>
                  <a:tcPr/>
                </a:tc>
                <a:tc>
                  <a:txBody>
                    <a:bodyPr/>
                    <a:lstStyle/>
                    <a:p>
                      <a:pPr algn="ctr"/>
                      <a:r>
                        <a:rPr lang="vi-VN" sz="2000" b="1" dirty="0" smtClean="0"/>
                        <a:t>Học chính khóa ở</a:t>
                      </a:r>
                      <a:r>
                        <a:rPr lang="vi-VN" sz="2000" b="1" baseline="0" dirty="0" smtClean="0"/>
                        <a:t> trường</a:t>
                      </a:r>
                      <a:endParaRPr lang="en-US" sz="2000" b="1" dirty="0" smtClean="0"/>
                    </a:p>
                  </a:txBody>
                  <a:tcPr/>
                </a:tc>
                <a:tc>
                  <a:txBody>
                    <a:bodyPr/>
                    <a:lstStyle/>
                    <a:p>
                      <a:pPr algn="ctr"/>
                      <a:r>
                        <a:rPr lang="vi-VN" sz="2000" b="1" dirty="0" smtClean="0"/>
                        <a:t>Học chính khóa ở</a:t>
                      </a:r>
                      <a:r>
                        <a:rPr lang="vi-VN" sz="2000" b="1" baseline="0" dirty="0" smtClean="0"/>
                        <a:t> trường</a:t>
                      </a:r>
                      <a:endParaRPr lang="en-US" sz="2000" b="1" dirty="0" smtClean="0"/>
                    </a:p>
                  </a:txBody>
                  <a:tcPr/>
                </a:tc>
                <a:tc>
                  <a:txBody>
                    <a:bodyPr/>
                    <a:lstStyle/>
                    <a:p>
                      <a:pPr algn="ctr"/>
                      <a:r>
                        <a:rPr lang="vi-VN" sz="2000" b="1" dirty="0" smtClean="0"/>
                        <a:t>Học chính khóa ở</a:t>
                      </a:r>
                      <a:r>
                        <a:rPr lang="vi-VN" sz="2000" b="1" baseline="0" dirty="0" smtClean="0"/>
                        <a:t> trường</a:t>
                      </a:r>
                      <a:endParaRPr lang="en-US" sz="20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b="1" dirty="0" smtClean="0"/>
                    </a:p>
                  </a:txBody>
                  <a:tcPr/>
                </a:tc>
                <a:extLst>
                  <a:ext uri="{0D108BD9-81ED-4DB2-BD59-A6C34878D82A}">
                    <a16:rowId xmlns:a16="http://schemas.microsoft.com/office/drawing/2014/main" val="4104831349"/>
                  </a:ext>
                </a:extLst>
              </a:tr>
              <a:tr h="605392">
                <a:tc>
                  <a:txBody>
                    <a:bodyPr/>
                    <a:lstStyle/>
                    <a:p>
                      <a:pPr algn="ctr"/>
                      <a:r>
                        <a:rPr lang="en-US" sz="1800" b="1" dirty="0" err="1" smtClean="0"/>
                        <a:t>CHIỀU</a:t>
                      </a:r>
                      <a:endParaRPr lang="en-US" sz="1800" b="1" dirty="0"/>
                    </a:p>
                  </a:txBody>
                  <a:tcPr/>
                </a:tc>
                <a:tc>
                  <a:txBody>
                    <a:bodyPr/>
                    <a:lstStyle/>
                    <a:p>
                      <a:pPr algn="ctr"/>
                      <a:r>
                        <a:rPr lang="en-US" sz="2000" b="1" dirty="0" err="1" smtClean="0"/>
                        <a:t>Văn</a:t>
                      </a:r>
                      <a:endParaRPr lang="en-US" sz="2000" b="1" dirty="0"/>
                    </a:p>
                  </a:txBody>
                  <a:tcPr/>
                </a:tc>
                <a:tc>
                  <a:txBody>
                    <a:bodyPr/>
                    <a:lstStyle/>
                    <a:p>
                      <a:pPr algn="ctr"/>
                      <a:r>
                        <a:rPr lang="vi-VN" sz="2000" b="1" dirty="0" smtClean="0">
                          <a:solidFill>
                            <a:srgbClr val="FF0000"/>
                          </a:solidFill>
                        </a:rPr>
                        <a:t>14-16h30: </a:t>
                      </a:r>
                      <a:r>
                        <a:rPr lang="vi-VN" sz="2000" b="1" dirty="0" smtClean="0"/>
                        <a:t>Làm BT buổi sáng</a:t>
                      </a:r>
                      <a:endParaRPr lang="en-US" sz="2000" b="1" dirty="0"/>
                    </a:p>
                  </a:txBody>
                  <a:tcPr/>
                </a:tc>
                <a:tc>
                  <a:txBody>
                    <a:bodyPr/>
                    <a:lstStyle/>
                    <a:p>
                      <a:pPr algn="ctr"/>
                      <a:r>
                        <a:rPr lang="en-US" sz="2000" b="1" dirty="0" err="1" smtClean="0"/>
                        <a:t>Văn</a:t>
                      </a:r>
                      <a:endParaRPr lang="en-US" sz="2000" b="1" dirty="0"/>
                    </a:p>
                  </a:txBody>
                  <a:tcPr/>
                </a:tc>
                <a:tc>
                  <a:txBody>
                    <a:bodyPr/>
                    <a:lstStyle/>
                    <a:p>
                      <a:pPr algn="ctr"/>
                      <a:r>
                        <a:rPr lang="en-US" sz="2000" b="1" dirty="0" err="1" smtClean="0"/>
                        <a:t>Toán</a:t>
                      </a:r>
                      <a:endParaRPr lang="en-US" sz="2000" b="1" dirty="0"/>
                    </a:p>
                  </a:txBody>
                  <a:tcPr/>
                </a:tc>
                <a:tc>
                  <a:txBody>
                    <a:bodyPr/>
                    <a:lstStyle/>
                    <a:p>
                      <a:pPr algn="ctr"/>
                      <a:r>
                        <a:rPr lang="en-US" sz="2000" b="1" dirty="0" err="1" smtClean="0"/>
                        <a:t>Anh</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000" b="1" dirty="0" smtClean="0">
                          <a:solidFill>
                            <a:srgbClr val="FF0000"/>
                          </a:solidFill>
                        </a:rPr>
                        <a:t>14-16h30: </a:t>
                      </a:r>
                      <a:r>
                        <a:rPr lang="vi-VN" sz="2000" b="1" dirty="0" smtClean="0"/>
                        <a:t>Làm BT buổi sáng</a:t>
                      </a:r>
                      <a:endParaRPr lang="en-US" sz="2000" b="1" dirty="0" smtClean="0"/>
                    </a:p>
                  </a:txBody>
                  <a:tcPr/>
                </a:tc>
                <a:tc>
                  <a:txBody>
                    <a:bodyPr/>
                    <a:lstStyle/>
                    <a:p>
                      <a:pPr algn="ctr"/>
                      <a:endParaRPr lang="en-US" sz="2000" b="1"/>
                    </a:p>
                  </a:txBody>
                  <a:tcPr/>
                </a:tc>
                <a:extLst>
                  <a:ext uri="{0D108BD9-81ED-4DB2-BD59-A6C34878D82A}">
                    <a16:rowId xmlns:a16="http://schemas.microsoft.com/office/drawing/2014/main" val="513180833"/>
                  </a:ext>
                </a:extLst>
              </a:tr>
              <a:tr h="1624486">
                <a:tc>
                  <a:txBody>
                    <a:bodyPr/>
                    <a:lstStyle/>
                    <a:p>
                      <a:pPr algn="ctr"/>
                      <a:endParaRPr lang="vi-VN" sz="2000" b="1" dirty="0" smtClean="0"/>
                    </a:p>
                    <a:p>
                      <a:pPr algn="ctr"/>
                      <a:endParaRPr lang="vi-VN" sz="2000" b="1" dirty="0" smtClean="0"/>
                    </a:p>
                    <a:p>
                      <a:pPr algn="ctr"/>
                      <a:endParaRPr lang="vi-VN" sz="2000" b="1" dirty="0" smtClean="0"/>
                    </a:p>
                    <a:p>
                      <a:pPr algn="ctr"/>
                      <a:endParaRPr lang="vi-VN" sz="2000" b="1" dirty="0" smtClean="0"/>
                    </a:p>
                    <a:p>
                      <a:pPr algn="ctr"/>
                      <a:r>
                        <a:rPr lang="en-US" sz="2000" b="1" dirty="0" smtClean="0"/>
                        <a:t>TỐI</a:t>
                      </a:r>
                      <a:endParaRPr lang="en-US" sz="2000" b="1" dirty="0"/>
                    </a:p>
                  </a:txBody>
                  <a:tcPr/>
                </a:tc>
                <a:tc>
                  <a:txBody>
                    <a:bodyPr/>
                    <a:lstStyle/>
                    <a:p>
                      <a:pPr algn="l"/>
                      <a:r>
                        <a:rPr lang="vi-VN" sz="2000" b="1" dirty="0" smtClean="0">
                          <a:solidFill>
                            <a:srgbClr val="FF0000"/>
                          </a:solidFill>
                        </a:rPr>
                        <a:t>19-21h: </a:t>
                      </a:r>
                      <a:r>
                        <a:rPr lang="vi-VN" sz="2000" b="1" dirty="0" smtClean="0"/>
                        <a:t>Làm BT của buổi sáng, chiều</a:t>
                      </a:r>
                    </a:p>
                    <a:p>
                      <a:pPr algn="l"/>
                      <a:r>
                        <a:rPr lang="vi-VN" sz="2000" b="1" dirty="0" smtClean="0">
                          <a:solidFill>
                            <a:srgbClr val="FF0000"/>
                          </a:solidFill>
                        </a:rPr>
                        <a:t>21h</a:t>
                      </a:r>
                      <a:r>
                        <a:rPr lang="en-US" sz="2000" b="1" dirty="0" smtClean="0">
                          <a:solidFill>
                            <a:srgbClr val="FF0000"/>
                          </a:solidFill>
                        </a:rPr>
                        <a:t> – </a:t>
                      </a:r>
                      <a:r>
                        <a:rPr lang="vi-VN" sz="2000" b="1" dirty="0" smtClean="0">
                          <a:solidFill>
                            <a:srgbClr val="FF0000"/>
                          </a:solidFill>
                        </a:rPr>
                        <a:t>21h30</a:t>
                      </a:r>
                      <a:r>
                        <a:rPr lang="en-US" sz="2000" b="1" dirty="0" smtClean="0">
                          <a:solidFill>
                            <a:srgbClr val="FF0000"/>
                          </a:solidFill>
                        </a:rPr>
                        <a:t>: </a:t>
                      </a:r>
                      <a:r>
                        <a:rPr lang="vi-VN" sz="2000" b="1" dirty="0" smtClean="0">
                          <a:solidFill>
                            <a:schemeClr val="tx1"/>
                          </a:solidFill>
                        </a:rPr>
                        <a:t>ôn</a:t>
                      </a:r>
                      <a:r>
                        <a:rPr lang="vi-VN" sz="2000" b="1" dirty="0" smtClean="0">
                          <a:solidFill>
                            <a:srgbClr val="FF0000"/>
                          </a:solidFill>
                        </a:rPr>
                        <a:t> </a:t>
                      </a:r>
                      <a:r>
                        <a:rPr lang="en-US" sz="2000" b="1" baseline="0" dirty="0" err="1" smtClean="0"/>
                        <a:t>bài</a:t>
                      </a:r>
                      <a:r>
                        <a:rPr lang="vi-VN" sz="2000" b="1" baseline="0" dirty="0" smtClean="0"/>
                        <a:t> </a:t>
                      </a:r>
                      <a:r>
                        <a:rPr lang="vi-VN" sz="2000" b="1" dirty="0" smtClean="0"/>
                        <a:t>theo TKB sáng thứ</a:t>
                      </a:r>
                      <a:r>
                        <a:rPr lang="vi-VN" sz="2000" b="1" baseline="0" dirty="0" smtClean="0"/>
                        <a:t> 3 </a:t>
                      </a:r>
                      <a:endParaRPr lang="en-US" sz="2000" b="1" dirty="0" smtClean="0"/>
                    </a:p>
                    <a:p>
                      <a:pPr algn="l"/>
                      <a:r>
                        <a:rPr lang="vi-VN" sz="2000" b="1" dirty="0" smtClean="0">
                          <a:solidFill>
                            <a:srgbClr val="FF0000"/>
                          </a:solidFill>
                        </a:rPr>
                        <a:t>21h30</a:t>
                      </a:r>
                      <a:r>
                        <a:rPr lang="en-US" sz="2000" b="1" dirty="0" smtClean="0">
                          <a:solidFill>
                            <a:srgbClr val="FF0000"/>
                          </a:solidFill>
                        </a:rPr>
                        <a:t>: </a:t>
                      </a:r>
                      <a:r>
                        <a:rPr lang="en-US" sz="2000" b="1" dirty="0" err="1" smtClean="0"/>
                        <a:t>soạn</a:t>
                      </a:r>
                      <a:r>
                        <a:rPr lang="en-US" sz="2000" b="1" baseline="0" dirty="0" smtClean="0"/>
                        <a:t> </a:t>
                      </a:r>
                      <a:r>
                        <a:rPr lang="en-US" sz="2000" b="1" baseline="0" dirty="0" err="1" smtClean="0"/>
                        <a:t>sách</a:t>
                      </a:r>
                      <a:endParaRPr lang="en-US" sz="2000" b="1" dirty="0"/>
                    </a:p>
                  </a:txBody>
                  <a:tcPr/>
                </a:tc>
                <a:tc>
                  <a:txBody>
                    <a:bodyPr/>
                    <a:lstStyle/>
                    <a:p>
                      <a:pPr algn="just"/>
                      <a:r>
                        <a:rPr lang="vi-VN" sz="2000" b="1" dirty="0" smtClean="0">
                          <a:solidFill>
                            <a:srgbClr val="FF0000"/>
                          </a:solidFill>
                        </a:rPr>
                        <a:t>17h-19h: </a:t>
                      </a:r>
                      <a:r>
                        <a:rPr lang="vi-VN" sz="2000" b="1" dirty="0" smtClean="0"/>
                        <a:t>học thêm</a:t>
                      </a:r>
                    </a:p>
                    <a:p>
                      <a:pPr algn="just"/>
                      <a:r>
                        <a:rPr lang="vi-VN" sz="2000" b="1" dirty="0" smtClean="0">
                          <a:solidFill>
                            <a:srgbClr val="FF0000"/>
                          </a:solidFill>
                        </a:rPr>
                        <a:t>19h30: </a:t>
                      </a:r>
                      <a:r>
                        <a:rPr lang="vi-VN" sz="2000" b="1" dirty="0" smtClean="0"/>
                        <a:t>Làm BT học thêm</a:t>
                      </a:r>
                    </a:p>
                    <a:p>
                      <a:pPr marL="0" marR="0" indent="0" algn="just" defTabSz="914400" rtl="0" eaLnBrk="1" fontAlgn="auto" latinLnBrk="0" hangingPunct="1">
                        <a:lnSpc>
                          <a:spcPct val="100000"/>
                        </a:lnSpc>
                        <a:spcBef>
                          <a:spcPts val="0"/>
                        </a:spcBef>
                        <a:spcAft>
                          <a:spcPts val="0"/>
                        </a:spcAft>
                        <a:buClrTx/>
                        <a:buSzTx/>
                        <a:buFontTx/>
                        <a:buNone/>
                        <a:tabLst/>
                        <a:defRPr/>
                      </a:pPr>
                      <a:r>
                        <a:rPr lang="vi-VN" sz="2000" b="1" dirty="0" smtClean="0">
                          <a:solidFill>
                            <a:srgbClr val="FF0000"/>
                          </a:solidFill>
                        </a:rPr>
                        <a:t>2</a:t>
                      </a:r>
                      <a:r>
                        <a:rPr lang="en-US" sz="2000" b="1" dirty="0" smtClean="0">
                          <a:solidFill>
                            <a:srgbClr val="FF0000"/>
                          </a:solidFill>
                        </a:rPr>
                        <a:t>0</a:t>
                      </a:r>
                      <a:r>
                        <a:rPr lang="vi-VN" sz="2000" b="1" dirty="0" smtClean="0">
                          <a:solidFill>
                            <a:srgbClr val="FF0000"/>
                          </a:solidFill>
                        </a:rPr>
                        <a:t>h</a:t>
                      </a:r>
                      <a:r>
                        <a:rPr lang="en-US" sz="2000" b="1" dirty="0" smtClean="0">
                          <a:solidFill>
                            <a:srgbClr val="FF0000"/>
                          </a:solidFill>
                        </a:rPr>
                        <a:t>30</a:t>
                      </a:r>
                      <a:r>
                        <a:rPr lang="vi-VN" sz="2000" b="1" dirty="0" smtClean="0">
                          <a:solidFill>
                            <a:srgbClr val="FF0000"/>
                          </a:solidFill>
                        </a:rPr>
                        <a:t>:</a:t>
                      </a:r>
                      <a:r>
                        <a:rPr lang="en-US" sz="2000" b="1" dirty="0" smtClean="0">
                          <a:solidFill>
                            <a:srgbClr val="FF0000"/>
                          </a:solidFill>
                        </a:rPr>
                        <a:t> </a:t>
                      </a:r>
                      <a:r>
                        <a:rPr lang="vi-VN" sz="2000" b="1" dirty="0" smtClean="0">
                          <a:solidFill>
                            <a:schemeClr val="tx1"/>
                          </a:solidFill>
                        </a:rPr>
                        <a:t>ôn</a:t>
                      </a:r>
                      <a:r>
                        <a:rPr lang="vi-VN" sz="2000" b="1" dirty="0" smtClean="0">
                          <a:solidFill>
                            <a:srgbClr val="FF0000"/>
                          </a:solidFill>
                        </a:rPr>
                        <a:t> </a:t>
                      </a:r>
                      <a:r>
                        <a:rPr lang="en-US" sz="2000" b="1" baseline="0" dirty="0" err="1" smtClean="0"/>
                        <a:t>bài</a:t>
                      </a:r>
                      <a:r>
                        <a:rPr lang="vi-VN" sz="2000" b="1" baseline="0" dirty="0" smtClean="0"/>
                        <a:t> </a:t>
                      </a:r>
                      <a:r>
                        <a:rPr lang="vi-VN" sz="2000" b="1" dirty="0" smtClean="0"/>
                        <a:t>theo TKB sáng thứ</a:t>
                      </a:r>
                      <a:r>
                        <a:rPr lang="vi-VN" sz="2000" b="1" baseline="0" dirty="0" smtClean="0"/>
                        <a:t> </a:t>
                      </a:r>
                      <a:r>
                        <a:rPr lang="en-US" sz="2000" b="1" baseline="0" dirty="0" smtClean="0"/>
                        <a:t>4</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b="1" baseline="0" dirty="0" smtClean="0">
                          <a:solidFill>
                            <a:srgbClr val="FF0000"/>
                          </a:solidFill>
                        </a:rPr>
                        <a:t>21h: </a:t>
                      </a:r>
                      <a:r>
                        <a:rPr lang="en-US" sz="2000" b="1" baseline="0" dirty="0" err="1" smtClean="0"/>
                        <a:t>Soạn</a:t>
                      </a:r>
                      <a:r>
                        <a:rPr lang="en-US" sz="2000" b="1" baseline="0" dirty="0" smtClean="0"/>
                        <a:t> </a:t>
                      </a:r>
                      <a:r>
                        <a:rPr lang="en-US" sz="2000" b="1" baseline="0" dirty="0" err="1" smtClean="0"/>
                        <a:t>sách</a:t>
                      </a:r>
                      <a:r>
                        <a:rPr lang="vi-VN" sz="2000" b="1" baseline="0" dirty="0" smtClean="0"/>
                        <a:t> </a:t>
                      </a:r>
                      <a:endParaRPr lang="en-US" sz="2000" b="1" dirty="0" smtClean="0"/>
                    </a:p>
                    <a:p>
                      <a:pPr algn="ctr"/>
                      <a:endParaRPr lang="en-US" sz="2000" b="1" dirty="0">
                        <a:solidFill>
                          <a:srgbClr val="FF0000"/>
                        </a:solidFill>
                      </a:endParaRPr>
                    </a:p>
                  </a:txBody>
                  <a:tcPr/>
                </a:tc>
                <a:tc>
                  <a:txBody>
                    <a:bodyPr/>
                    <a:lstStyle/>
                    <a:p>
                      <a:pPr algn="ctr"/>
                      <a:endParaRPr lang="en-US" sz="2000" b="1" dirty="0"/>
                    </a:p>
                  </a:txBody>
                  <a:tcPr/>
                </a:tc>
                <a:tc>
                  <a:txBody>
                    <a:bodyPr/>
                    <a:lstStyle/>
                    <a:p>
                      <a:pPr algn="ctr"/>
                      <a:endParaRPr lang="en-US" sz="2000" b="1"/>
                    </a:p>
                  </a:txBody>
                  <a:tcPr/>
                </a:tc>
                <a:tc>
                  <a:txBody>
                    <a:bodyPr/>
                    <a:lstStyle/>
                    <a:p>
                      <a:pPr algn="ctr"/>
                      <a:endParaRPr lang="en-US" sz="2000" b="1"/>
                    </a:p>
                  </a:txBody>
                  <a:tcPr/>
                </a:tc>
                <a:tc>
                  <a:txBody>
                    <a:bodyPr/>
                    <a:lstStyle/>
                    <a:p>
                      <a:pPr algn="ctr"/>
                      <a:endParaRPr lang="en-US" sz="2000" b="1" dirty="0"/>
                    </a:p>
                  </a:txBody>
                  <a:tcPr/>
                </a:tc>
                <a:tc>
                  <a:txBody>
                    <a:bodyPr/>
                    <a:lstStyle/>
                    <a:p>
                      <a:pPr algn="ctr"/>
                      <a:r>
                        <a:rPr lang="vi-VN" sz="2000" b="1" dirty="0" smtClean="0">
                          <a:solidFill>
                            <a:srgbClr val="FF0000"/>
                          </a:solidFill>
                        </a:rPr>
                        <a:t>19h: </a:t>
                      </a:r>
                      <a:r>
                        <a:rPr lang="vi-VN" sz="2000" b="1" dirty="0" smtClean="0"/>
                        <a:t>Học bài theo TKB sáng thứ</a:t>
                      </a:r>
                      <a:r>
                        <a:rPr lang="vi-VN" sz="2000" b="1" baseline="0" dirty="0" smtClean="0"/>
                        <a:t> 2</a:t>
                      </a:r>
                      <a:endParaRPr lang="en-US" sz="2000" b="1" dirty="0"/>
                    </a:p>
                  </a:txBody>
                  <a:tcPr/>
                </a:tc>
                <a:extLst>
                  <a:ext uri="{0D108BD9-81ED-4DB2-BD59-A6C34878D82A}">
                    <a16:rowId xmlns:a16="http://schemas.microsoft.com/office/drawing/2014/main" val="3572742100"/>
                  </a:ext>
                </a:extLst>
              </a:tr>
            </a:tbl>
          </a:graphicData>
        </a:graphic>
      </p:graphicFrame>
    </p:spTree>
    <p:extLst>
      <p:ext uri="{BB962C8B-B14F-4D97-AF65-F5344CB8AC3E}">
        <p14:creationId xmlns:p14="http://schemas.microsoft.com/office/powerpoint/2010/main" val="21461109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 y="0"/>
            <a:ext cx="12192002" cy="6858000"/>
            <a:chOff x="-1" y="0"/>
            <a:chExt cx="12192002" cy="6858000"/>
          </a:xfrm>
        </p:grpSpPr>
        <p:grpSp>
          <p:nvGrpSpPr>
            <p:cNvPr id="30" name="组合 29"/>
            <p:cNvGrpSpPr/>
            <p:nvPr/>
          </p:nvGrpSpPr>
          <p:grpSpPr>
            <a:xfrm>
              <a:off x="-1" y="0"/>
              <a:ext cx="12192002" cy="6858000"/>
              <a:chOff x="-1" y="0"/>
              <a:chExt cx="12192002" cy="6858000"/>
            </a:xfrm>
          </p:grpSpPr>
          <p:pic>
            <p:nvPicPr>
              <p:cNvPr id="34" name="图片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5" name="矩形 34"/>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cs typeface="Montserrat" panose="00000500000000000000" charset="0"/>
                </a:endParaRPr>
              </a:p>
            </p:txBody>
          </p:sp>
        </p:grpSp>
        <p:cxnSp>
          <p:nvCxnSpPr>
            <p:cNvPr id="33" name="直接连接符 32"/>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77" name="TextBox 8"/>
          <p:cNvSpPr txBox="1">
            <a:spLocks noChangeArrowheads="1"/>
          </p:cNvSpPr>
          <p:nvPr/>
        </p:nvSpPr>
        <p:spPr bwMode="auto">
          <a:xfrm>
            <a:off x="3931536" y="340831"/>
            <a:ext cx="44272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a:r>
              <a:rPr lang="vi-VN" altLang="zh-CN" sz="3600" b="1" spc="300" dirty="0">
                <a:solidFill>
                  <a:srgbClr val="53A694"/>
                </a:solidFill>
                <a:latin typeface="Montserrat" panose="00000500000000000000" charset="0"/>
                <a:ea typeface="Montserrat" panose="00000500000000000000" charset="0"/>
                <a:cs typeface="Montserrat" panose="00000500000000000000" charset="0"/>
              </a:rPr>
              <a:t>LUYỆN TẬP 2</a:t>
            </a:r>
            <a:endParaRPr lang="zh-CN" altLang="en-US" sz="3600" b="1" spc="300" dirty="0">
              <a:solidFill>
                <a:srgbClr val="53A694"/>
              </a:solidFill>
              <a:latin typeface="Montserrat" panose="00000500000000000000" charset="0"/>
              <a:ea typeface="Montserrat" panose="00000500000000000000" charset="0"/>
              <a:cs typeface="Montserrat" panose="00000500000000000000" charset="0"/>
            </a:endParaRPr>
          </a:p>
        </p:txBody>
      </p:sp>
      <p:sp>
        <p:nvSpPr>
          <p:cNvPr id="2" name="TextBox 1">
            <a:extLst>
              <a:ext uri="{FF2B5EF4-FFF2-40B4-BE49-F238E27FC236}">
                <a16:creationId xmlns:a16="http://schemas.microsoft.com/office/drawing/2014/main" id="{71A17183-5A63-DEC5-5E84-81BBDB7E7737}"/>
              </a:ext>
            </a:extLst>
          </p:cNvPr>
          <p:cNvSpPr txBox="1"/>
          <p:nvPr/>
        </p:nvSpPr>
        <p:spPr>
          <a:xfrm>
            <a:off x="429491" y="1615881"/>
            <a:ext cx="5878544" cy="2246769"/>
          </a:xfrm>
          <a:prstGeom prst="rect">
            <a:avLst/>
          </a:prstGeom>
          <a:noFill/>
        </p:spPr>
        <p:txBody>
          <a:bodyPr wrap="square" rtlCol="0">
            <a:spAutoFit/>
          </a:bodyPr>
          <a:lstStyle/>
          <a:p>
            <a:pPr algn="just"/>
            <a:r>
              <a:rPr lang="en-VN" sz="2800" b="1" dirty="0"/>
              <a:t>Em hãy liệt kê những việc làm của bản thân thể hiện việc không tự giác, tích cực trong học tập </a:t>
            </a:r>
            <a:r>
              <a:rPr lang="en-VN" sz="2800" b="1" dirty="0" smtClean="0"/>
              <a:t>và </a:t>
            </a:r>
            <a:r>
              <a:rPr lang="en-VN" sz="2800" b="1" dirty="0"/>
              <a:t>cách </a:t>
            </a:r>
            <a:r>
              <a:rPr lang="vi-VN" sz="2800" b="1" dirty="0" smtClean="0"/>
              <a:t>khắc</a:t>
            </a:r>
            <a:r>
              <a:rPr lang="en-VN" sz="2800" b="1" dirty="0" smtClean="0"/>
              <a:t> </a:t>
            </a:r>
            <a:r>
              <a:rPr lang="en-VN" sz="2800" b="1" dirty="0"/>
              <a:t>phục hạn chế đó.</a:t>
            </a:r>
          </a:p>
        </p:txBody>
      </p:sp>
      <p:pic>
        <p:nvPicPr>
          <p:cNvPr id="4" name="Picture 3" descr="Text&#10;&#10;Description automatically generated">
            <a:extLst>
              <a:ext uri="{FF2B5EF4-FFF2-40B4-BE49-F238E27FC236}">
                <a16:creationId xmlns:a16="http://schemas.microsoft.com/office/drawing/2014/main" id="{BEF24327-0106-D7B2-445A-8B706AFC2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942" y="3429000"/>
            <a:ext cx="5857184" cy="2901075"/>
          </a:xfrm>
          <a:prstGeom prst="rect">
            <a:avLst/>
          </a:prstGeom>
        </p:spPr>
      </p:pic>
    </p:spTree>
    <p:extLst>
      <p:ext uri="{BB962C8B-B14F-4D97-AF65-F5344CB8AC3E}">
        <p14:creationId xmlns:p14="http://schemas.microsoft.com/office/powerpoint/2010/main" val="81607579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C546B3-53F4-68FD-4802-7BBD646913FC}"/>
              </a:ext>
            </a:extLst>
          </p:cNvPr>
          <p:cNvSpPr txBox="1"/>
          <p:nvPr/>
        </p:nvSpPr>
        <p:spPr>
          <a:xfrm>
            <a:off x="526073" y="489439"/>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chemeClr val="bg1"/>
                </a:solidFill>
                <a:latin typeface="+mj-lt"/>
                <a:ea typeface="+mj-ea"/>
                <a:cs typeface="+mj-cs"/>
              </a:rPr>
              <a:t>LUYỆN TẬP 3 </a:t>
            </a:r>
          </a:p>
        </p:txBody>
      </p:sp>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Text, letter&#10;&#10;Description automatically generated">
            <a:extLst>
              <a:ext uri="{FF2B5EF4-FFF2-40B4-BE49-F238E27FC236}">
                <a16:creationId xmlns:a16="http://schemas.microsoft.com/office/drawing/2014/main" id="{B4B45D42-92A0-C6CA-000A-DB41AF194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2500642"/>
            <a:ext cx="11496821" cy="3851435"/>
          </a:xfrm>
          <a:prstGeom prst="rect">
            <a:avLst/>
          </a:prstGeom>
        </p:spPr>
      </p:pic>
    </p:spTree>
    <p:extLst>
      <p:ext uri="{BB962C8B-B14F-4D97-AF65-F5344CB8AC3E}">
        <p14:creationId xmlns:p14="http://schemas.microsoft.com/office/powerpoint/2010/main" val="175120098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38CD1F2-2CDE-4B42-BB23-EC7686F925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827173-10F7-4BE6-8CC8-39A46D781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0FB2829-9E66-4DBD-BC15-FC5D73246D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8" name="Oval 27">
              <a:extLst>
                <a:ext uri="{FF2B5EF4-FFF2-40B4-BE49-F238E27FC236}">
                  <a16:creationId xmlns:a16="http://schemas.microsoft.com/office/drawing/2014/main" id="{E9EE2A32-8611-4375-B6B1-468FAD6825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77E1DA0-3927-4F35-B8A3-D5D5563757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7BAA08B-588E-406F-899B-A6A7FCFBE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8AA7C41-B331-402E-9453-95B3B82735B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7060B3E-946D-4885-9B86-1D445209EB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3046747-F284-4990-9ECA-3DF2C6E08B4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21301226-F3C6-4744-94AE-2460B381D8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F11407-3807-851E-A27E-4EAB45D5555E}"/>
              </a:ext>
            </a:extLst>
          </p:cNvPr>
          <p:cNvSpPr txBox="1"/>
          <p:nvPr/>
        </p:nvSpPr>
        <p:spPr>
          <a:xfrm>
            <a:off x="629640" y="630935"/>
            <a:ext cx="5107366" cy="2096769"/>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4800" kern="1200">
                <a:solidFill>
                  <a:schemeClr val="bg1"/>
                </a:solidFill>
                <a:latin typeface="+mj-lt"/>
                <a:ea typeface="+mj-ea"/>
                <a:cs typeface="+mj-cs"/>
              </a:rPr>
              <a:t>LUYỆN TẬP 4</a:t>
            </a:r>
          </a:p>
        </p:txBody>
      </p:sp>
      <p:sp>
        <p:nvSpPr>
          <p:cNvPr id="37" name="Rectangle 36">
            <a:extLst>
              <a:ext uri="{FF2B5EF4-FFF2-40B4-BE49-F238E27FC236}">
                <a16:creationId xmlns:a16="http://schemas.microsoft.com/office/drawing/2014/main" id="{4EC57637-D435-4155-993A-0E3A8BBBA5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0B81AE96-B9C7-4679-BC62-F2C79F2E8F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BD4225F6-B312-47D5-8299-988BD17E0E6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C04A86-BCAE-473C-B18D-88FD5627C47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2CCD134-9351-4847-8741-FF5EAB4705B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1470C83-08EE-4959-BA0A-F8846F524E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BFD3A89-3666-47FE-913F-6C75228F5D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id="{AD6B60E5-039C-4E82-9B5C-984D6C46E14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3D05E89-A5D2-4DC0-B6B1-298EF0EF0A4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337967A-8AB7-47D5-A75E-6341730E995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068AD4-624D-4314-8C86-A3C0C3378C8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3" name="Picture 2" descr="Text, letter&#10;&#10;Description automatically generated">
            <a:extLst>
              <a:ext uri="{FF2B5EF4-FFF2-40B4-BE49-F238E27FC236}">
                <a16:creationId xmlns:a16="http://schemas.microsoft.com/office/drawing/2014/main" id="{8E771DFF-2C1B-EAF8-83C1-DBFE6DFA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16" y="1679319"/>
            <a:ext cx="10843065" cy="4361528"/>
          </a:xfrm>
          <a:prstGeom prst="rect">
            <a:avLst/>
          </a:prstGeom>
        </p:spPr>
      </p:pic>
      <p:grpSp>
        <p:nvGrpSpPr>
          <p:cNvPr id="51" name="Group 50">
            <a:extLst>
              <a:ext uri="{FF2B5EF4-FFF2-40B4-BE49-F238E27FC236}">
                <a16:creationId xmlns:a16="http://schemas.microsoft.com/office/drawing/2014/main" id="{ACA2F7C3-1A69-44EE-A8B6-A4552E2C849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5716" y="3029889"/>
            <a:ext cx="304800" cy="429768"/>
            <a:chOff x="215328" y="-46937"/>
            <a:chExt cx="304800" cy="2773841"/>
          </a:xfrm>
        </p:grpSpPr>
        <p:cxnSp>
          <p:nvCxnSpPr>
            <p:cNvPr id="52" name="Straight Connector 51">
              <a:extLst>
                <a:ext uri="{FF2B5EF4-FFF2-40B4-BE49-F238E27FC236}">
                  <a16:creationId xmlns:a16="http://schemas.microsoft.com/office/drawing/2014/main" id="{6E44AF4D-8873-43B3-8E29-803B7720EA9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E89E8A-BD14-4974-818A-D8382DCD4D4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21B80B9-448B-4363-9DD7-C074AB2AD7C7}"/>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7DA34E7-83FB-4CAA-94F3-CEF0869076A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742691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矩形 10"/>
          <p:cNvSpPr/>
          <p:nvPr/>
        </p:nvSpPr>
        <p:spPr>
          <a:xfrm>
            <a:off x="3586480" y="2495550"/>
            <a:ext cx="5191125" cy="676910"/>
          </a:xfrm>
          <a:prstGeom prst="rect">
            <a:avLst/>
          </a:prstGeom>
        </p:spPr>
        <p:txBody>
          <a:bodyPr wrap="square" lIns="0" tIns="0" rIns="0" bIns="0">
            <a:spAutoFit/>
          </a:bodyPr>
          <a:lstStyle/>
          <a:p>
            <a:pPr algn="dist"/>
            <a:r>
              <a:rPr lang="vi-VN" altLang="zh-CN" sz="4400" b="1" dirty="0">
                <a:solidFill>
                  <a:srgbClr val="53A694"/>
                </a:solidFill>
                <a:latin typeface="Montserrat" panose="00000500000000000000" charset="0"/>
                <a:ea typeface="Montserrat" panose="00000500000000000000" charset="0"/>
                <a:cs typeface="Montserrat" panose="00000500000000000000" charset="0"/>
              </a:rPr>
              <a:t>VẬN DỤNG</a:t>
            </a:r>
            <a:endParaRPr lang="zh-CN" altLang="en-US" sz="4400" b="1" dirty="0">
              <a:solidFill>
                <a:srgbClr val="53A694"/>
              </a:solidFill>
              <a:latin typeface="Montserrat" panose="00000500000000000000" charset="0"/>
              <a:ea typeface="Montserrat" panose="00000500000000000000" charset="0"/>
              <a:cs typeface="Montserrat" panose="00000500000000000000" charset="0"/>
            </a:endParaRPr>
          </a:p>
        </p:txBody>
      </p:sp>
      <p:sp>
        <p:nvSpPr>
          <p:cNvPr id="16" name="矩形 15"/>
          <p:cNvSpPr/>
          <p:nvPr/>
        </p:nvSpPr>
        <p:spPr>
          <a:xfrm>
            <a:off x="4028440" y="1330960"/>
            <a:ext cx="3973195" cy="1354217"/>
          </a:xfrm>
          <a:prstGeom prst="rect">
            <a:avLst/>
          </a:prstGeom>
        </p:spPr>
        <p:txBody>
          <a:bodyPr wrap="square" lIns="0" tIns="0" rIns="0" bIns="0">
            <a:spAutoFit/>
          </a:bodyPr>
          <a:lstStyle/>
          <a:p>
            <a:pPr algn="dist" eaLnBrk="1" hangingPunct="1">
              <a:defRPr/>
            </a:pPr>
            <a:r>
              <a:rPr lang="zh-CN" altLang="en-US" sz="4400" b="1" spc="600" noProof="1">
                <a:solidFill>
                  <a:srgbClr val="53A694"/>
                </a:solidFill>
                <a:latin typeface="Montserrat" panose="00000500000000000000" charset="0"/>
                <a:ea typeface="Montserrat" panose="00000500000000000000" charset="0"/>
                <a:cs typeface="+mn-ea"/>
                <a:sym typeface="Arial" panose="020B0604020202020204" pitchFamily="34" charset="0"/>
              </a:rPr>
              <a:t>Chapter</a:t>
            </a:r>
            <a:r>
              <a:rPr lang="en-US" altLang="zh-CN" sz="4400" b="1" spc="600" noProof="1">
                <a:solidFill>
                  <a:srgbClr val="53A694"/>
                </a:solidFill>
                <a:latin typeface="Montserrat" panose="00000500000000000000" charset="0"/>
                <a:ea typeface="Montserrat" panose="00000500000000000000" charset="0"/>
                <a:cs typeface="+mn-ea"/>
                <a:sym typeface="Arial" panose="020B0604020202020204" pitchFamily="34" charset="0"/>
              </a:rPr>
              <a:t> 04</a:t>
            </a:r>
          </a:p>
        </p:txBody>
      </p:sp>
      <p:cxnSp>
        <p:nvCxnSpPr>
          <p:cNvPr id="19" name="直接连接符 18"/>
          <p:cNvCxnSpPr/>
          <p:nvPr/>
        </p:nvCxnSpPr>
        <p:spPr>
          <a:xfrm>
            <a:off x="4140828" y="2210931"/>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0"/>
            <a:ext cx="12192002" cy="6858000"/>
            <a:chOff x="-1" y="0"/>
            <a:chExt cx="12192002" cy="6858000"/>
          </a:xfrm>
        </p:grpSpPr>
        <p:grpSp>
          <p:nvGrpSpPr>
            <p:cNvPr id="26" name="组合 25"/>
            <p:cNvGrpSpPr/>
            <p:nvPr/>
          </p:nvGrpSpPr>
          <p:grpSpPr>
            <a:xfrm>
              <a:off x="-1" y="0"/>
              <a:ext cx="12192002" cy="6858000"/>
              <a:chOff x="-1" y="0"/>
              <a:chExt cx="12192002" cy="6858000"/>
            </a:xfrm>
          </p:grpSpPr>
          <p:pic>
            <p:nvPicPr>
              <p:cNvPr id="30" name="图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1" name="矩形 30"/>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ontserrat" panose="00000500000000000000" charset="0"/>
                </a:endParaRPr>
              </a:p>
            </p:txBody>
          </p:sp>
        </p:grpSp>
        <p:cxnSp>
          <p:nvCxnSpPr>
            <p:cNvPr id="29" name="直接连接符 28"/>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77" name="TextBox 8"/>
          <p:cNvSpPr txBox="1">
            <a:spLocks noChangeArrowheads="1"/>
          </p:cNvSpPr>
          <p:nvPr/>
        </p:nvSpPr>
        <p:spPr bwMode="auto">
          <a:xfrm>
            <a:off x="3127513" y="371608"/>
            <a:ext cx="52312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200" spc="300" dirty="0">
                <a:solidFill>
                  <a:srgbClr val="53A694"/>
                </a:solidFill>
                <a:latin typeface="Montserrat" panose="00000500000000000000" charset="0"/>
                <a:ea typeface="Montserrat" panose="00000500000000000000" charset="0"/>
                <a:cs typeface="Montserrat" panose="00000500000000000000" charset="0"/>
              </a:rPr>
              <a:t>BÀI TẬP VẬN DỤNG</a:t>
            </a:r>
            <a:endParaRPr lang="zh-CN" altLang="en-US" sz="3200" spc="300" dirty="0">
              <a:solidFill>
                <a:srgbClr val="53A694"/>
              </a:solidFill>
              <a:latin typeface="Montserrat" panose="00000500000000000000" charset="0"/>
              <a:ea typeface="Montserrat" panose="00000500000000000000" charset="0"/>
              <a:cs typeface="Montserrat" panose="00000500000000000000" charset="0"/>
            </a:endParaRPr>
          </a:p>
        </p:txBody>
      </p:sp>
      <p:pic>
        <p:nvPicPr>
          <p:cNvPr id="3" name="Picture 2" descr="Graphical user interface, text, application&#10;&#10;Description automatically generated">
            <a:extLst>
              <a:ext uri="{FF2B5EF4-FFF2-40B4-BE49-F238E27FC236}">
                <a16:creationId xmlns:a16="http://schemas.microsoft.com/office/drawing/2014/main" id="{D3D78076-EFA5-7D8B-5303-6025428E1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73" y="1121626"/>
            <a:ext cx="10778836" cy="5414141"/>
          </a:xfrm>
          <a:prstGeom prst="rect">
            <a:avLst/>
          </a:prstGeom>
        </p:spPr>
      </p:pic>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TextBox 5"/>
          <p:cNvSpPr txBox="1"/>
          <p:nvPr/>
        </p:nvSpPr>
        <p:spPr>
          <a:xfrm>
            <a:off x="2273300" y="1838573"/>
            <a:ext cx="7645400" cy="1106805"/>
          </a:xfrm>
          <a:prstGeom prst="rect">
            <a:avLst/>
          </a:prstGeom>
          <a:noFill/>
        </p:spPr>
        <p:txBody>
          <a:bodyPr wrap="square" rtlCol="0">
            <a:spAutoFit/>
          </a:bodyPr>
          <a:lstStyle/>
          <a:p>
            <a:pPr algn="dist" fontAlgn="base">
              <a:spcBef>
                <a:spcPct val="0"/>
              </a:spcBef>
              <a:spcAft>
                <a:spcPct val="0"/>
              </a:spcAft>
              <a:buFont typeface="Montserrat" panose="00000500000000000000" charset="0"/>
              <a:buNone/>
            </a:pPr>
            <a:r>
              <a:rPr lang="en-US" sz="6600" b="1" dirty="0">
                <a:solidFill>
                  <a:srgbClr val="53A694"/>
                </a:solidFill>
                <a:latin typeface="Montserrat" panose="00000500000000000000" charset="0"/>
                <a:ea typeface="Montserrat" panose="00000500000000000000" charset="0"/>
                <a:cs typeface="Montserrat" panose="00000500000000000000" charset="0"/>
              </a:rPr>
              <a:t>THANK YOU!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by="(-#ppt_w*2)" calcmode="lin" valueType="num">
                                      <p:cBhvr rctx="PPT">
                                        <p:cTn id="11" dur="500" autoRev="1" fill="hold">
                                          <p:stCondLst>
                                            <p:cond delay="0"/>
                                          </p:stCondLst>
                                        </p:cTn>
                                        <p:tgtEl>
                                          <p:spTgt spid="11"/>
                                        </p:tgtEl>
                                        <p:attrNameLst>
                                          <p:attrName>ppt_w</p:attrName>
                                        </p:attrNameLst>
                                      </p:cBhvr>
                                    </p:anim>
                                    <p:anim by="(#ppt_w*0.50)" calcmode="lin" valueType="num">
                                      <p:cBhvr>
                                        <p:cTn id="12" dur="500" decel="50000" autoRev="1" fill="hold">
                                          <p:stCondLst>
                                            <p:cond delay="0"/>
                                          </p:stCondLst>
                                        </p:cTn>
                                        <p:tgtEl>
                                          <p:spTgt spid="11"/>
                                        </p:tgtEl>
                                        <p:attrNameLst>
                                          <p:attrName>ppt_x</p:attrName>
                                        </p:attrNameLst>
                                      </p:cBhvr>
                                    </p:anim>
                                    <p:anim from="(-#ppt_h/2)" to="(#ppt_y)" calcmode="lin" valueType="num">
                                      <p:cBhvr>
                                        <p:cTn id="13" dur="1000" fill="hold">
                                          <p:stCondLst>
                                            <p:cond delay="0"/>
                                          </p:stCondLst>
                                        </p:cTn>
                                        <p:tgtEl>
                                          <p:spTgt spid="11"/>
                                        </p:tgtEl>
                                        <p:attrNameLst>
                                          <p:attrName>ppt_y</p:attrName>
                                        </p:attrNameLst>
                                      </p:cBhvr>
                                    </p:anim>
                                    <p:animRot by="21600000">
                                      <p:cBhvr>
                                        <p:cTn id="14"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ình nền Ngày Hội đọc Sách Mẫu áp Phích áp Phích Sự Kiện Nhà Sự Kiện Ảnh  Nền, Quảng, Ngày Hội đọc Sách, Mẫu Nhà Vector để tải xuống miễn phí">
            <a:extLst>
              <a:ext uri="{FF2B5EF4-FFF2-40B4-BE49-F238E27FC236}">
                <a16:creationId xmlns:a16="http://schemas.microsoft.com/office/drawing/2014/main" id="{65B1300F-1C07-4AB2-BC8D-34B2FF3A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5">
            <a:extLst>
              <a:ext uri="{FF2B5EF4-FFF2-40B4-BE49-F238E27FC236}">
                <a16:creationId xmlns:a16="http://schemas.microsoft.com/office/drawing/2014/main" id="{31C407EB-CEC8-4E71-9581-9A81C5E73FCE}"/>
              </a:ext>
            </a:extLst>
          </p:cNvPr>
          <p:cNvSpPr txBox="1"/>
          <p:nvPr/>
        </p:nvSpPr>
        <p:spPr>
          <a:xfrm>
            <a:off x="1594338" y="2459504"/>
            <a:ext cx="9495692" cy="1938992"/>
          </a:xfrm>
          <a:prstGeom prst="rect">
            <a:avLst/>
          </a:prstGeom>
          <a:noFill/>
        </p:spPr>
        <p:txBody>
          <a:bodyPr wrap="square" rtlCol="0">
            <a:spAutoFit/>
          </a:bodyPr>
          <a:lstStyle/>
          <a:p>
            <a:pPr algn="ctr"/>
            <a:r>
              <a:rPr lang="en-US" sz="6000" b="1" dirty="0" err="1">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BÀI</a:t>
            </a:r>
            <a:r>
              <a:rPr lang="en-US" sz="60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 4</a:t>
            </a:r>
            <a:r>
              <a:rPr lang="en-US" sz="6000" b="1" dirty="0" smtClean="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 </a:t>
            </a:r>
            <a:r>
              <a:rPr lang="en-US" sz="60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HỌC TẬP TỰ GIÁC</a:t>
            </a:r>
          </a:p>
          <a:p>
            <a:pPr algn="ctr"/>
            <a:r>
              <a:rPr lang="en-US" sz="60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TÍCH CỰC</a:t>
            </a:r>
            <a:endParaRPr lang="vi-VN" sz="60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91733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矩形 10"/>
          <p:cNvSpPr/>
          <p:nvPr/>
        </p:nvSpPr>
        <p:spPr>
          <a:xfrm>
            <a:off x="2461034" y="2343249"/>
            <a:ext cx="7359459" cy="1231106"/>
          </a:xfrm>
          <a:prstGeom prst="rect">
            <a:avLst/>
          </a:prstGeom>
        </p:spPr>
        <p:txBody>
          <a:bodyPr wrap="square" lIns="0" tIns="0" rIns="0" bIns="0">
            <a:spAutoFit/>
          </a:bodyPr>
          <a:lstStyle/>
          <a:p>
            <a:pPr algn="ctr"/>
            <a:r>
              <a:rPr lang="vi-VN" altLang="zh-CN" sz="4000" b="1" dirty="0">
                <a:solidFill>
                  <a:schemeClr val="tx2">
                    <a:lumMod val="50000"/>
                  </a:schemeClr>
                </a:solidFill>
                <a:latin typeface="Montserrat" panose="00000500000000000000" charset="0"/>
                <a:ea typeface="Montserrat" panose="00000500000000000000" charset="0"/>
                <a:cs typeface="Montserrat" panose="00000500000000000000" charset="0"/>
              </a:rPr>
              <a:t>EM RÚT RA THÔNG ĐIỆP “HỌC – HỌC NỮA – HỌC MÃI”</a:t>
            </a:r>
            <a:endParaRPr lang="zh-CN" altLang="en-US" sz="40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4" name="矩形 15"/>
          <p:cNvSpPr/>
          <p:nvPr/>
        </p:nvSpPr>
        <p:spPr>
          <a:xfrm>
            <a:off x="3744809" y="844709"/>
            <a:ext cx="4702381" cy="677108"/>
          </a:xfrm>
          <a:prstGeom prst="rect">
            <a:avLst/>
          </a:prstGeom>
        </p:spPr>
        <p:txBody>
          <a:bodyPr wrap="square" lIns="0" tIns="0" rIns="0" bIns="0">
            <a:spAutoFit/>
          </a:bodyPr>
          <a:lstStyle/>
          <a:p>
            <a:pPr algn="dist" eaLnBrk="1" hangingPunct="1">
              <a:defRPr/>
            </a:pPr>
            <a:r>
              <a:rPr lang="vi-VN" altLang="zh-CN" sz="4400" b="1" spc="600" noProof="1">
                <a:solidFill>
                  <a:schemeClr val="tx2">
                    <a:lumMod val="50000"/>
                  </a:schemeClr>
                </a:solidFill>
                <a:latin typeface="Montserrat" panose="00000500000000000000" charset="0"/>
                <a:ea typeface="Montserrat" panose="00000500000000000000" charset="0"/>
                <a:cs typeface="+mn-ea"/>
                <a:sym typeface="Arial" panose="020B0604020202020204" pitchFamily="34" charset="0"/>
              </a:rPr>
              <a:t>KHỞI ĐỘNG</a:t>
            </a:r>
            <a:endParaRPr lang="en-US" altLang="zh-CN" sz="4400" b="1" spc="600" noProof="1">
              <a:solidFill>
                <a:schemeClr val="tx2">
                  <a:lumMod val="50000"/>
                </a:schemeClr>
              </a:solidFill>
              <a:latin typeface="Montserrat" panose="00000500000000000000" charset="0"/>
              <a:ea typeface="Montserrat" panose="00000500000000000000" charset="0"/>
              <a:cs typeface="+mn-ea"/>
              <a:sym typeface="Arial" panose="020B0604020202020204" pitchFamily="34" charset="0"/>
            </a:endParaRPr>
          </a:p>
        </p:txBody>
      </p:sp>
      <p:cxnSp>
        <p:nvCxnSpPr>
          <p:cNvPr id="5" name="直接连接符 18"/>
          <p:cNvCxnSpPr/>
          <p:nvPr/>
        </p:nvCxnSpPr>
        <p:spPr>
          <a:xfrm>
            <a:off x="4140828" y="1521817"/>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409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strVal val="4*#ppt_w"/>
                                          </p:val>
                                        </p:tav>
                                        <p:tav tm="100000">
                                          <p:val>
                                            <p:strVal val="#ppt_w"/>
                                          </p:val>
                                        </p:tav>
                                      </p:tavLst>
                                    </p:anim>
                                    <p:anim calcmode="lin" valueType="num">
                                      <p:cBhvr>
                                        <p:cTn id="16" dur="500" fill="hold"/>
                                        <p:tgtEl>
                                          <p:spTgt spid="4"/>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strVal val="4*#ppt_w"/>
                                          </p:val>
                                        </p:tav>
                                        <p:tav tm="100000">
                                          <p:val>
                                            <p:strVal val="#ppt_w"/>
                                          </p:val>
                                        </p:tav>
                                      </p:tavLst>
                                    </p:anim>
                                    <p:anim calcmode="lin" valueType="num">
                                      <p:cBhvr>
                                        <p:cTn id="21"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9" name="TextBox 5"/>
          <p:cNvSpPr txBox="1"/>
          <p:nvPr/>
        </p:nvSpPr>
        <p:spPr>
          <a:xfrm>
            <a:off x="1843315" y="1471997"/>
            <a:ext cx="8692243" cy="1754326"/>
          </a:xfrm>
          <a:prstGeom prst="rect">
            <a:avLst/>
          </a:prstGeom>
          <a:noFill/>
        </p:spPr>
        <p:txBody>
          <a:bodyPr wrap="square" rtlCol="0">
            <a:spAutoFit/>
          </a:bodyPr>
          <a:lstStyle/>
          <a:p>
            <a:pPr algn="ctr"/>
            <a:r>
              <a:rPr lang="en-US" sz="54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BÀI 4: HỌC TẬP TỰ </a:t>
            </a:r>
            <a:r>
              <a:rPr lang="en-US" sz="5400" b="1" dirty="0" smtClean="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GIÁC,</a:t>
            </a:r>
            <a:endParaRPr lang="en-US" sz="54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endParaRPr>
          </a:p>
          <a:p>
            <a:pPr algn="ctr"/>
            <a:r>
              <a:rPr lang="en-US" sz="54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rPr>
              <a:t>TÍCH CỰC</a:t>
            </a:r>
            <a:endParaRPr lang="vi-VN" sz="5400" b="1" dirty="0">
              <a:ln w="9525">
                <a:solidFill>
                  <a:schemeClr val="bg1"/>
                </a:solidFill>
                <a:prstDash val="solid"/>
              </a:ln>
              <a:solidFill>
                <a:schemeClr val="tx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500" autoRev="1" fill="hold">
                                          <p:stCondLst>
                                            <p:cond delay="0"/>
                                          </p:stCondLst>
                                        </p:cTn>
                                        <p:tgtEl>
                                          <p:spTgt spid="9"/>
                                        </p:tgtEl>
                                        <p:attrNameLst>
                                          <p:attrName>ppt_w</p:attrName>
                                        </p:attrNameLst>
                                      </p:cBhvr>
                                    </p:anim>
                                    <p:anim by="(#ppt_w*0.50)" calcmode="lin" valueType="num">
                                      <p:cBhvr>
                                        <p:cTn id="12" dur="500" decel="50000" autoRev="1" fill="hold">
                                          <p:stCondLst>
                                            <p:cond delay="0"/>
                                          </p:stCondLst>
                                        </p:cTn>
                                        <p:tgtEl>
                                          <p:spTgt spid="9"/>
                                        </p:tgtEl>
                                        <p:attrNameLst>
                                          <p:attrName>ppt_x</p:attrName>
                                        </p:attrNameLst>
                                      </p:cBhvr>
                                    </p:anim>
                                    <p:anim from="(-#ppt_h/2)" to="(#ppt_y)" calcmode="lin" valueType="num">
                                      <p:cBhvr>
                                        <p:cTn id="13" dur="1000" fill="hold">
                                          <p:stCondLst>
                                            <p:cond delay="0"/>
                                          </p:stCondLst>
                                        </p:cTn>
                                        <p:tgtEl>
                                          <p:spTgt spid="9"/>
                                        </p:tgtEl>
                                        <p:attrNameLst>
                                          <p:attrName>ppt_y</p:attrName>
                                        </p:attrNameLst>
                                      </p:cBhvr>
                                    </p:anim>
                                    <p:animRot by="21600000">
                                      <p:cBhvr>
                                        <p:cTn id="14" dur="10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22" name="组合 21"/>
          <p:cNvGrpSpPr/>
          <p:nvPr/>
        </p:nvGrpSpPr>
        <p:grpSpPr>
          <a:xfrm>
            <a:off x="5784042" y="840309"/>
            <a:ext cx="3817160" cy="3480490"/>
            <a:chOff x="5759920" y="1750178"/>
            <a:chExt cx="3520704" cy="3210182"/>
          </a:xfrm>
        </p:grpSpPr>
        <p:sp>
          <p:nvSpPr>
            <p:cNvPr id="23" name="MH_Entry_1"/>
            <p:cNvSpPr/>
            <p:nvPr>
              <p:custDataLst>
                <p:tags r:id="rId1"/>
              </p:custDataLst>
            </p:nvPr>
          </p:nvSpPr>
          <p:spPr>
            <a:xfrm>
              <a:off x="6379884" y="1758378"/>
              <a:ext cx="2900740" cy="5109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just" eaLnBrk="1" hangingPunct="1">
                <a:defRPr/>
              </a:pPr>
              <a:r>
                <a:rPr lang="vi-VN" altLang="zh-CN"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rPr>
                <a:t>BIỂU HIỆN CỦA HỌC TẬP TỰ GIÁC VÀ SÁNG TẠO</a:t>
              </a:r>
              <a:endParaRPr lang="zh-CN" altLang="en-US" sz="1000"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endParaRPr>
            </a:p>
          </p:txBody>
        </p:sp>
        <p:sp>
          <p:nvSpPr>
            <p:cNvPr id="24" name="MH_Entry_2"/>
            <p:cNvSpPr/>
            <p:nvPr>
              <p:custDataLst>
                <p:tags r:id="rId2"/>
              </p:custDataLst>
            </p:nvPr>
          </p:nvSpPr>
          <p:spPr>
            <a:xfrm>
              <a:off x="6379884" y="2654456"/>
              <a:ext cx="2900740" cy="51097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lgn="just">
                <a:defRPr/>
              </a:pPr>
              <a:r>
                <a:rPr lang="vi-VN" altLang="zh-CN"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rPr>
                <a:t>Ý NGHĨA CỦA HỌC TẬP, TỰ GIÁC, TÍCH CỰC</a:t>
              </a:r>
              <a:endParaRPr lang="zh-CN" altLang="en-US" sz="1000"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endParaRPr>
            </a:p>
          </p:txBody>
        </p:sp>
        <p:sp>
          <p:nvSpPr>
            <p:cNvPr id="25" name="MH_Entry_3"/>
            <p:cNvSpPr/>
            <p:nvPr>
              <p:custDataLst>
                <p:tags r:id="rId3"/>
              </p:custDataLst>
            </p:nvPr>
          </p:nvSpPr>
          <p:spPr>
            <a:xfrm>
              <a:off x="6379884" y="3687739"/>
              <a:ext cx="2466975" cy="2554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vi-VN" altLang="zh-CN"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rPr>
                <a:t>LUYỆN TẬP</a:t>
              </a:r>
              <a:endParaRPr lang="zh-CN" altLang="en-US" sz="1000"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endParaRPr>
            </a:p>
          </p:txBody>
        </p:sp>
        <p:sp>
          <p:nvSpPr>
            <p:cNvPr id="26" name="MH_Entry_4"/>
            <p:cNvSpPr/>
            <p:nvPr>
              <p:custDataLst>
                <p:tags r:id="rId4"/>
              </p:custDataLst>
            </p:nvPr>
          </p:nvSpPr>
          <p:spPr>
            <a:xfrm>
              <a:off x="6379884" y="4592525"/>
              <a:ext cx="2466975" cy="25548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lvl="0">
                <a:defRPr/>
              </a:pPr>
              <a:r>
                <a:rPr lang="vi-VN" altLang="zh-CN"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rPr>
                <a:t>VẬN DỤNG</a:t>
              </a:r>
              <a:endParaRPr lang="zh-CN" altLang="en-US" sz="1000" noProof="1">
                <a:solidFill>
                  <a:schemeClr val="tx2">
                    <a:lumMod val="50000"/>
                  </a:schemeClr>
                </a:solidFill>
                <a:latin typeface="Montserrat" panose="00000500000000000000" charset="0"/>
                <a:ea typeface="Montserrat" panose="00000500000000000000" charset="0"/>
                <a:cs typeface="Montserrat" panose="00000500000000000000" charset="0"/>
                <a:sym typeface="Arial" panose="020B0604020202020204" pitchFamily="34" charset="0"/>
              </a:endParaRPr>
            </a:p>
          </p:txBody>
        </p:sp>
        <p:sp>
          <p:nvSpPr>
            <p:cNvPr id="27" name="矩形 26"/>
            <p:cNvSpPr/>
            <p:nvPr/>
          </p:nvSpPr>
          <p:spPr>
            <a:xfrm>
              <a:off x="5759920" y="1750178"/>
              <a:ext cx="527374" cy="527372"/>
            </a:xfrm>
            <a:prstGeom prst="rect">
              <a:avLst/>
            </a:prstGeom>
            <a:solidFill>
              <a:srgbClr val="53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chemeClr val="tx2">
                      <a:lumMod val="50000"/>
                    </a:schemeClr>
                  </a:solidFill>
                  <a:latin typeface="Montserrat" panose="00000500000000000000" charset="0"/>
                  <a:ea typeface="Montserrat" panose="00000500000000000000" charset="0"/>
                  <a:cs typeface="Montserrat" panose="00000500000000000000" charset="0"/>
                </a:rPr>
                <a:t>01</a:t>
              </a:r>
              <a:endParaRPr lang="zh-CN" altLang="en-US"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28" name="矩形 27"/>
            <p:cNvSpPr/>
            <p:nvPr/>
          </p:nvSpPr>
          <p:spPr>
            <a:xfrm>
              <a:off x="5759920" y="2638125"/>
              <a:ext cx="527374" cy="527372"/>
            </a:xfrm>
            <a:prstGeom prst="rect">
              <a:avLst/>
            </a:prstGeom>
            <a:solidFill>
              <a:srgbClr val="53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chemeClr val="tx2">
                      <a:lumMod val="50000"/>
                    </a:schemeClr>
                  </a:solidFill>
                  <a:latin typeface="Montserrat" panose="00000500000000000000" charset="0"/>
                  <a:ea typeface="Montserrat" panose="00000500000000000000" charset="0"/>
                  <a:cs typeface="Montserrat" panose="00000500000000000000" charset="0"/>
                </a:rPr>
                <a:t>02</a:t>
              </a:r>
              <a:endParaRPr lang="zh-CN" altLang="en-US"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29" name="矩形 28"/>
            <p:cNvSpPr/>
            <p:nvPr/>
          </p:nvSpPr>
          <p:spPr>
            <a:xfrm>
              <a:off x="5759920" y="3536331"/>
              <a:ext cx="527374" cy="527372"/>
            </a:xfrm>
            <a:prstGeom prst="rect">
              <a:avLst/>
            </a:prstGeom>
            <a:solidFill>
              <a:srgbClr val="53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chemeClr val="tx2">
                      <a:lumMod val="50000"/>
                    </a:schemeClr>
                  </a:solidFill>
                  <a:latin typeface="Montserrat" panose="00000500000000000000" charset="0"/>
                  <a:ea typeface="Montserrat" panose="00000500000000000000" charset="0"/>
                  <a:cs typeface="Montserrat" panose="00000500000000000000" charset="0"/>
                </a:rPr>
                <a:t>03</a:t>
              </a:r>
              <a:endParaRPr lang="zh-CN" altLang="en-US"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30" name="矩形 29"/>
            <p:cNvSpPr/>
            <p:nvPr/>
          </p:nvSpPr>
          <p:spPr>
            <a:xfrm>
              <a:off x="5759920" y="4432988"/>
              <a:ext cx="527374" cy="527372"/>
            </a:xfrm>
            <a:prstGeom prst="rect">
              <a:avLst/>
            </a:prstGeom>
            <a:solidFill>
              <a:srgbClr val="53A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chemeClr val="tx2">
                      <a:lumMod val="50000"/>
                    </a:schemeClr>
                  </a:solidFill>
                  <a:latin typeface="Montserrat" panose="00000500000000000000" charset="0"/>
                  <a:ea typeface="Montserrat" panose="00000500000000000000" charset="0"/>
                  <a:cs typeface="Montserrat" panose="00000500000000000000" charset="0"/>
                </a:rPr>
                <a:t>04</a:t>
              </a:r>
              <a:endParaRPr lang="zh-CN" altLang="en-US"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grpSp>
      <p:sp>
        <p:nvSpPr>
          <p:cNvPr id="31" name="矩形 30"/>
          <p:cNvSpPr/>
          <p:nvPr/>
        </p:nvSpPr>
        <p:spPr>
          <a:xfrm>
            <a:off x="2039620" y="1786890"/>
            <a:ext cx="3389630" cy="553720"/>
          </a:xfrm>
          <a:prstGeom prst="rect">
            <a:avLst/>
          </a:prstGeom>
        </p:spPr>
        <p:txBody>
          <a:bodyPr wrap="square" lIns="0" tIns="0" rIns="0" bIns="0">
            <a:spAutoFit/>
          </a:bodyPr>
          <a:lstStyle/>
          <a:p>
            <a:pPr algn="ctr" eaLnBrk="1" hangingPunct="1">
              <a:defRPr/>
            </a:pPr>
            <a:r>
              <a:rPr lang="vi-VN" altLang="zh-CN" sz="3600" spc="600" noProof="1">
                <a:solidFill>
                  <a:schemeClr val="tx2">
                    <a:lumMod val="50000"/>
                  </a:schemeClr>
                </a:solidFill>
                <a:latin typeface="Montserrat" panose="00000500000000000000" charset="0"/>
                <a:ea typeface="Montserrat" panose="00000500000000000000" charset="0"/>
                <a:cs typeface="+mn-ea"/>
                <a:sym typeface="Arial" panose="020B0604020202020204" pitchFamily="34" charset="0"/>
              </a:rPr>
              <a:t>NỘI DUNG</a:t>
            </a:r>
            <a:endParaRPr lang="zh-CN" altLang="en-US" sz="3600" spc="600" noProof="1">
              <a:solidFill>
                <a:schemeClr val="tx2">
                  <a:lumMod val="50000"/>
                </a:schemeClr>
              </a:solidFill>
              <a:latin typeface="Montserrat" panose="00000500000000000000" charset="0"/>
              <a:ea typeface="Montserrat" panose="00000500000000000000" charset="0"/>
              <a:cs typeface="+mn-ea"/>
              <a:sym typeface="Arial" panose="020B0604020202020204" pitchFamily="34" charset="0"/>
            </a:endParaRPr>
          </a:p>
        </p:txBody>
      </p:sp>
      <p:cxnSp>
        <p:nvCxnSpPr>
          <p:cNvPr id="34" name="直接连接符 33"/>
          <p:cNvCxnSpPr/>
          <p:nvPr/>
        </p:nvCxnSpPr>
        <p:spPr>
          <a:xfrm>
            <a:off x="2247900" y="2580554"/>
            <a:ext cx="2781300"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strVal val="4*#ppt_w"/>
                                          </p:val>
                                        </p:tav>
                                        <p:tav tm="100000">
                                          <p:val>
                                            <p:strVal val="#ppt_w"/>
                                          </p:val>
                                        </p:tav>
                                      </p:tavLst>
                                    </p:anim>
                                    <p:anim calcmode="lin" valueType="num">
                                      <p:cBhvr>
                                        <p:cTn id="16" dur="500" fill="hold"/>
                                        <p:tgtEl>
                                          <p:spTgt spid="31"/>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矩形 10"/>
          <p:cNvSpPr/>
          <p:nvPr/>
        </p:nvSpPr>
        <p:spPr>
          <a:xfrm>
            <a:off x="2300991" y="2449772"/>
            <a:ext cx="7540487" cy="1354217"/>
          </a:xfrm>
          <a:prstGeom prst="rect">
            <a:avLst/>
          </a:prstGeom>
        </p:spPr>
        <p:txBody>
          <a:bodyPr wrap="square" lIns="0" tIns="0" rIns="0" bIns="0">
            <a:spAutoFit/>
          </a:bodyPr>
          <a:lstStyle/>
          <a:p>
            <a:pPr algn="ctr"/>
            <a:r>
              <a:rPr lang="vi-VN" altLang="zh-CN" sz="4400" b="1" dirty="0">
                <a:solidFill>
                  <a:schemeClr val="tx2">
                    <a:lumMod val="50000"/>
                  </a:schemeClr>
                </a:solidFill>
                <a:latin typeface="Montserrat" panose="00000500000000000000" charset="0"/>
                <a:ea typeface="Montserrat" panose="00000500000000000000" charset="0"/>
                <a:cs typeface="Montserrat" panose="00000500000000000000" charset="0"/>
              </a:rPr>
              <a:t>BIỂU HIỆN CỦA HỌC TẬP TỰ GIÁC VÀ SÁNG TẠO</a:t>
            </a:r>
            <a:endParaRPr lang="zh-CN" altLang="en-US" sz="440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6" name="矩形 15"/>
          <p:cNvSpPr/>
          <p:nvPr/>
        </p:nvSpPr>
        <p:spPr>
          <a:xfrm>
            <a:off x="4140835" y="1330960"/>
            <a:ext cx="3860800" cy="677108"/>
          </a:xfrm>
          <a:prstGeom prst="rect">
            <a:avLst/>
          </a:prstGeom>
        </p:spPr>
        <p:txBody>
          <a:bodyPr wrap="square" lIns="0" tIns="0" rIns="0" bIns="0">
            <a:spAutoFit/>
          </a:bodyPr>
          <a:lstStyle/>
          <a:p>
            <a:pPr algn="ctr" eaLnBrk="1" hangingPunct="1">
              <a:defRPr/>
            </a:pPr>
            <a:r>
              <a:rPr lang="en-US" altLang="zh-CN" sz="4400" b="1" spc="600" noProof="1" smtClean="0">
                <a:solidFill>
                  <a:schemeClr val="tx2">
                    <a:lumMod val="50000"/>
                  </a:schemeClr>
                </a:solidFill>
                <a:latin typeface="Montserrat" panose="00000500000000000000" charset="0"/>
                <a:ea typeface="Montserrat" panose="00000500000000000000" charset="0"/>
                <a:cs typeface="+mn-ea"/>
                <a:sym typeface="Arial" panose="020B0604020202020204" pitchFamily="34" charset="0"/>
              </a:rPr>
              <a:t>01</a:t>
            </a:r>
            <a:endParaRPr lang="en-US" altLang="zh-CN" sz="4400" b="1" spc="600" noProof="1">
              <a:solidFill>
                <a:schemeClr val="tx2">
                  <a:lumMod val="50000"/>
                </a:schemeClr>
              </a:solidFill>
              <a:latin typeface="Montserrat" panose="00000500000000000000" charset="0"/>
              <a:ea typeface="Montserrat" panose="00000500000000000000" charset="0"/>
              <a:cs typeface="+mn-ea"/>
              <a:sym typeface="Arial" panose="020B0604020202020204" pitchFamily="34" charset="0"/>
            </a:endParaRPr>
          </a:p>
        </p:txBody>
      </p:sp>
      <p:cxnSp>
        <p:nvCxnSpPr>
          <p:cNvPr id="19" name="直接连接符 18"/>
          <p:cNvCxnSpPr/>
          <p:nvPr/>
        </p:nvCxnSpPr>
        <p:spPr>
          <a:xfrm>
            <a:off x="4140828" y="2224378"/>
            <a:ext cx="3999872"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strVal val="4*#ppt_w"/>
                                          </p:val>
                                        </p:tav>
                                        <p:tav tm="100000">
                                          <p:val>
                                            <p:strVal val="#ppt_w"/>
                                          </p:val>
                                        </p:tav>
                                      </p:tavLst>
                                    </p:anim>
                                    <p:anim calcmode="lin" valueType="num">
                                      <p:cBhvr>
                                        <p:cTn id="16" dur="50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strVal val="4*#ppt_w"/>
                                          </p:val>
                                        </p:tav>
                                        <p:tav tm="100000">
                                          <p:val>
                                            <p:strVal val="#ppt_w"/>
                                          </p:val>
                                        </p:tav>
                                      </p:tavLst>
                                    </p:anim>
                                    <p:anim calcmode="lin" valueType="num">
                                      <p:cBhvr>
                                        <p:cTn id="21"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7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D8CE885C-9ADC-4778-1E0B-9DBE55918C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889" t="12232" r="5232" b="67811"/>
          <a:stretch/>
        </p:blipFill>
        <p:spPr>
          <a:xfrm>
            <a:off x="622549" y="887876"/>
            <a:ext cx="3122143" cy="1986834"/>
          </a:xfrm>
          <a:prstGeom prst="rect">
            <a:avLst/>
          </a:prstGeom>
        </p:spPr>
      </p:pic>
      <p:sp>
        <p:nvSpPr>
          <p:cNvPr id="3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FCE15C70-4BE5-9D2C-E1E4-E4B1D09D8953}"/>
              </a:ext>
            </a:extLst>
          </p:cNvPr>
          <p:cNvPicPr>
            <a:picLocks noChangeAspect="1"/>
          </p:cNvPicPr>
          <p:nvPr/>
        </p:nvPicPr>
        <p:blipFill rotWithShape="1">
          <a:blip r:embed="rId3">
            <a:extLst>
              <a:ext uri="{28A0092B-C50C-407E-A947-70E740481C1C}">
                <a14:useLocalDpi xmlns:a14="http://schemas.microsoft.com/office/drawing/2010/main" val="0"/>
              </a:ext>
            </a:extLst>
          </a:blip>
          <a:srcRect l="11410" t="33939" r="42900" b="45758"/>
          <a:stretch/>
        </p:blipFill>
        <p:spPr>
          <a:xfrm>
            <a:off x="4381676" y="781396"/>
            <a:ext cx="3252903" cy="2206825"/>
          </a:xfrm>
          <a:prstGeom prst="rect">
            <a:avLst/>
          </a:prstGeom>
        </p:spPr>
      </p:pic>
      <p:sp>
        <p:nvSpPr>
          <p:cNvPr id="33" name="Rectangle 23">
            <a:extLst>
              <a:ext uri="{FF2B5EF4-FFF2-40B4-BE49-F238E27FC236}">
                <a16:creationId xmlns:a16="http://schemas.microsoft.com/office/drawing/2014/main"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B326DF83-C72F-1A88-8581-B6AD1B6CB5B1}"/>
              </a:ext>
            </a:extLst>
          </p:cNvPr>
          <p:cNvPicPr>
            <a:picLocks noChangeAspect="1"/>
          </p:cNvPicPr>
          <p:nvPr/>
        </p:nvPicPr>
        <p:blipFill rotWithShape="1">
          <a:blip r:embed="rId3">
            <a:extLst>
              <a:ext uri="{28A0092B-C50C-407E-A947-70E740481C1C}">
                <a14:useLocalDpi xmlns:a14="http://schemas.microsoft.com/office/drawing/2010/main" val="0"/>
              </a:ext>
            </a:extLst>
          </a:blip>
          <a:srcRect l="55248" t="42424" r="4927" b="38182"/>
          <a:stretch/>
        </p:blipFill>
        <p:spPr>
          <a:xfrm>
            <a:off x="8313518" y="675570"/>
            <a:ext cx="3252903" cy="2418477"/>
          </a:xfrm>
          <a:prstGeom prst="rect">
            <a:avLst/>
          </a:prstGeom>
        </p:spPr>
      </p:pic>
      <p:sp>
        <p:nvSpPr>
          <p:cNvPr id="34" name="Rectangle 25">
            <a:extLst>
              <a:ext uri="{FF2B5EF4-FFF2-40B4-BE49-F238E27FC236}">
                <a16:creationId xmlns:a16="http://schemas.microsoft.com/office/drawing/2014/main"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478F9894-51F4-8F87-9B73-2618C43E386B}"/>
              </a:ext>
            </a:extLst>
          </p:cNvPr>
          <p:cNvPicPr>
            <a:picLocks noChangeAspect="1"/>
          </p:cNvPicPr>
          <p:nvPr/>
        </p:nvPicPr>
        <p:blipFill rotWithShape="1">
          <a:blip r:embed="rId3">
            <a:extLst>
              <a:ext uri="{28A0092B-C50C-407E-A947-70E740481C1C}">
                <a14:useLocalDpi xmlns:a14="http://schemas.microsoft.com/office/drawing/2010/main" val="0"/>
              </a:ext>
            </a:extLst>
          </a:blip>
          <a:srcRect l="9093" t="11313" r="52277" b="65657"/>
          <a:stretch/>
        </p:blipFill>
        <p:spPr>
          <a:xfrm>
            <a:off x="817249" y="3748194"/>
            <a:ext cx="2715542" cy="2471631"/>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F9FE375-3674-4B26-B67B-30AFAF78C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graphical user interface&#10;&#10;Description automatically generated">
            <a:extLst>
              <a:ext uri="{FF2B5EF4-FFF2-40B4-BE49-F238E27FC236}">
                <a16:creationId xmlns:a16="http://schemas.microsoft.com/office/drawing/2014/main" id="{621D948D-4827-D125-D295-1EBD23B913DE}"/>
              </a:ext>
            </a:extLst>
          </p:cNvPr>
          <p:cNvPicPr>
            <a:picLocks noChangeAspect="1"/>
          </p:cNvPicPr>
          <p:nvPr/>
        </p:nvPicPr>
        <p:blipFill rotWithShape="1">
          <a:blip r:embed="rId3">
            <a:extLst>
              <a:ext uri="{28A0092B-C50C-407E-A947-70E740481C1C}">
                <a14:useLocalDpi xmlns:a14="http://schemas.microsoft.com/office/drawing/2010/main" val="0"/>
              </a:ext>
            </a:extLst>
          </a:blip>
          <a:srcRect l="53087" t="61717" r="3075" b="18384"/>
          <a:stretch/>
        </p:blipFill>
        <p:spPr>
          <a:xfrm>
            <a:off x="8506839" y="3869188"/>
            <a:ext cx="3217333" cy="2229641"/>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5E84E42-0233-DE42-CDC4-8F93D9AD1EB3}"/>
              </a:ext>
            </a:extLst>
          </p:cNvPr>
          <p:cNvPicPr>
            <a:picLocks noChangeAspect="1"/>
          </p:cNvPicPr>
          <p:nvPr/>
        </p:nvPicPr>
        <p:blipFill rotWithShape="1">
          <a:blip r:embed="rId3">
            <a:extLst>
              <a:ext uri="{28A0092B-C50C-407E-A947-70E740481C1C}">
                <a14:useLocalDpi xmlns:a14="http://schemas.microsoft.com/office/drawing/2010/main" val="0"/>
              </a:ext>
            </a:extLst>
          </a:blip>
          <a:srcRect l="11410" t="57374" r="46913" b="20808"/>
          <a:stretch/>
        </p:blipFill>
        <p:spPr>
          <a:xfrm>
            <a:off x="4502292" y="3765406"/>
            <a:ext cx="3083683" cy="2464601"/>
          </a:xfrm>
          <a:prstGeom prst="rect">
            <a:avLst/>
          </a:prstGeom>
        </p:spPr>
      </p:pic>
    </p:spTree>
    <p:extLst>
      <p:ext uri="{BB962C8B-B14F-4D97-AF65-F5344CB8AC3E}">
        <p14:creationId xmlns:p14="http://schemas.microsoft.com/office/powerpoint/2010/main" val="385678953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 y="0"/>
            <a:ext cx="12192002" cy="6858000"/>
            <a:chOff x="-1" y="0"/>
            <a:chExt cx="12192002" cy="6858000"/>
          </a:xfrm>
        </p:grpSpPr>
        <p:grpSp>
          <p:nvGrpSpPr>
            <p:cNvPr id="29" name="组合 28"/>
            <p:cNvGrpSpPr/>
            <p:nvPr/>
          </p:nvGrpSpPr>
          <p:grpSpPr>
            <a:xfrm>
              <a:off x="-1" y="0"/>
              <a:ext cx="12192002" cy="6858000"/>
              <a:chOff x="-1" y="0"/>
              <a:chExt cx="12192002" cy="6858000"/>
            </a:xfrm>
          </p:grpSpPr>
          <p:pic>
            <p:nvPicPr>
              <p:cNvPr id="33" name="图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4" name="矩形 33"/>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2">
                      <a:lumMod val="50000"/>
                    </a:schemeClr>
                  </a:solidFill>
                  <a:cs typeface="Montserrat" panose="00000500000000000000" charset="0"/>
                </a:endParaRPr>
              </a:p>
            </p:txBody>
          </p:sp>
        </p:grpSp>
        <p:cxnSp>
          <p:nvCxnSpPr>
            <p:cNvPr id="32" name="直接连接符 31"/>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sp>
        <p:nvSpPr>
          <p:cNvPr id="5" name="işļíďè"/>
          <p:cNvSpPr/>
          <p:nvPr/>
        </p:nvSpPr>
        <p:spPr bwMode="auto">
          <a:xfrm>
            <a:off x="110836" y="1423195"/>
            <a:ext cx="6331528" cy="2126585"/>
          </a:xfrm>
          <a:prstGeom prst="rect">
            <a:avLst/>
          </a:prstGeom>
          <a:solidFill>
            <a:srgbClr val="53A694"/>
          </a:solidFill>
          <a:ln w="38100">
            <a:noFill/>
          </a:ln>
        </p:spPr>
        <p:style>
          <a:lnRef idx="2">
            <a:schemeClr val="dk1"/>
          </a:lnRef>
          <a:fillRef idx="1">
            <a:schemeClr val="lt1"/>
          </a:fillRef>
          <a:effectRef idx="0">
            <a:schemeClr val="dk1"/>
          </a:effectRef>
          <a:fontRef idx="minor">
            <a:schemeClr val="dk1"/>
          </a:fontRef>
        </p:style>
        <p:txBody>
          <a:bodyPr wrap="none" rtlCol="0" anchor="ctr">
            <a:noAutofit/>
            <a:scene3d>
              <a:camera prst="orthographicFront"/>
              <a:lightRig rig="threePt" dir="t"/>
            </a:scene3d>
            <a:sp3d contourW="12700"/>
          </a:bodyPr>
          <a:lstStyle/>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Em hãy phân tích</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Thái độ hành vi nào </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thể hiện tính </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tự giác, tích cực trong HT và</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chưa tự giác tích cực trong HT?</a:t>
            </a:r>
            <a:endParaRPr lang="zh-CN" altLang="en-US" sz="249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13" name="işļíďè"/>
          <p:cNvSpPr/>
          <p:nvPr/>
        </p:nvSpPr>
        <p:spPr bwMode="auto">
          <a:xfrm>
            <a:off x="110836" y="3877870"/>
            <a:ext cx="6331528" cy="2126585"/>
          </a:xfrm>
          <a:prstGeom prst="rect">
            <a:avLst/>
          </a:prstGeom>
          <a:solidFill>
            <a:srgbClr val="53A694"/>
          </a:solidFill>
          <a:ln w="38100">
            <a:noFill/>
          </a:ln>
        </p:spPr>
        <p:style>
          <a:lnRef idx="2">
            <a:schemeClr val="dk1"/>
          </a:lnRef>
          <a:fillRef idx="1">
            <a:schemeClr val="lt1"/>
          </a:fillRef>
          <a:effectRef idx="0">
            <a:schemeClr val="dk1"/>
          </a:effectRef>
          <a:fontRef idx="minor">
            <a:schemeClr val="dk1"/>
          </a:fontRef>
        </p:style>
        <p:txBody>
          <a:bodyPr wrap="none" rtlCol="0" anchor="ctr">
            <a:noAutofit/>
            <a:scene3d>
              <a:camera prst="orthographicFront"/>
              <a:lightRig rig="threePt" dir="t"/>
            </a:scene3d>
            <a:sp3d contourW="12700"/>
          </a:bodyPr>
          <a:lstStyle/>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Ngoài những biểu hiện trên, </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em còn biết những biểu hiện</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nào thể hiện tính tự giác </a:t>
            </a:r>
          </a:p>
          <a:p>
            <a:pPr algn="ctr"/>
            <a:r>
              <a:rPr lang="vi-VN" altLang="zh-CN" sz="2490" b="1" dirty="0">
                <a:solidFill>
                  <a:schemeClr val="tx2">
                    <a:lumMod val="50000"/>
                  </a:schemeClr>
                </a:solidFill>
                <a:latin typeface="Montserrat" panose="00000500000000000000" charset="0"/>
                <a:ea typeface="Montserrat" panose="00000500000000000000" charset="0"/>
                <a:cs typeface="Montserrat" panose="00000500000000000000" charset="0"/>
              </a:rPr>
              <a:t>tích cực trong học tậo?</a:t>
            </a:r>
            <a:endParaRPr lang="zh-CN" altLang="en-US" sz="2490" b="1"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sp>
        <p:nvSpPr>
          <p:cNvPr id="77" name="TextBox 8"/>
          <p:cNvSpPr txBox="1">
            <a:spLocks noChangeArrowheads="1"/>
          </p:cNvSpPr>
          <p:nvPr/>
        </p:nvSpPr>
        <p:spPr bwMode="auto">
          <a:xfrm>
            <a:off x="3533021" y="121491"/>
            <a:ext cx="509872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vi-VN" altLang="zh-CN" sz="3200" b="1" spc="300" dirty="0">
                <a:solidFill>
                  <a:schemeClr val="tx2">
                    <a:lumMod val="50000"/>
                  </a:schemeClr>
                </a:solidFill>
                <a:latin typeface="Montserrat" panose="00000500000000000000" charset="0"/>
                <a:ea typeface="Montserrat" panose="00000500000000000000" charset="0"/>
                <a:cs typeface="Montserrat" panose="00000500000000000000" charset="0"/>
              </a:rPr>
              <a:t>QUAN SÁT TRANH VÀ TRẢ LỜI CÂU HỎI</a:t>
            </a:r>
            <a:endParaRPr lang="zh-CN" altLang="en-US" sz="32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pic>
        <p:nvPicPr>
          <p:cNvPr id="3" name="Picture 2" descr="A picture containing graphical user interface&#10;&#10;Description automatically generated">
            <a:extLst>
              <a:ext uri="{FF2B5EF4-FFF2-40B4-BE49-F238E27FC236}">
                <a16:creationId xmlns:a16="http://schemas.microsoft.com/office/drawing/2014/main" id="{925080B0-5805-3F7E-3EAF-DEE90FE9FF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446" b="16333"/>
          <a:stretch/>
        </p:blipFill>
        <p:spPr>
          <a:xfrm>
            <a:off x="6582988" y="1227867"/>
            <a:ext cx="4734084" cy="5152447"/>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1" y="0"/>
            <a:ext cx="12192002" cy="6858000"/>
            <a:chOff x="-1" y="0"/>
            <a:chExt cx="12192002" cy="6858000"/>
          </a:xfrm>
        </p:grpSpPr>
        <p:grpSp>
          <p:nvGrpSpPr>
            <p:cNvPr id="25" name="组合 24"/>
            <p:cNvGrpSpPr/>
            <p:nvPr/>
          </p:nvGrpSpPr>
          <p:grpSpPr>
            <a:xfrm>
              <a:off x="-1" y="0"/>
              <a:ext cx="12192002" cy="6858000"/>
              <a:chOff x="-1" y="0"/>
              <a:chExt cx="12192002" cy="685800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0" name="矩形 29"/>
              <p:cNvSpPr/>
              <p:nvPr/>
            </p:nvSpPr>
            <p:spPr>
              <a:xfrm flipV="1">
                <a:off x="-1" y="1120139"/>
                <a:ext cx="12192002" cy="5546892"/>
              </a:xfrm>
              <a:prstGeom prst="rect">
                <a:avLst/>
              </a:prstGeom>
              <a:solidFill>
                <a:srgbClr val="F1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2">
                      <a:lumMod val="50000"/>
                    </a:schemeClr>
                  </a:solidFill>
                  <a:cs typeface="Montserrat" panose="00000500000000000000" charset="0"/>
                </a:endParaRPr>
              </a:p>
            </p:txBody>
          </p:sp>
        </p:grpSp>
        <p:cxnSp>
          <p:nvCxnSpPr>
            <p:cNvPr id="28" name="直接连接符 27"/>
            <p:cNvCxnSpPr/>
            <p:nvPr/>
          </p:nvCxnSpPr>
          <p:spPr>
            <a:xfrm>
              <a:off x="782571" y="1091517"/>
              <a:ext cx="10406743" cy="0"/>
            </a:xfrm>
            <a:prstGeom prst="line">
              <a:avLst/>
            </a:prstGeom>
            <a:ln>
              <a:solidFill>
                <a:srgbClr val="53A694"/>
              </a:solidFill>
            </a:ln>
          </p:spPr>
          <p:style>
            <a:lnRef idx="1">
              <a:schemeClr val="accent1"/>
            </a:lnRef>
            <a:fillRef idx="0">
              <a:schemeClr val="accent1"/>
            </a:fillRef>
            <a:effectRef idx="0">
              <a:schemeClr val="accent1"/>
            </a:effectRef>
            <a:fontRef idx="minor">
              <a:schemeClr val="tx1"/>
            </a:fontRef>
          </p:style>
        </p:cxnSp>
      </p:grpSp>
      <p:grpSp>
        <p:nvGrpSpPr>
          <p:cNvPr id="18" name="Group 7"/>
          <p:cNvGrpSpPr/>
          <p:nvPr/>
        </p:nvGrpSpPr>
        <p:grpSpPr>
          <a:xfrm>
            <a:off x="-1" y="1326570"/>
            <a:ext cx="7093528" cy="5070899"/>
            <a:chOff x="7845713" y="1736884"/>
            <a:chExt cx="3501815" cy="2552933"/>
          </a:xfrm>
          <a:solidFill>
            <a:srgbClr val="53A694"/>
          </a:solidFill>
        </p:grpSpPr>
        <p:grpSp>
          <p:nvGrpSpPr>
            <p:cNvPr id="19" name="Group 35"/>
            <p:cNvGrpSpPr/>
            <p:nvPr/>
          </p:nvGrpSpPr>
          <p:grpSpPr>
            <a:xfrm>
              <a:off x="7845714" y="1736884"/>
              <a:ext cx="3501814" cy="2330831"/>
              <a:chOff x="7541909" y="1631854"/>
              <a:chExt cx="4046955" cy="2330831"/>
            </a:xfrm>
            <a:grpFill/>
          </p:grpSpPr>
          <p:sp>
            <p:nvSpPr>
              <p:cNvPr id="21" name="Rectangle 29"/>
              <p:cNvSpPr/>
              <p:nvPr/>
            </p:nvSpPr>
            <p:spPr>
              <a:xfrm>
                <a:off x="7541909" y="1726473"/>
                <a:ext cx="4046955" cy="2236212"/>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2" name="Rectangle 33"/>
              <p:cNvSpPr/>
              <p:nvPr/>
            </p:nvSpPr>
            <p:spPr>
              <a:xfrm>
                <a:off x="7541909" y="1631854"/>
                <a:ext cx="4046955" cy="43529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rPr>
                  <a:t>HỌC TẬP TỰ GIÁC – TÍCH CỰC</a:t>
                </a:r>
                <a:endParaRPr lang="en-GB" sz="3200" b="1" dirty="0">
                  <a:solidFill>
                    <a:schemeClr val="tx2">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20" name="Rectangle 34"/>
            <p:cNvSpPr/>
            <p:nvPr/>
          </p:nvSpPr>
          <p:spPr>
            <a:xfrm>
              <a:off x="7845713" y="2259979"/>
              <a:ext cx="3501815" cy="2029838"/>
            </a:xfrm>
            <a:prstGeom prst="rect">
              <a:avLst/>
            </a:prstGeom>
            <a:grpFill/>
          </p:spPr>
          <p:txBody>
            <a:bodyPr wrap="square">
              <a:spAutoFit/>
            </a:bodyPr>
            <a:lstStyle/>
            <a:p>
              <a:pPr algn="just">
                <a:spcBef>
                  <a:spcPct val="0"/>
                </a:spcBef>
              </a:pPr>
              <a:r>
                <a:rPr lang="vi-VN" altLang="zh-CN" sz="3200" b="1" dirty="0">
                  <a:solidFill>
                    <a:schemeClr val="tx2">
                      <a:lumMod val="50000"/>
                    </a:schemeClr>
                  </a:solidFill>
                  <a:latin typeface="Calibri" panose="020F0502020204030204" pitchFamily="34" charset="0"/>
                  <a:ea typeface="Montserrat" panose="00000500000000000000" charset="0"/>
                  <a:cs typeface="Calibri" panose="020F0502020204030204" pitchFamily="34" charset="0"/>
                  <a:sym typeface="Montserrat" panose="00000500000000000000" charset="0"/>
                </a:rPr>
                <a:t>Học tập tự giác tích cực là có mục tiêu học tập rõ ràng; chủ động lập kế hoạch học tập để đạt được mục tiêu đặt ra; hoàn thành nhiệm vụ hợp tác mà không cần ai nhắc nhở</a:t>
              </a:r>
              <a:r>
                <a:rPr lang="vi-VN" altLang="zh-CN" sz="3200" b="1" dirty="0" smtClean="0">
                  <a:solidFill>
                    <a:schemeClr val="tx2">
                      <a:lumMod val="50000"/>
                    </a:schemeClr>
                  </a:solidFill>
                  <a:latin typeface="Calibri" panose="020F0502020204030204" pitchFamily="34" charset="0"/>
                  <a:ea typeface="Montserrat" panose="00000500000000000000" charset="0"/>
                  <a:cs typeface="Calibri" panose="020F0502020204030204" pitchFamily="34" charset="0"/>
                  <a:sym typeface="Montserrat" panose="00000500000000000000" charset="0"/>
                </a:rPr>
                <a:t>. </a:t>
              </a:r>
              <a:r>
                <a:rPr lang="vi-VN" altLang="zh-CN" sz="3200" b="1" dirty="0">
                  <a:solidFill>
                    <a:schemeClr val="tx2">
                      <a:lumMod val="50000"/>
                    </a:schemeClr>
                  </a:solidFill>
                  <a:latin typeface="Calibri" panose="020F0502020204030204" pitchFamily="34" charset="0"/>
                  <a:ea typeface="Montserrat" panose="00000500000000000000" charset="0"/>
                  <a:cs typeface="Calibri" panose="020F0502020204030204" pitchFamily="34" charset="0"/>
                  <a:sym typeface="Montserrat" panose="00000500000000000000" charset="0"/>
                </a:rPr>
                <a:t>Luôn cố gắng, vượt khó, kiên trì học tập; có phương pháp học tập chủ động; biết vận dụng điều đã học vào cuộc sống.</a:t>
              </a:r>
              <a:endParaRPr lang="zh-CN" altLang="en-US" sz="3200" b="1" dirty="0">
                <a:solidFill>
                  <a:schemeClr val="tx2">
                    <a:lumMod val="50000"/>
                  </a:schemeClr>
                </a:solidFill>
                <a:latin typeface="Calibri" panose="020F0502020204030204" pitchFamily="34" charset="0"/>
                <a:ea typeface="Montserrat" panose="00000500000000000000" charset="0"/>
                <a:cs typeface="Calibri" panose="020F0502020204030204" pitchFamily="34" charset="0"/>
                <a:sym typeface="Montserrat" panose="00000500000000000000" charset="0"/>
              </a:endParaRPr>
            </a:p>
          </p:txBody>
        </p:sp>
      </p:grpSp>
      <p:sp>
        <p:nvSpPr>
          <p:cNvPr id="77" name="TextBox 8"/>
          <p:cNvSpPr txBox="1">
            <a:spLocks noChangeArrowheads="1"/>
          </p:cNvSpPr>
          <p:nvPr/>
        </p:nvSpPr>
        <p:spPr bwMode="auto">
          <a:xfrm>
            <a:off x="3931536" y="340831"/>
            <a:ext cx="44272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a:r>
              <a:rPr lang="vi-VN" altLang="zh-CN" sz="3600" b="1" spc="300" dirty="0">
                <a:solidFill>
                  <a:schemeClr val="tx2">
                    <a:lumMod val="50000"/>
                  </a:schemeClr>
                </a:solidFill>
                <a:latin typeface="Montserrat" panose="00000500000000000000" charset="0"/>
                <a:ea typeface="Montserrat" panose="00000500000000000000" charset="0"/>
                <a:cs typeface="Montserrat" panose="00000500000000000000" charset="0"/>
              </a:rPr>
              <a:t>KHÁI NIỆM</a:t>
            </a:r>
            <a:endParaRPr lang="zh-CN" altLang="en-US" sz="3600" b="1" spc="300" dirty="0">
              <a:solidFill>
                <a:schemeClr val="tx2">
                  <a:lumMod val="50000"/>
                </a:schemeClr>
              </a:solidFill>
              <a:latin typeface="Montserrat" panose="00000500000000000000" charset="0"/>
              <a:ea typeface="Montserrat" panose="00000500000000000000" charset="0"/>
              <a:cs typeface="Montserrat" panose="00000500000000000000" charset="0"/>
            </a:endParaRPr>
          </a:p>
        </p:txBody>
      </p:sp>
      <p:pic>
        <p:nvPicPr>
          <p:cNvPr id="3" name="Picture 2">
            <a:extLst>
              <a:ext uri="{FF2B5EF4-FFF2-40B4-BE49-F238E27FC236}">
                <a16:creationId xmlns:a16="http://schemas.microsoft.com/office/drawing/2014/main" id="{C53177A4-169E-18B1-B8CA-308FD0BEE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8178" y="1955568"/>
            <a:ext cx="4244775" cy="27272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TotalTime>
  <Words>897</Words>
  <Application>Microsoft Office PowerPoint</Application>
  <PresentationFormat>Widescreen</PresentationFormat>
  <Paragraphs>193</Paragraphs>
  <Slides>27</Slides>
  <Notes>19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Gisha</vt:lpstr>
      <vt:lpstr>Montserrat</vt:lpstr>
      <vt:lpstr>Times New Roman</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Dell</cp:lastModifiedBy>
  <cp:revision>320</cp:revision>
  <dcterms:created xsi:type="dcterms:W3CDTF">2018-02-23T07:21:00Z</dcterms:created>
  <dcterms:modified xsi:type="dcterms:W3CDTF">2024-12-03T01:00:42Z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9B95A679C37B401A9C94278BAE04E78F</vt:lpwstr>
  </property>
  <property fmtid="{D5CDD505-2E9C-101B-9397-08002B2CF9AE}" pid="3" name="KSOProductBuildVer">
    <vt:lpwstr>2052-11.1.0.10495</vt:lpwstr>
  </property>
</Properties>
</file>