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0" r:id="rId2"/>
    <p:sldId id="256" r:id="rId3"/>
    <p:sldId id="257" r:id="rId4"/>
    <p:sldId id="258" r:id="rId5"/>
    <p:sldId id="259" r:id="rId6"/>
    <p:sldId id="289" r:id="rId7"/>
    <p:sldId id="287" r:id="rId8"/>
    <p:sldId id="288" r:id="rId9"/>
    <p:sldId id="284" r:id="rId10"/>
    <p:sldId id="285" r:id="rId11"/>
    <p:sldId id="286" r:id="rId12"/>
    <p:sldId id="290" r:id="rId13"/>
    <p:sldId id="283" r:id="rId14"/>
    <p:sldId id="260" r:id="rId15"/>
    <p:sldId id="261" r:id="rId16"/>
    <p:sldId id="262" r:id="rId17"/>
    <p:sldId id="263" r:id="rId18"/>
    <p:sldId id="264" r:id="rId19"/>
    <p:sldId id="265" r:id="rId20"/>
    <p:sldId id="266" r:id="rId21"/>
    <p:sldId id="267" r:id="rId22"/>
    <p:sldId id="268" r:id="rId23"/>
    <p:sldId id="269" r:id="rId24"/>
    <p:sldId id="270" r:id="rId25"/>
    <p:sldId id="277" r:id="rId26"/>
    <p:sldId id="271" r:id="rId27"/>
    <p:sldId id="272" r:id="rId28"/>
    <p:sldId id="273" r:id="rId29"/>
    <p:sldId id="274" r:id="rId30"/>
    <p:sldId id="275" r:id="rId31"/>
    <p:sldId id="276" r:id="rId32"/>
    <p:sldId id="281" r:id="rId33"/>
    <p:sldId id="27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56"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A8E21-82DE-4D86-A295-F23B23C0ACD2}" type="datetimeFigureOut">
              <a:rPr lang="en-US" smtClean="0"/>
              <a:t>10/30/2023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B8D7E5-0289-4A51-BF94-758F7F53D69F}" type="slidenum">
              <a:rPr lang="en-US" smtClean="0"/>
              <a:t>‹#›</a:t>
            </a:fld>
            <a:endParaRPr lang="en-US"/>
          </a:p>
        </p:txBody>
      </p:sp>
    </p:spTree>
    <p:extLst>
      <p:ext uri="{BB962C8B-B14F-4D97-AF65-F5344CB8AC3E}">
        <p14:creationId xmlns:p14="http://schemas.microsoft.com/office/powerpoint/2010/main" val="192247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68A905F-45A2-4CE6-B9B1-092BD07457BC}" type="slidenum">
              <a:rPr lang="en-US" smtClean="0">
                <a:solidFill>
                  <a:srgbClr val="000000"/>
                </a:solidFill>
                <a:latin typeface="Arial" pitchFamily="34" charset="0"/>
              </a:rPr>
              <a:pPr/>
              <a:t>33</a:t>
            </a:fld>
            <a:endParaRPr lang="en-US" smtClean="0">
              <a:solidFill>
                <a:srgbClr val="000000"/>
              </a:solidFill>
              <a:latin typeface="Arial"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10607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20697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46525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12124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391999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5289F-D69E-45F9-B949-888C33732968}"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401276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D5289F-D69E-45F9-B949-888C33732968}"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328228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D5289F-D69E-45F9-B949-888C33732968}"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11658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D5289F-D69E-45F9-B949-888C33732968}"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373815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5289F-D69E-45F9-B949-888C33732968}"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7756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5289F-D69E-45F9-B949-888C33732968}"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402885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5289F-D69E-45F9-B949-888C33732968}"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82909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5289F-D69E-45F9-B949-888C33732968}" type="datetimeFigureOut">
              <a:rPr lang="en-US" smtClean="0"/>
              <a:t>10/30/2023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44AA3-6CD2-4662-ADF6-2539C55FD90A}" type="slidenum">
              <a:rPr lang="en-US" smtClean="0"/>
              <a:t>‹#›</a:t>
            </a:fld>
            <a:endParaRPr lang="en-US"/>
          </a:p>
        </p:txBody>
      </p:sp>
    </p:spTree>
    <p:extLst>
      <p:ext uri="{BB962C8B-B14F-4D97-AF65-F5344CB8AC3E}">
        <p14:creationId xmlns:p14="http://schemas.microsoft.com/office/powerpoint/2010/main" val="55395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143000" y="1044476"/>
            <a:ext cx="7010400" cy="406265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hangingPunct="1">
              <a:spcBef>
                <a:spcPct val="50000"/>
              </a:spcBef>
              <a:defRPr/>
            </a:pPr>
            <a:r>
              <a:rPr lang="en-US" sz="6000" b="1" dirty="0" smtClean="0">
                <a:solidFill>
                  <a:srgbClr val="FF0000"/>
                </a:solidFill>
                <a:latin typeface="Arial" pitchFamily="34" charset="0"/>
                <a:cs typeface="Arial" pitchFamily="34" charset="0"/>
              </a:rPr>
              <a:t>MĨ THUẬT 6</a:t>
            </a:r>
          </a:p>
          <a:p>
            <a:pPr algn="ctr" eaLnBrk="1" hangingPunct="1">
              <a:spcBef>
                <a:spcPct val="50000"/>
              </a:spcBef>
              <a:defRPr/>
            </a:pPr>
            <a:endParaRPr lang="en-US" sz="6000" b="1" dirty="0" smtClean="0">
              <a:solidFill>
                <a:srgbClr val="FF0000"/>
              </a:solidFill>
              <a:latin typeface="Arial" pitchFamily="34" charset="0"/>
              <a:cs typeface="Arial" pitchFamily="34" charset="0"/>
            </a:endParaRPr>
          </a:p>
          <a:p>
            <a:pPr algn="ctr" eaLnBrk="1" hangingPunct="1">
              <a:spcBef>
                <a:spcPct val="50000"/>
              </a:spcBef>
              <a:defRPr/>
            </a:pPr>
            <a:endParaRPr lang="en-US" b="1" dirty="0" smtClean="0">
              <a:solidFill>
                <a:srgbClr val="FF0000"/>
              </a:solidFill>
              <a:latin typeface="Arial" pitchFamily="34" charset="0"/>
              <a:cs typeface="Arial" pitchFamily="34" charset="0"/>
            </a:endParaRPr>
          </a:p>
          <a:p>
            <a:pPr algn="ctr" eaLnBrk="1" hangingPunct="1">
              <a:spcBef>
                <a:spcPct val="50000"/>
              </a:spcBef>
              <a:defRPr/>
            </a:pPr>
            <a:endParaRPr lang="en-US" b="1" dirty="0" smtClean="0">
              <a:solidFill>
                <a:srgbClr val="FF0000"/>
              </a:solidFill>
              <a:latin typeface="Arial" pitchFamily="34" charset="0"/>
              <a:cs typeface="Arial" pitchFamily="34" charset="0"/>
            </a:endParaRPr>
          </a:p>
          <a:p>
            <a:pPr eaLnBrk="1" hangingPunct="1">
              <a:spcBef>
                <a:spcPct val="50000"/>
              </a:spcBef>
              <a:defRPr/>
            </a:pPr>
            <a:r>
              <a:rPr lang="en-US" b="1" dirty="0" smtClean="0">
                <a:solidFill>
                  <a:srgbClr val="FF0000"/>
                </a:solidFill>
                <a:latin typeface="Arial" pitchFamily="34" charset="0"/>
                <a:cs typeface="Arial" pitchFamily="34" charset="0"/>
              </a:rPr>
              <a:t>                         </a:t>
            </a:r>
          </a:p>
          <a:p>
            <a:pPr eaLnBrk="1" hangingPunct="1">
              <a:spcBef>
                <a:spcPct val="50000"/>
              </a:spcBef>
              <a:defRPr/>
            </a:pPr>
            <a:r>
              <a:rPr lang="en-US" b="1" dirty="0">
                <a:solidFill>
                  <a:srgbClr val="FF0000"/>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                   </a:t>
            </a:r>
            <a:endParaRPr lang="en-US" b="1" dirty="0" smtClean="0">
              <a:solidFill>
                <a:schemeClr val="tx2">
                  <a:lumMod val="50000"/>
                </a:schemeClr>
              </a:solidFill>
              <a:latin typeface="Arial" pitchFamily="34" charset="0"/>
              <a:cs typeface="Arial" pitchFamily="34" charset="0"/>
            </a:endParaRPr>
          </a:p>
        </p:txBody>
      </p:sp>
      <p:sp>
        <p:nvSpPr>
          <p:cNvPr id="4" name="Text Box 3"/>
          <p:cNvSpPr txBox="1">
            <a:spLocks noChangeArrowheads="1"/>
          </p:cNvSpPr>
          <p:nvPr/>
        </p:nvSpPr>
        <p:spPr bwMode="auto">
          <a:xfrm>
            <a:off x="1143000" y="1944688"/>
            <a:ext cx="7010400" cy="2246312"/>
          </a:xfrm>
          <a:prstGeom prst="rect">
            <a:avLst/>
          </a:prstGeom>
          <a:noFill/>
          <a:ln w="9525">
            <a:noFill/>
            <a:miter lim="800000"/>
            <a:headEnd/>
            <a:tailEnd/>
          </a:ln>
        </p:spPr>
        <p:txBody>
          <a:bodyPr wrap="square">
            <a:spAutoFit/>
          </a:bodyPr>
          <a:lstStyle/>
          <a:p>
            <a:pPr algn="ctr" eaLnBrk="1" hangingPunct="1">
              <a:spcBef>
                <a:spcPct val="50000"/>
              </a:spcBef>
              <a:defRPr/>
            </a:pPr>
            <a:r>
              <a:rPr lang="en-US" sz="4000" b="1" dirty="0" err="1">
                <a:solidFill>
                  <a:srgbClr val="3333CC"/>
                </a:solidFill>
                <a:latin typeface="Times New Roman" pitchFamily="18" charset="0"/>
              </a:rPr>
              <a:t>Chủ</a:t>
            </a:r>
            <a:r>
              <a:rPr lang="en-US" sz="4000" b="1" dirty="0">
                <a:solidFill>
                  <a:srgbClr val="3333CC"/>
                </a:solidFill>
                <a:latin typeface="Times New Roman" pitchFamily="18" charset="0"/>
              </a:rPr>
              <a:t> </a:t>
            </a:r>
            <a:r>
              <a:rPr lang="en-US" sz="4000" b="1" dirty="0" err="1">
                <a:solidFill>
                  <a:srgbClr val="3333CC"/>
                </a:solidFill>
                <a:latin typeface="Times New Roman" pitchFamily="18" charset="0"/>
              </a:rPr>
              <a:t>đề</a:t>
            </a:r>
            <a:r>
              <a:rPr lang="en-US" sz="4000" b="1" dirty="0">
                <a:solidFill>
                  <a:srgbClr val="3333CC"/>
                </a:solidFill>
                <a:latin typeface="Times New Roman" pitchFamily="18" charset="0"/>
              </a:rPr>
              <a:t> 2:</a:t>
            </a:r>
          </a:p>
          <a:p>
            <a:pPr algn="ctr" eaLnBrk="1" hangingPunct="1">
              <a:spcBef>
                <a:spcPct val="50000"/>
              </a:spcBef>
              <a:defRPr/>
            </a:pPr>
            <a:r>
              <a:rPr lang="en-US" sz="4000" b="1" dirty="0">
                <a:solidFill>
                  <a:srgbClr val="3333CC"/>
                </a:solidFill>
                <a:effectLst>
                  <a:outerShdw blurRad="60007" dist="200025" dir="15000000" sy="30000" kx="-1800000" algn="bl" rotWithShape="0">
                    <a:prstClr val="black">
                      <a:alpha val="32000"/>
                    </a:prstClr>
                  </a:outerShdw>
                </a:effectLst>
                <a:latin typeface="Times New Roman" pitchFamily="18" charset="0"/>
              </a:rPr>
              <a:t>NGHỆ THUẬT TIỀN SỬ THẾ GIỚI VÀ VIỆT NAM</a:t>
            </a:r>
          </a:p>
        </p:txBody>
      </p:sp>
    </p:spTree>
    <p:extLst>
      <p:ext uri="{BB962C8B-B14F-4D97-AF65-F5344CB8AC3E}">
        <p14:creationId xmlns:p14="http://schemas.microsoft.com/office/powerpoint/2010/main" val="310326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594360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Cảnh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săn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voi</a:t>
            </a:r>
            <a:r>
              <a:rPr lang="en-US" sz="3600" b="1" dirty="0" smtClean="0">
                <a:solidFill>
                  <a:srgbClr val="002060"/>
                </a:solidFill>
                <a:latin typeface="Arial" pitchFamily="34" charset="0"/>
                <a:cs typeface="Arial" pitchFamily="34" charset="0"/>
              </a:rPr>
              <a:t> ma </a:t>
            </a:r>
            <a:r>
              <a:rPr lang="en-US" sz="3600" b="1" dirty="0" err="1" smtClean="0">
                <a:solidFill>
                  <a:srgbClr val="002060"/>
                </a:solidFill>
                <a:latin typeface="Arial" pitchFamily="34" charset="0"/>
                <a:cs typeface="Arial" pitchFamily="34" charset="0"/>
              </a:rPr>
              <a:t>mút</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6146" name="Picture 2" descr="D:\HINH NEN PPT\nhung-su-that-khong-ngo-ve-thoi-an-long-o-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77200" cy="487679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Tree>
    <p:extLst>
      <p:ext uri="{BB962C8B-B14F-4D97-AF65-F5344CB8AC3E}">
        <p14:creationId xmlns:p14="http://schemas.microsoft.com/office/powerpoint/2010/main" val="3256144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594360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Cảnh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săn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được</a:t>
            </a:r>
            <a:r>
              <a:rPr lang="en-US" sz="3600" b="1" dirty="0" smtClean="0">
                <a:solidFill>
                  <a:srgbClr val="002060"/>
                </a:solidFill>
                <a:latin typeface="Arial" pitchFamily="34" charset="0"/>
                <a:cs typeface="Arial" pitchFamily="34" charset="0"/>
              </a:rPr>
              <a:t> con </a:t>
            </a:r>
            <a:r>
              <a:rPr lang="en-US" sz="3600" b="1" dirty="0" err="1" smtClean="0">
                <a:solidFill>
                  <a:srgbClr val="002060"/>
                </a:solidFill>
                <a:latin typeface="Arial" pitchFamily="34" charset="0"/>
                <a:cs typeface="Arial" pitchFamily="34" charset="0"/>
              </a:rPr>
              <a:t>nai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7170" name="Picture 2" descr="D:\HINH NEN PPT\images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1"/>
            <a:ext cx="8001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Tree>
    <p:extLst>
      <p:ext uri="{BB962C8B-B14F-4D97-AF65-F5344CB8AC3E}">
        <p14:creationId xmlns:p14="http://schemas.microsoft.com/office/powerpoint/2010/main" val="3256144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
        <p:nvSpPr>
          <p:cNvPr id="13" name="Rectangle 12"/>
          <p:cNvSpPr/>
          <p:nvPr/>
        </p:nvSpPr>
        <p:spPr>
          <a:xfrm>
            <a:off x="268405" y="990600"/>
            <a:ext cx="8610600" cy="4524315"/>
          </a:xfrm>
          <a:prstGeom prst="rect">
            <a:avLst/>
          </a:prstGeom>
        </p:spPr>
        <p:txBody>
          <a:bodyPr wrap="square">
            <a:spAutoFit/>
          </a:bodyPr>
          <a:lstStyle/>
          <a:p>
            <a:pPr algn="just"/>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Trải</a:t>
            </a:r>
            <a:r>
              <a:rPr lang="en-US" sz="3200" b="1" dirty="0" smtClean="0">
                <a:solidFill>
                  <a:srgbClr val="FF0000"/>
                </a:solidFill>
                <a:latin typeface="Arial" pitchFamily="34" charset="0"/>
                <a:cs typeface="Arial" pitchFamily="34" charset="0"/>
              </a:rPr>
              <a:t> qua </a:t>
            </a:r>
            <a:r>
              <a:rPr lang="en-US" sz="3200" b="1" dirty="0" err="1" smtClean="0">
                <a:solidFill>
                  <a:srgbClr val="FF0000"/>
                </a:solidFill>
                <a:latin typeface="Arial" pitchFamily="34" charset="0"/>
                <a:cs typeface="Arial" pitchFamily="34" charset="0"/>
              </a:rPr>
              <a:t>quá</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sinh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sống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và</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săn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bắt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các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loại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vật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hoang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người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tiền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sử</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quan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sát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được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một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số</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đặc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điểm</a:t>
            </a:r>
            <a:r>
              <a:rPr lang="en-US" sz="3200" b="1" dirty="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về</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dáng</a:t>
            </a:r>
            <a:r>
              <a:rPr lang="en-US" sz="3200" b="1" dirty="0" smtClean="0">
                <a:solidFill>
                  <a:srgbClr val="FF0000"/>
                </a:solidFill>
                <a:latin typeface="Arial" pitchFamily="34" charset="0"/>
                <a:cs typeface="Arial" pitchFamily="34" charset="0"/>
              </a:rPr>
              <a:t> con </a:t>
            </a:r>
            <a:r>
              <a:rPr lang="en-US" sz="3200" b="1" dirty="0" err="1" smtClean="0">
                <a:solidFill>
                  <a:srgbClr val="FF0000"/>
                </a:solidFill>
                <a:latin typeface="Arial" pitchFamily="34" charset="0"/>
                <a:cs typeface="Arial" pitchFamily="34" charset="0"/>
              </a:rPr>
              <a:t>người</a:t>
            </a:r>
            <a:r>
              <a:rPr lang="en-US" sz="3200" b="1" dirty="0" smtClean="0">
                <a:solidFill>
                  <a:srgbClr val="FF0000"/>
                </a:solidFill>
                <a:latin typeface="Arial" pitchFamily="34" charset="0"/>
                <a:cs typeface="Arial" pitchFamily="34" charset="0"/>
              </a:rPr>
              <a:t>, con </a:t>
            </a:r>
            <a:r>
              <a:rPr lang="en-US" sz="3200" b="1" dirty="0" err="1" smtClean="0">
                <a:solidFill>
                  <a:srgbClr val="FF0000"/>
                </a:solidFill>
                <a:latin typeface="Arial" pitchFamily="34" charset="0"/>
                <a:cs typeface="Arial" pitchFamily="34" charset="0"/>
              </a:rPr>
              <a:t>vật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và</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họ</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thể</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hiện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bằng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những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nét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vẽ</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đơn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giản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trên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vách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núi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trong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những</a:t>
            </a:r>
            <a:r>
              <a:rPr lang="en-US" sz="3200" b="1" dirty="0" smtClean="0">
                <a:solidFill>
                  <a:srgbClr val="FF0000"/>
                </a:solidFill>
                <a:latin typeface="Arial" pitchFamily="34" charset="0"/>
                <a:cs typeface="Arial" pitchFamily="34" charset="0"/>
              </a:rPr>
              <a:t> hang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khắc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bằng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đá</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vẽ</a:t>
            </a:r>
            <a:r>
              <a:rPr lang="en-US" sz="3200" b="1" dirty="0" smtClean="0">
                <a:solidFill>
                  <a:srgbClr val="FF0000"/>
                </a:solidFill>
                <a:latin typeface="Arial" pitchFamily="34" charset="0"/>
                <a:cs typeface="Arial" pitchFamily="34" charset="0"/>
              </a:rPr>
              <a:t> than </a:t>
            </a:r>
            <a:r>
              <a:rPr lang="en-US" sz="3200" b="1" dirty="0" err="1" smtClean="0">
                <a:solidFill>
                  <a:srgbClr val="FF0000"/>
                </a:solidFill>
                <a:latin typeface="Arial" pitchFamily="34" charset="0"/>
                <a:cs typeface="Arial" pitchFamily="34" charset="0"/>
              </a:rPr>
              <a:t>củi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phân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chim</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máu</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vật</a:t>
            </a:r>
            <a:r>
              <a:rPr lang="en-US" sz="3200" b="1" dirty="0" smtClean="0">
                <a:solidFill>
                  <a:srgbClr val="FF0000"/>
                </a:solidFill>
                <a:latin typeface="Arial" pitchFamily="34" charset="0"/>
                <a:cs typeface="Arial" pitchFamily="34" charset="0"/>
              </a:rPr>
              <a:t>,…) =&gt; </a:t>
            </a:r>
            <a:r>
              <a:rPr lang="en-US" sz="3200" b="1" dirty="0" err="1" smtClean="0">
                <a:solidFill>
                  <a:srgbClr val="FF0000"/>
                </a:solidFill>
                <a:latin typeface="Arial" pitchFamily="34" charset="0"/>
                <a:cs typeface="Arial" pitchFamily="34" charset="0"/>
              </a:rPr>
              <a:t>Hình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thành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tư</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duy</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ngôn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ngữ</a:t>
            </a:r>
            <a:r>
              <a:rPr lang="en-US" sz="3200" b="1" dirty="0" smtClean="0">
                <a:solidFill>
                  <a:srgbClr val="FF0000"/>
                </a:solidFill>
                <a:latin typeface="Arial" pitchFamily="34" charset="0"/>
                <a:cs typeface="Arial" pitchFamily="34" charset="0"/>
              </a:rPr>
              <a:t> qua </a:t>
            </a:r>
            <a:r>
              <a:rPr lang="en-US" sz="3200" b="1" dirty="0" err="1" smtClean="0">
                <a:solidFill>
                  <a:srgbClr val="FF0000"/>
                </a:solidFill>
                <a:latin typeface="Arial" pitchFamily="34" charset="0"/>
                <a:cs typeface="Arial" pitchFamily="34" charset="0"/>
              </a:rPr>
              <a:t>những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vẽ</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85579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 KHÁM PHÁ HÌNH VẼ THỜI TIỀN SỬ </a:t>
            </a:r>
          </a:p>
        </p:txBody>
      </p:sp>
      <p:sp>
        <p:nvSpPr>
          <p:cNvPr id="9" name="Content Placeholder 2"/>
          <p:cNvSpPr>
            <a:spLocks noGrp="1" noChangeArrowheads="1"/>
          </p:cNvSpPr>
          <p:nvPr>
            <p:ph idx="1"/>
          </p:nvPr>
        </p:nvSpPr>
        <p:spPr>
          <a:xfrm>
            <a:off x="304800" y="381000"/>
            <a:ext cx="4495800" cy="2209800"/>
          </a:xfrm>
        </p:spPr>
        <p:txBody>
          <a:bodyPr>
            <a:noAutofit/>
          </a:bodyPr>
          <a:lstStyle/>
          <a:p>
            <a:pPr algn="just">
              <a:buFontTx/>
              <a:buChar char="-"/>
            </a:pPr>
            <a:endParaRPr lang="en-US" sz="2400" dirty="0" smtClean="0">
              <a:solidFill>
                <a:srgbClr val="FF0000"/>
              </a:solidFill>
              <a:latin typeface="Times New Roman" pitchFamily="18" charset="0"/>
              <a:cs typeface="Times New Roman" pitchFamily="18" charset="0"/>
            </a:endParaRPr>
          </a:p>
          <a:p>
            <a:pPr algn="just"/>
            <a:r>
              <a:rPr lang="en-US" sz="2400" b="1" dirty="0" err="1" smtClean="0">
                <a:solidFill>
                  <a:srgbClr val="FF0000"/>
                </a:solidFill>
              </a:rPr>
              <a:t>Quan</a:t>
            </a:r>
            <a:r>
              <a:rPr lang="en-US" sz="2400" b="1" dirty="0" smtClean="0">
                <a:solidFill>
                  <a:srgbClr val="FF0000"/>
                </a:solidFill>
              </a:rPr>
              <a:t> </a:t>
            </a:r>
            <a:r>
              <a:rPr lang="en-US" sz="2400" b="1" dirty="0" err="1" smtClean="0">
                <a:solidFill>
                  <a:srgbClr val="FF0000"/>
                </a:solidFill>
              </a:rPr>
              <a:t>sát</a:t>
            </a:r>
            <a:r>
              <a:rPr lang="en-US" sz="2400" b="1" dirty="0" smtClean="0">
                <a:solidFill>
                  <a:srgbClr val="FF0000"/>
                </a:solidFill>
              </a:rPr>
              <a:t> </a:t>
            </a:r>
            <a:r>
              <a:rPr lang="en-US" sz="2400" b="1" dirty="0" err="1" smtClean="0">
                <a:solidFill>
                  <a:srgbClr val="FF0000"/>
                </a:solidFill>
              </a:rPr>
              <a:t>chỉ</a:t>
            </a:r>
            <a:r>
              <a:rPr lang="en-US" sz="2400" b="1" dirty="0" smtClean="0">
                <a:solidFill>
                  <a:srgbClr val="FF0000"/>
                </a:solidFill>
              </a:rPr>
              <a:t> </a:t>
            </a:r>
            <a:r>
              <a:rPr lang="en-US" sz="2400" b="1" dirty="0" err="1" smtClean="0">
                <a:solidFill>
                  <a:srgbClr val="FF0000"/>
                </a:solidFill>
              </a:rPr>
              <a:t>ra</a:t>
            </a:r>
            <a:r>
              <a:rPr lang="en-US" sz="2400" b="1" dirty="0" smtClean="0">
                <a:solidFill>
                  <a:srgbClr val="FF0000"/>
                </a:solidFill>
              </a:rPr>
              <a:t>:</a:t>
            </a:r>
          </a:p>
          <a:p>
            <a:pPr marL="0" indent="0" algn="just">
              <a:buNone/>
            </a:pPr>
            <a:r>
              <a:rPr lang="en-US" sz="2400" b="1" dirty="0" smtClean="0">
                <a:solidFill>
                  <a:srgbClr val="FF0000"/>
                </a:solidFill>
              </a:rPr>
              <a:t>- </a:t>
            </a:r>
            <a:r>
              <a:rPr lang="en-US" sz="2400" b="1" dirty="0" err="1" smtClean="0">
                <a:solidFill>
                  <a:srgbClr val="FF0000"/>
                </a:solidFill>
              </a:rPr>
              <a:t>Đối</a:t>
            </a:r>
            <a:r>
              <a:rPr lang="en-US" sz="2400" b="1" dirty="0" smtClean="0">
                <a:solidFill>
                  <a:srgbClr val="FF0000"/>
                </a:solidFill>
              </a:rPr>
              <a:t> </a:t>
            </a:r>
            <a:r>
              <a:rPr lang="en-US" sz="2400" b="1" dirty="0" err="1" smtClean="0">
                <a:solidFill>
                  <a:srgbClr val="FF0000"/>
                </a:solidFill>
              </a:rPr>
              <a:t>tượng</a:t>
            </a:r>
            <a:r>
              <a:rPr lang="en-US" sz="2400" b="1" dirty="0" smtClean="0">
                <a:solidFill>
                  <a:srgbClr val="FF0000"/>
                </a:solidFill>
              </a:rPr>
              <a:t>, </a:t>
            </a:r>
            <a:r>
              <a:rPr lang="en-US" sz="2400" b="1" dirty="0" err="1" smtClean="0">
                <a:solidFill>
                  <a:srgbClr val="FF0000"/>
                </a:solidFill>
              </a:rPr>
              <a:t>nội</a:t>
            </a:r>
            <a:r>
              <a:rPr lang="en-US" sz="2400" b="1" dirty="0" smtClean="0">
                <a:solidFill>
                  <a:srgbClr val="FF0000"/>
                </a:solidFill>
              </a:rPr>
              <a:t> dung </a:t>
            </a:r>
            <a:r>
              <a:rPr lang="en-US" sz="2400" b="1" dirty="0" err="1" smtClean="0">
                <a:solidFill>
                  <a:srgbClr val="FF0000"/>
                </a:solidFill>
              </a:rPr>
              <a:t>thể</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mỗi</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a:t>
            </a:r>
          </a:p>
          <a:p>
            <a:pPr marL="0" indent="0" algn="just">
              <a:buNone/>
            </a:pPr>
            <a:r>
              <a:rPr lang="en-US" sz="2400" b="1" dirty="0" smtClean="0">
                <a:solidFill>
                  <a:srgbClr val="FF0000"/>
                </a:solidFill>
              </a:rPr>
              <a:t>- </a:t>
            </a:r>
            <a:r>
              <a:rPr lang="en-US" sz="2400" b="1" dirty="0" err="1" smtClean="0">
                <a:solidFill>
                  <a:srgbClr val="FF0000"/>
                </a:solidFill>
              </a:rPr>
              <a:t>Nét</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 </a:t>
            </a:r>
            <a:r>
              <a:rPr lang="en-US" sz="2400" b="1" dirty="0" err="1" smtClean="0">
                <a:solidFill>
                  <a:srgbClr val="FF0000"/>
                </a:solidFill>
              </a:rPr>
              <a:t>màu</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các</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 </a:t>
            </a:r>
            <a:r>
              <a:rPr lang="en-US" sz="2400" b="1" dirty="0" err="1" smtClean="0">
                <a:solidFill>
                  <a:srgbClr val="FF0000"/>
                </a:solidFill>
              </a:rPr>
              <a:t>vẽ</a:t>
            </a:r>
            <a:r>
              <a:rPr lang="en-US" sz="2400" b="1" dirty="0" smtClean="0">
                <a:solidFill>
                  <a:srgbClr val="FF0000"/>
                </a:solidFill>
              </a:rPr>
              <a:t>.</a:t>
            </a:r>
          </a:p>
          <a:p>
            <a:pPr marL="0" indent="0" algn="just">
              <a:buNone/>
            </a:pPr>
            <a:r>
              <a:rPr lang="en-US" sz="2400" b="1" dirty="0" smtClean="0">
                <a:solidFill>
                  <a:srgbClr val="FF0000"/>
                </a:solidFill>
              </a:rPr>
              <a:t>- </a:t>
            </a:r>
            <a:r>
              <a:rPr lang="en-US" sz="2400" b="1" dirty="0" err="1" smtClean="0">
                <a:solidFill>
                  <a:srgbClr val="FF0000"/>
                </a:solidFill>
              </a:rPr>
              <a:t>Chất</a:t>
            </a:r>
            <a:r>
              <a:rPr lang="en-US" sz="2400" b="1" dirty="0" smtClean="0">
                <a:solidFill>
                  <a:srgbClr val="FF0000"/>
                </a:solidFill>
              </a:rPr>
              <a:t> </a:t>
            </a:r>
            <a:r>
              <a:rPr lang="en-US" sz="2400" b="1" dirty="0" err="1" smtClean="0">
                <a:solidFill>
                  <a:srgbClr val="FF0000"/>
                </a:solidFill>
              </a:rPr>
              <a:t>liệu</a:t>
            </a:r>
            <a:r>
              <a:rPr lang="en-US" sz="2400" b="1" dirty="0" smtClean="0">
                <a:solidFill>
                  <a:srgbClr val="FF0000"/>
                </a:solidFill>
              </a:rPr>
              <a:t> </a:t>
            </a:r>
            <a:r>
              <a:rPr lang="en-US" sz="2400" b="1" dirty="0" err="1" smtClean="0">
                <a:solidFill>
                  <a:srgbClr val="FF0000"/>
                </a:solidFill>
              </a:rPr>
              <a:t>và</a:t>
            </a:r>
            <a:r>
              <a:rPr lang="en-US" sz="2400" b="1" dirty="0" smtClean="0">
                <a:solidFill>
                  <a:srgbClr val="FF0000"/>
                </a:solidFill>
              </a:rPr>
              <a:t> </a:t>
            </a:r>
            <a:r>
              <a:rPr lang="en-US" sz="2400" b="1" dirty="0" err="1" smtClean="0">
                <a:solidFill>
                  <a:srgbClr val="FF0000"/>
                </a:solidFill>
              </a:rPr>
              <a:t>cách</a:t>
            </a:r>
            <a:r>
              <a:rPr lang="en-US" sz="2400" b="1" dirty="0" smtClean="0">
                <a:solidFill>
                  <a:srgbClr val="FF0000"/>
                </a:solidFill>
              </a:rPr>
              <a:t> </a:t>
            </a:r>
            <a:r>
              <a:rPr lang="en-US" sz="2400" b="1" dirty="0" err="1" smtClean="0">
                <a:solidFill>
                  <a:srgbClr val="FF0000"/>
                </a:solidFill>
              </a:rPr>
              <a:t>thực</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a:t>
            </a:r>
            <a:endParaRPr lang="en-US" sz="2400" dirty="0" smtClean="0">
              <a:solidFill>
                <a:srgbClr val="FF0000"/>
              </a:solidFill>
            </a:endParaRPr>
          </a:p>
          <a:p>
            <a:pPr algn="just">
              <a:buFontTx/>
              <a:buChar char="-"/>
            </a:pPr>
            <a:endParaRPr lang="en-US" sz="2400" dirty="0" smtClean="0">
              <a:solidFill>
                <a:srgbClr val="FF0000"/>
              </a:solidFill>
            </a:endParaRPr>
          </a:p>
          <a:p>
            <a:pPr algn="just">
              <a:buFontTx/>
              <a:buChar char="-"/>
            </a:pPr>
            <a:endParaRPr lang="en-US" sz="2400" dirty="0" smtClean="0">
              <a:solidFill>
                <a:srgbClr val="FF0000"/>
              </a:solidFill>
            </a:endParaRPr>
          </a:p>
        </p:txBody>
      </p:sp>
      <p:pic>
        <p:nvPicPr>
          <p:cNvPr id="3076" name="Picture 4" descr="D:\HINH NEN PPT\tải xuốn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810000"/>
            <a:ext cx="27813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HINH NEN PPT\tải xuống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71800"/>
            <a:ext cx="2590800" cy="320351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HINH NEN PPT\tải xuống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829" y="749560"/>
            <a:ext cx="3907771" cy="23746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7071" y="6200775"/>
            <a:ext cx="2662460" cy="461665"/>
          </a:xfrm>
          <a:prstGeom prst="rect">
            <a:avLst/>
          </a:prstGeom>
        </p:spPr>
        <p:txBody>
          <a:bodyPr wrap="none">
            <a:spAutoFit/>
          </a:bodyPr>
          <a:lstStyle/>
          <a:p>
            <a:pPr algn="ctr"/>
            <a:r>
              <a:rPr lang="vi-VN" sz="1200" b="1" dirty="0">
                <a:latin typeface="Arial" pitchFamily="34" charset="0"/>
                <a:cs typeface="Arial" pitchFamily="34" charset="0"/>
              </a:rPr>
              <a:t>Tranh săn </a:t>
            </a:r>
            <a:r>
              <a:rPr lang="vi-VN" sz="1200" b="1" dirty="0" smtClean="0">
                <a:latin typeface="Arial" pitchFamily="34" charset="0"/>
                <a:cs typeface="Arial" pitchFamily="34" charset="0"/>
              </a:rPr>
              <a:t>hươu</a:t>
            </a:r>
            <a:r>
              <a:rPr lang="en-US" sz="1200" b="1" dirty="0" smtClean="0">
                <a:latin typeface="Arial" pitchFamily="34" charset="0"/>
                <a:cs typeface="Arial" pitchFamily="34" charset="0"/>
              </a:rPr>
              <a:t> hang </a:t>
            </a:r>
            <a:r>
              <a:rPr lang="en-US" sz="1200" b="1" dirty="0" err="1" smtClean="0">
                <a:latin typeface="Arial" pitchFamily="34" charset="0"/>
                <a:cs typeface="Arial" pitchFamily="34" charset="0"/>
              </a:rPr>
              <a:t>động</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Pháp</a:t>
            </a:r>
            <a:r>
              <a:rPr lang="vi-VN" sz="1200" b="1" dirty="0" smtClean="0">
                <a:latin typeface="Arial" pitchFamily="34" charset="0"/>
                <a:cs typeface="Arial" pitchFamily="34" charset="0"/>
              </a:rPr>
              <a:t> </a:t>
            </a:r>
            <a:endParaRPr lang="en-US" sz="1200" b="1" dirty="0" smtClean="0">
              <a:latin typeface="Arial" pitchFamily="34" charset="0"/>
              <a:cs typeface="Arial" pitchFamily="34" charset="0"/>
            </a:endParaRPr>
          </a:p>
          <a:p>
            <a:pPr algn="ctr"/>
            <a:r>
              <a:rPr lang="vi-VN" sz="1200" b="1" dirty="0" smtClean="0">
                <a:latin typeface="Arial" pitchFamily="34" charset="0"/>
                <a:cs typeface="Arial" pitchFamily="34" charset="0"/>
              </a:rPr>
              <a:t>15.000 </a:t>
            </a:r>
            <a:r>
              <a:rPr lang="vi-VN" sz="1200" b="1" dirty="0">
                <a:latin typeface="Arial" pitchFamily="34" charset="0"/>
                <a:cs typeface="Arial" pitchFamily="34" charset="0"/>
              </a:rPr>
              <a:t>năm TCN</a:t>
            </a:r>
            <a:endParaRPr lang="en-US" sz="1200" b="1" dirty="0">
              <a:latin typeface="Arial" pitchFamily="34" charset="0"/>
              <a:cs typeface="Arial" pitchFamily="34" charset="0"/>
            </a:endParaRPr>
          </a:p>
        </p:txBody>
      </p:sp>
      <p:sp>
        <p:nvSpPr>
          <p:cNvPr id="7" name="Rectangle 6"/>
          <p:cNvSpPr/>
          <p:nvPr/>
        </p:nvSpPr>
        <p:spPr>
          <a:xfrm>
            <a:off x="6290976" y="6172200"/>
            <a:ext cx="2311402" cy="461665"/>
          </a:xfrm>
          <a:prstGeom prst="rect">
            <a:avLst/>
          </a:prstGeom>
        </p:spPr>
        <p:txBody>
          <a:bodyPr wrap="none">
            <a:spAutoFit/>
          </a:bodyPr>
          <a:lstStyle/>
          <a:p>
            <a:pPr algn="ctr"/>
            <a:r>
              <a:rPr lang="vi-VN" sz="1200" b="1" dirty="0">
                <a:latin typeface="Arial" pitchFamily="34" charset="0"/>
                <a:cs typeface="Arial" pitchFamily="34" charset="0"/>
              </a:rPr>
              <a:t>Tranh </a:t>
            </a:r>
            <a:r>
              <a:rPr lang="en-US" sz="1200" b="1" dirty="0" err="1" smtClean="0">
                <a:latin typeface="Arial" pitchFamily="34" charset="0"/>
                <a:cs typeface="Arial" pitchFamily="34" charset="0"/>
              </a:rPr>
              <a:t>hươu</a:t>
            </a:r>
            <a:r>
              <a:rPr lang="vi-VN" sz="1200" b="1" dirty="0" smtClean="0">
                <a:latin typeface="Arial" pitchFamily="34" charset="0"/>
                <a:cs typeface="Arial" pitchFamily="34" charset="0"/>
              </a:rPr>
              <a:t> </a:t>
            </a:r>
            <a:r>
              <a:rPr lang="en-US" sz="1200" b="1" dirty="0" smtClean="0">
                <a:latin typeface="Arial" pitchFamily="34" charset="0"/>
                <a:cs typeface="Arial" pitchFamily="34" charset="0"/>
              </a:rPr>
              <a:t>hang </a:t>
            </a:r>
            <a:r>
              <a:rPr lang="en-US" sz="1200" b="1" dirty="0" err="1" smtClean="0">
                <a:latin typeface="Arial" pitchFamily="34" charset="0"/>
                <a:cs typeface="Arial" pitchFamily="34" charset="0"/>
              </a:rPr>
              <a:t>động</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Pháp</a:t>
            </a:r>
            <a:endParaRPr lang="en-US" sz="1200" b="1" dirty="0" smtClean="0">
              <a:latin typeface="Arial" pitchFamily="34" charset="0"/>
              <a:cs typeface="Arial" pitchFamily="34" charset="0"/>
            </a:endParaRPr>
          </a:p>
          <a:p>
            <a:pPr algn="ctr"/>
            <a:r>
              <a:rPr lang="en-US" sz="1200" b="1" dirty="0" smtClean="0">
                <a:latin typeface="Arial" pitchFamily="34" charset="0"/>
                <a:cs typeface="Arial" pitchFamily="34" charset="0"/>
              </a:rPr>
              <a:t>27</a:t>
            </a:r>
            <a:r>
              <a:rPr lang="vi-VN" sz="1200" b="1" dirty="0" smtClean="0">
                <a:latin typeface="Arial" pitchFamily="34" charset="0"/>
                <a:cs typeface="Arial" pitchFamily="34" charset="0"/>
              </a:rPr>
              <a:t>.000 </a:t>
            </a:r>
            <a:r>
              <a:rPr lang="vi-VN" sz="1200" b="1" dirty="0">
                <a:latin typeface="Arial" pitchFamily="34" charset="0"/>
                <a:cs typeface="Arial" pitchFamily="34" charset="0"/>
              </a:rPr>
              <a:t>năm TCN</a:t>
            </a:r>
            <a:endParaRPr lang="en-US" sz="1200" b="1" dirty="0">
              <a:latin typeface="Arial" pitchFamily="34" charset="0"/>
              <a:cs typeface="Arial" pitchFamily="34" charset="0"/>
            </a:endParaRPr>
          </a:p>
        </p:txBody>
      </p:sp>
      <p:sp>
        <p:nvSpPr>
          <p:cNvPr id="18" name="Rectangle 17"/>
          <p:cNvSpPr/>
          <p:nvPr/>
        </p:nvSpPr>
        <p:spPr>
          <a:xfrm>
            <a:off x="2847133" y="6211669"/>
            <a:ext cx="3048783" cy="461665"/>
          </a:xfrm>
          <a:prstGeom prst="rect">
            <a:avLst/>
          </a:prstGeom>
        </p:spPr>
        <p:txBody>
          <a:bodyPr wrap="none">
            <a:spAutoFit/>
          </a:bodyPr>
          <a:lstStyle/>
          <a:p>
            <a:pPr algn="ctr"/>
            <a:r>
              <a:rPr lang="vi-VN" sz="1200" b="1" dirty="0">
                <a:latin typeface="Arial" pitchFamily="34" charset="0"/>
                <a:cs typeface="Arial" pitchFamily="34" charset="0"/>
              </a:rPr>
              <a:t>Tranh </a:t>
            </a:r>
            <a:r>
              <a:rPr lang="en-US" sz="1200" b="1" dirty="0" err="1" smtClean="0">
                <a:latin typeface="Arial" pitchFamily="34" charset="0"/>
                <a:cs typeface="Arial" pitchFamily="34" charset="0"/>
              </a:rPr>
              <a:t>bò</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rừng</a:t>
            </a:r>
            <a:r>
              <a:rPr lang="vi-VN" sz="1200" b="1" dirty="0" smtClean="0">
                <a:latin typeface="Arial" pitchFamily="34" charset="0"/>
                <a:cs typeface="Arial" pitchFamily="34" charset="0"/>
              </a:rPr>
              <a:t> </a:t>
            </a:r>
            <a:r>
              <a:rPr lang="en-US" sz="1200" b="1" dirty="0" smtClean="0">
                <a:latin typeface="Arial" pitchFamily="34" charset="0"/>
                <a:cs typeface="Arial" pitchFamily="34" charset="0"/>
              </a:rPr>
              <a:t>hang </a:t>
            </a:r>
            <a:r>
              <a:rPr lang="en-US" sz="1200" b="1" dirty="0" err="1" smtClean="0">
                <a:latin typeface="Arial" pitchFamily="34" charset="0"/>
                <a:cs typeface="Arial" pitchFamily="34" charset="0"/>
              </a:rPr>
              <a:t>động</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Tây</a:t>
            </a:r>
            <a:r>
              <a:rPr lang="en-US" sz="1200" b="1" dirty="0" smtClean="0">
                <a:latin typeface="Arial" pitchFamily="34" charset="0"/>
                <a:cs typeface="Arial" pitchFamily="34" charset="0"/>
              </a:rPr>
              <a:t> Ban </a:t>
            </a:r>
            <a:r>
              <a:rPr lang="en-US" sz="1200" b="1" dirty="0" err="1" smtClean="0">
                <a:latin typeface="Arial" pitchFamily="34" charset="0"/>
                <a:cs typeface="Arial" pitchFamily="34" charset="0"/>
              </a:rPr>
              <a:t>Nha</a:t>
            </a:r>
            <a:endParaRPr lang="en-US" sz="1200" b="1" dirty="0" smtClean="0">
              <a:latin typeface="Arial" pitchFamily="34" charset="0"/>
              <a:cs typeface="Arial" pitchFamily="34" charset="0"/>
            </a:endParaRPr>
          </a:p>
          <a:p>
            <a:pPr algn="ctr"/>
            <a:r>
              <a:rPr lang="vi-VN" sz="1200" b="1" dirty="0" smtClean="0">
                <a:latin typeface="Arial" pitchFamily="34" charset="0"/>
                <a:cs typeface="Arial" pitchFamily="34" charset="0"/>
              </a:rPr>
              <a:t>15.000 </a:t>
            </a:r>
            <a:r>
              <a:rPr lang="vi-VN" sz="1200" b="1" dirty="0">
                <a:latin typeface="Arial" pitchFamily="34" charset="0"/>
                <a:cs typeface="Arial" pitchFamily="34" charset="0"/>
              </a:rPr>
              <a:t>năm TCN</a:t>
            </a:r>
            <a:endParaRPr lang="en-US" sz="1200" b="1" dirty="0">
              <a:latin typeface="Arial" pitchFamily="34" charset="0"/>
              <a:cs typeface="Arial" pitchFamily="34" charset="0"/>
            </a:endParaRPr>
          </a:p>
        </p:txBody>
      </p:sp>
      <p:pic>
        <p:nvPicPr>
          <p:cNvPr id="3081" name="Picture 9" descr="D:\HINH NEN PPT\66558-12757989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810000"/>
            <a:ext cx="3087166" cy="23521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424195" y="3124200"/>
            <a:ext cx="3262605" cy="523220"/>
          </a:xfrm>
          <a:prstGeom prst="rect">
            <a:avLst/>
          </a:prstGeom>
        </p:spPr>
        <p:txBody>
          <a:bodyPr wrap="square">
            <a:spAutoFit/>
          </a:bodyPr>
          <a:lstStyle/>
          <a:p>
            <a:pPr algn="ctr"/>
            <a:r>
              <a:rPr lang="vi-VN" sz="1400" b="1" dirty="0"/>
              <a:t>Tranh </a:t>
            </a:r>
            <a:r>
              <a:rPr lang="en-US" sz="1400" b="1" dirty="0" err="1" smtClean="0"/>
              <a:t>mặt</a:t>
            </a:r>
            <a:r>
              <a:rPr lang="en-US" sz="1400" b="1" dirty="0" smtClean="0"/>
              <a:t> </a:t>
            </a:r>
            <a:r>
              <a:rPr lang="en-US" sz="1400" b="1" dirty="0" err="1" smtClean="0"/>
              <a:t>người</a:t>
            </a:r>
            <a:endParaRPr lang="en-US" sz="1400" b="1" dirty="0" smtClean="0"/>
          </a:p>
          <a:p>
            <a:pPr algn="ctr"/>
            <a:r>
              <a:rPr lang="en-US" sz="1400" b="1" dirty="0" smtClean="0"/>
              <a:t>Hang </a:t>
            </a:r>
            <a:r>
              <a:rPr lang="en-US" sz="1400" b="1" dirty="0" err="1" smtClean="0"/>
              <a:t>đá</a:t>
            </a:r>
            <a:r>
              <a:rPr lang="en-US" sz="1400" b="1" dirty="0" smtClean="0"/>
              <a:t> </a:t>
            </a:r>
            <a:r>
              <a:rPr lang="en-US" sz="1400" b="1" dirty="0" err="1" smtClean="0"/>
              <a:t>Đồng</a:t>
            </a:r>
            <a:r>
              <a:rPr lang="en-US" sz="1400" b="1" dirty="0" smtClean="0"/>
              <a:t> </a:t>
            </a:r>
            <a:r>
              <a:rPr lang="en-US" sz="1400" b="1" dirty="0" err="1" smtClean="0"/>
              <a:t>Nội-Hòa</a:t>
            </a:r>
            <a:r>
              <a:rPr lang="en-US" sz="1400" b="1" dirty="0" smtClean="0"/>
              <a:t> </a:t>
            </a:r>
            <a:r>
              <a:rPr lang="en-US" sz="1400" b="1" dirty="0" err="1" smtClean="0"/>
              <a:t>Bình-Việt</a:t>
            </a:r>
            <a:r>
              <a:rPr lang="en-US" sz="1400" b="1" dirty="0" smtClean="0"/>
              <a:t> Nam</a:t>
            </a:r>
            <a:endParaRPr lang="en-US" sz="1400" b="1" dirty="0"/>
          </a:p>
        </p:txBody>
      </p:sp>
      <p:sp>
        <p:nvSpPr>
          <p:cNvPr id="13" name="Rectangle 12"/>
          <p:cNvSpPr/>
          <p:nvPr/>
        </p:nvSpPr>
        <p:spPr>
          <a:xfrm>
            <a:off x="-76200" y="5540514"/>
            <a:ext cx="1018198" cy="707886"/>
          </a:xfrm>
          <a:prstGeom prst="rect">
            <a:avLst/>
          </a:prstGeom>
        </p:spPr>
        <p:txBody>
          <a:bodyPr wrap="square">
            <a:spAutoFit/>
          </a:bodyPr>
          <a:lstStyle/>
          <a:p>
            <a:pPr algn="ctr"/>
            <a:r>
              <a:rPr lang="en-US" sz="4000" b="1" dirty="0" smtClean="0">
                <a:solidFill>
                  <a:srgbClr val="FFFF00"/>
                </a:solidFill>
                <a:latin typeface="Arial" pitchFamily="34" charset="0"/>
                <a:cs typeface="Arial" pitchFamily="34" charset="0"/>
              </a:rPr>
              <a:t>2</a:t>
            </a:r>
            <a:endParaRPr lang="en-US" sz="4000" b="1" dirty="0">
              <a:solidFill>
                <a:srgbClr val="FFFF00"/>
              </a:solidFill>
              <a:latin typeface="Arial" pitchFamily="34" charset="0"/>
              <a:cs typeface="Arial" pitchFamily="34" charset="0"/>
            </a:endParaRPr>
          </a:p>
        </p:txBody>
      </p:sp>
      <p:sp>
        <p:nvSpPr>
          <p:cNvPr id="14" name="Rectangle 13"/>
          <p:cNvSpPr/>
          <p:nvPr/>
        </p:nvSpPr>
        <p:spPr>
          <a:xfrm>
            <a:off x="5562600" y="5562600"/>
            <a:ext cx="1018198" cy="707886"/>
          </a:xfrm>
          <a:prstGeom prst="rect">
            <a:avLst/>
          </a:prstGeom>
        </p:spPr>
        <p:txBody>
          <a:bodyPr wrap="square">
            <a:spAutoFit/>
          </a:bodyPr>
          <a:lstStyle/>
          <a:p>
            <a:pPr algn="ctr"/>
            <a:r>
              <a:rPr lang="en-US" sz="4000" b="1" dirty="0">
                <a:solidFill>
                  <a:srgbClr val="FFFF00"/>
                </a:solidFill>
                <a:latin typeface="Arial" pitchFamily="34" charset="0"/>
                <a:cs typeface="Arial" pitchFamily="34" charset="0"/>
              </a:rPr>
              <a:t>4</a:t>
            </a:r>
          </a:p>
        </p:txBody>
      </p:sp>
      <p:sp>
        <p:nvSpPr>
          <p:cNvPr id="15" name="Rectangle 14"/>
          <p:cNvSpPr/>
          <p:nvPr/>
        </p:nvSpPr>
        <p:spPr>
          <a:xfrm>
            <a:off x="4800600" y="2492514"/>
            <a:ext cx="1018198" cy="707886"/>
          </a:xfrm>
          <a:prstGeom prst="rect">
            <a:avLst/>
          </a:prstGeom>
        </p:spPr>
        <p:txBody>
          <a:bodyPr wrap="square">
            <a:spAutoFit/>
          </a:bodyPr>
          <a:lstStyle/>
          <a:p>
            <a:pPr algn="ctr"/>
            <a:r>
              <a:rPr lang="en-US" sz="4000" b="1" dirty="0">
                <a:solidFill>
                  <a:srgbClr val="FFFF00"/>
                </a:solidFill>
                <a:latin typeface="Arial" pitchFamily="34" charset="0"/>
                <a:cs typeface="Arial" pitchFamily="34" charset="0"/>
              </a:rPr>
              <a:t>1</a:t>
            </a:r>
          </a:p>
        </p:txBody>
      </p:sp>
      <p:sp>
        <p:nvSpPr>
          <p:cNvPr id="16" name="Rectangle 15"/>
          <p:cNvSpPr/>
          <p:nvPr/>
        </p:nvSpPr>
        <p:spPr>
          <a:xfrm>
            <a:off x="2667000" y="5562600"/>
            <a:ext cx="1018198" cy="707886"/>
          </a:xfrm>
          <a:prstGeom prst="rect">
            <a:avLst/>
          </a:prstGeom>
        </p:spPr>
        <p:txBody>
          <a:bodyPr wrap="square">
            <a:spAutoFit/>
          </a:bodyPr>
          <a:lstStyle/>
          <a:p>
            <a:pPr algn="ctr"/>
            <a:r>
              <a:rPr lang="en-US" sz="4000" b="1" dirty="0">
                <a:solidFill>
                  <a:srgbClr val="FFFF00"/>
                </a:solidFill>
                <a:latin typeface="Arial" pitchFamily="34" charset="0"/>
                <a:cs typeface="Arial" pitchFamily="34" charset="0"/>
              </a:rPr>
              <a:t>3</a:t>
            </a:r>
          </a:p>
        </p:txBody>
      </p:sp>
    </p:spTree>
    <p:extLst>
      <p:ext uri="{BB962C8B-B14F-4D97-AF65-F5344CB8AC3E}">
        <p14:creationId xmlns:p14="http://schemas.microsoft.com/office/powerpoint/2010/main" val="3555937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p:bldP spid="7"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III. CÁCH VẼ MÔ PHỎNG THEO HÌNH MẪU</a:t>
            </a:r>
          </a:p>
        </p:txBody>
      </p:sp>
      <p:sp>
        <p:nvSpPr>
          <p:cNvPr id="9" name="Content Placeholder 2"/>
          <p:cNvSpPr>
            <a:spLocks noGrp="1" noChangeArrowheads="1"/>
          </p:cNvSpPr>
          <p:nvPr>
            <p:ph idx="1"/>
          </p:nvPr>
        </p:nvSpPr>
        <p:spPr>
          <a:xfrm>
            <a:off x="304800" y="1066799"/>
            <a:ext cx="8458200" cy="1476375"/>
          </a:xfrm>
        </p:spPr>
        <p:txBody>
          <a:bodyPr>
            <a:noAutofit/>
          </a:bodyPr>
          <a:lstStyle/>
          <a:p>
            <a:pPr marL="0" indent="0">
              <a:buNone/>
            </a:pPr>
            <a:r>
              <a:rPr lang="en-US" sz="2400" b="1" dirty="0" err="1" smtClean="0">
                <a:solidFill>
                  <a:srgbClr val="FF0000"/>
                </a:solidFill>
                <a:latin typeface="Arial" pitchFamily="34" charset="0"/>
                <a:cs typeface="Arial" pitchFamily="34" charset="0"/>
              </a:rPr>
              <a:t>Bước</a:t>
            </a:r>
            <a:r>
              <a:rPr lang="en-US" sz="2400" b="1" dirty="0" smtClean="0">
                <a:solidFill>
                  <a:srgbClr val="FF0000"/>
                </a:solidFill>
                <a:latin typeface="Arial" pitchFamily="34" charset="0"/>
                <a:cs typeface="Arial" pitchFamily="34" charset="0"/>
              </a:rPr>
              <a:t> 1: </a:t>
            </a:r>
            <a:r>
              <a:rPr lang="en-US" sz="2400" b="1" dirty="0" err="1" smtClean="0">
                <a:solidFill>
                  <a:srgbClr val="FF0000"/>
                </a:solidFill>
                <a:latin typeface="Arial" pitchFamily="34" charset="0"/>
                <a:cs typeface="Arial" pitchFamily="34" charset="0"/>
              </a:rPr>
              <a:t>Xác</a:t>
            </a:r>
            <a:r>
              <a:rPr lang="en-US" sz="2400" b="1" dirty="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định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bố</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cục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cần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và</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phác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nét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đơn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giản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khái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quát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hiện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đặc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điểm</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của</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endParaRPr lang="en-US" sz="2400" b="1" dirty="0" smtClean="0">
              <a:solidFill>
                <a:srgbClr val="FF0000"/>
              </a:solidFill>
              <a:latin typeface="Arial" pitchFamily="34" charset="0"/>
              <a:cs typeface="Arial" pitchFamily="34"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1"/>
            <a:ext cx="8610600" cy="456565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79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III. CÁCH VẼ MÔ PHỎNG THEO HÌNH MẪU</a:t>
            </a:r>
          </a:p>
        </p:txBody>
      </p:sp>
      <p:sp>
        <p:nvSpPr>
          <p:cNvPr id="9" name="Content Placeholder 2"/>
          <p:cNvSpPr>
            <a:spLocks noGrp="1" noChangeArrowheads="1"/>
          </p:cNvSpPr>
          <p:nvPr>
            <p:ph idx="1"/>
          </p:nvPr>
        </p:nvSpPr>
        <p:spPr>
          <a:xfrm>
            <a:off x="304800" y="1066799"/>
            <a:ext cx="8458200" cy="1476375"/>
          </a:xfrm>
        </p:spPr>
        <p:txBody>
          <a:bodyPr>
            <a:noAutofit/>
          </a:bodyPr>
          <a:lstStyle/>
          <a:p>
            <a:pPr marL="0" indent="0">
              <a:buNone/>
            </a:pPr>
            <a:r>
              <a:rPr lang="en-US" sz="2400" b="1" dirty="0" err="1" smtClean="0">
                <a:solidFill>
                  <a:srgbClr val="FF0000"/>
                </a:solidFill>
                <a:latin typeface="Arial" pitchFamily="34" charset="0"/>
                <a:cs typeface="Arial" pitchFamily="34" charset="0"/>
              </a:rPr>
              <a:t>Bước</a:t>
            </a:r>
            <a:r>
              <a:rPr lang="en-US" sz="2400" b="1" dirty="0" smtClean="0">
                <a:solidFill>
                  <a:srgbClr val="FF0000"/>
                </a:solidFill>
                <a:latin typeface="Arial" pitchFamily="34" charset="0"/>
                <a:cs typeface="Arial" pitchFamily="34" charset="0"/>
              </a:rPr>
              <a:t> 2 :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điều</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chỉnh</a:t>
            </a:r>
            <a:r>
              <a:rPr lang="en-US" sz="2400" b="1" dirty="0" smtClean="0">
                <a:solidFill>
                  <a:srgbClr val="FF0000"/>
                </a:solidFill>
                <a:latin typeface="Arial" pitchFamily="34" charset="0"/>
                <a:cs typeface="Arial" pitchFamily="34" charset="0"/>
              </a:rPr>
              <a:t> chi </a:t>
            </a:r>
            <a:r>
              <a:rPr lang="en-US" sz="2400" b="1" dirty="0" err="1" smtClean="0">
                <a:solidFill>
                  <a:srgbClr val="FF0000"/>
                </a:solidFill>
                <a:latin typeface="Arial" pitchFamily="34" charset="0"/>
                <a:cs typeface="Arial" pitchFamily="34" charset="0"/>
              </a:rPr>
              <a:t>tiết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lại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giống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với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mẫu</a:t>
            </a:r>
            <a:endParaRPr lang="en-US" sz="2400" b="1" dirty="0" smtClean="0">
              <a:solidFill>
                <a:srgbClr val="FF0000"/>
              </a:solidFill>
              <a:latin typeface="Arial" pitchFamily="34" charset="0"/>
              <a:cs typeface="Arial" pitchFamily="34" charset="0"/>
            </a:endParaRPr>
          </a:p>
        </p:txBody>
      </p:sp>
      <p:pic>
        <p:nvPicPr>
          <p:cNvPr id="4098" name="Picture 2" descr="D:\HINH NEN PPT\screenshot_1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639" y="2057400"/>
            <a:ext cx="6526161" cy="44958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37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III. CÁCH VẼ MÔ PHỎNG THEO HÌNH MẪU</a:t>
            </a:r>
          </a:p>
        </p:txBody>
      </p:sp>
      <p:sp>
        <p:nvSpPr>
          <p:cNvPr id="9" name="Content Placeholder 2"/>
          <p:cNvSpPr>
            <a:spLocks noGrp="1" noChangeArrowheads="1"/>
          </p:cNvSpPr>
          <p:nvPr>
            <p:ph idx="1"/>
          </p:nvPr>
        </p:nvSpPr>
        <p:spPr>
          <a:xfrm>
            <a:off x="304800" y="1066799"/>
            <a:ext cx="8458200" cy="1476375"/>
          </a:xfrm>
        </p:spPr>
        <p:txBody>
          <a:bodyPr>
            <a:noAutofit/>
          </a:bodyPr>
          <a:lstStyle/>
          <a:p>
            <a:pPr marL="0" indent="0">
              <a:buNone/>
            </a:pPr>
            <a:r>
              <a:rPr lang="en-US" sz="2400" b="1" dirty="0" err="1" smtClean="0">
                <a:solidFill>
                  <a:srgbClr val="FF0000"/>
                </a:solidFill>
                <a:latin typeface="Arial" pitchFamily="34" charset="0"/>
                <a:cs typeface="Arial" pitchFamily="34" charset="0"/>
              </a:rPr>
              <a:t>Bước</a:t>
            </a:r>
            <a:r>
              <a:rPr lang="en-US" sz="2400" b="1" dirty="0" smtClean="0">
                <a:solidFill>
                  <a:srgbClr val="FF0000"/>
                </a:solidFill>
                <a:latin typeface="Arial" pitchFamily="34" charset="0"/>
                <a:cs typeface="Arial" pitchFamily="34" charset="0"/>
              </a:rPr>
              <a:t> 3: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màu</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giống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mẫu</a:t>
            </a:r>
            <a:endParaRPr lang="en-US" sz="2400" b="1" dirty="0" smtClean="0">
              <a:solidFill>
                <a:srgbClr val="FF0000"/>
              </a:solidFill>
              <a:latin typeface="Arial" pitchFamily="34" charset="0"/>
              <a:cs typeface="Arial" pitchFamily="34" charset="0"/>
            </a:endParaRPr>
          </a:p>
        </p:txBody>
      </p:sp>
      <p:pic>
        <p:nvPicPr>
          <p:cNvPr id="5122" name="Picture 2" descr="D:\HINH NEN PPT\screenshot_1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840" y="2057400"/>
            <a:ext cx="6329729" cy="43434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37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8077200" cy="1143000"/>
          </a:xfrm>
        </p:spPr>
        <p:txBody>
          <a:bodyPr>
            <a:normAutofit/>
          </a:bodyPr>
          <a:lstStyle/>
          <a:p>
            <a:pPr algn="l"/>
            <a:r>
              <a:rPr lang="en-US" sz="2400" b="1" dirty="0" smtClean="0">
                <a:solidFill>
                  <a:srgbClr val="002060"/>
                </a:solidFill>
                <a:latin typeface="Arial" pitchFamily="34" charset="0"/>
                <a:cs typeface="Arial" pitchFamily="34" charset="0"/>
              </a:rPr>
              <a:t>IV. THỰC HÀNH MÔ PHỎNG HÌNH VẼ THỜI TIỀN SỬ</a:t>
            </a:r>
          </a:p>
        </p:txBody>
      </p:sp>
      <p:sp>
        <p:nvSpPr>
          <p:cNvPr id="7" name="TextBox 3"/>
          <p:cNvSpPr txBox="1">
            <a:spLocks noChangeArrowheads="1"/>
          </p:cNvSpPr>
          <p:nvPr/>
        </p:nvSpPr>
        <p:spPr bwMode="auto">
          <a:xfrm>
            <a:off x="304801" y="685800"/>
            <a:ext cx="8534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quan</a:t>
            </a:r>
            <a:r>
              <a:rPr lang="en-US" sz="2200" dirty="0">
                <a:solidFill>
                  <a:srgbClr val="FF0000"/>
                </a:solidFill>
              </a:rPr>
              <a:t> </a:t>
            </a:r>
            <a:r>
              <a:rPr lang="en-US" sz="2200" dirty="0" err="1">
                <a:solidFill>
                  <a:srgbClr val="FF0000"/>
                </a:solidFill>
              </a:rPr>
              <a:t>sát</a:t>
            </a:r>
            <a:r>
              <a:rPr lang="en-US" sz="2200" dirty="0">
                <a:solidFill>
                  <a:srgbClr val="FF0000"/>
                </a:solidFill>
              </a:rPr>
              <a:t> </a:t>
            </a:r>
            <a:r>
              <a:rPr lang="en-US" sz="2200" dirty="0" err="1">
                <a:solidFill>
                  <a:srgbClr val="FF0000"/>
                </a:solidFill>
              </a:rPr>
              <a:t>hình</a:t>
            </a:r>
            <a:r>
              <a:rPr lang="en-US" sz="2200" dirty="0">
                <a:solidFill>
                  <a:srgbClr val="FF0000"/>
                </a:solidFill>
              </a:rPr>
              <a:t> </a:t>
            </a:r>
            <a:r>
              <a:rPr lang="en-US" sz="2200" dirty="0" err="1">
                <a:solidFill>
                  <a:srgbClr val="FF0000"/>
                </a:solidFill>
              </a:rPr>
              <a:t>ảnh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a:solidFill>
                  <a:srgbClr val="FF0000"/>
                </a:solidFill>
              </a:rPr>
              <a:t>phỏng</a:t>
            </a:r>
            <a:r>
              <a:rPr lang="en-US" sz="2200" dirty="0">
                <a:solidFill>
                  <a:srgbClr val="FF0000"/>
                </a:solidFill>
              </a:rPr>
              <a:t>. </a:t>
            </a:r>
            <a:endParaRPr lang="en-US" sz="2200" dirty="0" smtClean="0">
              <a:solidFill>
                <a:srgbClr val="FF0000"/>
              </a:solidFill>
            </a:endParaRPr>
          </a:p>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thực</a:t>
            </a:r>
            <a:r>
              <a:rPr lang="en-US" sz="2200" dirty="0">
                <a:solidFill>
                  <a:srgbClr val="FF0000"/>
                </a:solidFill>
              </a:rPr>
              <a:t> </a:t>
            </a:r>
            <a:r>
              <a:rPr lang="en-US" sz="2200" dirty="0" err="1">
                <a:solidFill>
                  <a:srgbClr val="FF0000"/>
                </a:solidFill>
              </a:rPr>
              <a:t>hiện</a:t>
            </a:r>
            <a:r>
              <a:rPr lang="en-US" sz="2200" dirty="0">
                <a:solidFill>
                  <a:srgbClr val="FF0000"/>
                </a:solidFill>
              </a:rPr>
              <a:t> </a:t>
            </a:r>
            <a:r>
              <a:rPr lang="en-US" sz="2200" dirty="0" err="1">
                <a:solidFill>
                  <a:srgbClr val="FF0000"/>
                </a:solidFill>
              </a:rPr>
              <a:t>theo</a:t>
            </a:r>
            <a:r>
              <a:rPr lang="en-US" sz="2200" dirty="0">
                <a:solidFill>
                  <a:srgbClr val="FF0000"/>
                </a:solidFill>
              </a:rPr>
              <a:t> ý </a:t>
            </a:r>
            <a:r>
              <a:rPr lang="en-US" sz="2200" dirty="0" err="1">
                <a:solidFill>
                  <a:srgbClr val="FF0000"/>
                </a:solidFill>
              </a:rPr>
              <a:t>thích</a:t>
            </a:r>
            <a:r>
              <a:rPr lang="en-US" sz="2200" dirty="0">
                <a:solidFill>
                  <a:srgbClr val="FF0000"/>
                </a:solidFill>
              </a:rPr>
              <a:t> </a:t>
            </a:r>
            <a:r>
              <a:rPr lang="en-US" sz="2200" dirty="0" err="1">
                <a:solidFill>
                  <a:srgbClr val="FF0000"/>
                </a:solidFill>
              </a:rPr>
              <a:t>của</a:t>
            </a:r>
            <a:r>
              <a:rPr lang="en-US" sz="2200" dirty="0">
                <a:solidFill>
                  <a:srgbClr val="FF0000"/>
                </a:solidFill>
              </a:rPr>
              <a:t> </a:t>
            </a:r>
            <a:r>
              <a:rPr lang="en-US" sz="2200" dirty="0" err="1">
                <a:solidFill>
                  <a:srgbClr val="FF0000"/>
                </a:solidFill>
              </a:rPr>
              <a:t>học</a:t>
            </a:r>
            <a:r>
              <a:rPr lang="en-US" sz="2200" dirty="0">
                <a:solidFill>
                  <a:srgbClr val="FF0000"/>
                </a:solidFill>
              </a:rPr>
              <a:t> </a:t>
            </a:r>
            <a:r>
              <a:rPr lang="en-US" sz="2200" dirty="0" err="1">
                <a:solidFill>
                  <a:srgbClr val="FF0000"/>
                </a:solidFill>
              </a:rPr>
              <a:t>sinh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smtClean="0">
                <a:solidFill>
                  <a:srgbClr val="FF0000"/>
                </a:solidFill>
              </a:rPr>
              <a:t>phỏng</a:t>
            </a:r>
            <a:endParaRPr lang="en-US" sz="2200" dirty="0">
              <a:solidFill>
                <a:srgbClr val="FF0000"/>
              </a:solidFill>
            </a:endParaRPr>
          </a:p>
        </p:txBody>
      </p:sp>
      <p:pic>
        <p:nvPicPr>
          <p:cNvPr id="10" name="Picture 7" descr="A picture containing tex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600200"/>
            <a:ext cx="8218487"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527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8077200" cy="1143000"/>
          </a:xfrm>
        </p:spPr>
        <p:txBody>
          <a:bodyPr>
            <a:normAutofit/>
          </a:bodyPr>
          <a:lstStyle/>
          <a:p>
            <a:pPr algn="l"/>
            <a:r>
              <a:rPr lang="en-US" sz="2400" b="1" dirty="0" smtClean="0">
                <a:solidFill>
                  <a:srgbClr val="002060"/>
                </a:solidFill>
                <a:latin typeface="Arial" pitchFamily="34" charset="0"/>
                <a:cs typeface="Arial" pitchFamily="34" charset="0"/>
              </a:rPr>
              <a:t>IV. THỰC HÀNH MÔ PHỎNG HÌNH VẼ THỜI TIỀN SỬ</a:t>
            </a:r>
          </a:p>
        </p:txBody>
      </p:sp>
      <p:sp>
        <p:nvSpPr>
          <p:cNvPr id="7" name="TextBox 3"/>
          <p:cNvSpPr txBox="1">
            <a:spLocks noChangeArrowheads="1"/>
          </p:cNvSpPr>
          <p:nvPr/>
        </p:nvSpPr>
        <p:spPr bwMode="auto">
          <a:xfrm>
            <a:off x="533400" y="83820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quan</a:t>
            </a:r>
            <a:r>
              <a:rPr lang="en-US" sz="2200" dirty="0">
                <a:solidFill>
                  <a:srgbClr val="FF0000"/>
                </a:solidFill>
              </a:rPr>
              <a:t> </a:t>
            </a:r>
            <a:r>
              <a:rPr lang="en-US" sz="2200" dirty="0" err="1">
                <a:solidFill>
                  <a:srgbClr val="FF0000"/>
                </a:solidFill>
              </a:rPr>
              <a:t>sát</a:t>
            </a:r>
            <a:r>
              <a:rPr lang="en-US" sz="2200" dirty="0">
                <a:solidFill>
                  <a:srgbClr val="FF0000"/>
                </a:solidFill>
              </a:rPr>
              <a:t> </a:t>
            </a:r>
            <a:r>
              <a:rPr lang="en-US" sz="2200" dirty="0" err="1">
                <a:solidFill>
                  <a:srgbClr val="FF0000"/>
                </a:solidFill>
              </a:rPr>
              <a:t>hình</a:t>
            </a:r>
            <a:r>
              <a:rPr lang="en-US" sz="2200" dirty="0">
                <a:solidFill>
                  <a:srgbClr val="FF0000"/>
                </a:solidFill>
              </a:rPr>
              <a:t> </a:t>
            </a:r>
            <a:r>
              <a:rPr lang="en-US" sz="2200" dirty="0" err="1">
                <a:solidFill>
                  <a:srgbClr val="FF0000"/>
                </a:solidFill>
              </a:rPr>
              <a:t>ảnh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a:solidFill>
                  <a:srgbClr val="FF0000"/>
                </a:solidFill>
              </a:rPr>
              <a:t>phỏng</a:t>
            </a:r>
            <a:r>
              <a:rPr lang="en-US" sz="2200" dirty="0">
                <a:solidFill>
                  <a:srgbClr val="FF0000"/>
                </a:solidFill>
              </a:rPr>
              <a:t>. </a:t>
            </a:r>
            <a:endParaRPr lang="en-US" sz="2200" dirty="0" smtClean="0">
              <a:solidFill>
                <a:srgbClr val="FF0000"/>
              </a:solidFill>
            </a:endParaRPr>
          </a:p>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thực</a:t>
            </a:r>
            <a:r>
              <a:rPr lang="en-US" sz="2200" dirty="0">
                <a:solidFill>
                  <a:srgbClr val="FF0000"/>
                </a:solidFill>
              </a:rPr>
              <a:t> </a:t>
            </a:r>
            <a:r>
              <a:rPr lang="en-US" sz="2200" dirty="0" err="1">
                <a:solidFill>
                  <a:srgbClr val="FF0000"/>
                </a:solidFill>
              </a:rPr>
              <a:t>hiện</a:t>
            </a:r>
            <a:r>
              <a:rPr lang="en-US" sz="2200" dirty="0">
                <a:solidFill>
                  <a:srgbClr val="FF0000"/>
                </a:solidFill>
              </a:rPr>
              <a:t> </a:t>
            </a:r>
            <a:r>
              <a:rPr lang="en-US" sz="2200" dirty="0" err="1">
                <a:solidFill>
                  <a:srgbClr val="FF0000"/>
                </a:solidFill>
              </a:rPr>
              <a:t>theo</a:t>
            </a:r>
            <a:r>
              <a:rPr lang="en-US" sz="2200" dirty="0">
                <a:solidFill>
                  <a:srgbClr val="FF0000"/>
                </a:solidFill>
              </a:rPr>
              <a:t> ý </a:t>
            </a:r>
            <a:r>
              <a:rPr lang="en-US" sz="2200" dirty="0" err="1">
                <a:solidFill>
                  <a:srgbClr val="FF0000"/>
                </a:solidFill>
              </a:rPr>
              <a:t>thích</a:t>
            </a:r>
            <a:r>
              <a:rPr lang="en-US" sz="2200" dirty="0">
                <a:solidFill>
                  <a:srgbClr val="FF0000"/>
                </a:solidFill>
              </a:rPr>
              <a:t> </a:t>
            </a:r>
            <a:r>
              <a:rPr lang="en-US" sz="2200" dirty="0" err="1">
                <a:solidFill>
                  <a:srgbClr val="FF0000"/>
                </a:solidFill>
              </a:rPr>
              <a:t>của</a:t>
            </a:r>
            <a:r>
              <a:rPr lang="en-US" sz="2200" dirty="0">
                <a:solidFill>
                  <a:srgbClr val="FF0000"/>
                </a:solidFill>
              </a:rPr>
              <a:t> </a:t>
            </a:r>
            <a:r>
              <a:rPr lang="en-US" sz="2200" dirty="0" err="1">
                <a:solidFill>
                  <a:srgbClr val="FF0000"/>
                </a:solidFill>
              </a:rPr>
              <a:t>học</a:t>
            </a:r>
            <a:r>
              <a:rPr lang="en-US" sz="2200" dirty="0">
                <a:solidFill>
                  <a:srgbClr val="FF0000"/>
                </a:solidFill>
              </a:rPr>
              <a:t> </a:t>
            </a:r>
            <a:r>
              <a:rPr lang="en-US" sz="2200" dirty="0" err="1">
                <a:solidFill>
                  <a:srgbClr val="FF0000"/>
                </a:solidFill>
              </a:rPr>
              <a:t>sinh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smtClean="0">
                <a:solidFill>
                  <a:srgbClr val="FF0000"/>
                </a:solidFill>
              </a:rPr>
              <a:t>phỏng</a:t>
            </a:r>
            <a:endParaRPr lang="en-US" sz="2200" dirty="0">
              <a:solidFill>
                <a:srgbClr val="FF0000"/>
              </a:solidFill>
            </a:endParaRPr>
          </a:p>
        </p:txBody>
      </p:sp>
      <p:pic>
        <p:nvPicPr>
          <p:cNvPr id="6146" name="Picture 2" descr="D:\HINH NEN PP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373632" cy="4800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HINH NEN PPT\images (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37522"/>
            <a:ext cx="5018503" cy="439187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25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990600"/>
            <a:ext cx="74247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457200" y="5029200"/>
            <a:ext cx="800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000" b="1" dirty="0">
                <a:latin typeface="+mn-lt"/>
              </a:rPr>
              <a:t>Nằm ở tỉnh Santa Cruz, Argentina, cách 163km về phía Nam thị trấn Perito Moreno, bên trong Vườn quốc gia Francisco P. Moreno, có một hang động hết sức kỳ lạ với hàng ngàn bàn tay người in hằn trên vách đá. Nơi ấy được gọi là hang động Cueva de las Manos (tạm dịch: Tên của những bàn tay).</a:t>
            </a:r>
            <a:endParaRPr lang="en-US" sz="2000" b="1" dirty="0">
              <a:latin typeface="+mn-lt"/>
            </a:endParaRPr>
          </a:p>
        </p:txBody>
      </p:sp>
    </p:spTree>
    <p:extLst>
      <p:ext uri="{BB962C8B-B14F-4D97-AF65-F5344CB8AC3E}">
        <p14:creationId xmlns:p14="http://schemas.microsoft.com/office/powerpoint/2010/main" val="3952901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HINH NEN PPT\53333064f4c6a43082b10f9f89f742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78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228600" y="200561"/>
            <a:ext cx="8610600" cy="3539430"/>
          </a:xfrm>
          <a:prstGeom prst="rect">
            <a:avLst/>
          </a:prstGeom>
          <a:noFill/>
          <a:ln w="9525">
            <a:noFill/>
            <a:miter lim="800000"/>
            <a:headEnd/>
            <a:tailEnd/>
          </a:ln>
        </p:spPr>
        <p:txBody>
          <a:bodyPr>
            <a:spAutoFit/>
          </a:bodyPr>
          <a:lstStyle/>
          <a:p>
            <a:pPr algn="ctr" eaLnBrk="1" hangingPunct="1">
              <a:spcBef>
                <a:spcPct val="50000"/>
              </a:spcBef>
              <a:defRPr/>
            </a:pPr>
            <a:endParaRPr lang="vi-VN" sz="2400" b="1" dirty="0" smtClean="0">
              <a:solidFill>
                <a:srgbClr val="0070C0"/>
              </a:solidFill>
              <a:latin typeface="Times New Roman" pitchFamily="18" charset="0"/>
            </a:endParaRPr>
          </a:p>
          <a:p>
            <a:pPr algn="ctr" eaLnBrk="1" hangingPunct="1">
              <a:spcBef>
                <a:spcPct val="50000"/>
              </a:spcBef>
              <a:defRPr/>
            </a:pPr>
            <a:r>
              <a:rPr lang="en-US" sz="2400" b="1" dirty="0" err="1" smtClean="0">
                <a:solidFill>
                  <a:srgbClr val="0070C0"/>
                </a:solidFill>
                <a:latin typeface="Times New Roman" pitchFamily="18" charset="0"/>
              </a:rPr>
              <a:t>Chủ</a:t>
            </a:r>
            <a:r>
              <a:rPr lang="en-US" sz="2400" b="1" dirty="0" smtClean="0">
                <a:solidFill>
                  <a:srgbClr val="0070C0"/>
                </a:solidFill>
                <a:latin typeface="Times New Roman" pitchFamily="18" charset="0"/>
              </a:rPr>
              <a:t> </a:t>
            </a:r>
            <a:r>
              <a:rPr lang="en-US" sz="2400" b="1" dirty="0" err="1">
                <a:solidFill>
                  <a:srgbClr val="0070C0"/>
                </a:solidFill>
                <a:latin typeface="Times New Roman" pitchFamily="18" charset="0"/>
              </a:rPr>
              <a:t>đề</a:t>
            </a:r>
            <a:r>
              <a:rPr lang="en-US" sz="2400" b="1" dirty="0">
                <a:solidFill>
                  <a:srgbClr val="0070C0"/>
                </a:solidFill>
                <a:latin typeface="Times New Roman" pitchFamily="18" charset="0"/>
              </a:rPr>
              <a:t> 2:</a:t>
            </a:r>
          </a:p>
          <a:p>
            <a:pPr algn="ctr" eaLnBrk="1" hangingPunct="1">
              <a:spcBef>
                <a:spcPct val="50000"/>
              </a:spcBef>
              <a:defRPr/>
            </a:pPr>
            <a:r>
              <a:rPr lang="en-US" sz="2400" b="1" dirty="0">
                <a:solidFill>
                  <a:srgbClr val="0070C0"/>
                </a:solidFill>
                <a:latin typeface="Times New Roman" pitchFamily="18" charset="0"/>
              </a:rPr>
              <a:t>NGHỆ THUẬT TIỀN SỬ </a:t>
            </a:r>
            <a:r>
              <a:rPr lang="en-US" sz="2400" b="1" dirty="0" smtClean="0">
                <a:solidFill>
                  <a:srgbClr val="0070C0"/>
                </a:solidFill>
                <a:latin typeface="Times New Roman" pitchFamily="18" charset="0"/>
              </a:rPr>
              <a:t>THẾ </a:t>
            </a:r>
            <a:r>
              <a:rPr lang="en-US" sz="2400" b="1" dirty="0">
                <a:solidFill>
                  <a:srgbClr val="0070C0"/>
                </a:solidFill>
                <a:latin typeface="Times New Roman" pitchFamily="18" charset="0"/>
              </a:rPr>
              <a:t>GIỚI VÀ VIỆT </a:t>
            </a:r>
            <a:r>
              <a:rPr lang="en-US" sz="2400" b="1" dirty="0" smtClean="0">
                <a:solidFill>
                  <a:srgbClr val="0070C0"/>
                </a:solidFill>
                <a:latin typeface="Times New Roman" pitchFamily="18" charset="0"/>
              </a:rPr>
              <a:t>NAM</a:t>
            </a:r>
            <a:endParaRPr lang="en-US" sz="2000" b="1" dirty="0" smtClean="0">
              <a:solidFill>
                <a:srgbClr val="0070C0"/>
              </a:solidFill>
              <a:latin typeface="Times New Roman" pitchFamily="18" charset="0"/>
            </a:endParaRPr>
          </a:p>
          <a:p>
            <a:r>
              <a:rPr lang="vi-VN" sz="1600" dirty="0">
                <a:latin typeface="Times New Roman" pitchFamily="18" charset="0"/>
                <a:cs typeface="Times New Roman" pitchFamily="18" charset="0"/>
              </a:rPr>
              <a:t>Ngày </a:t>
            </a:r>
            <a:r>
              <a:rPr lang="vi-VN" sz="1600" dirty="0" smtClean="0">
                <a:latin typeface="Times New Roman" pitchFamily="18" charset="0"/>
                <a:cs typeface="Times New Roman" pitchFamily="18" charset="0"/>
              </a:rPr>
              <a:t>soạn:04/10/2021</a:t>
            </a:r>
            <a:endParaRPr lang="vi-VN" sz="1600" dirty="0">
              <a:latin typeface="Times New Roman" pitchFamily="18" charset="0"/>
              <a:cs typeface="Times New Roman" pitchFamily="18" charset="0"/>
            </a:endParaRPr>
          </a:p>
          <a:p>
            <a:r>
              <a:rPr lang="vi-VN" sz="1600" dirty="0">
                <a:latin typeface="Times New Roman" pitchFamily="18" charset="0"/>
                <a:cs typeface="Times New Roman" pitchFamily="18" charset="0"/>
              </a:rPr>
              <a:t>Ngày dạy </a:t>
            </a:r>
            <a:r>
              <a:rPr lang="vi-VN" sz="1600" dirty="0" smtClean="0">
                <a:latin typeface="Times New Roman" pitchFamily="18" charset="0"/>
                <a:cs typeface="Times New Roman" pitchFamily="18" charset="0"/>
              </a:rPr>
              <a:t>từ:07/10/2021</a:t>
            </a:r>
            <a:endParaRPr lang="vi-VN" sz="1600" dirty="0">
              <a:latin typeface="Times New Roman" pitchFamily="18" charset="0"/>
              <a:cs typeface="Times New Roman" pitchFamily="18" charset="0"/>
            </a:endParaRPr>
          </a:p>
          <a:p>
            <a:pPr algn="ctr" eaLnBrk="1" hangingPunct="1">
              <a:spcBef>
                <a:spcPct val="50000"/>
              </a:spcBef>
              <a:defRPr/>
            </a:pPr>
            <a:r>
              <a:rPr lang="en-US" sz="3200" b="1" dirty="0" smtClean="0">
                <a:solidFill>
                  <a:srgbClr val="FF0000"/>
                </a:solidFill>
                <a:latin typeface="Times New Roman" pitchFamily="18" charset="0"/>
              </a:rPr>
              <a:t>BÀI 1: </a:t>
            </a:r>
          </a:p>
          <a:p>
            <a:pPr algn="ctr" eaLnBrk="1" hangingPunct="1">
              <a:spcBef>
                <a:spcPct val="50000"/>
              </a:spcBef>
              <a:defRPr/>
            </a:pPr>
            <a:r>
              <a:rPr lang="en-US" sz="3200" b="1" dirty="0" smtClean="0">
                <a:solidFill>
                  <a:srgbClr val="FF0000"/>
                </a:solidFill>
                <a:latin typeface="Times New Roman" pitchFamily="18" charset="0"/>
              </a:rPr>
              <a:t>NHỮNG HÌNH VẼ TRONG HANG ĐỘNG</a:t>
            </a:r>
            <a:endParaRPr lang="en-US" sz="3200" b="1" dirty="0">
              <a:solidFill>
                <a:srgbClr val="FF0000"/>
              </a:solidFill>
              <a:latin typeface="Times New Roman" pitchFamily="18" charset="0"/>
            </a:endParaRPr>
          </a:p>
        </p:txBody>
      </p:sp>
    </p:spTree>
    <p:extLst>
      <p:ext uri="{BB962C8B-B14F-4D97-AF65-F5344CB8AC3E}">
        <p14:creationId xmlns:p14="http://schemas.microsoft.com/office/powerpoint/2010/main" val="1036542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anim calcmode="lin" valueType="num">
                                      <p:cBhvr>
                                        <p:cTn id="2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1000"/>
                                        <p:tgtEl>
                                          <p:spTgt spid="6">
                                            <p:txEl>
                                              <p:pRg st="6" end="6"/>
                                            </p:txEl>
                                          </p:spTgt>
                                        </p:tgtEl>
                                      </p:cBhvr>
                                    </p:animEffect>
                                    <p:anim calcmode="lin" valueType="num">
                                      <p:cBhvr>
                                        <p:cTn id="3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7713" y="914401"/>
            <a:ext cx="7481887" cy="4198938"/>
          </a:xfrm>
        </p:spPr>
      </p:pic>
      <p:sp>
        <p:nvSpPr>
          <p:cNvPr id="7" name="TextBox 7"/>
          <p:cNvSpPr txBox="1">
            <a:spLocks noChangeArrowheads="1"/>
          </p:cNvSpPr>
          <p:nvPr/>
        </p:nvSpPr>
        <p:spPr bwMode="auto">
          <a:xfrm>
            <a:off x="381000" y="5181600"/>
            <a:ext cx="838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000" b="1" dirty="0">
                <a:solidFill>
                  <a:srgbClr val="222222"/>
                </a:solidFill>
                <a:latin typeface="+mn-lt"/>
              </a:rPr>
              <a:t>Hang Magura là một trong những hang động lớn nhất tại Bulgaria với hơn 700 bức vẽ được phát hiện trên tường có niên đại từ 8.000 đến 4.000 năm trước. Người xưa đã sử dụng phân chim làm nguyên liệu để khắc họa cảnh quan sinh hoạt như các hoạt động săn bắn hay vui chơi của họ.</a:t>
            </a:r>
            <a:endParaRPr lang="en-US" sz="2000" b="1" dirty="0">
              <a:latin typeface="+mn-lt"/>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8613" y="914400"/>
            <a:ext cx="4373562" cy="3513138"/>
          </a:xfrm>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914400"/>
            <a:ext cx="4017962"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304800" y="4495800"/>
            <a:ext cx="8521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400" b="1" dirty="0">
                <a:solidFill>
                  <a:srgbClr val="222222"/>
                </a:solidFill>
                <a:latin typeface="+mn-lt"/>
              </a:rPr>
              <a:t>Công viên quốc gia Serra ở Đông Bắc Brazil là nơi có rất nhiều bức tranh trên hang cổ xưa miêu tả cảnh sinh hoạt, lễ nghi và cảnh quan thiên nhiên xung quanh. Giả thiết của nhiều nhà khoa học là nó được tạo ra vào khoảng 25.000 năm trước. Tuy nhiên còn có nhiều ý kiến tranh cãi khác nhau về thời điểm chính xác này.</a:t>
            </a:r>
            <a:endParaRPr lang="en-US" sz="2400" b="1" dirty="0">
              <a:latin typeface="+mn-lt"/>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990600"/>
            <a:ext cx="4038600" cy="3171825"/>
          </a:xfrm>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0" y="990600"/>
            <a:ext cx="43148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304800" y="4419600"/>
            <a:ext cx="8550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400" dirty="0">
                <a:solidFill>
                  <a:srgbClr val="222222"/>
                </a:solidFill>
                <a:latin typeface="+mn-lt"/>
              </a:rPr>
              <a:t>Laas Gaal là một tổ hợp những hang động và hốc đá ở phía Tây Bắc Somalia nơi mà nghệ thuật vẽ tranh trên đá có nguồn gốc sớm nhất ở châu Phi từ 11.000 đến 5.000 năm trước. Những bức tranh trên hang này được bảo quản tốt đến mức nó giữ nguyên các chi tiết và màu sắc rất sắc nét.</a:t>
            </a:r>
            <a:endParaRPr lang="en-US" sz="2400" dirty="0">
              <a:latin typeface="+mn-lt"/>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05325" y="1060450"/>
            <a:ext cx="4333875" cy="2368550"/>
          </a:xfr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325" y="3714750"/>
            <a:ext cx="43338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7" y="3717925"/>
            <a:ext cx="391636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txBox="1">
            <a:spLocks noChangeArrowheads="1"/>
          </p:cNvSpPr>
          <p:nvPr/>
        </p:nvSpPr>
        <p:spPr bwMode="auto">
          <a:xfrm>
            <a:off x="228600" y="838200"/>
            <a:ext cx="40814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b="1" dirty="0">
                <a:solidFill>
                  <a:srgbClr val="222222"/>
                </a:solidFill>
                <a:latin typeface="Arial" pitchFamily="34" charset="0"/>
                <a:cs typeface="Arial" pitchFamily="34" charset="0"/>
              </a:rPr>
              <a:t> </a:t>
            </a:r>
            <a:r>
              <a:rPr lang="en-US" b="1" dirty="0" smtClean="0">
                <a:solidFill>
                  <a:srgbClr val="222222"/>
                </a:solidFill>
                <a:latin typeface="Arial" pitchFamily="34" charset="0"/>
                <a:cs typeface="Arial" pitchFamily="34" charset="0"/>
              </a:rPr>
              <a:t>  </a:t>
            </a:r>
            <a:r>
              <a:rPr lang="vi-VN" b="1" dirty="0" smtClean="0">
                <a:solidFill>
                  <a:srgbClr val="222222"/>
                </a:solidFill>
                <a:latin typeface="Arial" pitchFamily="34" charset="0"/>
                <a:cs typeface="Arial" pitchFamily="34" charset="0"/>
              </a:rPr>
              <a:t>Hang </a:t>
            </a:r>
            <a:r>
              <a:rPr lang="vi-VN" b="1" dirty="0">
                <a:solidFill>
                  <a:srgbClr val="222222"/>
                </a:solidFill>
                <a:latin typeface="Arial" pitchFamily="34" charset="0"/>
                <a:cs typeface="Arial" pitchFamily="34" charset="0"/>
              </a:rPr>
              <a:t>Chauvet ở miền Nam nước Pháp là một hang động nổi tiếng trên thế giới với những bức tranh đá có niên đại cổ xưa nhất, khoảng hơn 32.000 năm. Được phát hiện vào năm 1994, những bức bích họa công phu cho thấy trình độ mỹ thuật của người cổ đại quả thực là đáng kinh ngạc.</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Content Placeholder 4" descr="A picture containing text, fabric&#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2000"/>
            <a:ext cx="9144000" cy="6096000"/>
          </a:xfrm>
          <a:effectLst>
            <a:softEdge rad="317500"/>
          </a:effectLst>
        </p:spPr>
      </p:pic>
    </p:spTree>
    <p:extLst>
      <p:ext uri="{BB962C8B-B14F-4D97-AF65-F5344CB8AC3E}">
        <p14:creationId xmlns:p14="http://schemas.microsoft.com/office/powerpoint/2010/main" val="3575917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6050" y="914400"/>
            <a:ext cx="4110038" cy="3255962"/>
          </a:xfr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914400"/>
            <a:ext cx="45720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146050" y="4267200"/>
            <a:ext cx="88519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b="1" dirty="0" smtClean="0">
                <a:solidFill>
                  <a:srgbClr val="222222"/>
                </a:solidFill>
                <a:latin typeface="Arial" pitchFamily="34" charset="0"/>
                <a:cs typeface="Arial" pitchFamily="34" charset="0"/>
              </a:rPr>
              <a:t>   </a:t>
            </a:r>
            <a:r>
              <a:rPr lang="vi-VN" b="1" dirty="0" smtClean="0">
                <a:solidFill>
                  <a:srgbClr val="222222"/>
                </a:solidFill>
                <a:latin typeface="Arial" pitchFamily="34" charset="0"/>
                <a:cs typeface="Arial" pitchFamily="34" charset="0"/>
              </a:rPr>
              <a:t>Được </a:t>
            </a:r>
            <a:r>
              <a:rPr lang="vi-VN" b="1" dirty="0">
                <a:solidFill>
                  <a:srgbClr val="222222"/>
                </a:solidFill>
                <a:latin typeface="Arial" pitchFamily="34" charset="0"/>
                <a:cs typeface="Arial" pitchFamily="34" charset="0"/>
              </a:rPr>
              <a:t>phát hiện vào cuối thế kỷ 19, hang Altamira ở miền Bắc Tây Ban Nha là hang động đầu tiên với những bức tranh khắc đá được phát hiện trên thế giới.</a:t>
            </a:r>
          </a:p>
          <a:p>
            <a:pPr algn="just"/>
            <a:r>
              <a:rPr lang="vi-VN" b="1" dirty="0">
                <a:solidFill>
                  <a:srgbClr val="222222"/>
                </a:solidFill>
                <a:latin typeface="Arial" pitchFamily="34" charset="0"/>
                <a:cs typeface="Arial" pitchFamily="34" charset="0"/>
              </a:rPr>
              <a:t>Các bức tranh đẹp và ấn tượng đến mức giới khoa học phải đặt dấu hỏi về tính xác thực của nó và nghi ngờ đây là tác phẩm giả mạo của người đã phát hiện ra nó vì họ không thể tin người cổ đại lại có khả năng nghệ thuật đáng kinh ngạc đến như vậy.</a:t>
            </a:r>
          </a:p>
          <a:p>
            <a:pPr algn="just"/>
            <a:r>
              <a:rPr lang="vi-VN" b="1" dirty="0">
                <a:solidFill>
                  <a:srgbClr val="222222"/>
                </a:solidFill>
                <a:latin typeface="Arial" pitchFamily="34" charset="0"/>
                <a:cs typeface="Arial" pitchFamily="34" charset="0"/>
              </a:rPr>
              <a:t>Cho đến năm 1902, nó mới được chứng thực một cách rõ ràng. Các hình vẽ miêu tả bò rừng, ngựa và dấu vân tay trong hang Altamira nằm trong số những bức tranh khắc đá được bảo quản tốt nhất trên thế giới.</a:t>
            </a:r>
          </a:p>
        </p:txBody>
      </p:sp>
    </p:spTree>
    <p:extLst>
      <p:ext uri="{BB962C8B-B14F-4D97-AF65-F5344CB8AC3E}">
        <p14:creationId xmlns:p14="http://schemas.microsoft.com/office/powerpoint/2010/main" val="182872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Content Placeholder 4" descr="A picture containing text&#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066800"/>
            <a:ext cx="8534400" cy="5105400"/>
          </a:xfrm>
          <a:effectLst>
            <a:softEdge rad="127000"/>
          </a:effectLst>
        </p:spPr>
      </p:pic>
    </p:spTree>
    <p:extLst>
      <p:ext uri="{BB962C8B-B14F-4D97-AF65-F5344CB8AC3E}">
        <p14:creationId xmlns:p14="http://schemas.microsoft.com/office/powerpoint/2010/main" val="3575917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Content Placeholder 4" descr="A picture containing text&#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990600"/>
            <a:ext cx="8686800" cy="5486400"/>
          </a:xfrm>
          <a:effectLst>
            <a:softEdge rad="127000"/>
          </a:effectLst>
        </p:spPr>
      </p:pic>
    </p:spTree>
    <p:extLst>
      <p:ext uri="{BB962C8B-B14F-4D97-AF65-F5344CB8AC3E}">
        <p14:creationId xmlns:p14="http://schemas.microsoft.com/office/powerpoint/2010/main" val="3575917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400" b="1" dirty="0" smtClean="0">
                <a:solidFill>
                  <a:srgbClr val="FF0000"/>
                </a:solidFill>
                <a:latin typeface="Arial" pitchFamily="34" charset="0"/>
                <a:cs typeface="Arial" pitchFamily="34" charset="0"/>
              </a:rPr>
              <a:t>THAM KHẢO MỘT SỐ TRANH ĐƯỢC MÔ PHỎNG LẠI</a:t>
            </a:r>
          </a:p>
        </p:txBody>
      </p:sp>
      <p:pic>
        <p:nvPicPr>
          <p:cNvPr id="7" name="Content Placeholder 4" descr="A picture containing text&#10;&#10;Description automatically generat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57200" y="1062038"/>
            <a:ext cx="3276600" cy="2562225"/>
          </a:xfrm>
        </p:spPr>
      </p:pic>
      <p:pic>
        <p:nvPicPr>
          <p:cNvPr id="10" name="Picture 6" descr="A black and white drawing&#10;&#10;Description automatically generated with low confid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730625"/>
            <a:ext cx="3940175" cy="304165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A picture containing text&#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914400"/>
            <a:ext cx="5083175" cy="5710237"/>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798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400" b="1" dirty="0" smtClean="0">
                <a:solidFill>
                  <a:srgbClr val="FF0000"/>
                </a:solidFill>
                <a:latin typeface="Arial" pitchFamily="34" charset="0"/>
                <a:cs typeface="Arial" pitchFamily="34" charset="0"/>
              </a:rPr>
              <a:t>THAM KHẢO MỘT SỐ TRANH ĐƯỢC MÔ PHỎNG LẠI</a:t>
            </a:r>
          </a:p>
        </p:txBody>
      </p:sp>
      <p:pic>
        <p:nvPicPr>
          <p:cNvPr id="9" name="Content Placeholder 4" descr="A picture containing text, furniture, rug, fabric&#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800" y="838200"/>
            <a:ext cx="8737600" cy="5535612"/>
          </a:xfrm>
          <a:effectLst>
            <a:softEdge rad="317500"/>
          </a:effectLst>
        </p:spPr>
      </p:pic>
    </p:spTree>
    <p:extLst>
      <p:ext uri="{BB962C8B-B14F-4D97-AF65-F5344CB8AC3E}">
        <p14:creationId xmlns:p14="http://schemas.microsoft.com/office/powerpoint/2010/main" val="27749905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INH NEN PPT\hinh-nen-powerpoint-don-gian-dep-53_045409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2724150" y="422275"/>
            <a:ext cx="4178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dirty="0">
                <a:solidFill>
                  <a:srgbClr val="FF0000"/>
                </a:solidFill>
              </a:rPr>
              <a:t>YÊU CẦU CẦN ĐẠT</a:t>
            </a:r>
          </a:p>
        </p:txBody>
      </p:sp>
      <p:sp>
        <p:nvSpPr>
          <p:cNvPr id="7" name="TextBox 4"/>
          <p:cNvSpPr txBox="1">
            <a:spLocks noChangeArrowheads="1"/>
          </p:cNvSpPr>
          <p:nvPr/>
        </p:nvSpPr>
        <p:spPr bwMode="auto">
          <a:xfrm>
            <a:off x="1295400" y="1143000"/>
            <a:ext cx="7315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buFontTx/>
              <a:buChar char="-"/>
            </a:pPr>
            <a:r>
              <a:rPr lang="en-US" altLang="en-US" sz="3200" dirty="0" err="1">
                <a:solidFill>
                  <a:srgbClr val="0070C0"/>
                </a:solidFill>
                <a:latin typeface="Arial" pitchFamily="34" charset="0"/>
                <a:cs typeface="Arial" pitchFamily="34" charset="0"/>
              </a:rPr>
              <a:t>Nêu</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được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cách</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mô</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phỏng</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hình</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vẽ</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theo</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mẫu</a:t>
            </a:r>
            <a:r>
              <a:rPr lang="en-US" altLang="en-US" sz="3200" dirty="0">
                <a:solidFill>
                  <a:srgbClr val="0070C0"/>
                </a:solidFill>
                <a:latin typeface="Arial" pitchFamily="34" charset="0"/>
                <a:cs typeface="Arial" pitchFamily="34" charset="0"/>
              </a:rPr>
              <a:t>.</a:t>
            </a:r>
          </a:p>
          <a:p>
            <a:pPr algn="just">
              <a:buFontTx/>
              <a:buChar char="-"/>
            </a:pPr>
            <a:r>
              <a:rPr lang="en-US" altLang="en-US" sz="3200" dirty="0" err="1">
                <a:solidFill>
                  <a:srgbClr val="0070C0"/>
                </a:solidFill>
                <a:latin typeface="Arial" pitchFamily="34" charset="0"/>
                <a:cs typeface="Arial" pitchFamily="34" charset="0"/>
              </a:rPr>
              <a:t>Mô</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phỏng</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được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hình</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vẽ</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của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người</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tiền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sử</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theo</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cảm</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nhận</a:t>
            </a:r>
            <a:r>
              <a:rPr lang="en-US" altLang="en-US" sz="3200" dirty="0">
                <a:solidFill>
                  <a:srgbClr val="0070C0"/>
                </a:solidFill>
                <a:latin typeface="Arial" pitchFamily="34" charset="0"/>
                <a:cs typeface="Arial" pitchFamily="34" charset="0"/>
              </a:rPr>
              <a:t>.</a:t>
            </a:r>
          </a:p>
          <a:p>
            <a:pPr algn="just">
              <a:buFontTx/>
              <a:buChar char="-"/>
            </a:pP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Cảm</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nhận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được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vẻ</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đẹp</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và</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giá</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trị</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của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mĩ</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thuật</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thời</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Tiền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sử</a:t>
            </a:r>
            <a:r>
              <a:rPr lang="en-US" altLang="en-US" sz="3200" dirty="0">
                <a:solidFill>
                  <a:srgbClr val="0070C0"/>
                </a:solidFill>
                <a:latin typeface="Arial" pitchFamily="34" charset="0"/>
                <a:cs typeface="Arial" pitchFamily="34" charset="0"/>
              </a:rPr>
              <a:t>. </a:t>
            </a:r>
            <a:endParaRPr lang="en-US" altLang="en-US" sz="3200" dirty="0" smtClean="0">
              <a:solidFill>
                <a:srgbClr val="0070C0"/>
              </a:solidFill>
              <a:latin typeface="Arial" pitchFamily="34" charset="0"/>
              <a:cs typeface="Arial" pitchFamily="34" charset="0"/>
            </a:endParaRPr>
          </a:p>
          <a:p>
            <a:pPr algn="just">
              <a:buFontTx/>
              <a:buChar char="-"/>
            </a:pPr>
            <a:r>
              <a:rPr lang="en-US" altLang="en-US" sz="3200" dirty="0">
                <a:solidFill>
                  <a:srgbClr val="0070C0"/>
                </a:solidFill>
                <a:latin typeface="Arial" pitchFamily="34" charset="0"/>
                <a:cs typeface="Arial" pitchFamily="34" charset="0"/>
              </a:rPr>
              <a:t> </a:t>
            </a:r>
            <a:r>
              <a:rPr lang="en-US" altLang="en-US" sz="3200" dirty="0" err="1" smtClean="0">
                <a:solidFill>
                  <a:srgbClr val="0070C0"/>
                </a:solidFill>
                <a:latin typeface="Arial" pitchFamily="34" charset="0"/>
                <a:cs typeface="Arial" pitchFamily="34" charset="0"/>
              </a:rPr>
              <a:t>Có</a:t>
            </a:r>
            <a:r>
              <a:rPr lang="en-US" altLang="en-US" sz="3200" dirty="0" smtClean="0">
                <a:solidFill>
                  <a:srgbClr val="0070C0"/>
                </a:solidFill>
                <a:latin typeface="Arial" pitchFamily="34" charset="0"/>
                <a:cs typeface="Arial" pitchFamily="34" charset="0"/>
              </a:rPr>
              <a:t> </a:t>
            </a:r>
            <a:r>
              <a:rPr lang="en-US" altLang="en-US" sz="3200" dirty="0">
                <a:solidFill>
                  <a:srgbClr val="0070C0"/>
                </a:solidFill>
                <a:latin typeface="Arial" pitchFamily="34" charset="0"/>
                <a:cs typeface="Arial" pitchFamily="34" charset="0"/>
              </a:rPr>
              <a:t>ý </a:t>
            </a:r>
            <a:r>
              <a:rPr lang="en-US" altLang="en-US" sz="3200" dirty="0" err="1">
                <a:solidFill>
                  <a:srgbClr val="0070C0"/>
                </a:solidFill>
                <a:latin typeface="Arial" pitchFamily="34" charset="0"/>
                <a:cs typeface="Arial" pitchFamily="34" charset="0"/>
              </a:rPr>
              <a:t>thức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trân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trọng</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bảo</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tồn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và</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phát</a:t>
            </a:r>
            <a:r>
              <a:rPr lang="en-US" altLang="en-US" sz="3200" dirty="0">
                <a:solidFill>
                  <a:srgbClr val="0070C0"/>
                </a:solidFill>
                <a:latin typeface="Arial" pitchFamily="34" charset="0"/>
                <a:cs typeface="Arial" pitchFamily="34" charset="0"/>
              </a:rPr>
              <a:t> </a:t>
            </a:r>
            <a:r>
              <a:rPr lang="en-US" altLang="en-US" sz="3200" dirty="0" err="1" smtClean="0">
                <a:solidFill>
                  <a:srgbClr val="0070C0"/>
                </a:solidFill>
                <a:latin typeface="Arial" pitchFamily="34" charset="0"/>
                <a:cs typeface="Arial" pitchFamily="34" charset="0"/>
              </a:rPr>
              <a:t>triển</a:t>
            </a:r>
            <a:r>
              <a:rPr lang="en-US" altLang="en-US" sz="3200" dirty="0" smtClean="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văn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hóa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nghệ</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thuật</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của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người</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xưa</a:t>
            </a:r>
            <a:r>
              <a:rPr lang="en-US" altLang="en-US" sz="3200" dirty="0">
                <a:solidFill>
                  <a:srgbClr val="0070C0"/>
                </a:solidFill>
                <a:latin typeface="Arial" pitchFamily="34" charset="0"/>
                <a:cs typeface="Arial" pitchFamily="34" charset="0"/>
              </a:rPr>
              <a:t> .</a:t>
            </a:r>
          </a:p>
          <a:p>
            <a:pPr algn="just"/>
            <a:endParaRPr lang="en-US" sz="32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42558107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400" b="1" dirty="0" smtClean="0">
                <a:solidFill>
                  <a:srgbClr val="FF0000"/>
                </a:solidFill>
                <a:latin typeface="Arial" pitchFamily="34" charset="0"/>
                <a:cs typeface="Arial" pitchFamily="34" charset="0"/>
              </a:rPr>
              <a:t>THAM KHẢO MỘT SỐ TRANH ĐƯỢC MÔ PHỎNG LẠI</a:t>
            </a:r>
          </a:p>
        </p:txBody>
      </p:sp>
      <p:pic>
        <p:nvPicPr>
          <p:cNvPr id="6" name="Content Placeholder 4" descr="A picture containing text, clipart&#10;&#10;Description automatically generat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44488" y="968375"/>
            <a:ext cx="3292475" cy="2697163"/>
          </a:xfrm>
        </p:spPr>
      </p:pic>
      <p:pic>
        <p:nvPicPr>
          <p:cNvPr id="7" name="Picture 6" descr="A picture containing background pattern&#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3957638"/>
            <a:ext cx="32924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 picture containing text&#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863" y="1004888"/>
            <a:ext cx="5192712"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251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INH NEN PPT\hinh-nen-powerpoint-don-gian-dep-53_045409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 y="0"/>
            <a:ext cx="9146275" cy="687051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914400" y="304800"/>
            <a:ext cx="8077200" cy="1143000"/>
          </a:xfrm>
        </p:spPr>
        <p:txBody>
          <a:bodyPr>
            <a:normAutofit/>
          </a:bodyPr>
          <a:lstStyle/>
          <a:p>
            <a:pPr algn="l"/>
            <a:r>
              <a:rPr lang="en-US" sz="2400" b="1" dirty="0" smtClean="0">
                <a:solidFill>
                  <a:srgbClr val="002060"/>
                </a:solidFill>
                <a:latin typeface="Arial" pitchFamily="34" charset="0"/>
                <a:cs typeface="Arial" pitchFamily="34" charset="0"/>
              </a:rPr>
              <a:t>V. TRƯNG BÀY VÀ GIỚI THIỆU SẢN PHẨM</a:t>
            </a:r>
          </a:p>
        </p:txBody>
      </p:sp>
      <p:sp>
        <p:nvSpPr>
          <p:cNvPr id="11" name="Content Placeholder 2"/>
          <p:cNvSpPr>
            <a:spLocks noGrp="1"/>
          </p:cNvSpPr>
          <p:nvPr>
            <p:ph idx="1"/>
          </p:nvPr>
        </p:nvSpPr>
        <p:spPr>
          <a:xfrm>
            <a:off x="1676400" y="1295400"/>
            <a:ext cx="6400800" cy="5051425"/>
          </a:xfrm>
        </p:spPr>
        <p:txBody>
          <a:bodyPr>
            <a:normAutofit/>
          </a:bodyPr>
          <a:lstStyle/>
          <a:p>
            <a:pPr marL="0" indent="0" algn="just">
              <a:buFont typeface="Wingdings 2" pitchFamily="18" charset="2"/>
              <a:buNone/>
              <a:defRPr/>
            </a:pPr>
            <a:r>
              <a:rPr lang="en-US" b="1" dirty="0" err="1">
                <a:solidFill>
                  <a:srgbClr val="FF0000"/>
                </a:solidFill>
                <a:latin typeface="Arial" pitchFamily="34" charset="0"/>
                <a:cs typeface="Arial" pitchFamily="34" charset="0"/>
              </a:rPr>
              <a:t>Nêu</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cảm</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nhận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và</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phân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tích</a:t>
            </a:r>
            <a:r>
              <a:rPr lang="en-US" b="1" dirty="0">
                <a:solidFill>
                  <a:srgbClr val="FF0000"/>
                </a:solidFill>
                <a:latin typeface="Arial" pitchFamily="34" charset="0"/>
                <a:cs typeface="Arial" pitchFamily="34" charset="0"/>
              </a:rPr>
              <a:t> : </a:t>
            </a:r>
          </a:p>
          <a:p>
            <a:pPr algn="just">
              <a:buFontTx/>
              <a:buChar char="-"/>
              <a:defRPr/>
            </a:pPr>
            <a:r>
              <a:rPr lang="en-US" b="1" dirty="0" err="1">
                <a:solidFill>
                  <a:srgbClr val="00B0F0"/>
                </a:solidFill>
                <a:latin typeface="Arial" pitchFamily="34" charset="0"/>
                <a:cs typeface="Arial" pitchFamily="34" charset="0"/>
              </a:rPr>
              <a:t>Bài</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vẽ</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em</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yêu</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thích</a:t>
            </a:r>
            <a:r>
              <a:rPr lang="en-US" b="1" dirty="0">
                <a:solidFill>
                  <a:srgbClr val="00B0F0"/>
                </a:solidFill>
                <a:latin typeface="Arial" pitchFamily="34" charset="0"/>
                <a:cs typeface="Arial" pitchFamily="34" charset="0"/>
              </a:rPr>
              <a:t>.</a:t>
            </a:r>
          </a:p>
          <a:p>
            <a:pPr algn="just">
              <a:buFontTx/>
              <a:buChar char="-"/>
              <a:defRPr/>
            </a:pPr>
            <a:r>
              <a:rPr lang="en-US" b="1" dirty="0" err="1">
                <a:solidFill>
                  <a:srgbClr val="00B0F0"/>
                </a:solidFill>
                <a:latin typeface="Arial" pitchFamily="34" charset="0"/>
                <a:cs typeface="Arial" pitchFamily="34" charset="0"/>
              </a:rPr>
              <a:t>Nội</a:t>
            </a:r>
            <a:r>
              <a:rPr lang="en-US" b="1" dirty="0">
                <a:solidFill>
                  <a:srgbClr val="00B0F0"/>
                </a:solidFill>
                <a:latin typeface="Arial" pitchFamily="34" charset="0"/>
                <a:cs typeface="Arial" pitchFamily="34" charset="0"/>
              </a:rPr>
              <a:t> dung, </a:t>
            </a:r>
            <a:r>
              <a:rPr lang="en-US" b="1" dirty="0" err="1">
                <a:solidFill>
                  <a:srgbClr val="00B0F0"/>
                </a:solidFill>
                <a:latin typeface="Arial" pitchFamily="34" charset="0"/>
                <a:cs typeface="Arial" pitchFamily="34" charset="0"/>
              </a:rPr>
              <a:t>nguồn</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gốc</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của</a:t>
            </a:r>
            <a:r>
              <a:rPr lang="en-US" b="1" dirty="0">
                <a:solidFill>
                  <a:srgbClr val="00B0F0"/>
                </a:solidFill>
                <a:latin typeface="Arial" pitchFamily="34" charset="0"/>
                <a:cs typeface="Arial" pitchFamily="34" charset="0"/>
              </a:rPr>
              <a:t> </a:t>
            </a:r>
            <a:r>
              <a:rPr lang="en-US" b="1" dirty="0" err="1" smtClean="0">
                <a:solidFill>
                  <a:srgbClr val="00B0F0"/>
                </a:solidFill>
                <a:latin typeface="Arial" pitchFamily="34" charset="0"/>
                <a:cs typeface="Arial" pitchFamily="34" charset="0"/>
              </a:rPr>
              <a:t>hình</a:t>
            </a:r>
            <a:r>
              <a:rPr lang="en-US" b="1" dirty="0" smtClean="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mô</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phỏng</a:t>
            </a:r>
            <a:r>
              <a:rPr lang="en-US" b="1" dirty="0">
                <a:solidFill>
                  <a:srgbClr val="00B0F0"/>
                </a:solidFill>
                <a:latin typeface="Arial" pitchFamily="34" charset="0"/>
                <a:cs typeface="Arial" pitchFamily="34" charset="0"/>
              </a:rPr>
              <a:t>.</a:t>
            </a:r>
          </a:p>
          <a:p>
            <a:pPr algn="just">
              <a:buFontTx/>
              <a:buChar char="-"/>
              <a:defRPr/>
            </a:pPr>
            <a:r>
              <a:rPr lang="en-US" b="1" dirty="0" err="1" smtClean="0">
                <a:solidFill>
                  <a:srgbClr val="00B0F0"/>
                </a:solidFill>
                <a:latin typeface="Arial" pitchFamily="34" charset="0"/>
                <a:cs typeface="Arial" pitchFamily="34" charset="0"/>
              </a:rPr>
              <a:t>Sự</a:t>
            </a:r>
            <a:r>
              <a:rPr lang="en-US" b="1" dirty="0" smtClean="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độc</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đáo</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của</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hình</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mẫu</a:t>
            </a:r>
            <a:r>
              <a:rPr lang="en-US" b="1" dirty="0">
                <a:solidFill>
                  <a:srgbClr val="00B0F0"/>
                </a:solidFill>
                <a:latin typeface="Arial" pitchFamily="34" charset="0"/>
                <a:cs typeface="Arial" pitchFamily="34" charset="0"/>
              </a:rPr>
              <a:t>.</a:t>
            </a:r>
          </a:p>
          <a:p>
            <a:pPr algn="just">
              <a:buFontTx/>
              <a:buChar char="-"/>
              <a:defRPr/>
            </a:pPr>
            <a:r>
              <a:rPr lang="en-US" b="1" dirty="0" err="1">
                <a:solidFill>
                  <a:srgbClr val="00B0F0"/>
                </a:solidFill>
                <a:latin typeface="Arial" pitchFamily="34" charset="0"/>
                <a:cs typeface="Arial" pitchFamily="34" charset="0"/>
              </a:rPr>
              <a:t>Nét</a:t>
            </a:r>
            <a:r>
              <a:rPr lang="en-US" b="1" dirty="0" smtClean="0">
                <a:solidFill>
                  <a:srgbClr val="00B0F0"/>
                </a:solidFill>
                <a:latin typeface="Arial" pitchFamily="34" charset="0"/>
                <a:cs typeface="Arial" pitchFamily="34" charset="0"/>
              </a:rPr>
              <a:t>, </a:t>
            </a:r>
            <a:r>
              <a:rPr lang="en-US" b="1" dirty="0" err="1" smtClean="0">
                <a:solidFill>
                  <a:srgbClr val="00B0F0"/>
                </a:solidFill>
                <a:latin typeface="Arial" pitchFamily="34" charset="0"/>
                <a:cs typeface="Arial" pitchFamily="34" charset="0"/>
              </a:rPr>
              <a:t>hình</a:t>
            </a:r>
            <a:r>
              <a:rPr lang="en-US" b="1" dirty="0" smtClean="0">
                <a:solidFill>
                  <a:srgbClr val="00B0F0"/>
                </a:solidFill>
                <a:latin typeface="Arial" pitchFamily="34" charset="0"/>
                <a:cs typeface="Arial" pitchFamily="34" charset="0"/>
              </a:rPr>
              <a:t>, </a:t>
            </a:r>
            <a:r>
              <a:rPr lang="en-US" b="1" dirty="0" err="1" smtClean="0">
                <a:solidFill>
                  <a:srgbClr val="00B0F0"/>
                </a:solidFill>
                <a:latin typeface="Arial" pitchFamily="34" charset="0"/>
                <a:cs typeface="Arial" pitchFamily="34" charset="0"/>
              </a:rPr>
              <a:t>màu</a:t>
            </a:r>
            <a:r>
              <a:rPr lang="en-US" b="1" dirty="0" smtClean="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trong</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bài</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vẽ</a:t>
            </a:r>
            <a:r>
              <a:rPr lang="en-US" b="1" dirty="0">
                <a:solidFill>
                  <a:srgbClr val="00B0F0"/>
                </a:solidFill>
                <a:latin typeface="Arial" pitchFamily="34" charset="0"/>
                <a:cs typeface="Arial" pitchFamily="34" charset="0"/>
              </a:rPr>
              <a:t>.</a:t>
            </a:r>
          </a:p>
        </p:txBody>
      </p:sp>
    </p:spTree>
    <p:extLst>
      <p:ext uri="{BB962C8B-B14F-4D97-AF65-F5344CB8AC3E}">
        <p14:creationId xmlns:p14="http://schemas.microsoft.com/office/powerpoint/2010/main" val="24419408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noChangeArrowheads="1"/>
          </p:cNvSpPr>
          <p:nvPr>
            <p:ph type="title"/>
          </p:nvPr>
        </p:nvSpPr>
        <p:spPr>
          <a:xfrm>
            <a:off x="1524000" y="3276600"/>
            <a:ext cx="6705600" cy="1143000"/>
          </a:xfrm>
        </p:spPr>
        <p:txBody>
          <a:bodyPr>
            <a:noAutofit/>
          </a:bodyPr>
          <a:lstStyle/>
          <a:p>
            <a:pPr algn="l"/>
            <a:r>
              <a:rPr lang="en-US" sz="3200" b="1" dirty="0" smtClean="0">
                <a:solidFill>
                  <a:srgbClr val="002060"/>
                </a:solidFill>
                <a:latin typeface="Arial" pitchFamily="34" charset="0"/>
                <a:cs typeface="Arial" pitchFamily="34" charset="0"/>
              </a:rPr>
              <a:t>             DẶN DÒ VỀ NHÀ</a:t>
            </a:r>
            <a:br>
              <a:rPr lang="en-US" sz="3200" b="1" dirty="0" smtClean="0">
                <a:solidFill>
                  <a:srgbClr val="00206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a:t>
            </a:r>
            <a:r>
              <a:rPr lang="en-US" sz="2800" b="1" dirty="0" err="1" smtClean="0">
                <a:solidFill>
                  <a:srgbClr val="FF0000"/>
                </a:solidFill>
                <a:latin typeface="Arial" pitchFamily="34" charset="0"/>
                <a:cs typeface="Arial" pitchFamily="34" charset="0"/>
              </a:rPr>
              <a:t>huẩn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bị</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bài</a:t>
            </a:r>
            <a:r>
              <a:rPr lang="en-US" sz="2800" b="1" dirty="0" smtClean="0">
                <a:solidFill>
                  <a:srgbClr val="FF0000"/>
                </a:solidFill>
                <a:latin typeface="Arial" pitchFamily="34" charset="0"/>
                <a:cs typeface="Arial" pitchFamily="34" charset="0"/>
              </a:rPr>
              <a:t> 2: </a:t>
            </a:r>
            <a:r>
              <a:rPr lang="en-US" sz="2800" b="1" dirty="0" err="1" smtClean="0">
                <a:solidFill>
                  <a:srgbClr val="FF0000"/>
                </a:solidFill>
                <a:latin typeface="Arial" pitchFamily="34" charset="0"/>
                <a:cs typeface="Arial" pitchFamily="34" charset="0"/>
              </a:rPr>
              <a:t>Thời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trang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với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hình</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vẽ</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thời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tiền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sử</a:t>
            </a:r>
            <a:r>
              <a:rPr lang="en-US" sz="2800" b="1" dirty="0" smtClean="0">
                <a:solidFill>
                  <a:srgbClr val="FF0000"/>
                </a:solidFill>
                <a:latin typeface="Arial" pitchFamily="34" charset="0"/>
                <a:cs typeface="Arial" pitchFamily="34" charset="0"/>
              </a:rPr>
              <a:t> (SGK </a:t>
            </a:r>
            <a:r>
              <a:rPr lang="en-US" sz="2800" b="1" dirty="0" err="1" smtClean="0">
                <a:solidFill>
                  <a:srgbClr val="FF0000"/>
                </a:solidFill>
                <a:latin typeface="Arial" pitchFamily="34" charset="0"/>
                <a:cs typeface="Arial" pitchFamily="34" charset="0"/>
              </a:rPr>
              <a:t>trang</a:t>
            </a:r>
            <a:r>
              <a:rPr lang="en-US" sz="2800" b="1" dirty="0" smtClean="0">
                <a:solidFill>
                  <a:srgbClr val="FF0000"/>
                </a:solidFill>
                <a:latin typeface="Arial" pitchFamily="34" charset="0"/>
                <a:cs typeface="Arial" pitchFamily="34" charset="0"/>
              </a:rPr>
              <a:t> 24 )</a:t>
            </a:r>
            <a:br>
              <a:rPr lang="en-US" sz="2800" b="1" dirty="0" smtClean="0">
                <a:solidFill>
                  <a:srgbClr val="FF000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Chuẩn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bị</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giấy</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màu</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kéo</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màu</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hồ</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dán</a:t>
            </a:r>
            <a:r>
              <a:rPr lang="en-US" sz="2800" b="1" dirty="0" smtClean="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39163516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HINH NEN PPT\imager_22_16756_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4" y="17194"/>
            <a:ext cx="9131906" cy="6840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1477228"/>
            <a:ext cx="8244916" cy="954107"/>
          </a:xfrm>
          <a:prstGeom prst="rect">
            <a:avLst/>
          </a:prstGeom>
        </p:spPr>
        <p:txBody>
          <a:bodyPr wrap="square">
            <a:spAutoFit/>
          </a:bodyPr>
          <a:lstStyle/>
          <a:p>
            <a:endParaRPr lang="en-US" sz="2800" dirty="0">
              <a:solidFill>
                <a:schemeClr val="accent5">
                  <a:lumMod val="10000"/>
                </a:schemeClr>
              </a:solidFill>
            </a:endParaRPr>
          </a:p>
          <a:p>
            <a:pPr algn="just"/>
            <a:endParaRPr lang="en-US" sz="2800" dirty="0">
              <a:solidFill>
                <a:schemeClr val="accent5">
                  <a:lumMod val="10000"/>
                </a:schemeClr>
              </a:solidFill>
            </a:endParaRPr>
          </a:p>
        </p:txBody>
      </p:sp>
      <p:sp>
        <p:nvSpPr>
          <p:cNvPr id="7" name="Rectangle 6"/>
          <p:cNvSpPr/>
          <p:nvPr/>
        </p:nvSpPr>
        <p:spPr>
          <a:xfrm>
            <a:off x="476448" y="807675"/>
            <a:ext cx="8128000" cy="7925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14300" tIns="57150" rIns="114300" bIns="57150">
            <a:spAutoFit/>
          </a:bodyPr>
          <a:lstStyle/>
          <a:p>
            <a:pPr algn="ctr"/>
            <a:r>
              <a:rPr lang="en-US" sz="4400" b="1" dirty="0">
                <a:ln w="11430"/>
                <a:solidFill>
                  <a:srgbClr val="FF00FF"/>
                </a:solidFill>
                <a:effectLst>
                  <a:outerShdw blurRad="50800" dist="39000" dir="5460000" algn="tl">
                    <a:srgbClr val="000000">
                      <a:alpha val="38000"/>
                    </a:srgbClr>
                  </a:outerShdw>
                </a:effectLst>
              </a:rPr>
              <a:t>BÀI </a:t>
            </a:r>
            <a:r>
              <a:rPr lang="en-US" sz="4400" b="1" dirty="0" smtClean="0">
                <a:ln w="11430"/>
                <a:solidFill>
                  <a:srgbClr val="FF00FF"/>
                </a:solidFill>
                <a:effectLst>
                  <a:outerShdw blurRad="50800" dist="39000" dir="5460000" algn="tl">
                    <a:srgbClr val="000000">
                      <a:alpha val="38000"/>
                    </a:srgbClr>
                  </a:outerShdw>
                </a:effectLst>
              </a:rPr>
              <a:t>HỌC ĐẾN ĐÂY LÀ KẾT THÚC</a:t>
            </a:r>
            <a:endParaRPr lang="en-US" sz="4400" b="1" dirty="0">
              <a:ln w="11430"/>
              <a:solidFill>
                <a:srgbClr val="FF00FF"/>
              </a:solidFill>
              <a:effectLst>
                <a:outerShdw blurRad="50800" dist="39000" dir="5460000" algn="tl">
                  <a:srgbClr val="000000">
                    <a:alpha val="38000"/>
                  </a:srgbClr>
                </a:outerShdw>
              </a:effectLst>
            </a:endParaRPr>
          </a:p>
        </p:txBody>
      </p:sp>
      <p:sp>
        <p:nvSpPr>
          <p:cNvPr id="8" name="Rectangle 7"/>
          <p:cNvSpPr/>
          <p:nvPr/>
        </p:nvSpPr>
        <p:spPr>
          <a:xfrm>
            <a:off x="575556" y="2045310"/>
            <a:ext cx="8128000" cy="2823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14300" tIns="57150" rIns="114300" bIns="57150">
            <a:spAutoFit/>
          </a:bodyPr>
          <a:lstStyle/>
          <a:p>
            <a:pPr algn="ctr"/>
            <a:r>
              <a:rPr lang="en-US" sz="4400" b="1" dirty="0" smtClean="0">
                <a:ln w="11430"/>
                <a:solidFill>
                  <a:srgbClr val="00B0F0"/>
                </a:solidFill>
                <a:effectLst>
                  <a:outerShdw blurRad="50800" dist="39000" dir="5460000" algn="tl">
                    <a:srgbClr val="000000">
                      <a:alpha val="38000"/>
                    </a:srgbClr>
                  </a:outerShdw>
                </a:effectLst>
              </a:rPr>
              <a:t>XIN CHÂN THÀNH </a:t>
            </a:r>
          </a:p>
          <a:p>
            <a:pPr algn="ctr"/>
            <a:r>
              <a:rPr lang="en-US" sz="4400" b="1" dirty="0" smtClean="0">
                <a:ln w="11430"/>
                <a:solidFill>
                  <a:srgbClr val="00B0F0"/>
                </a:solidFill>
                <a:effectLst>
                  <a:outerShdw blurRad="50800" dist="39000" dir="5460000" algn="tl">
                    <a:srgbClr val="000000">
                      <a:alpha val="38000"/>
                    </a:srgbClr>
                  </a:outerShdw>
                </a:effectLst>
              </a:rPr>
              <a:t>CẢM </a:t>
            </a:r>
            <a:r>
              <a:rPr lang="en-US" sz="4400" b="1" dirty="0">
                <a:ln w="11430"/>
                <a:solidFill>
                  <a:srgbClr val="00B0F0"/>
                </a:solidFill>
                <a:effectLst>
                  <a:outerShdw blurRad="50800" dist="39000" dir="5460000" algn="tl">
                    <a:srgbClr val="000000">
                      <a:alpha val="38000"/>
                    </a:srgbClr>
                  </a:outerShdw>
                </a:effectLst>
              </a:rPr>
              <a:t>ƠN </a:t>
            </a:r>
            <a:r>
              <a:rPr lang="en-US" sz="4400" b="1" dirty="0" smtClean="0">
                <a:ln w="11430"/>
                <a:solidFill>
                  <a:srgbClr val="00B0F0"/>
                </a:solidFill>
                <a:effectLst>
                  <a:outerShdw blurRad="50800" dist="39000" dir="5460000" algn="tl">
                    <a:srgbClr val="000000">
                      <a:alpha val="38000"/>
                    </a:srgbClr>
                  </a:outerShdw>
                </a:effectLst>
              </a:rPr>
              <a:t>QUÝ THẦY CÔ</a:t>
            </a:r>
          </a:p>
          <a:p>
            <a:pPr algn="ctr"/>
            <a:r>
              <a:rPr lang="en-US" sz="4400" b="1" dirty="0" smtClean="0">
                <a:ln w="11430"/>
                <a:solidFill>
                  <a:srgbClr val="00B0F0"/>
                </a:solidFill>
                <a:effectLst>
                  <a:outerShdw blurRad="50800" dist="39000" dir="5460000" algn="tl">
                    <a:srgbClr val="000000">
                      <a:alpha val="38000"/>
                    </a:srgbClr>
                  </a:outerShdw>
                </a:effectLst>
              </a:rPr>
              <a:t> VÀ CÁC EM ĐÃ LẮNG NGHE</a:t>
            </a:r>
          </a:p>
          <a:p>
            <a:pPr algn="ctr"/>
            <a:r>
              <a:rPr lang="en-US" sz="4400" b="1" dirty="0" smtClean="0">
                <a:ln w="11430"/>
                <a:solidFill>
                  <a:srgbClr val="00B0F0"/>
                </a:solidFill>
                <a:effectLst>
                  <a:outerShdw blurRad="50800" dist="39000" dir="5460000" algn="tl">
                    <a:srgbClr val="000000">
                      <a:alpha val="38000"/>
                    </a:srgbClr>
                  </a:outerShdw>
                </a:effectLst>
              </a:rPr>
              <a:t> </a:t>
            </a:r>
            <a:endParaRPr lang="en-US" sz="4400" b="1" dirty="0">
              <a:ln w="11430"/>
              <a:solidFill>
                <a:srgbClr val="00B0F0"/>
              </a:solidFill>
              <a:effectLst>
                <a:outerShdw blurRad="50800" dist="39000" dir="5460000" algn="tl">
                  <a:srgbClr val="000000">
                    <a:alpha val="38000"/>
                  </a:srgbClr>
                </a:outerShdw>
              </a:effectLst>
            </a:endParaRPr>
          </a:p>
        </p:txBody>
      </p:sp>
      <p:sp>
        <p:nvSpPr>
          <p:cNvPr id="3" name="AutoShape 5" descr="100178-768x576.jpg.webp (768×57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descr="100178-768x576.jpg.webp (768×57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8128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INH NEN PPT\hinh-nen-powerpoint-don-gian-dep-53_045409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2724150" y="422275"/>
            <a:ext cx="489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smtClean="0">
                <a:solidFill>
                  <a:srgbClr val="FF0000"/>
                </a:solidFill>
              </a:rPr>
              <a:t>HỌC SINH CHUẨN BỊ</a:t>
            </a:r>
            <a:endParaRPr lang="en-US" altLang="en-US" sz="3200" b="1" dirty="0">
              <a:solidFill>
                <a:srgbClr val="FF0000"/>
              </a:solidFill>
            </a:endParaRPr>
          </a:p>
        </p:txBody>
      </p:sp>
      <p:sp>
        <p:nvSpPr>
          <p:cNvPr id="5" name="Content Placeholder 2"/>
          <p:cNvSpPr>
            <a:spLocks noGrp="1" noChangeArrowheads="1"/>
          </p:cNvSpPr>
          <p:nvPr>
            <p:ph idx="1"/>
          </p:nvPr>
        </p:nvSpPr>
        <p:spPr>
          <a:xfrm>
            <a:off x="914400" y="1322388"/>
            <a:ext cx="8229600" cy="5051425"/>
          </a:xfrm>
        </p:spPr>
        <p:txBody>
          <a:bodyPr>
            <a:normAutofit/>
          </a:bodyPr>
          <a:lstStyle/>
          <a:p>
            <a:pPr algn="just"/>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Giấy</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vẽ</a:t>
            </a:r>
            <a:endParaRPr lang="en-US" sz="7200" dirty="0" smtClean="0">
              <a:solidFill>
                <a:srgbClr val="0070C0"/>
              </a:solidFill>
              <a:latin typeface="Arial" pitchFamily="34" charset="0"/>
              <a:cs typeface="Arial" pitchFamily="34" charset="0"/>
            </a:endParaRPr>
          </a:p>
          <a:p>
            <a:pPr algn="just"/>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Bút</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chì,tẩy</a:t>
            </a:r>
            <a:r>
              <a:rPr lang="en-US" sz="7200" dirty="0" smtClean="0">
                <a:solidFill>
                  <a:srgbClr val="0070C0"/>
                </a:solidFill>
                <a:latin typeface="Arial" pitchFamily="34" charset="0"/>
                <a:cs typeface="Arial" pitchFamily="34" charset="0"/>
              </a:rPr>
              <a:t>.</a:t>
            </a:r>
          </a:p>
          <a:p>
            <a:pPr algn="just"/>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Màu</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vẽ</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hồ</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dán</a:t>
            </a:r>
            <a:r>
              <a:rPr lang="en-US" sz="7200" dirty="0" smtClean="0">
                <a:solidFill>
                  <a:srgbClr val="0070C0"/>
                </a:solidFill>
                <a:latin typeface="Arial" pitchFamily="34" charset="0"/>
                <a:cs typeface="Arial" pitchFamily="34" charset="0"/>
              </a:rPr>
              <a:t>.</a:t>
            </a:r>
          </a:p>
        </p:txBody>
      </p:sp>
    </p:spTree>
    <p:extLst>
      <p:ext uri="{BB962C8B-B14F-4D97-AF65-F5344CB8AC3E}">
        <p14:creationId xmlns:p14="http://schemas.microsoft.com/office/powerpoint/2010/main" val="1015803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607689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Sinh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hoạt</a:t>
            </a:r>
            <a:r>
              <a:rPr lang="en-US" sz="3600" b="1" dirty="0" smtClean="0">
                <a:solidFill>
                  <a:srgbClr val="002060"/>
                </a:solidFill>
                <a:latin typeface="Arial" pitchFamily="34" charset="0"/>
                <a:cs typeface="Arial" pitchFamily="34" charset="0"/>
              </a:rPr>
              <a:t> con </a:t>
            </a:r>
            <a:r>
              <a:rPr lang="en-US" sz="3600" b="1" dirty="0" err="1" smtClean="0">
                <a:solidFill>
                  <a:srgbClr val="002060"/>
                </a:solidFill>
                <a:latin typeface="Arial" pitchFamily="34" charset="0"/>
                <a:cs typeface="Arial" pitchFamily="34" charset="0"/>
              </a:rPr>
              <a:t>người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4100" name="Picture 4" descr="D:\HINH NEN PPT\can-canh-chan-dung-nguoi-me-thoi-tie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153400" cy="494341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noChangeArrowheads="1"/>
          </p:cNvSpPr>
          <p:nvPr/>
        </p:nvSpPr>
        <p:spPr>
          <a:xfrm>
            <a:off x="228600" y="-76200"/>
            <a:ext cx="8763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smtClean="0">
                <a:solidFill>
                  <a:srgbClr val="002060"/>
                </a:solidFill>
                <a:latin typeface="Arial" pitchFamily="34" charset="0"/>
                <a:cs typeface="Arial" pitchFamily="34" charset="0"/>
              </a:rPr>
              <a:t>I. KHÁM PHÁ 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05818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607689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Sinh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hoạt</a:t>
            </a:r>
            <a:r>
              <a:rPr lang="en-US" sz="3600" b="1" dirty="0" smtClean="0">
                <a:solidFill>
                  <a:srgbClr val="002060"/>
                </a:solidFill>
                <a:latin typeface="Arial" pitchFamily="34" charset="0"/>
                <a:cs typeface="Arial" pitchFamily="34" charset="0"/>
              </a:rPr>
              <a:t> con </a:t>
            </a:r>
            <a:r>
              <a:rPr lang="en-US" sz="3600" b="1" dirty="0" err="1" smtClean="0">
                <a:solidFill>
                  <a:srgbClr val="002060"/>
                </a:solidFill>
                <a:latin typeface="Arial" pitchFamily="34" charset="0"/>
                <a:cs typeface="Arial" pitchFamily="34" charset="0"/>
              </a:rPr>
              <a:t>người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4099" name="Picture 3" descr="D:\HINH NEN PPT\images (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62" y="914400"/>
            <a:ext cx="7161238"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Tree>
    <p:extLst>
      <p:ext uri="{BB962C8B-B14F-4D97-AF65-F5344CB8AC3E}">
        <p14:creationId xmlns:p14="http://schemas.microsoft.com/office/powerpoint/2010/main" val="42935764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6076890"/>
            <a:ext cx="8610600" cy="523220"/>
          </a:xfrm>
          <a:prstGeom prst="rect">
            <a:avLst/>
          </a:prstGeom>
        </p:spPr>
        <p:txBody>
          <a:bodyPr wrap="square">
            <a:spAutoFit/>
          </a:bodyPr>
          <a:lstStyle/>
          <a:p>
            <a:pPr algn="ctr"/>
            <a:r>
              <a:rPr lang="en-US" sz="2800" b="1" dirty="0" err="1" smtClean="0">
                <a:solidFill>
                  <a:srgbClr val="002060"/>
                </a:solidFill>
                <a:latin typeface="Arial" pitchFamily="34" charset="0"/>
                <a:cs typeface="Arial" pitchFamily="34" charset="0"/>
              </a:rPr>
              <a:t>Cảnh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sống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trong</a:t>
            </a:r>
            <a:r>
              <a:rPr lang="en-US" sz="2800" b="1" dirty="0" smtClean="0">
                <a:solidFill>
                  <a:srgbClr val="002060"/>
                </a:solidFill>
                <a:latin typeface="Arial" pitchFamily="34" charset="0"/>
                <a:cs typeface="Arial" pitchFamily="34" charset="0"/>
              </a:rPr>
              <a:t> hang </a:t>
            </a:r>
            <a:r>
              <a:rPr lang="en-US" sz="2800" b="1" dirty="0" err="1" smtClean="0">
                <a:solidFill>
                  <a:srgbClr val="002060"/>
                </a:solidFill>
                <a:latin typeface="Arial" pitchFamily="34" charset="0"/>
                <a:cs typeface="Arial" pitchFamily="34" charset="0"/>
              </a:rPr>
              <a:t>đá</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của</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người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tiền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sử</a:t>
            </a:r>
            <a:endParaRPr lang="en-US" sz="2800" b="1" dirty="0">
              <a:solidFill>
                <a:srgbClr val="002060"/>
              </a:solidFill>
              <a:latin typeface="Arial" pitchFamily="34" charset="0"/>
              <a:cs typeface="Arial" pitchFamily="34" charset="0"/>
            </a:endParaRPr>
          </a:p>
        </p:txBody>
      </p:sp>
      <p:pic>
        <p:nvPicPr>
          <p:cNvPr id="8194" name="Picture 2" descr="D:\HINH NEN PPT\van-hoa-son-v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14400"/>
            <a:ext cx="8191500" cy="514521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Tree>
    <p:extLst>
      <p:ext uri="{BB962C8B-B14F-4D97-AF65-F5344CB8AC3E}">
        <p14:creationId xmlns:p14="http://schemas.microsoft.com/office/powerpoint/2010/main" val="28980901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6076890"/>
            <a:ext cx="8610600" cy="523220"/>
          </a:xfrm>
          <a:prstGeom prst="rect">
            <a:avLst/>
          </a:prstGeom>
        </p:spPr>
        <p:txBody>
          <a:bodyPr wrap="square">
            <a:spAutoFit/>
          </a:bodyPr>
          <a:lstStyle/>
          <a:p>
            <a:pPr algn="ctr"/>
            <a:r>
              <a:rPr lang="en-US" sz="2800" b="1" dirty="0" err="1" smtClean="0">
                <a:solidFill>
                  <a:srgbClr val="002060"/>
                </a:solidFill>
                <a:latin typeface="Arial" pitchFamily="34" charset="0"/>
                <a:cs typeface="Arial" pitchFamily="34" charset="0"/>
              </a:rPr>
              <a:t>Cảnh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săn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một</a:t>
            </a:r>
            <a:r>
              <a:rPr lang="en-US" sz="2800" b="1" dirty="0" smtClean="0">
                <a:solidFill>
                  <a:srgbClr val="002060"/>
                </a:solidFill>
                <a:latin typeface="Arial" pitchFamily="34" charset="0"/>
                <a:cs typeface="Arial" pitchFamily="34" charset="0"/>
              </a:rPr>
              <a:t> con </a:t>
            </a:r>
            <a:r>
              <a:rPr lang="en-US" sz="2800" b="1" dirty="0" err="1" smtClean="0">
                <a:solidFill>
                  <a:srgbClr val="002060"/>
                </a:solidFill>
                <a:latin typeface="Arial" pitchFamily="34" charset="0"/>
                <a:cs typeface="Arial" pitchFamily="34" charset="0"/>
              </a:rPr>
              <a:t>báo</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đốm</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người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tiền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sử</a:t>
            </a:r>
            <a:endParaRPr lang="en-US" sz="2800" b="1" dirty="0">
              <a:solidFill>
                <a:srgbClr val="002060"/>
              </a:solidFill>
              <a:latin typeface="Arial" pitchFamily="34" charset="0"/>
              <a:cs typeface="Arial" pitchFamily="34" charset="0"/>
            </a:endParaRPr>
          </a:p>
        </p:txBody>
      </p:sp>
      <p:pic>
        <p:nvPicPr>
          <p:cNvPr id="9218" name="Picture 2" descr="D:\HINH NEN PPT\images (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8001000" cy="508629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Tree>
    <p:extLst>
      <p:ext uri="{BB962C8B-B14F-4D97-AF65-F5344CB8AC3E}">
        <p14:creationId xmlns:p14="http://schemas.microsoft.com/office/powerpoint/2010/main" val="751802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594360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Cảnh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săn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voi</a:t>
            </a:r>
            <a:r>
              <a:rPr lang="en-US" sz="3600" b="1" dirty="0" smtClean="0">
                <a:solidFill>
                  <a:srgbClr val="002060"/>
                </a:solidFill>
                <a:latin typeface="Arial" pitchFamily="34" charset="0"/>
                <a:cs typeface="Arial" pitchFamily="34" charset="0"/>
              </a:rPr>
              <a:t> ma </a:t>
            </a:r>
            <a:r>
              <a:rPr lang="en-US" sz="3600" b="1" dirty="0" err="1" smtClean="0">
                <a:solidFill>
                  <a:srgbClr val="002060"/>
                </a:solidFill>
                <a:latin typeface="Arial" pitchFamily="34" charset="0"/>
                <a:cs typeface="Arial" pitchFamily="34" charset="0"/>
              </a:rPr>
              <a:t>mút</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5122" name="Picture 2" descr="D:\HINH NEN PPT\images (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724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HOẠT ĐỘNG CON NGƯỜI THỜI TIỀN SỬ</a:t>
            </a:r>
          </a:p>
        </p:txBody>
      </p:sp>
    </p:spTree>
    <p:extLst>
      <p:ext uri="{BB962C8B-B14F-4D97-AF65-F5344CB8AC3E}">
        <p14:creationId xmlns:p14="http://schemas.microsoft.com/office/powerpoint/2010/main" val="3649827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1276</Words>
  <Application>Microsoft Office PowerPoint</Application>
  <PresentationFormat>On-screen Show (4:3)</PresentationFormat>
  <Paragraphs>103</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II. KHÁM PHÁ HÌNH VẼ THỜI TIỀN SỬ </vt:lpstr>
      <vt:lpstr>III. CÁCH VẼ MÔ PHỎNG THEO HÌNH MẪU</vt:lpstr>
      <vt:lpstr>III. CÁCH VẼ MÔ PHỎNG THEO HÌNH MẪU</vt:lpstr>
      <vt:lpstr>III. CÁCH VẼ MÔ PHỎNG THEO HÌNH MẪU</vt:lpstr>
      <vt:lpstr>IV. THỰC HÀNH MÔ PHỎNG HÌNH VẼ THỜI TIỀN SỬ</vt:lpstr>
      <vt:lpstr>IV. THỰC HÀNH MÔ PHỎNG HÌNH VẼ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ĐƯỢC MÔ PHỎNG LẠI</vt:lpstr>
      <vt:lpstr>THAM KHẢO MỘT SỐ TRANH ĐƯỢC MÔ PHỎNG LẠI</vt:lpstr>
      <vt:lpstr>THAM KHẢO MỘT SỐ TRANH ĐƯỢC MÔ PHỎNG LẠI</vt:lpstr>
      <vt:lpstr>V. TRƯNG BÀY VÀ GIỚI THIỆU SẢN PHẨM</vt:lpstr>
      <vt:lpstr>             DẶN DÒ VỀ NHÀ - Chuẩn bị bài 2: Thời trang với hình vẽ thời tiền sử (SGK trang 24 ) - Chuẩn bị: giấy màu, kéo màu, hồ dán……</vt:lpstr>
      <vt:lpstr>PowerPoint Presentation</vt:lpstr>
    </vt:vector>
  </TitlesOfParts>
  <Company>www.phuongcloudit.com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113</cp:revision>
  <dcterms:created xsi:type="dcterms:W3CDTF">2021-10-09T13:19:09Z</dcterms:created>
  <dcterms:modified xsi:type="dcterms:W3CDTF">2023-10-30T08:27:31Z</dcterms:modified>
</cp:coreProperties>
</file>