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68" r:id="rId3"/>
    <p:sldMasterId id="2147488593" r:id="rId4"/>
  </p:sldMasterIdLst>
  <p:notesMasterIdLst>
    <p:notesMasterId r:id="rId50"/>
  </p:notesMasterIdLst>
  <p:sldIdLst>
    <p:sldId id="333" r:id="rId5"/>
    <p:sldId id="384" r:id="rId6"/>
    <p:sldId id="404" r:id="rId7"/>
    <p:sldId id="406" r:id="rId8"/>
    <p:sldId id="403" r:id="rId9"/>
    <p:sldId id="500" r:id="rId10"/>
    <p:sldId id="502" r:id="rId11"/>
    <p:sldId id="498" r:id="rId12"/>
    <p:sldId id="365" r:id="rId13"/>
    <p:sldId id="471" r:id="rId14"/>
    <p:sldId id="504" r:id="rId15"/>
    <p:sldId id="368" r:id="rId16"/>
    <p:sldId id="391" r:id="rId17"/>
    <p:sldId id="400" r:id="rId18"/>
    <p:sldId id="412" r:id="rId19"/>
    <p:sldId id="414" r:id="rId20"/>
    <p:sldId id="473" r:id="rId21"/>
    <p:sldId id="416" r:id="rId22"/>
    <p:sldId id="425" r:id="rId23"/>
    <p:sldId id="371" r:id="rId24"/>
    <p:sldId id="422" r:id="rId25"/>
    <p:sldId id="386" r:id="rId26"/>
    <p:sldId id="427" r:id="rId27"/>
    <p:sldId id="431" r:id="rId28"/>
    <p:sldId id="401" r:id="rId29"/>
    <p:sldId id="482" r:id="rId30"/>
    <p:sldId id="475" r:id="rId31"/>
    <p:sldId id="477" r:id="rId32"/>
    <p:sldId id="453" r:id="rId33"/>
    <p:sldId id="455" r:id="rId34"/>
    <p:sldId id="457" r:id="rId35"/>
    <p:sldId id="479" r:id="rId36"/>
    <p:sldId id="480" r:id="rId37"/>
    <p:sldId id="463" r:id="rId38"/>
    <p:sldId id="484" r:id="rId39"/>
    <p:sldId id="486" r:id="rId40"/>
    <p:sldId id="387" r:id="rId41"/>
    <p:sldId id="437" r:id="rId42"/>
    <p:sldId id="488" r:id="rId43"/>
    <p:sldId id="445" r:id="rId44"/>
    <p:sldId id="447" r:id="rId45"/>
    <p:sldId id="390" r:id="rId46"/>
    <p:sldId id="435" r:id="rId47"/>
    <p:sldId id="490" r:id="rId48"/>
    <p:sldId id="39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89" autoAdjust="0"/>
    <p:restoredTop sz="94660"/>
  </p:normalViewPr>
  <p:slideViewPr>
    <p:cSldViewPr snapToGrid="0">
      <p:cViewPr varScale="1">
        <p:scale>
          <a:sx n="93" d="100"/>
          <a:sy n="93" d="100"/>
        </p:scale>
        <p:origin x="452" y="8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7598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49226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33602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8810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4167567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ECC612FF-B9B8-4E40-BC70-C6DDA55044BA}" type="slidenum">
              <a:rPr lang="en-US" altLang="en-US"/>
              <a:pPr/>
              <a:t>‹#›</a:t>
            </a:fld>
            <a:endParaRPr lang="en-US" altLang="en-US"/>
          </a:p>
        </p:txBody>
      </p:sp>
    </p:spTree>
    <p:extLst>
      <p:ext uri="{BB962C8B-B14F-4D97-AF65-F5344CB8AC3E}">
        <p14:creationId xmlns:p14="http://schemas.microsoft.com/office/powerpoint/2010/main" val="3164079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07-05-2024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07-05-2024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07-05-2024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07-05-2024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07-05-2024</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07-05-2024</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07-05-2024</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07-05-2024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07-05-2024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07-05-2024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07-05-2024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5/7/2024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5/7/2024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5/7/2024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5/7/2024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5/7/2024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5/7/2024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5/7/2024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5/7/2024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5/7/2024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5/7/2024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5/7/2024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5/7/2024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5/7/2024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41" r:id="rId12"/>
    <p:sldLayoutId id="2147488643"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07-05-2024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5/7/2024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e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36.xml"/><Relationship Id="rId5" Type="http://schemas.openxmlformats.org/officeDocument/2006/relationships/image" Target="../media/image3.jpe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23.xml"/><Relationship Id="rId5" Type="http://schemas.openxmlformats.org/officeDocument/2006/relationships/image" Target="../media/image3.jpeg"/><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2.emf"/><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2.emf"/><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5.jpeg"/><Relationship Id="rId1" Type="http://schemas.openxmlformats.org/officeDocument/2006/relationships/slideLayout" Target="../slideLayouts/slideLayout38.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wmf"/><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0.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53.pn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3.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36.xml"/><Relationship Id="rId5" Type="http://schemas.openxmlformats.org/officeDocument/2006/relationships/image" Target="../media/image3.jpe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114800" y="414068"/>
            <a:ext cx="361446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6000" b="1" dirty="0" err="1">
                <a:solidFill>
                  <a:srgbClr val="0000FF"/>
                </a:solidFill>
                <a:latin typeface="#9Slide05 Fourth" panose="00000500000000000000" pitchFamily="2" charset="0"/>
                <a:ea typeface="Helvetica Neue"/>
                <a:cs typeface="Helvetica Neue"/>
              </a:rPr>
              <a:t>Bài</a:t>
            </a:r>
            <a:r>
              <a:rPr lang="en-US" altLang="en-US" sz="6000" b="1" dirty="0">
                <a:solidFill>
                  <a:srgbClr val="0000FF"/>
                </a:solidFill>
                <a:latin typeface="#9Slide05 Fourth" panose="00000500000000000000" pitchFamily="2" charset="0"/>
                <a:ea typeface="Helvetica Neue"/>
                <a:cs typeface="Helvetica Neue"/>
              </a:rPr>
              <a:t> </a:t>
            </a:r>
            <a:r>
              <a:rPr lang="en-US" altLang="en-US" sz="6000" b="1" dirty="0" smtClean="0">
                <a:solidFill>
                  <a:srgbClr val="0000FF"/>
                </a:solidFill>
                <a:latin typeface="#9Slide05 Fourth" panose="00000500000000000000" pitchFamily="2" charset="0"/>
                <a:ea typeface="Helvetica Neue"/>
                <a:cs typeface="Helvetica Neue"/>
              </a:rPr>
              <a:t>12</a:t>
            </a:r>
            <a:r>
              <a:rPr lang="en-US" altLang="en-US" sz="6000" b="1" dirty="0" smtClean="0">
                <a:solidFill>
                  <a:srgbClr val="FF0000"/>
                </a:solidFill>
                <a:latin typeface="#9Slide05 Fourth" panose="00000500000000000000" pitchFamily="2" charset="0"/>
                <a:ea typeface="Helvetica Neue"/>
                <a:cs typeface="Helvetica Neue"/>
              </a:rPr>
              <a:t> </a:t>
            </a:r>
            <a:r>
              <a:rPr lang="en-US" altLang="en-US" sz="6000" b="1" dirty="0">
                <a:solidFill>
                  <a:srgbClr val="FF0000"/>
                </a:solidFill>
                <a:latin typeface="#9Slide05 Fourth" panose="00000500000000000000" pitchFamily="2" charset="0"/>
                <a:ea typeface="Helvetica Neue"/>
                <a:cs typeface="Helvetica Neue"/>
              </a:rPr>
              <a:t>QUYỀN TRẺ EM</a:t>
            </a:r>
            <a:endParaRPr lang="en-SG" altLang="en-US" sz="6000" b="1" dirty="0">
              <a:solidFill>
                <a:srgbClr val="0000FF"/>
              </a:solidFill>
              <a:latin typeface="#9Slide05 Fourth" panose="00000500000000000000" pitchFamily="2" charset="0"/>
            </a:endParaRPr>
          </a:p>
        </p:txBody>
      </p:sp>
      <p:pic>
        <p:nvPicPr>
          <p:cNvPr id="15" name="Shape 1"/>
          <p:cNvPicPr/>
          <p:nvPr/>
        </p:nvPicPr>
        <p:blipFill>
          <a:blip r:embed="rId2"/>
          <a:stretch/>
        </p:blipFill>
        <p:spPr>
          <a:xfrm>
            <a:off x="11033760" y="0"/>
            <a:ext cx="1158240" cy="1048385"/>
          </a:xfrm>
          <a:prstGeom prst="rect">
            <a:avLst/>
          </a:prstGeom>
          <a:noFill/>
          <a:ln>
            <a:noFill/>
          </a:ln>
        </p:spPr>
      </p:pic>
      <p:pic>
        <p:nvPicPr>
          <p:cNvPr id="3" name="Picture 2"/>
          <p:cNvPicPr>
            <a:picLocks noChangeAspect="1"/>
          </p:cNvPicPr>
          <p:nvPr/>
        </p:nvPicPr>
        <p:blipFill>
          <a:blip r:embed="rId3"/>
          <a:stretch>
            <a:fillRect/>
          </a:stretch>
        </p:blipFill>
        <p:spPr>
          <a:xfrm>
            <a:off x="455197" y="3276390"/>
            <a:ext cx="4237574" cy="3089904"/>
          </a:xfrm>
          <a:prstGeom prst="rect">
            <a:avLst/>
          </a:prstGeom>
        </p:spPr>
      </p:pic>
      <p:pic>
        <p:nvPicPr>
          <p:cNvPr id="4" name="Picture 3"/>
          <p:cNvPicPr>
            <a:picLocks noChangeAspect="1"/>
          </p:cNvPicPr>
          <p:nvPr/>
        </p:nvPicPr>
        <p:blipFill>
          <a:blip r:embed="rId4"/>
          <a:stretch>
            <a:fillRect/>
          </a:stretch>
        </p:blipFill>
        <p:spPr>
          <a:xfrm>
            <a:off x="5981543" y="3276390"/>
            <a:ext cx="5158628" cy="3089904"/>
          </a:xfrm>
          <a:prstGeom prst="rect">
            <a:avLst/>
          </a:prstGeom>
        </p:spPr>
      </p:pic>
      <p:pic>
        <p:nvPicPr>
          <p:cNvPr id="5" name="Picture 4"/>
          <p:cNvPicPr>
            <a:picLocks noChangeAspect="1"/>
          </p:cNvPicPr>
          <p:nvPr/>
        </p:nvPicPr>
        <p:blipFill>
          <a:blip r:embed="rId5"/>
          <a:stretch>
            <a:fillRect/>
          </a:stretch>
        </p:blipFill>
        <p:spPr>
          <a:xfrm>
            <a:off x="77639" y="155277"/>
            <a:ext cx="4037161" cy="2642222"/>
          </a:xfrm>
          <a:prstGeom prst="rect">
            <a:avLst/>
          </a:prstGeom>
        </p:spPr>
      </p:pic>
      <p:pic>
        <p:nvPicPr>
          <p:cNvPr id="6" name="Picture 5"/>
          <p:cNvPicPr>
            <a:picLocks noChangeAspect="1"/>
          </p:cNvPicPr>
          <p:nvPr/>
        </p:nvPicPr>
        <p:blipFill>
          <a:blip r:embed="rId6"/>
          <a:stretch>
            <a:fillRect/>
          </a:stretch>
        </p:blipFill>
        <p:spPr>
          <a:xfrm>
            <a:off x="7867291" y="155276"/>
            <a:ext cx="3252157" cy="2570671"/>
          </a:xfrm>
          <a:prstGeom prst="rect">
            <a:avLst/>
          </a:prstGeom>
        </p:spPr>
      </p:pic>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te cartoon kids frame Royalty Free Vector Image"/>
          <p:cNvPicPr>
            <a:picLocks noChangeAspect="1" noChangeArrowheads="1"/>
          </p:cNvPicPr>
          <p:nvPr/>
        </p:nvPicPr>
        <p:blipFill>
          <a:blip r:embed="rId2">
            <a:extLst>
              <a:ext uri="{28A0092B-C50C-407E-A947-70E740481C1C}">
                <a14:useLocalDpi xmlns:a14="http://schemas.microsoft.com/office/drawing/2010/main" val="0"/>
              </a:ext>
            </a:extLst>
          </a:blip>
          <a:srcRect b="975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4"/>
          <p:cNvSpPr txBox="1">
            <a:spLocks noChangeArrowheads="1"/>
          </p:cNvSpPr>
          <p:nvPr/>
        </p:nvSpPr>
        <p:spPr bwMode="auto">
          <a:xfrm>
            <a:off x="3260786" y="1794295"/>
            <a:ext cx="561969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sz="3600" b="1" i="1" dirty="0">
                <a:latin typeface="Times New Roman" panose="02020603050405020304" pitchFamily="18" charset="0"/>
                <a:cs typeface="Times New Roman" panose="02020603050405020304" pitchFamily="18" charset="0"/>
              </a:rPr>
              <a:t>a. </a:t>
            </a:r>
            <a:r>
              <a:rPr lang="en-US" sz="3600" b="1" i="1" dirty="0" err="1">
                <a:latin typeface="Times New Roman" panose="02020603050405020304" pitchFamily="18" charset="0"/>
                <a:cs typeface="Times New Roman" panose="02020603050405020304" pitchFamily="18" charset="0"/>
              </a:rPr>
              <a:t>Quyền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trẻ</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em</a:t>
            </a:r>
            <a:r>
              <a:rPr lang="en-US" sz="3600" b="1" i="1" dirty="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Là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lợi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ích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trẻ</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được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hưởng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được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sống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phát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triển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toàn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diện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về</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chất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tinh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thần</a:t>
            </a:r>
            <a:r>
              <a:rPr lang="vi-VN"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15364"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79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1000"/>
                                        <p:tgtEl>
                                          <p:spTgt spid="15363"/>
                                        </p:tgtEl>
                                      </p:cBhvr>
                                    </p:animEffect>
                                    <p:anim calcmode="lin" valueType="num">
                                      <p:cBhvr>
                                        <p:cTn id="8" dur="1000" fill="hold"/>
                                        <p:tgtEl>
                                          <p:spTgt spid="15363"/>
                                        </p:tgtEl>
                                        <p:attrNameLst>
                                          <p:attrName>ppt_x</p:attrName>
                                        </p:attrNameLst>
                                      </p:cBhvr>
                                      <p:tavLst>
                                        <p:tav tm="0">
                                          <p:val>
                                            <p:strVal val="#ppt_x"/>
                                          </p:val>
                                        </p:tav>
                                        <p:tav tm="100000">
                                          <p:val>
                                            <p:strVal val="#ppt_x"/>
                                          </p:val>
                                        </p:tav>
                                      </p:tavLst>
                                    </p:anim>
                                    <p:anim calcmode="lin" valueType="num">
                                      <p:cBhvr>
                                        <p:cTn id="9"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769383" y="1495368"/>
            <a:ext cx="1462078" cy="79254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125739" y="2175568"/>
            <a:ext cx="2451870" cy="112322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sống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còn</a:t>
            </a:r>
            <a:r>
              <a:rPr lang="en-US" sz="2400" b="1" i="1" dirty="0">
                <a:solidFill>
                  <a:srgbClr val="FF0000"/>
                </a:solidFill>
                <a:latin typeface="Arial" panose="020B0604020202020204" pitchFamily="34" charset="0"/>
                <a:cs typeface="Arial" panose="020B0604020202020204" pitchFamily="34" charset="0"/>
              </a:rPr>
              <a:t>: </a:t>
            </a:r>
            <a:endParaRPr lang="en-US" sz="2400" dirty="0">
              <a:solidFill>
                <a:srgbClr val="FF0000"/>
              </a:solidFill>
              <a:latin typeface="Arial" panose="020B0604020202020204" pitchFamily="34" charset="0"/>
              <a:cs typeface="Arial" panose="020B0604020202020204" pitchFamily="34"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2967857" y="2243729"/>
            <a:ext cx="2787756" cy="114127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bảo</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vệ</a:t>
            </a:r>
            <a:r>
              <a:rPr lang="en-US" sz="2400" b="1" i="1"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125739" y="4019620"/>
            <a:ext cx="2451870" cy="273216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latin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3129175" y="4009988"/>
            <a:ext cx="2624644" cy="265777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6448409" y="3941191"/>
            <a:ext cx="2484407" cy="26356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a:endCxn id="8" idx="0"/>
          </p:cNvCxnSpPr>
          <p:nvPr/>
        </p:nvCxnSpPr>
        <p:spPr>
          <a:xfrm flipH="1">
            <a:off x="1351674" y="1454745"/>
            <a:ext cx="2879820" cy="72082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a:endCxn id="9" idx="0"/>
          </p:cNvCxnSpPr>
          <p:nvPr/>
        </p:nvCxnSpPr>
        <p:spPr>
          <a:xfrm flipH="1">
            <a:off x="4361735" y="1509949"/>
            <a:ext cx="1400644" cy="73378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a:stCxn id="8" idx="2"/>
            <a:endCxn id="11" idx="0"/>
          </p:cNvCxnSpPr>
          <p:nvPr/>
        </p:nvCxnSpPr>
        <p:spPr>
          <a:xfrm>
            <a:off x="1351674" y="3298797"/>
            <a:ext cx="0" cy="720823"/>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a:stCxn id="9" idx="2"/>
          </p:cNvCxnSpPr>
          <p:nvPr/>
        </p:nvCxnSpPr>
        <p:spPr>
          <a:xfrm>
            <a:off x="4361735" y="3385000"/>
            <a:ext cx="1" cy="624988"/>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flipH="1">
            <a:off x="7790536" y="3329796"/>
            <a:ext cx="19570" cy="611395"/>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6435306" y="2231304"/>
            <a:ext cx="2626939"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phát</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triển</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0" name="Shape 1"/>
          <p:cNvPicPr/>
          <p:nvPr/>
        </p:nvPicPr>
        <p:blipFill>
          <a:blip r:embed="rId2"/>
          <a:stretch/>
        </p:blipFill>
        <p:spPr>
          <a:xfrm>
            <a:off x="11033760" y="0"/>
            <a:ext cx="1158240" cy="1048385"/>
          </a:xfrm>
          <a:prstGeom prst="rect">
            <a:avLst/>
          </a:prstGeom>
          <a:noFill/>
          <a:ln>
            <a:noFill/>
          </a:ln>
        </p:spPr>
      </p:pic>
      <p:pic>
        <p:nvPicPr>
          <p:cNvPr id="5" name="Picture 4"/>
          <p:cNvPicPr>
            <a:picLocks noChangeAspect="1"/>
          </p:cNvPicPr>
          <p:nvPr/>
        </p:nvPicPr>
        <p:blipFill>
          <a:blip r:embed="rId3"/>
          <a:stretch>
            <a:fillRect/>
          </a:stretch>
        </p:blipFill>
        <p:spPr>
          <a:xfrm>
            <a:off x="8238226" y="1454745"/>
            <a:ext cx="2450691" cy="911064"/>
          </a:xfrm>
          <a:prstGeom prst="rect">
            <a:avLst/>
          </a:prstGeom>
        </p:spPr>
      </p:pic>
      <p:sp>
        <p:nvSpPr>
          <p:cNvPr id="21" name="Rectangle: Rounded Corners 15">
            <a:extLst>
              <a:ext uri="{FF2B5EF4-FFF2-40B4-BE49-F238E27FC236}">
                <a16:creationId xmlns:a16="http://schemas.microsoft.com/office/drawing/2014/main" id="{F00E3249-ACD5-4D11-8D94-2D016D6532E8}"/>
              </a:ext>
            </a:extLst>
          </p:cNvPr>
          <p:cNvSpPr/>
          <p:nvPr/>
        </p:nvSpPr>
        <p:spPr>
          <a:xfrm>
            <a:off x="9549442" y="2231304"/>
            <a:ext cx="2355010"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rPr>
              <a:t>Nhóm</a:t>
            </a:r>
            <a:r>
              <a:rPr lang="en-US" sz="2400" b="1" i="1" dirty="0">
                <a:solidFill>
                  <a:srgbClr val="FF0000"/>
                </a:solidFill>
              </a:rPr>
              <a:t> </a:t>
            </a:r>
            <a:r>
              <a:rPr lang="en-US" sz="2400" b="1" i="1" dirty="0" err="1">
                <a:solidFill>
                  <a:srgbClr val="FF0000"/>
                </a:solidFill>
              </a:rPr>
              <a:t>quyền</a:t>
            </a:r>
            <a:r>
              <a:rPr lang="en-US" sz="2400" b="1" i="1" dirty="0">
                <a:solidFill>
                  <a:srgbClr val="FF0000"/>
                </a:solidFill>
              </a:rPr>
              <a:t> </a:t>
            </a:r>
            <a:r>
              <a:rPr lang="en-US" sz="2400" b="1" i="1" dirty="0" err="1">
                <a:solidFill>
                  <a:srgbClr val="FF0000"/>
                </a:solidFill>
              </a:rPr>
              <a:t>được</a:t>
            </a:r>
            <a:r>
              <a:rPr lang="en-US" sz="2400" b="1" i="1" dirty="0">
                <a:solidFill>
                  <a:srgbClr val="FF0000"/>
                </a:solidFill>
              </a:rPr>
              <a:t> </a:t>
            </a:r>
            <a:r>
              <a:rPr lang="en-US" sz="2400" b="1" i="1" dirty="0" err="1">
                <a:solidFill>
                  <a:srgbClr val="FF0000"/>
                </a:solidFill>
              </a:rPr>
              <a:t>tham</a:t>
            </a:r>
            <a:r>
              <a:rPr lang="en-US" sz="2400" b="1" i="1" dirty="0">
                <a:solidFill>
                  <a:srgbClr val="FF0000"/>
                </a:solidFill>
              </a:rPr>
              <a:t> </a:t>
            </a:r>
            <a:r>
              <a:rPr lang="en-US" sz="2400" b="1" i="1" dirty="0" err="1">
                <a:solidFill>
                  <a:srgbClr val="FF0000"/>
                </a:solidFill>
              </a:rPr>
              <a:t>gia</a:t>
            </a:r>
            <a:endParaRPr lang="en-US" dirty="0">
              <a:solidFill>
                <a:srgbClr val="FF0000"/>
              </a:solidFill>
              <a:ea typeface="Times New Roman" panose="02020603050405020304" pitchFamily="18" charset="0"/>
            </a:endParaRPr>
          </a:p>
        </p:txBody>
      </p:sp>
      <p:pic>
        <p:nvPicPr>
          <p:cNvPr id="32" name="Picture 31"/>
          <p:cNvPicPr>
            <a:picLocks noChangeAspect="1"/>
          </p:cNvPicPr>
          <p:nvPr/>
        </p:nvPicPr>
        <p:blipFill>
          <a:blip r:embed="rId4"/>
          <a:stretch>
            <a:fillRect/>
          </a:stretch>
        </p:blipFill>
        <p:spPr>
          <a:xfrm>
            <a:off x="9684992" y="3941191"/>
            <a:ext cx="2231209" cy="2726574"/>
          </a:xfrm>
          <a:prstGeom prst="rect">
            <a:avLst/>
          </a:prstGeom>
        </p:spPr>
      </p:pic>
      <p:cxnSp>
        <p:nvCxnSpPr>
          <p:cNvPr id="33" name="Straight Connector 32">
            <a:extLst>
              <a:ext uri="{FF2B5EF4-FFF2-40B4-BE49-F238E27FC236}">
                <a16:creationId xmlns:a16="http://schemas.microsoft.com/office/drawing/2014/main" id="{06C6F0E5-34EA-4A9B-B75B-08619F47AE1E}"/>
              </a:ext>
            </a:extLst>
          </p:cNvPr>
          <p:cNvCxnSpPr>
            <a:cxnSpLocks/>
          </p:cNvCxnSpPr>
          <p:nvPr/>
        </p:nvCxnSpPr>
        <p:spPr>
          <a:xfrm>
            <a:off x="10800597" y="33297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9825487" y="4106355"/>
            <a:ext cx="2067628" cy="400110"/>
          </a:xfrm>
          <a:prstGeom prst="rect">
            <a:avLst/>
          </a:prstGeom>
        </p:spPr>
        <p:txBody>
          <a:bodyPr wrap="square">
            <a:spAutoFit/>
          </a:bodyPr>
          <a:lstStyle/>
          <a:p>
            <a:endParaRPr lang="en-US" sz="2000" b="1" dirty="0"/>
          </a:p>
        </p:txBody>
      </p:sp>
    </p:spTree>
    <p:extLst>
      <p:ext uri="{BB962C8B-B14F-4D97-AF65-F5344CB8AC3E}">
        <p14:creationId xmlns:p14="http://schemas.microsoft.com/office/powerpoint/2010/main" val="22436701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194888"/>
            <a:ext cx="6888480" cy="5892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panose="02020603050405020304" pitchFamily="18" charset="0"/>
                <a:ea typeface="Times New Roman" panose="02020603050405020304" pitchFamily="18" charset="0"/>
                <a:cs typeface="Times" panose="02020603050405020304" pitchFamily="18" charset="0"/>
              </a:rPr>
              <a:t>b. </a:t>
            </a:r>
            <a:r>
              <a:rPr lang="en-US" sz="2400" b="1" dirty="0" err="1">
                <a:solidFill>
                  <a:schemeClr val="tx1"/>
                </a:solidFill>
                <a:latin typeface="Times" panose="02020603050405020304" pitchFamily="18" charset="0"/>
                <a:ea typeface="Times New Roman" panose="02020603050405020304" pitchFamily="18" charset="0"/>
                <a:cs typeface="Times" panose="02020603050405020304" pitchFamily="18" charset="0"/>
              </a:rPr>
              <a:t>Các</a:t>
            </a:r>
            <a:r>
              <a:rPr lang="en-US" sz="2400" b="1" dirty="0">
                <a:solidFill>
                  <a:schemeClr val="tx1"/>
                </a:solidFill>
                <a:latin typeface="Times" panose="02020603050405020304" pitchFamily="18" charset="0"/>
                <a:ea typeface="Times New Roman" panose="02020603050405020304" pitchFamily="18" charset="0"/>
                <a:cs typeface="Times" panose="02020603050405020304" pitchFamily="18" charset="0"/>
              </a:rPr>
              <a:t> </a:t>
            </a:r>
            <a:r>
              <a:rPr lang="en-US" sz="2400" b="1" dirty="0" err="1">
                <a:solidFill>
                  <a:schemeClr val="tx1"/>
                </a:solidFill>
                <a:latin typeface="Times" panose="02020603050405020304" pitchFamily="18" charset="0"/>
                <a:ea typeface="Times New Roman" panose="02020603050405020304" pitchFamily="18" charset="0"/>
                <a:cs typeface="Times" panose="02020603050405020304" pitchFamily="18" charset="0"/>
              </a:rPr>
              <a:t>nhóm</a:t>
            </a:r>
            <a:r>
              <a:rPr lang="en-US" sz="2400" b="1" dirty="0">
                <a:solidFill>
                  <a:schemeClr val="tx1"/>
                </a:solidFill>
                <a:latin typeface="Times" panose="02020603050405020304" pitchFamily="18" charset="0"/>
                <a:ea typeface="Times New Roman" panose="02020603050405020304" pitchFamily="18" charset="0"/>
                <a:cs typeface="Times" panose="02020603050405020304" pitchFamily="18" charset="0"/>
              </a:rPr>
              <a:t> </a:t>
            </a:r>
            <a:r>
              <a:rPr lang="en-US" sz="2400" b="1" dirty="0" err="1">
                <a:solidFill>
                  <a:schemeClr val="tx1"/>
                </a:solidFill>
                <a:latin typeface="Times" panose="02020603050405020304" pitchFamily="18" charset="0"/>
                <a:ea typeface="Times New Roman" panose="02020603050405020304" pitchFamily="18" charset="0"/>
                <a:cs typeface="Times" panose="02020603050405020304" pitchFamily="18" charset="0"/>
              </a:rPr>
              <a:t>quyền</a:t>
            </a:r>
            <a:r>
              <a:rPr lang="en-US" sz="2400" b="1" dirty="0">
                <a:solidFill>
                  <a:schemeClr val="tx1"/>
                </a:solidFill>
                <a:latin typeface="Times" panose="02020603050405020304" pitchFamily="18" charset="0"/>
                <a:ea typeface="Times New Roman" panose="02020603050405020304" pitchFamily="18" charset="0"/>
                <a:cs typeface="Times" panose="02020603050405020304" pitchFamily="18" charset="0"/>
              </a:rPr>
              <a:t> </a:t>
            </a:r>
            <a:r>
              <a:rPr lang="en-US" sz="2400" b="1" dirty="0" err="1">
                <a:solidFill>
                  <a:schemeClr val="tx1"/>
                </a:solidFill>
                <a:latin typeface="Times" panose="02020603050405020304" pitchFamily="18" charset="0"/>
                <a:ea typeface="Times New Roman" panose="02020603050405020304" pitchFamily="18" charset="0"/>
                <a:cs typeface="Times" panose="02020603050405020304" pitchFamily="18" charset="0"/>
              </a:rPr>
              <a:t>trẻ</a:t>
            </a:r>
            <a:r>
              <a:rPr lang="en-US" sz="2400" b="1" dirty="0">
                <a:solidFill>
                  <a:schemeClr val="tx1"/>
                </a:solidFill>
                <a:latin typeface="Times" panose="02020603050405020304" pitchFamily="18" charset="0"/>
                <a:ea typeface="Times New Roman" panose="02020603050405020304" pitchFamily="18" charset="0"/>
                <a:cs typeface="Times" panose="02020603050405020304" pitchFamily="18" charset="0"/>
              </a:rPr>
              <a:t> </a:t>
            </a:r>
            <a:r>
              <a:rPr lang="en-US" sz="2400" b="1" dirty="0" err="1" smtClean="0">
                <a:solidFill>
                  <a:schemeClr val="tx1"/>
                </a:solidFill>
                <a:latin typeface="Times" panose="02020603050405020304" pitchFamily="18" charset="0"/>
                <a:ea typeface="Times New Roman" panose="02020603050405020304" pitchFamily="18" charset="0"/>
                <a:cs typeface="Times" panose="02020603050405020304" pitchFamily="18" charset="0"/>
              </a:rPr>
              <a:t>em</a:t>
            </a:r>
            <a:r>
              <a:rPr lang="en-US" sz="2400" dirty="0">
                <a:solidFill>
                  <a:prstClr val="white"/>
                </a:solidFill>
                <a:latin typeface="Times" panose="02020603050405020304" pitchFamily="18" charset="0"/>
                <a:ea typeface="Times New Roman" panose="02020603050405020304" pitchFamily="18" charset="0"/>
                <a:cs typeface="Times"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a:stCxn id="6" idx="2"/>
            <a:endCxn id="19" idx="0"/>
          </p:cNvCxnSpPr>
          <p:nvPr/>
        </p:nvCxnSpPr>
        <p:spPr>
          <a:xfrm>
            <a:off x="6229003" y="784186"/>
            <a:ext cx="1716749" cy="64160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186628" y="1400935"/>
            <a:ext cx="3134088" cy="97100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Times" panose="02020603050405020304" pitchFamily="18" charset="0"/>
                <a:cs typeface="Times" panose="02020603050405020304" pitchFamily="18" charset="0"/>
              </a:rPr>
              <a:t>Nhóm</a:t>
            </a:r>
            <a:r>
              <a:rPr lang="en-US" sz="2400" b="1" i="1" dirty="0">
                <a:solidFill>
                  <a:srgbClr val="FF0000"/>
                </a:solidFill>
                <a:latin typeface="Times" panose="02020603050405020304" pitchFamily="18" charset="0"/>
                <a:cs typeface="Times" panose="02020603050405020304" pitchFamily="18" charset="0"/>
              </a:rPr>
              <a:t> </a:t>
            </a:r>
            <a:r>
              <a:rPr lang="en-US" sz="2400" b="1" i="1" dirty="0" err="1">
                <a:solidFill>
                  <a:srgbClr val="FF0000"/>
                </a:solidFill>
                <a:latin typeface="Times" panose="02020603050405020304" pitchFamily="18" charset="0"/>
                <a:cs typeface="Times" panose="02020603050405020304" pitchFamily="18" charset="0"/>
              </a:rPr>
              <a:t>quyền</a:t>
            </a:r>
            <a:r>
              <a:rPr lang="en-US" sz="2400" b="1" i="1" dirty="0">
                <a:solidFill>
                  <a:srgbClr val="FF0000"/>
                </a:solidFill>
                <a:latin typeface="Times" panose="02020603050405020304" pitchFamily="18" charset="0"/>
                <a:cs typeface="Times" panose="02020603050405020304" pitchFamily="18" charset="0"/>
              </a:rPr>
              <a:t> </a:t>
            </a:r>
            <a:r>
              <a:rPr lang="en-US" sz="2400" b="1" i="1" dirty="0" err="1">
                <a:solidFill>
                  <a:srgbClr val="FF0000"/>
                </a:solidFill>
                <a:latin typeface="Times" panose="02020603050405020304" pitchFamily="18" charset="0"/>
                <a:cs typeface="Times" panose="02020603050405020304" pitchFamily="18" charset="0"/>
              </a:rPr>
              <a:t>được</a:t>
            </a:r>
            <a:r>
              <a:rPr lang="en-US" sz="2400" b="1" i="1" dirty="0">
                <a:solidFill>
                  <a:srgbClr val="FF0000"/>
                </a:solidFill>
                <a:latin typeface="Times" panose="02020603050405020304" pitchFamily="18" charset="0"/>
                <a:cs typeface="Times" panose="02020603050405020304" pitchFamily="18" charset="0"/>
              </a:rPr>
              <a:t> </a:t>
            </a:r>
            <a:r>
              <a:rPr lang="en-US" sz="2400" b="1" i="1" dirty="0" err="1">
                <a:solidFill>
                  <a:srgbClr val="FF0000"/>
                </a:solidFill>
                <a:latin typeface="Times" panose="02020603050405020304" pitchFamily="18" charset="0"/>
                <a:cs typeface="Times" panose="02020603050405020304" pitchFamily="18" charset="0"/>
              </a:rPr>
              <a:t>sống</a:t>
            </a:r>
            <a:r>
              <a:rPr lang="en-US" sz="2400" b="1" i="1" dirty="0">
                <a:solidFill>
                  <a:srgbClr val="FF0000"/>
                </a:solidFill>
                <a:latin typeface="Times" panose="02020603050405020304" pitchFamily="18" charset="0"/>
                <a:cs typeface="Times" panose="02020603050405020304" pitchFamily="18" charset="0"/>
              </a:rPr>
              <a:t> </a:t>
            </a:r>
            <a:r>
              <a:rPr lang="en-US" sz="2400" b="1" i="1" dirty="0" err="1" smtClean="0">
                <a:solidFill>
                  <a:srgbClr val="FF0000"/>
                </a:solidFill>
                <a:latin typeface="Times" panose="02020603050405020304" pitchFamily="18" charset="0"/>
                <a:cs typeface="Times" panose="02020603050405020304" pitchFamily="18" charset="0"/>
              </a:rPr>
              <a:t>còn</a:t>
            </a:r>
            <a:endParaRPr lang="en-US" sz="2400" dirty="0">
              <a:solidFill>
                <a:srgbClr val="FF0000"/>
              </a:solidFill>
              <a:latin typeface="Times" panose="02020603050405020304" pitchFamily="18" charset="0"/>
              <a:cs typeface="Times"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3917135" y="1400935"/>
            <a:ext cx="2501984" cy="971005"/>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Times" panose="02020603050405020304" pitchFamily="18" charset="0"/>
                <a:cs typeface="Times" panose="02020603050405020304" pitchFamily="18" charset="0"/>
              </a:rPr>
              <a:t>Nhóm</a:t>
            </a:r>
            <a:r>
              <a:rPr lang="en-US" sz="2400" b="1" i="1" dirty="0">
                <a:solidFill>
                  <a:srgbClr val="FF0000"/>
                </a:solidFill>
                <a:latin typeface="Times" panose="02020603050405020304" pitchFamily="18" charset="0"/>
                <a:cs typeface="Times" panose="02020603050405020304" pitchFamily="18" charset="0"/>
              </a:rPr>
              <a:t> </a:t>
            </a:r>
            <a:r>
              <a:rPr lang="en-US" sz="2400" b="1" i="1" dirty="0" err="1">
                <a:solidFill>
                  <a:srgbClr val="FF0000"/>
                </a:solidFill>
                <a:latin typeface="Times" panose="02020603050405020304" pitchFamily="18" charset="0"/>
                <a:cs typeface="Times" panose="02020603050405020304" pitchFamily="18" charset="0"/>
              </a:rPr>
              <a:t>quyền</a:t>
            </a:r>
            <a:r>
              <a:rPr lang="en-US" sz="2400" b="1" i="1" dirty="0">
                <a:solidFill>
                  <a:srgbClr val="FF0000"/>
                </a:solidFill>
                <a:latin typeface="Times" panose="02020603050405020304" pitchFamily="18" charset="0"/>
                <a:cs typeface="Times" panose="02020603050405020304" pitchFamily="18" charset="0"/>
              </a:rPr>
              <a:t> </a:t>
            </a:r>
            <a:r>
              <a:rPr lang="en-US" sz="2400" b="1" i="1" dirty="0" err="1">
                <a:solidFill>
                  <a:srgbClr val="FF0000"/>
                </a:solidFill>
                <a:latin typeface="Times" panose="02020603050405020304" pitchFamily="18" charset="0"/>
                <a:cs typeface="Times" panose="02020603050405020304" pitchFamily="18" charset="0"/>
              </a:rPr>
              <a:t>được</a:t>
            </a:r>
            <a:r>
              <a:rPr lang="en-US" sz="2400" b="1" i="1" dirty="0">
                <a:solidFill>
                  <a:srgbClr val="FF0000"/>
                </a:solidFill>
                <a:latin typeface="Times" panose="02020603050405020304" pitchFamily="18" charset="0"/>
                <a:cs typeface="Times" panose="02020603050405020304" pitchFamily="18" charset="0"/>
              </a:rPr>
              <a:t> </a:t>
            </a:r>
            <a:r>
              <a:rPr lang="en-US" sz="2400" b="1" i="1" dirty="0" err="1">
                <a:solidFill>
                  <a:srgbClr val="FF0000"/>
                </a:solidFill>
                <a:latin typeface="Times" panose="02020603050405020304" pitchFamily="18" charset="0"/>
                <a:cs typeface="Times" panose="02020603050405020304" pitchFamily="18" charset="0"/>
              </a:rPr>
              <a:t>bảo</a:t>
            </a:r>
            <a:r>
              <a:rPr lang="en-US" sz="2400" b="1" i="1" dirty="0">
                <a:solidFill>
                  <a:srgbClr val="FF0000"/>
                </a:solidFill>
                <a:latin typeface="Times" panose="02020603050405020304" pitchFamily="18" charset="0"/>
                <a:cs typeface="Times" panose="02020603050405020304" pitchFamily="18" charset="0"/>
              </a:rPr>
              <a:t> </a:t>
            </a:r>
            <a:r>
              <a:rPr lang="en-US" sz="2400" b="1" i="1" dirty="0" err="1" smtClean="0">
                <a:solidFill>
                  <a:srgbClr val="FF0000"/>
                </a:solidFill>
                <a:latin typeface="Times" panose="02020603050405020304" pitchFamily="18" charset="0"/>
                <a:cs typeface="Times" panose="02020603050405020304" pitchFamily="18" charset="0"/>
              </a:rPr>
              <a:t>vệ</a:t>
            </a:r>
            <a:endParaRPr lang="en-US" sz="2400" dirty="0">
              <a:solidFill>
                <a:srgbClr val="FF0000"/>
              </a:solidFill>
              <a:latin typeface="Times" panose="02020603050405020304" pitchFamily="18" charset="0"/>
              <a:ea typeface="Times New Roman" panose="02020603050405020304" pitchFamily="18" charset="0"/>
              <a:cs typeface="Times"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125738" y="2832577"/>
            <a:ext cx="3194978" cy="391920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err="1">
                <a:solidFill>
                  <a:schemeClr val="tx1"/>
                </a:solidFill>
                <a:latin typeface="Times" panose="02020603050405020304" pitchFamily="18" charset="0"/>
                <a:cs typeface="Times" panose="02020603050405020304" pitchFamily="18" charset="0"/>
              </a:rPr>
              <a:t>Được</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khai</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sinh</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được</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bảo</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vệ</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tính</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mạng</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được</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chăm</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sóc</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tốt</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nhất</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về</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sức</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khỏe</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được</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sống</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chung</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với</a:t>
            </a:r>
            <a:r>
              <a:rPr lang="en-US" sz="2400" b="1" i="1" dirty="0">
                <a:solidFill>
                  <a:schemeClr val="tx1"/>
                </a:solidFill>
                <a:latin typeface="Times" panose="02020603050405020304" pitchFamily="18" charset="0"/>
                <a:cs typeface="Times" panose="02020603050405020304" pitchFamily="18" charset="0"/>
              </a:rPr>
              <a:t> cha </a:t>
            </a:r>
            <a:r>
              <a:rPr lang="en-US" sz="2400" b="1" i="1" dirty="0" err="1">
                <a:solidFill>
                  <a:schemeClr val="tx1"/>
                </a:solidFill>
                <a:latin typeface="Times" panose="02020603050405020304" pitchFamily="18" charset="0"/>
                <a:cs typeface="Times" panose="02020603050405020304" pitchFamily="18" charset="0"/>
              </a:rPr>
              <a:t>mẹ</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được</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ưu</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tiên</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tiếp</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cận</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và</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sử</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dụng</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dịch</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vụ</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phòng</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bệnh</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khám</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bệnh</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chữa</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bệnh</a:t>
            </a:r>
            <a:r>
              <a:rPr lang="en-US" sz="2400" b="1" i="1" dirty="0">
                <a:latin typeface="Times" panose="02020603050405020304" pitchFamily="18" charset="0"/>
                <a:cs typeface="Times" panose="02020603050405020304" pitchFamily="18" charset="0"/>
              </a:rPr>
              <a:t>.</a:t>
            </a:r>
            <a:endParaRPr lang="en-US" sz="2400" b="1" dirty="0">
              <a:latin typeface="Times" panose="02020603050405020304" pitchFamily="18" charset="0"/>
              <a:cs typeface="Times"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3917135" y="2832932"/>
            <a:ext cx="2475891" cy="382608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err="1">
                <a:solidFill>
                  <a:schemeClr val="tx1"/>
                </a:solidFill>
                <a:latin typeface="Times" panose="02020603050405020304" pitchFamily="18" charset="0"/>
                <a:cs typeface="Times" panose="02020603050405020304" pitchFamily="18" charset="0"/>
              </a:rPr>
              <a:t>Được</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bảo</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vệ</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dưới</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mọi</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hình</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thức</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để</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không</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bị</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bạo</a:t>
            </a:r>
            <a:r>
              <a:rPr lang="en-US" sz="2400" b="1" i="1" dirty="0">
                <a:solidFill>
                  <a:schemeClr val="tx1"/>
                </a:solidFill>
                <a:latin typeface="Times" panose="02020603050405020304" pitchFamily="18" charset="0"/>
                <a:cs typeface="Times" panose="02020603050405020304" pitchFamily="18" charset="0"/>
              </a:rPr>
              <a:t> </a:t>
            </a:r>
            <a:r>
              <a:rPr lang="en-US" sz="2400" b="1" i="1" dirty="0" err="1" smtClean="0">
                <a:solidFill>
                  <a:schemeClr val="tx1"/>
                </a:solidFill>
                <a:latin typeface="Times" panose="02020603050405020304" pitchFamily="18" charset="0"/>
                <a:cs typeface="Times" panose="02020603050405020304" pitchFamily="18" charset="0"/>
              </a:rPr>
              <a:t>lực</a:t>
            </a:r>
            <a:r>
              <a:rPr lang="en-US" sz="2400" b="1" i="1" dirty="0" smtClean="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bỏ</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rơi</a:t>
            </a:r>
            <a:r>
              <a:rPr lang="en-US" sz="2400" b="1" i="1" dirty="0" smtClean="0">
                <a:solidFill>
                  <a:schemeClr val="tx1"/>
                </a:solidFill>
                <a:latin typeface="Times" panose="02020603050405020304" pitchFamily="18" charset="0"/>
                <a:cs typeface="Times" panose="02020603050405020304" pitchFamily="18" charset="0"/>
              </a:rPr>
              <a:t>, </a:t>
            </a:r>
            <a:r>
              <a:rPr lang="en-US" sz="2400" b="1" i="1" dirty="0" err="1" smtClean="0">
                <a:solidFill>
                  <a:schemeClr val="tx1"/>
                </a:solidFill>
                <a:latin typeface="Times" panose="02020603050405020304" pitchFamily="18" charset="0"/>
                <a:cs typeface="Times" panose="02020603050405020304" pitchFamily="18" charset="0"/>
              </a:rPr>
              <a:t>bỏ</a:t>
            </a:r>
            <a:r>
              <a:rPr lang="en-US" sz="2400" b="1" i="1" dirty="0" smtClean="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mặc</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bị</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bóc</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lột</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và</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xâm</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hại</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là</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tổn</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hại</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đến</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sự</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phát</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triển</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toàn</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diện</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của</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trẻ</a:t>
            </a:r>
            <a:r>
              <a:rPr lang="en-US" sz="2400" b="1" i="1" dirty="0">
                <a:solidFill>
                  <a:schemeClr val="tx1"/>
                </a:solidFill>
                <a:latin typeface="Times" panose="02020603050405020304" pitchFamily="18" charset="0"/>
                <a:cs typeface="Times" panose="02020603050405020304" pitchFamily="18" charset="0"/>
              </a:rPr>
              <a:t>.</a:t>
            </a:r>
            <a:endParaRPr lang="en-US" sz="2400" b="1" dirty="0">
              <a:solidFill>
                <a:schemeClr val="tx1"/>
              </a:solidFill>
              <a:latin typeface="Times" panose="02020603050405020304" pitchFamily="18" charset="0"/>
              <a:cs typeface="Times"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6772060" y="2832577"/>
            <a:ext cx="2362994" cy="26356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err="1">
                <a:solidFill>
                  <a:schemeClr val="tx1"/>
                </a:solidFill>
                <a:latin typeface="Times" panose="02020603050405020304" pitchFamily="18" charset="0"/>
                <a:cs typeface="Times" panose="02020603050405020304" pitchFamily="18" charset="0"/>
              </a:rPr>
              <a:t>Quyền</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học</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tập</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vui</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chơi</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giải</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trí</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tham</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gia</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các</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hoạt</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động</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văn</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hóa</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văn</a:t>
            </a:r>
            <a:r>
              <a:rPr lang="en-US" sz="2400" b="1" i="1" dirty="0">
                <a:solidFill>
                  <a:schemeClr val="tx1"/>
                </a:solidFill>
                <a:latin typeface="Times" panose="02020603050405020304" pitchFamily="18" charset="0"/>
                <a:cs typeface="Times" panose="02020603050405020304" pitchFamily="18" charset="0"/>
              </a:rPr>
              <a:t> </a:t>
            </a:r>
            <a:r>
              <a:rPr lang="en-US" sz="2400" b="1" i="1" dirty="0" err="1">
                <a:solidFill>
                  <a:schemeClr val="tx1"/>
                </a:solidFill>
                <a:latin typeface="Times" panose="02020603050405020304" pitchFamily="18" charset="0"/>
                <a:cs typeface="Times" panose="02020603050405020304" pitchFamily="18" charset="0"/>
              </a:rPr>
              <a:t>nghệ</a:t>
            </a:r>
            <a:endParaRPr lang="en-US" sz="2400" b="1" dirty="0">
              <a:solidFill>
                <a:schemeClr val="tx1"/>
              </a:solidFill>
              <a:latin typeface="Times" panose="02020603050405020304" pitchFamily="18" charset="0"/>
              <a:cs typeface="Times"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a:stCxn id="6" idx="2"/>
            <a:endCxn id="8" idx="0"/>
          </p:cNvCxnSpPr>
          <p:nvPr/>
        </p:nvCxnSpPr>
        <p:spPr>
          <a:xfrm flipH="1">
            <a:off x="1753672" y="784186"/>
            <a:ext cx="4475331" cy="616749"/>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a:stCxn id="6" idx="2"/>
            <a:endCxn id="9" idx="0"/>
          </p:cNvCxnSpPr>
          <p:nvPr/>
        </p:nvCxnSpPr>
        <p:spPr>
          <a:xfrm flipH="1">
            <a:off x="5168127" y="784186"/>
            <a:ext cx="1060876" cy="616749"/>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a:stCxn id="8" idx="2"/>
            <a:endCxn id="11" idx="0"/>
          </p:cNvCxnSpPr>
          <p:nvPr/>
        </p:nvCxnSpPr>
        <p:spPr>
          <a:xfrm flipH="1">
            <a:off x="1723227" y="2371940"/>
            <a:ext cx="30445" cy="460637"/>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5205646" y="2391272"/>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7805975" y="25456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6772060" y="1425787"/>
            <a:ext cx="2347384"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Times" panose="02020603050405020304" pitchFamily="18" charset="0"/>
                <a:cs typeface="Times" panose="02020603050405020304" pitchFamily="18" charset="0"/>
              </a:rPr>
              <a:t>Nhóm</a:t>
            </a:r>
            <a:r>
              <a:rPr lang="en-US" sz="2400" b="1" i="1" dirty="0">
                <a:solidFill>
                  <a:srgbClr val="FF0000"/>
                </a:solidFill>
                <a:latin typeface="Times" panose="02020603050405020304" pitchFamily="18" charset="0"/>
                <a:cs typeface="Times" panose="02020603050405020304" pitchFamily="18" charset="0"/>
              </a:rPr>
              <a:t> </a:t>
            </a:r>
            <a:r>
              <a:rPr lang="en-US" sz="2400" b="1" i="1" dirty="0" err="1">
                <a:solidFill>
                  <a:srgbClr val="FF0000"/>
                </a:solidFill>
                <a:latin typeface="Times" panose="02020603050405020304" pitchFamily="18" charset="0"/>
                <a:cs typeface="Times" panose="02020603050405020304" pitchFamily="18" charset="0"/>
              </a:rPr>
              <a:t>quyền</a:t>
            </a:r>
            <a:r>
              <a:rPr lang="en-US" sz="2400" b="1" i="1" dirty="0">
                <a:solidFill>
                  <a:srgbClr val="FF0000"/>
                </a:solidFill>
                <a:latin typeface="Times" panose="02020603050405020304" pitchFamily="18" charset="0"/>
                <a:cs typeface="Times" panose="02020603050405020304" pitchFamily="18" charset="0"/>
              </a:rPr>
              <a:t> </a:t>
            </a:r>
            <a:r>
              <a:rPr lang="en-US" sz="2400" b="1" i="1" dirty="0" err="1">
                <a:solidFill>
                  <a:srgbClr val="FF0000"/>
                </a:solidFill>
                <a:latin typeface="Times" panose="02020603050405020304" pitchFamily="18" charset="0"/>
                <a:cs typeface="Times" panose="02020603050405020304" pitchFamily="18" charset="0"/>
              </a:rPr>
              <a:t>được</a:t>
            </a:r>
            <a:r>
              <a:rPr lang="en-US" sz="2400" b="1" i="1" dirty="0">
                <a:solidFill>
                  <a:srgbClr val="FF0000"/>
                </a:solidFill>
                <a:latin typeface="Times" panose="02020603050405020304" pitchFamily="18" charset="0"/>
                <a:cs typeface="Times" panose="02020603050405020304" pitchFamily="18" charset="0"/>
              </a:rPr>
              <a:t> </a:t>
            </a:r>
            <a:r>
              <a:rPr lang="en-US" sz="2400" b="1" i="1" dirty="0" err="1">
                <a:solidFill>
                  <a:srgbClr val="FF0000"/>
                </a:solidFill>
                <a:latin typeface="Times" panose="02020603050405020304" pitchFamily="18" charset="0"/>
                <a:cs typeface="Times" panose="02020603050405020304" pitchFamily="18" charset="0"/>
              </a:rPr>
              <a:t>phát</a:t>
            </a:r>
            <a:r>
              <a:rPr lang="en-US" sz="2400" b="1" i="1" dirty="0">
                <a:solidFill>
                  <a:srgbClr val="FF0000"/>
                </a:solidFill>
                <a:latin typeface="Times" panose="02020603050405020304" pitchFamily="18" charset="0"/>
                <a:cs typeface="Times" panose="02020603050405020304" pitchFamily="18" charset="0"/>
              </a:rPr>
              <a:t> </a:t>
            </a:r>
            <a:r>
              <a:rPr lang="en-US" sz="2400" b="1" i="1" dirty="0" err="1">
                <a:solidFill>
                  <a:srgbClr val="FF0000"/>
                </a:solidFill>
                <a:latin typeface="Times" panose="02020603050405020304" pitchFamily="18" charset="0"/>
                <a:cs typeface="Times" panose="02020603050405020304" pitchFamily="18" charset="0"/>
              </a:rPr>
              <a:t>triển</a:t>
            </a:r>
            <a:endParaRPr lang="en-US" sz="2400" dirty="0">
              <a:solidFill>
                <a:srgbClr val="FF0000"/>
              </a:solidFill>
              <a:latin typeface="Times" panose="02020603050405020304" pitchFamily="18" charset="0"/>
              <a:ea typeface="Times New Roman" panose="02020603050405020304" pitchFamily="18" charset="0"/>
              <a:cs typeface="Times" panose="02020603050405020304" pitchFamily="18" charset="0"/>
            </a:endParaRPr>
          </a:p>
        </p:txBody>
      </p:sp>
      <p:pic>
        <p:nvPicPr>
          <p:cNvPr id="20" name="Shape 1"/>
          <p:cNvPicPr/>
          <p:nvPr/>
        </p:nvPicPr>
        <p:blipFill>
          <a:blip r:embed="rId2"/>
          <a:stretch/>
        </p:blipFill>
        <p:spPr>
          <a:xfrm>
            <a:off x="11033760" y="0"/>
            <a:ext cx="1158240" cy="1048385"/>
          </a:xfrm>
          <a:prstGeom prst="rect">
            <a:avLst/>
          </a:prstGeom>
          <a:noFill/>
          <a:ln>
            <a:noFill/>
          </a:ln>
        </p:spPr>
      </p:pic>
      <p:sp>
        <p:nvSpPr>
          <p:cNvPr id="21" name="Rectangle: Rounded Corners 15">
            <a:extLst>
              <a:ext uri="{FF2B5EF4-FFF2-40B4-BE49-F238E27FC236}">
                <a16:creationId xmlns:a16="http://schemas.microsoft.com/office/drawing/2014/main" id="{F00E3249-ACD5-4D11-8D94-2D016D6532E8}"/>
              </a:ext>
            </a:extLst>
          </p:cNvPr>
          <p:cNvSpPr/>
          <p:nvPr/>
        </p:nvSpPr>
        <p:spPr>
          <a:xfrm>
            <a:off x="9538105" y="1400935"/>
            <a:ext cx="2355010"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Times" panose="02020603050405020304" pitchFamily="18" charset="0"/>
                <a:cs typeface="Times" panose="02020603050405020304" pitchFamily="18" charset="0"/>
              </a:rPr>
              <a:t>Nhóm</a:t>
            </a:r>
            <a:r>
              <a:rPr lang="en-US" sz="2400" b="1" i="1" dirty="0">
                <a:solidFill>
                  <a:srgbClr val="FF0000"/>
                </a:solidFill>
                <a:latin typeface="Times" panose="02020603050405020304" pitchFamily="18" charset="0"/>
                <a:cs typeface="Times" panose="02020603050405020304" pitchFamily="18" charset="0"/>
              </a:rPr>
              <a:t> </a:t>
            </a:r>
            <a:r>
              <a:rPr lang="en-US" sz="2400" b="1" i="1" dirty="0" err="1">
                <a:solidFill>
                  <a:srgbClr val="FF0000"/>
                </a:solidFill>
                <a:latin typeface="Times" panose="02020603050405020304" pitchFamily="18" charset="0"/>
                <a:cs typeface="Times" panose="02020603050405020304" pitchFamily="18" charset="0"/>
              </a:rPr>
              <a:t>quyền</a:t>
            </a:r>
            <a:r>
              <a:rPr lang="en-US" sz="2400" b="1" i="1" dirty="0">
                <a:solidFill>
                  <a:srgbClr val="FF0000"/>
                </a:solidFill>
                <a:latin typeface="Times" panose="02020603050405020304" pitchFamily="18" charset="0"/>
                <a:cs typeface="Times" panose="02020603050405020304" pitchFamily="18" charset="0"/>
              </a:rPr>
              <a:t> </a:t>
            </a:r>
            <a:r>
              <a:rPr lang="en-US" sz="2400" b="1" i="1" dirty="0" err="1">
                <a:solidFill>
                  <a:srgbClr val="FF0000"/>
                </a:solidFill>
                <a:latin typeface="Times" panose="02020603050405020304" pitchFamily="18" charset="0"/>
                <a:cs typeface="Times" panose="02020603050405020304" pitchFamily="18" charset="0"/>
              </a:rPr>
              <a:t>được</a:t>
            </a:r>
            <a:r>
              <a:rPr lang="en-US" sz="2400" b="1" i="1" dirty="0">
                <a:solidFill>
                  <a:srgbClr val="FF0000"/>
                </a:solidFill>
                <a:latin typeface="Times" panose="02020603050405020304" pitchFamily="18" charset="0"/>
                <a:cs typeface="Times" panose="02020603050405020304" pitchFamily="18" charset="0"/>
              </a:rPr>
              <a:t> </a:t>
            </a:r>
            <a:r>
              <a:rPr lang="en-US" sz="2400" b="1" i="1" dirty="0" err="1">
                <a:solidFill>
                  <a:srgbClr val="FF0000"/>
                </a:solidFill>
                <a:latin typeface="Times" panose="02020603050405020304" pitchFamily="18" charset="0"/>
                <a:cs typeface="Times" panose="02020603050405020304" pitchFamily="18" charset="0"/>
              </a:rPr>
              <a:t>tham</a:t>
            </a:r>
            <a:r>
              <a:rPr lang="en-US" sz="2400" b="1" i="1" dirty="0">
                <a:solidFill>
                  <a:srgbClr val="FF0000"/>
                </a:solidFill>
                <a:latin typeface="Times" panose="02020603050405020304" pitchFamily="18" charset="0"/>
                <a:cs typeface="Times" panose="02020603050405020304" pitchFamily="18" charset="0"/>
              </a:rPr>
              <a:t> </a:t>
            </a:r>
            <a:r>
              <a:rPr lang="en-US" sz="2400" b="1" i="1" dirty="0" err="1">
                <a:solidFill>
                  <a:srgbClr val="FF0000"/>
                </a:solidFill>
                <a:latin typeface="Times" panose="02020603050405020304" pitchFamily="18" charset="0"/>
                <a:cs typeface="Times" panose="02020603050405020304" pitchFamily="18" charset="0"/>
              </a:rPr>
              <a:t>gia</a:t>
            </a:r>
            <a:endParaRPr lang="en-US" sz="2400" dirty="0">
              <a:solidFill>
                <a:srgbClr val="FF0000"/>
              </a:solidFill>
              <a:latin typeface="Times" panose="02020603050405020304" pitchFamily="18" charset="0"/>
              <a:ea typeface="Times New Roman" panose="02020603050405020304" pitchFamily="18" charset="0"/>
              <a:cs typeface="Times" panose="02020603050405020304" pitchFamily="18" charset="0"/>
            </a:endParaRPr>
          </a:p>
        </p:txBody>
      </p:sp>
      <p:pic>
        <p:nvPicPr>
          <p:cNvPr id="32" name="Picture 31"/>
          <p:cNvPicPr>
            <a:picLocks noChangeAspect="1"/>
          </p:cNvPicPr>
          <p:nvPr/>
        </p:nvPicPr>
        <p:blipFill>
          <a:blip r:embed="rId3"/>
          <a:stretch>
            <a:fillRect/>
          </a:stretch>
        </p:blipFill>
        <p:spPr>
          <a:xfrm>
            <a:off x="9661906" y="2880946"/>
            <a:ext cx="2231209" cy="3870835"/>
          </a:xfrm>
          <a:prstGeom prst="rect">
            <a:avLst/>
          </a:prstGeom>
        </p:spPr>
      </p:pic>
      <p:cxnSp>
        <p:nvCxnSpPr>
          <p:cNvPr id="33" name="Straight Connector 32">
            <a:extLst>
              <a:ext uri="{FF2B5EF4-FFF2-40B4-BE49-F238E27FC236}">
                <a16:creationId xmlns:a16="http://schemas.microsoft.com/office/drawing/2014/main" id="{06C6F0E5-34EA-4A9B-B75B-08619F47AE1E}"/>
              </a:ext>
            </a:extLst>
          </p:cNvPr>
          <p:cNvCxnSpPr>
            <a:cxnSpLocks/>
          </p:cNvCxnSpPr>
          <p:nvPr/>
        </p:nvCxnSpPr>
        <p:spPr>
          <a:xfrm>
            <a:off x="10715610" y="253882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9825487" y="2977311"/>
            <a:ext cx="2067628" cy="3785652"/>
          </a:xfrm>
          <a:prstGeom prst="rect">
            <a:avLst/>
          </a:prstGeom>
        </p:spPr>
        <p:txBody>
          <a:bodyPr wrap="square">
            <a:spAutoFit/>
          </a:bodyPr>
          <a:lstStyle/>
          <a:p>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Được</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tiếp</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cận</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thông</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tin,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tham</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gia</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các</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hoạt</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động</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xã</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hội</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được</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bày</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tỏ</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ý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kiến</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nguyện</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vọng</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về</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các</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vấn</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đề</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liên</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quan</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đến</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quyền</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trẻ</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 </a:t>
            </a:r>
            <a:r>
              <a:rPr lang="en-US" sz="2400" b="1" i="1" dirty="0" err="1">
                <a:solidFill>
                  <a:srgbClr val="000000"/>
                </a:solidFill>
                <a:latin typeface="Times" panose="02020603050405020304" pitchFamily="18" charset="0"/>
                <a:ea typeface="Cambria" panose="02040503050406030204" pitchFamily="18" charset="0"/>
                <a:cs typeface="Times" panose="02020603050405020304" pitchFamily="18" charset="0"/>
              </a:rPr>
              <a:t>em</a:t>
            </a:r>
            <a:r>
              <a:rPr lang="en-US" sz="2400" b="1" i="1" dirty="0">
                <a:solidFill>
                  <a:srgbClr val="000000"/>
                </a:solidFill>
                <a:latin typeface="Times" panose="02020603050405020304" pitchFamily="18" charset="0"/>
                <a:ea typeface="Cambria" panose="02040503050406030204" pitchFamily="18" charset="0"/>
                <a:cs typeface="Times" panose="02020603050405020304" pitchFamily="18" charset="0"/>
              </a:rPr>
              <a:t>.</a:t>
            </a:r>
            <a:endParaRPr lang="en-US" sz="2400" b="1" dirty="0">
              <a:latin typeface="Times" panose="02020603050405020304" pitchFamily="18" charset="0"/>
              <a:cs typeface="Times" panose="02020603050405020304" pitchFamily="18" charset="0"/>
            </a:endParaRPr>
          </a:p>
        </p:txBody>
      </p:sp>
      <p:cxnSp>
        <p:nvCxnSpPr>
          <p:cNvPr id="25" name="Straight Arrow Connector 24">
            <a:extLst>
              <a:ext uri="{FF2B5EF4-FFF2-40B4-BE49-F238E27FC236}">
                <a16:creationId xmlns:a16="http://schemas.microsoft.com/office/drawing/2014/main" id="{9661016A-ACC6-42C5-A502-28ED3A37D021}"/>
              </a:ext>
            </a:extLst>
          </p:cNvPr>
          <p:cNvCxnSpPr>
            <a:cxnSpLocks/>
            <a:stCxn id="6" idx="2"/>
            <a:endCxn id="21" idx="0"/>
          </p:cNvCxnSpPr>
          <p:nvPr/>
        </p:nvCxnSpPr>
        <p:spPr>
          <a:xfrm>
            <a:off x="6229003" y="784186"/>
            <a:ext cx="4486607" cy="616749"/>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08473" y="2566247"/>
            <a:ext cx="6035040" cy="1366528"/>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2. Ý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nghĩa</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của</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endParaRPr lang="en-US" sz="3600" dirty="0">
              <a:solidFill>
                <a:srgbClr val="FF0000"/>
              </a:solidFill>
              <a:latin typeface="#9Slide06 SVNSlow Attack" pitchFamily="2" charset="0"/>
              <a:ea typeface="Arial" panose="020B0604020202020204" pitchFamily="34" charset="0"/>
              <a:cs typeface="Arial" panose="020B0604020202020204"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92447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CẶP ĐÔI</a:t>
            </a:r>
          </a:p>
        </p:txBody>
      </p:sp>
      <p:sp>
        <p:nvSpPr>
          <p:cNvPr id="10" name="Cloud Callout 9"/>
          <p:cNvSpPr/>
          <p:nvPr/>
        </p:nvSpPr>
        <p:spPr>
          <a:xfrm rot="21416254">
            <a:off x="3700835" y="860261"/>
            <a:ext cx="5784065" cy="2570835"/>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15" name="Shape 1"/>
          <p:cNvPicPr/>
          <p:nvPr/>
        </p:nvPicPr>
        <p:blipFill>
          <a:blip r:embed="rId2"/>
          <a:stretch/>
        </p:blipFill>
        <p:spPr>
          <a:xfrm>
            <a:off x="11033760" y="0"/>
            <a:ext cx="1158240" cy="1048385"/>
          </a:xfrm>
          <a:prstGeom prst="rect">
            <a:avLst/>
          </a:prstGeom>
          <a:noFill/>
          <a:ln>
            <a:noFill/>
          </a:ln>
        </p:spPr>
      </p:pic>
      <p:pic>
        <p:nvPicPr>
          <p:cNvPr id="5122" name="Picture 2" descr="Tiểu Học Ái Mộ B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55" y="1173192"/>
            <a:ext cx="3205433" cy="25402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959525" y="1173192"/>
            <a:ext cx="6245523" cy="1938992"/>
          </a:xfrm>
          <a:prstGeom prst="rect">
            <a:avLst/>
          </a:prstGeom>
          <a:noFill/>
        </p:spPr>
        <p:txBody>
          <a:bodyPr wrap="square" rtlCol="0">
            <a:spAutoFit/>
          </a:bodyPr>
          <a:lstStyle/>
          <a:p>
            <a:r>
              <a:rPr lang="en-US" sz="2000" b="1" i="1" dirty="0" err="1">
                <a:latin typeface="Times New Roman" panose="02020603050405020304" pitchFamily="18" charset="0"/>
                <a:cs typeface="Times New Roman" panose="02020603050405020304" pitchFamily="18" charset="0"/>
              </a:rPr>
              <a:t>Tình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huống</a:t>
            </a:r>
            <a:r>
              <a:rPr lang="en-US" sz="2000" b="1" i="1" dirty="0">
                <a:latin typeface="Times New Roman" panose="02020603050405020304" pitchFamily="18" charset="0"/>
                <a:cs typeface="Times New Roman" panose="02020603050405020304" pitchFamily="18" charset="0"/>
              </a:rPr>
              <a:t> 1: </a:t>
            </a:r>
            <a:r>
              <a:rPr lang="en-US" sz="2000" i="1" dirty="0">
                <a:latin typeface="Times New Roman" panose="02020603050405020304" pitchFamily="18" charset="0"/>
                <a:cs typeface="Times New Roman" panose="02020603050405020304" pitchFamily="18" charset="0"/>
              </a:rPr>
              <a:t>Lan </a:t>
            </a:r>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giỏi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còn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múa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hát</a:t>
            </a:r>
            <a:r>
              <a:rPr lang="en-US" sz="2000" i="1"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nên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thầy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cô</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giáo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Lan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khuyến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động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tham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động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văn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nghệ</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lớp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trường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địa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phương</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b="1" i="1" dirty="0" err="1">
                <a:latin typeface="Times New Roman" panose="02020603050405020304" pitchFamily="18" charset="0"/>
                <a:cs typeface="Times New Roman" panose="02020603050405020304" pitchFamily="18" charset="0"/>
              </a:rPr>
              <a:t>Câu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hỏi</a:t>
            </a:r>
            <a:r>
              <a:rPr lang="en-US" sz="2000" b="1" i="1" dirty="0">
                <a:latin typeface="Times New Roman" panose="02020603050405020304" pitchFamily="18" charset="0"/>
                <a:cs typeface="Times New Roman" panose="02020603050405020304" pitchFamily="18" charset="0"/>
              </a:rPr>
              <a:t>: Theo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vì</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sao</a:t>
            </a:r>
            <a:r>
              <a:rPr lang="en-US" sz="2000" b="1" i="1" dirty="0">
                <a:latin typeface="Times New Roman" panose="02020603050405020304" pitchFamily="18" charset="0"/>
                <a:cs typeface="Times New Roman" panose="02020603050405020304" pitchFamily="18" charset="0"/>
              </a:rPr>
              <a:t> Lan </a:t>
            </a:r>
            <a:r>
              <a:rPr lang="en-US" sz="2000" b="1" i="1" dirty="0" err="1">
                <a:latin typeface="Times New Roman" panose="02020603050405020304" pitchFamily="18" charset="0"/>
                <a:cs typeface="Times New Roman" panose="02020603050405020304" pitchFamily="18" charset="0"/>
              </a:rPr>
              <a:t>có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thể</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tham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tốt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hoạt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động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văn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hóa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văn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nghệ</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của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trường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lớp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địa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phương</a:t>
            </a:r>
            <a:r>
              <a:rPr lang="en-US" sz="2000" b="1"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219255" y="3950898"/>
            <a:ext cx="3205433" cy="2587924"/>
          </a:xfrm>
          <a:prstGeom prst="rect">
            <a:avLst/>
          </a:prstGeom>
        </p:spPr>
      </p:pic>
      <p:sp>
        <p:nvSpPr>
          <p:cNvPr id="29" name="Cloud Callout 28"/>
          <p:cNvSpPr/>
          <p:nvPr/>
        </p:nvSpPr>
        <p:spPr>
          <a:xfrm rot="21416254">
            <a:off x="4019452" y="3914280"/>
            <a:ext cx="7585708" cy="2446220"/>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21" name="TextBox 20"/>
          <p:cNvSpPr txBox="1"/>
          <p:nvPr/>
        </p:nvSpPr>
        <p:spPr>
          <a:xfrm>
            <a:off x="4183811" y="4299757"/>
            <a:ext cx="7157744" cy="2246769"/>
          </a:xfrm>
          <a:prstGeom prst="rect">
            <a:avLst/>
          </a:prstGeom>
          <a:noFill/>
        </p:spPr>
        <p:txBody>
          <a:bodyPr wrap="square" rtlCol="0">
            <a:spAutoFit/>
          </a:bodyPr>
          <a:lstStyle/>
          <a:p>
            <a:r>
              <a:rPr lang="en-US" sz="2000" b="1" i="1" dirty="0" err="1">
                <a:latin typeface="Times New Roman" panose="02020603050405020304" pitchFamily="18" charset="0"/>
                <a:cs typeface="Times New Roman" panose="02020603050405020304" pitchFamily="18" charset="0"/>
              </a:rPr>
              <a:t>Tình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huống</a:t>
            </a:r>
            <a:r>
              <a:rPr lang="en-US" sz="2000" b="1" i="1" dirty="0">
                <a:latin typeface="Times New Roman" panose="02020603050405020304" pitchFamily="18" charset="0"/>
                <a:cs typeface="Times New Roman" panose="02020603050405020304" pitchFamily="18" charset="0"/>
              </a:rPr>
              <a:t> 2: </a:t>
            </a:r>
            <a:r>
              <a:rPr lang="en-US" sz="2000" i="1" dirty="0">
                <a:latin typeface="Times New Roman" panose="02020603050405020304" pitchFamily="18" charset="0"/>
                <a:cs typeface="Times New Roman" panose="02020603050405020304" pitchFamily="18" charset="0"/>
              </a:rPr>
              <a:t>Gia </a:t>
            </a:r>
            <a:r>
              <a:rPr lang="en-US" sz="2000" i="1" dirty="0" err="1">
                <a:latin typeface="Times New Roman" panose="02020603050405020304" pitchFamily="18" charset="0"/>
                <a:cs typeface="Times New Roman" panose="02020603050405020304" pitchFamily="18" charset="0"/>
              </a:rPr>
              <a:t>đình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Tuấn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2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thương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trọng</a:t>
            </a:r>
            <a:r>
              <a:rPr lang="en-US" sz="2000" i="1" dirty="0">
                <a:latin typeface="Times New Roman" panose="02020603050405020304" pitchFamily="18" charset="0"/>
                <a:cs typeface="Times New Roman" panose="02020603050405020304" pitchFamily="18" charset="0"/>
              </a:rPr>
              <a:t> ý </a:t>
            </a:r>
            <a:r>
              <a:rPr lang="en-US" sz="2000" i="1" dirty="0" err="1">
                <a:latin typeface="Times New Roman" panose="02020603050405020304" pitchFamily="18" charset="0"/>
                <a:cs typeface="Times New Roman" panose="02020603050405020304" pitchFamily="18" charset="0"/>
              </a:rPr>
              <a:t>kiến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cs typeface="Times New Roman" panose="02020603050405020304" pitchFamily="18" charset="0"/>
              </a:rPr>
              <a:t>Dù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bận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nhiều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nhưng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Tuấn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vẫn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chăm</a:t>
            </a:r>
            <a:r>
              <a:rPr lang="en-US" sz="2000" i="1" dirty="0">
                <a:latin typeface="Times New Roman" panose="02020603050405020304" pitchFamily="18" charset="0"/>
                <a:cs typeface="Times New Roman" panose="02020603050405020304" pitchFamily="18" charset="0"/>
              </a:rPr>
              <a:t> lo </a:t>
            </a:r>
            <a:r>
              <a:rPr lang="en-US" sz="2000" i="1" dirty="0" err="1">
                <a:latin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2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sống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thương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quan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tâm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sóc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đình</a:t>
            </a:r>
            <a:r>
              <a:rPr lang="en-US" sz="2000" i="1"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Tuấn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ngoan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giỏi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thầy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cô</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bè</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quý</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b="1" i="1" dirty="0" err="1">
                <a:latin typeface="Times New Roman" panose="02020603050405020304" pitchFamily="18" charset="0"/>
                <a:cs typeface="Times New Roman" panose="02020603050405020304" pitchFamily="18" charset="0"/>
              </a:rPr>
              <a:t>Câu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hỏi:Vì</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sao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Tuấn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luôn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chăm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ngoan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học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giỏi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được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thầy</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cô</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bạn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bè</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yêu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quý</a:t>
            </a:r>
            <a:r>
              <a:rPr lang="en-US" sz="2000" b="1"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77823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CẶP ĐÔI</a:t>
            </a:r>
          </a:p>
        </p:txBody>
      </p:sp>
      <p:sp>
        <p:nvSpPr>
          <p:cNvPr id="10" name="Cloud Callout 9"/>
          <p:cNvSpPr/>
          <p:nvPr/>
        </p:nvSpPr>
        <p:spPr>
          <a:xfrm rot="21416254">
            <a:off x="3713004" y="1315503"/>
            <a:ext cx="6351429" cy="2100102"/>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15" name="Shape 1"/>
          <p:cNvPicPr/>
          <p:nvPr/>
        </p:nvPicPr>
        <p:blipFill>
          <a:blip r:embed="rId2"/>
          <a:stretch/>
        </p:blipFill>
        <p:spPr>
          <a:xfrm>
            <a:off x="11033760" y="0"/>
            <a:ext cx="1158240" cy="1048385"/>
          </a:xfrm>
          <a:prstGeom prst="rect">
            <a:avLst/>
          </a:prstGeom>
          <a:noFill/>
          <a:ln>
            <a:noFill/>
          </a:ln>
        </p:spPr>
      </p:pic>
      <p:pic>
        <p:nvPicPr>
          <p:cNvPr id="5122" name="Picture 2" descr="Tiểu Học Ái Mộ B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55" y="1173192"/>
            <a:ext cx="3205433" cy="25402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959524" y="1173192"/>
            <a:ext cx="6245523" cy="2616101"/>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huống</a:t>
            </a:r>
            <a:r>
              <a:rPr lang="en-US" sz="2400" b="1" i="1" dirty="0">
                <a:latin typeface="Times New Roman" panose="02020603050405020304" pitchFamily="18" charset="0"/>
                <a:cs typeface="Times New Roman" panose="02020603050405020304" pitchFamily="18" charset="0"/>
              </a:rPr>
              <a:t> 1:</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Lan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a:t>
            </a:r>
          </a:p>
          <a:p>
            <a:endParaRPr lang="en-US" sz="2400" b="1" i="1"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219255" y="3950898"/>
            <a:ext cx="3205433" cy="2587924"/>
          </a:xfrm>
          <a:prstGeom prst="rect">
            <a:avLst/>
          </a:prstGeom>
        </p:spPr>
      </p:pic>
      <p:sp>
        <p:nvSpPr>
          <p:cNvPr id="29" name="Cloud Callout 28"/>
          <p:cNvSpPr/>
          <p:nvPr/>
        </p:nvSpPr>
        <p:spPr>
          <a:xfrm rot="21416254">
            <a:off x="3614477" y="3574091"/>
            <a:ext cx="7981589" cy="2797234"/>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21" name="TextBox 20"/>
          <p:cNvSpPr txBox="1"/>
          <p:nvPr/>
        </p:nvSpPr>
        <p:spPr>
          <a:xfrm>
            <a:off x="4132053" y="4299757"/>
            <a:ext cx="7209502" cy="1877437"/>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huống</a:t>
            </a:r>
            <a:r>
              <a:rPr lang="en-US" sz="2400" b="1" i="1" dirty="0">
                <a:latin typeface="Times New Roman" panose="02020603050405020304" pitchFamily="18" charset="0"/>
                <a:cs typeface="Times New Roman" panose="02020603050405020304" pitchFamily="18" charset="0"/>
              </a:rPr>
              <a:t> 2:</a:t>
            </a:r>
          </a:p>
          <a:p>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trọng</a:t>
            </a:r>
            <a:r>
              <a:rPr lang="en-US" sz="2400" i="1" dirty="0">
                <a:latin typeface="Times New Roman" panose="02020603050405020304" pitchFamily="18" charset="0"/>
                <a:cs typeface="Times New Roman" panose="02020603050405020304" pitchFamily="18" charset="0"/>
              </a:rPr>
              <a:t> ý </a:t>
            </a:r>
            <a:r>
              <a:rPr lang="en-US" sz="2400" i="1"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chăm</a:t>
            </a:r>
            <a:r>
              <a:rPr lang="en-US" sz="2400" i="1" dirty="0">
                <a:latin typeface="Times New Roman" panose="02020603050405020304" pitchFamily="18" charset="0"/>
                <a:cs typeface="Times New Roman" panose="02020603050405020304" pitchFamily="18" charset="0"/>
              </a:rPr>
              <a:t> lo </a:t>
            </a:r>
            <a:r>
              <a:rPr lang="en-US" sz="2400" i="1" dirty="0" err="1">
                <a:latin typeface="Times New Roman" panose="02020603050405020304" pitchFamily="18" charset="0"/>
                <a:cs typeface="Times New Roman" panose="02020603050405020304" pitchFamily="18" charset="0"/>
              </a:rPr>
              <a:t>tới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việc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04813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3" name="Picture 12"/>
          <p:cNvPicPr>
            <a:picLocks noChangeAspect="1"/>
          </p:cNvPicPr>
          <p:nvPr/>
        </p:nvPicPr>
        <p:blipFill>
          <a:blip r:embed="rId3"/>
          <a:stretch>
            <a:fillRect/>
          </a:stretch>
        </p:blipFill>
        <p:spPr>
          <a:xfrm>
            <a:off x="638355" y="64878"/>
            <a:ext cx="10196422" cy="6585527"/>
          </a:xfrm>
          <a:prstGeom prst="rect">
            <a:avLst/>
          </a:prstGeom>
        </p:spPr>
      </p:pic>
      <p:sp>
        <p:nvSpPr>
          <p:cNvPr id="14" name="Text Box 5"/>
          <p:cNvSpPr txBox="1">
            <a:spLocks noChangeArrowheads="1"/>
          </p:cNvSpPr>
          <p:nvPr/>
        </p:nvSpPr>
        <p:spPr bwMode="auto">
          <a:xfrm>
            <a:off x="2208362" y="833014"/>
            <a:ext cx="7148075"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b="1" dirty="0"/>
              <a:t>2. Ý </a:t>
            </a:r>
            <a:r>
              <a:rPr lang="en-US" b="1" dirty="0" err="1"/>
              <a:t>nghĩa</a:t>
            </a:r>
            <a:r>
              <a:rPr lang="en-US" b="1" dirty="0"/>
              <a:t> </a:t>
            </a:r>
            <a:r>
              <a:rPr lang="en-US" b="1" dirty="0" err="1"/>
              <a:t>của</a:t>
            </a:r>
            <a:r>
              <a:rPr lang="en-US" b="1" dirty="0"/>
              <a:t> </a:t>
            </a:r>
            <a:r>
              <a:rPr lang="en-US" b="1" dirty="0" err="1"/>
              <a:t>quyền</a:t>
            </a:r>
            <a:r>
              <a:rPr lang="en-US" b="1" dirty="0"/>
              <a:t> </a:t>
            </a:r>
            <a:r>
              <a:rPr lang="en-US" b="1" dirty="0" err="1"/>
              <a:t>trẻ</a:t>
            </a:r>
            <a:r>
              <a:rPr lang="en-US" b="1" dirty="0"/>
              <a:t> </a:t>
            </a:r>
            <a:r>
              <a:rPr lang="en-US" b="1" dirty="0" err="1"/>
              <a:t>em</a:t>
            </a:r>
            <a:r>
              <a:rPr lang="en-US" b="1" dirty="0"/>
              <a:t> </a:t>
            </a:r>
            <a:r>
              <a:rPr lang="en-US" b="1" dirty="0" err="1"/>
              <a:t>và</a:t>
            </a:r>
            <a:r>
              <a:rPr lang="en-US" b="1" dirty="0"/>
              <a:t> </a:t>
            </a:r>
            <a:r>
              <a:rPr lang="en-US" b="1" dirty="0" err="1"/>
              <a:t>việc</a:t>
            </a:r>
            <a:r>
              <a:rPr lang="en-US" b="1" dirty="0"/>
              <a:t> </a:t>
            </a:r>
            <a:r>
              <a:rPr lang="en-US" b="1" dirty="0" err="1"/>
              <a:t>thực</a:t>
            </a:r>
            <a:r>
              <a:rPr lang="en-US" b="1" dirty="0"/>
              <a:t> </a:t>
            </a:r>
            <a:r>
              <a:rPr lang="en-US" b="1" dirty="0" err="1"/>
              <a:t>hiện</a:t>
            </a:r>
            <a:r>
              <a:rPr lang="en-US" b="1" dirty="0"/>
              <a:t> </a:t>
            </a:r>
            <a:r>
              <a:rPr lang="en-US" b="1" dirty="0" err="1"/>
              <a:t>quyền</a:t>
            </a:r>
            <a:r>
              <a:rPr lang="en-US" b="1" dirty="0"/>
              <a:t> </a:t>
            </a:r>
            <a:r>
              <a:rPr lang="en-US" b="1" dirty="0" err="1"/>
              <a:t>trẻ</a:t>
            </a:r>
            <a:r>
              <a:rPr lang="en-US" b="1" dirty="0"/>
              <a:t> </a:t>
            </a:r>
            <a:r>
              <a:rPr lang="en-US" b="1" dirty="0" err="1"/>
              <a:t>em</a:t>
            </a:r>
            <a:r>
              <a:rPr lang="en-US" b="1" dirty="0"/>
              <a:t>. </a:t>
            </a:r>
            <a:endParaRPr lang="en-US" dirty="0"/>
          </a:p>
        </p:txBody>
      </p:sp>
      <p:pic>
        <p:nvPicPr>
          <p:cNvPr id="12"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8649" y="5359808"/>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13472" y="1932316"/>
            <a:ext cx="7418718" cy="3046988"/>
          </a:xfrm>
          <a:prstGeom prst="rect">
            <a:avLst/>
          </a:prstGeom>
          <a:noFill/>
        </p:spPr>
        <p:txBody>
          <a:bodyPr wrap="square" rtlCol="0">
            <a:spAutoFit/>
          </a:bodyPr>
          <a:lstStyle/>
          <a:p>
            <a:pPr lvl="0"/>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hôm</a:t>
            </a:r>
            <a:r>
              <a:rPr lang="en-US" sz="2400" dirty="0">
                <a:latin typeface="Arial" panose="020B0604020202020204" pitchFamily="34" charset="0"/>
                <a:cs typeface="Arial" panose="020B0604020202020204" pitchFamily="34" charset="0"/>
              </a:rPr>
              <a:t> nay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mai</a:t>
            </a:r>
            <a:r>
              <a:rPr lang="en-US" sz="2400" dirty="0">
                <a:latin typeface="Arial" panose="020B0604020202020204" pitchFamily="34" charset="0"/>
                <a:cs typeface="Arial" panose="020B0604020202020204" pitchFamily="34" charset="0"/>
              </a:rPr>
              <a:t>. </a:t>
            </a:r>
          </a:p>
          <a:p>
            <a:pPr lvl="0"/>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sóc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vui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phúc</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phúc</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trí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chủ</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789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96418" y="624234"/>
            <a:ext cx="11011081" cy="5604731"/>
            <a:chOff x="396418" y="624234"/>
            <a:chExt cx="11011081"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396418" y="624234"/>
              <a:ext cx="11011081" cy="5051947"/>
            </a:xfrm>
            <a:prstGeom prst="rect">
              <a:avLst/>
            </a:prstGeom>
            <a:blipFill>
              <a:blip r:embed="rId4">
                <a:alphaModFix amt="1000"/>
              </a:blip>
              <a:stretch>
                <a:fillRect/>
              </a:stretch>
            </a:blipFill>
            <a:ln>
              <a:noFill/>
            </a:ln>
          </p:spPr>
        </p:pic>
      </p:grpSp>
      <p:sp>
        <p:nvSpPr>
          <p:cNvPr id="11" name="Rectangle 10"/>
          <p:cNvSpPr/>
          <p:nvPr/>
        </p:nvSpPr>
        <p:spPr>
          <a:xfrm>
            <a:off x="3252158" y="2173858"/>
            <a:ext cx="5607170" cy="2062103"/>
          </a:xfrm>
          <a:prstGeom prst="rect">
            <a:avLst/>
          </a:prstGeom>
        </p:spPr>
        <p:txBody>
          <a:bodyPr wrap="square">
            <a:spAutoFit/>
          </a:bodyPr>
          <a:lstStyle/>
          <a:p>
            <a:pPr algn="just"/>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Tìm hiểu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3200" b="1" dirty="0" smtClean="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bổn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smtClean="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VnTime"/>
              <a:ea typeface="Times New Roman" panose="02020603050405020304" pitchFamily="18" charset="0"/>
              <a:cs typeface="Times New Roman" panose="02020603050405020304" pitchFamily="18"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5143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7586" y="491706"/>
            <a:ext cx="5469146" cy="5779531"/>
          </a:xfrm>
          <a:prstGeom prst="rect">
            <a:avLst/>
          </a:prstGeom>
        </p:spPr>
        <p:txBody>
          <a:bodyPr wrap="square">
            <a:spAutoFit/>
          </a:bodyPr>
          <a:lstStyle/>
          <a:p>
            <a:pPr algn="ctr">
              <a:lnSpc>
                <a:spcPct val="115000"/>
              </a:lnSpc>
              <a:spcAft>
                <a:spcPts val="500"/>
              </a:spcAft>
              <a:buClr>
                <a:srgbClr val="000000"/>
              </a:buClr>
              <a:buSzPts val="1200"/>
              <a:tabLst>
                <a:tab pos="252730" algn="l"/>
              </a:tabLst>
            </a:pP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Thảo</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luận</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nhóm</a:t>
            </a:r>
            <a:endPar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Kĩ</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thuật</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mảnh</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ghép</a:t>
            </a:r>
            <a:endPar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Thời</a:t>
            </a:r>
            <a:r>
              <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gian</a:t>
            </a:r>
            <a:r>
              <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7 </a:t>
            </a: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phút</a:t>
            </a:r>
            <a:endPar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b="1" dirty="0">
                <a:latin typeface="Times New Roman" panose="02020603050405020304" pitchFamily="18" charset="0"/>
                <a:ea typeface="Arial" panose="020B0604020202020204" pitchFamily="34" charset="0"/>
                <a:cs typeface="Times New Roman" panose="02020603050405020304" pitchFamily="18" charset="0"/>
              </a:rPr>
              <a:t> 1</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thảo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luận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trả</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lời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câu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hỏi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từng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huống</a:t>
            </a:r>
            <a:r>
              <a:rPr lang="en-US" sz="2400" dirty="0">
                <a:latin typeface="Times New Roman" panose="02020603050405020304" pitchFamily="18" charset="0"/>
                <a:ea typeface="Arial" panose="020B0604020202020204" pitchFamily="34" charset="0"/>
                <a:cs typeface="Times New Roman" panose="02020603050405020304" pitchFamily="18" charset="0"/>
              </a:rPr>
              <a:t>.</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1: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1</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2: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2</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3: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3</a:t>
            </a:r>
          </a:p>
          <a:p>
            <a:pPr algn="ctr">
              <a:lnSpc>
                <a:spcPct val="115000"/>
              </a:lnSpc>
              <a:spcAft>
                <a:spcPts val="500"/>
              </a:spcAft>
              <a:buClr>
                <a:srgbClr val="000000"/>
              </a:buClr>
              <a:buSzPts val="1200"/>
              <a:tabLst>
                <a:tab pos="252730" algn="l"/>
              </a:tabLst>
            </a:pPr>
            <a:r>
              <a:rPr lang="en-US" sz="2400" b="1"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b="1" dirty="0">
                <a:latin typeface="Times New Roman" panose="02020603050405020304" pitchFamily="18" charset="0"/>
                <a:ea typeface="Arial" panose="020B0604020202020204" pitchFamily="34" charset="0"/>
                <a:cs typeface="Times New Roman" panose="02020603050405020304" pitchFamily="18" charset="0"/>
              </a:rPr>
              <a:t> 2</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Từ</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huống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mới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thành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nêu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trách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nhiệm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gia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trường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xã</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hội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vệc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thực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hiện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quyền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trẻ</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em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bổn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phận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trẻ</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em</a:t>
            </a:r>
            <a:r>
              <a:rPr lang="en-US" sz="2400" dirty="0">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4" name="Shape 1"/>
          <p:cNvPicPr/>
          <p:nvPr/>
        </p:nvPicPr>
        <p:blipFill>
          <a:blip r:embed="rId2"/>
          <a:stretch/>
        </p:blipFill>
        <p:spPr>
          <a:xfrm>
            <a:off x="11033760" y="0"/>
            <a:ext cx="1158240" cy="1048385"/>
          </a:xfrm>
          <a:prstGeom prst="rect">
            <a:avLst/>
          </a:prstGeom>
          <a:noFill/>
          <a:ln>
            <a:noFill/>
          </a:ln>
        </p:spPr>
      </p:pic>
      <p:pic>
        <p:nvPicPr>
          <p:cNvPr id="4" name="Picture 3"/>
          <p:cNvPicPr>
            <a:picLocks noChangeAspect="1"/>
          </p:cNvPicPr>
          <p:nvPr/>
        </p:nvPicPr>
        <p:blipFill>
          <a:blip r:embed="rId3"/>
          <a:stretch>
            <a:fillRect/>
          </a:stretch>
        </p:blipFill>
        <p:spPr>
          <a:xfrm>
            <a:off x="6113417" y="1570009"/>
            <a:ext cx="5603966" cy="3761116"/>
          </a:xfrm>
          <a:prstGeom prst="rect">
            <a:avLst/>
          </a:prstGeom>
        </p:spPr>
      </p:pic>
    </p:spTree>
    <p:extLst>
      <p:ext uri="{BB962C8B-B14F-4D97-AF65-F5344CB8AC3E}">
        <p14:creationId xmlns:p14="http://schemas.microsoft.com/office/powerpoint/2010/main" val="14640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6981" y="569345"/>
            <a:ext cx="5322498" cy="3970318"/>
          </a:xfrm>
          <a:prstGeom prst="rect">
            <a:avLst/>
          </a:prstGeom>
          <a:noFill/>
        </p:spPr>
        <p:txBody>
          <a:bodyPr wrap="square" rtlCol="0">
            <a:spAutoFit/>
          </a:bodyPr>
          <a:lstStyle/>
          <a:p>
            <a:pPr algn="ctr"/>
            <a:r>
              <a:rPr lang="vi-VN" b="1" dirty="0">
                <a:solidFill>
                  <a:srgbClr val="FF0000"/>
                </a:solidFill>
              </a:rPr>
              <a:t>Thông tin 1:</a:t>
            </a:r>
            <a:endParaRPr lang="en-US" b="1" dirty="0">
              <a:solidFill>
                <a:srgbClr val="FF0000"/>
              </a:solidFill>
            </a:endParaRPr>
          </a:p>
          <a:p>
            <a:r>
              <a:rPr lang="vi-VN" dirty="0"/>
              <a:t>Là một xã </a:t>
            </a:r>
            <a:r>
              <a:rPr lang="en-US" dirty="0"/>
              <a:t>ở</a:t>
            </a:r>
            <a:r>
              <a:rPr lang="vi-VN" dirty="0"/>
              <a:t> Đồng bằng sông Cửu Long, mặc dù đ</a:t>
            </a:r>
            <a:r>
              <a:rPr lang="en-US" dirty="0" err="1"/>
              <a:t>i</a:t>
            </a:r>
            <a:r>
              <a:rPr lang="vi-VN" dirty="0"/>
              <a:t>ều kiện kinh tế - xã hội còn có khó khăn, nhưng Uỷ ban nhân dân xã T luôn quan tâm đến việc thực hiện quyền trẻ em. Xã đã huy động nguồn lực trong xã hội để có kinh phi sửa sang trường l</a:t>
            </a:r>
            <a:r>
              <a:rPr lang="en-US" dirty="0"/>
              <a:t>ớ</a:t>
            </a:r>
            <a:r>
              <a:rPr lang="vi-VN" dirty="0"/>
              <a:t>p, mua trang </a:t>
            </a:r>
            <a:r>
              <a:rPr lang="en-US" dirty="0" err="1"/>
              <a:t>thiết</a:t>
            </a:r>
            <a:r>
              <a:rPr lang="vi-VN" dirty="0"/>
              <a:t> bị và đồ dùng học tập cho trư</a:t>
            </a:r>
            <a:r>
              <a:rPr lang="en-US" dirty="0"/>
              <a:t>ờ</a:t>
            </a:r>
            <a:r>
              <a:rPr lang="vi-VN" dirty="0"/>
              <a:t>ng trung học cơ sở và hai trường ti</a:t>
            </a:r>
            <a:r>
              <a:rPr lang="en-US" dirty="0"/>
              <a:t>ể</a:t>
            </a:r>
            <a:r>
              <a:rPr lang="vi-VN" dirty="0"/>
              <a:t>u học. Phong trào học tập c</a:t>
            </a:r>
            <a:r>
              <a:rPr lang="en-US" dirty="0"/>
              <a:t>ủ</a:t>
            </a:r>
            <a:r>
              <a:rPr lang="vi-VN" dirty="0"/>
              <a:t>a xã được đẩy mạnh đến mỗi gia đinh có trẻ em. Vi vậy 100% trẻ em trong xã đều đến trường đúng tuổi quy định, trong đó nhiều cháu là học sinh giỏi c</a:t>
            </a:r>
            <a:r>
              <a:rPr lang="en-US" dirty="0"/>
              <a:t>ủ</a:t>
            </a:r>
            <a:r>
              <a:rPr lang="vi-VN" dirty="0"/>
              <a:t>a lớp, của trường và đạt danh hiệu trong các ki t</a:t>
            </a:r>
            <a:r>
              <a:rPr lang="en-US" dirty="0"/>
              <a:t>hi</a:t>
            </a:r>
            <a:r>
              <a:rPr lang="vi-VN" dirty="0"/>
              <a:t> học sinh giỏi cấp huyện và cấp tỉnh.</a:t>
            </a:r>
            <a:endParaRPr lang="en-US" dirty="0"/>
          </a:p>
        </p:txBody>
      </p:sp>
      <p:sp>
        <p:nvSpPr>
          <p:cNvPr id="5" name="TextBox 4"/>
          <p:cNvSpPr txBox="1"/>
          <p:nvPr/>
        </p:nvSpPr>
        <p:spPr>
          <a:xfrm>
            <a:off x="6211019" y="569345"/>
            <a:ext cx="5305245" cy="2585323"/>
          </a:xfrm>
          <a:prstGeom prst="rect">
            <a:avLst/>
          </a:prstGeom>
          <a:noFill/>
        </p:spPr>
        <p:txBody>
          <a:bodyPr wrap="square" rtlCol="0">
            <a:spAutoFit/>
          </a:bodyPr>
          <a:lstStyle/>
          <a:p>
            <a:pPr algn="ctr"/>
            <a:r>
              <a:rPr lang="vi-VN" b="1" dirty="0">
                <a:solidFill>
                  <a:srgbClr val="FF0000"/>
                </a:solidFill>
              </a:rPr>
              <a:t>Thông tin 2:</a:t>
            </a:r>
            <a:endParaRPr lang="en-US" b="1" dirty="0">
              <a:solidFill>
                <a:srgbClr val="FF0000"/>
              </a:solidFill>
            </a:endParaRPr>
          </a:p>
          <a:p>
            <a:r>
              <a:rPr lang="vi-VN" dirty="0"/>
              <a:t>Vốn thông minh, chăm ch</a:t>
            </a:r>
            <a:r>
              <a:rPr lang="en-US" dirty="0"/>
              <a:t>ỉ</a:t>
            </a:r>
            <a:r>
              <a:rPr lang="vi-VN" dirty="0"/>
              <a:t>, nhưng vì nhà nghèo nên m</a:t>
            </a:r>
            <a:r>
              <a:rPr lang="en-US" dirty="0"/>
              <a:t>ớ</a:t>
            </a:r>
            <a:r>
              <a:rPr lang="vi-VN" dirty="0"/>
              <a:t>i học hết l</a:t>
            </a:r>
            <a:r>
              <a:rPr lang="en-US" dirty="0"/>
              <a:t>ớ</a:t>
            </a:r>
            <a:r>
              <a:rPr lang="vi-VN" dirty="0"/>
              <a:t>p 5, Hoà đã phải nghĩ đến chuyện thôi học, </a:t>
            </a:r>
            <a:r>
              <a:rPr lang="en-US" dirty="0"/>
              <a:t>ở</a:t>
            </a:r>
            <a:r>
              <a:rPr lang="vi-VN" dirty="0"/>
              <a:t> nhà lao động để kiếm sống. Nhưng khi được c</a:t>
            </a:r>
            <a:r>
              <a:rPr lang="en-US" dirty="0"/>
              <a:t>ô</a:t>
            </a:r>
            <a:r>
              <a:rPr lang="vi-VN" dirty="0"/>
              <a:t> giáo và bạn bè </a:t>
            </a:r>
            <a:r>
              <a:rPr lang="en-US" dirty="0"/>
              <a:t>ở</a:t>
            </a:r>
            <a:r>
              <a:rPr lang="vi-VN" dirty="0"/>
              <a:t> lớp khuyên nhủ, Hoà đã bỏ ý định th</a:t>
            </a:r>
            <a:r>
              <a:rPr lang="en-US" dirty="0"/>
              <a:t>ô</a:t>
            </a:r>
            <a:r>
              <a:rPr lang="vi-VN" dirty="0"/>
              <a:t>i học, vừa đi học vừa làm việc nhà phụ giúp bố mẹ. Hoà không những không phải bỏ học, mà còn trở thành học sinh gi</a:t>
            </a:r>
            <a:r>
              <a:rPr lang="en-US" dirty="0"/>
              <a:t>ỏ</a:t>
            </a:r>
            <a:r>
              <a:rPr lang="vi-VN" dirty="0"/>
              <a:t>i của </a:t>
            </a:r>
            <a:r>
              <a:rPr lang="en-US" dirty="0" err="1"/>
              <a:t>lớp</a:t>
            </a:r>
            <a:r>
              <a:rPr lang="en-US" dirty="0"/>
              <a:t> 6A</a:t>
            </a:r>
          </a:p>
        </p:txBody>
      </p:sp>
      <p:sp>
        <p:nvSpPr>
          <p:cNvPr id="6" name="TextBox 5"/>
          <p:cNvSpPr txBox="1"/>
          <p:nvPr/>
        </p:nvSpPr>
        <p:spPr>
          <a:xfrm>
            <a:off x="6211019" y="3088258"/>
            <a:ext cx="5305245" cy="2862322"/>
          </a:xfrm>
          <a:prstGeom prst="rect">
            <a:avLst/>
          </a:prstGeom>
          <a:noFill/>
        </p:spPr>
        <p:txBody>
          <a:bodyPr wrap="square" rtlCol="0">
            <a:spAutoFit/>
          </a:bodyPr>
          <a:lstStyle/>
          <a:p>
            <a:pPr algn="ctr"/>
            <a:r>
              <a:rPr lang="vi-VN" b="1" dirty="0">
                <a:solidFill>
                  <a:srgbClr val="FF0000"/>
                </a:solidFill>
              </a:rPr>
              <a:t>Thông </a:t>
            </a:r>
            <a:r>
              <a:rPr lang="en-US" b="1" dirty="0">
                <a:solidFill>
                  <a:srgbClr val="FF0000"/>
                </a:solidFill>
              </a:rPr>
              <a:t>tin </a:t>
            </a:r>
            <a:r>
              <a:rPr lang="vi-VN" b="1" dirty="0">
                <a:solidFill>
                  <a:srgbClr val="FF0000"/>
                </a:solidFill>
              </a:rPr>
              <a:t>3:</a:t>
            </a:r>
            <a:endParaRPr lang="en-US" b="1" dirty="0">
              <a:solidFill>
                <a:srgbClr val="FF0000"/>
              </a:solidFill>
            </a:endParaRPr>
          </a:p>
          <a:p>
            <a:r>
              <a:rPr lang="vi-VN" dirty="0"/>
              <a:t>Gia đinh Minh có bố mẹ, Minh và em gái đang học l</a:t>
            </a:r>
            <a:r>
              <a:rPr lang="en-US" dirty="0"/>
              <a:t>ớ</a:t>
            </a:r>
            <a:r>
              <a:rPr lang="vi-VN" dirty="0"/>
              <a:t>p 4. </a:t>
            </a:r>
            <a:r>
              <a:rPr lang="en-US" dirty="0"/>
              <a:t>Ở</a:t>
            </a:r>
            <a:r>
              <a:rPr lang="vi-VN" dirty="0"/>
              <a:t> nông thôn, điều kiện kinh tế gia đình còn khó khăn, nhưng Minh luôn đư</a:t>
            </a:r>
            <a:r>
              <a:rPr lang="en-US" dirty="0"/>
              <a:t>ợ</a:t>
            </a:r>
            <a:r>
              <a:rPr lang="vi-VN" dirty="0"/>
              <a:t>c sống trong t</a:t>
            </a:r>
            <a:r>
              <a:rPr lang="en-US" dirty="0"/>
              <a:t>ì</a:t>
            </a:r>
            <a:r>
              <a:rPr lang="vi-VN" dirty="0"/>
              <a:t>nh thư</a:t>
            </a:r>
            <a:r>
              <a:rPr lang="en-US" dirty="0"/>
              <a:t>ơ</a:t>
            </a:r>
            <a:r>
              <a:rPr lang="vi-VN" dirty="0"/>
              <a:t>ng yêu của bố mẹ. Bố mẹ Minh lu</a:t>
            </a:r>
            <a:r>
              <a:rPr lang="en-US" dirty="0"/>
              <a:t>ô</a:t>
            </a:r>
            <a:r>
              <a:rPr lang="vi-VN" dirty="0"/>
              <a:t>n chăm sóc, quan t</a:t>
            </a:r>
            <a:r>
              <a:rPr lang="en-US" dirty="0"/>
              <a:t>â</a:t>
            </a:r>
            <a:r>
              <a:rPr lang="vi-VN" dirty="0"/>
              <a:t>m đến học hành c</a:t>
            </a:r>
            <a:r>
              <a:rPr lang="en-US" dirty="0"/>
              <a:t>ủ</a:t>
            </a:r>
            <a:r>
              <a:rPr lang="vi-VN" dirty="0"/>
              <a:t>a bạn và em gái, dành th</a:t>
            </a:r>
            <a:r>
              <a:rPr lang="en-US" dirty="0"/>
              <a:t>ờ</a:t>
            </a:r>
            <a:r>
              <a:rPr lang="vi-VN" dirty="0"/>
              <a:t>i gian cho các con học tập và vui ch</a:t>
            </a:r>
            <a:r>
              <a:rPr lang="en-US" dirty="0"/>
              <a:t>ơ</a:t>
            </a:r>
            <a:r>
              <a:rPr lang="vi-VN" dirty="0"/>
              <a:t>i. Nghe l</a:t>
            </a:r>
            <a:r>
              <a:rPr lang="en-US" dirty="0"/>
              <a:t>ờ</a:t>
            </a:r>
            <a:r>
              <a:rPr lang="vi-VN" dirty="0"/>
              <a:t>i bố mẹ, Minh và em gái luôn chăm chỉ học hành nên năm nào cũng là học sinh giỏi, được thầy cô và bạn bè yêu qu</a:t>
            </a:r>
            <a:r>
              <a:rPr lang="en-US" dirty="0"/>
              <a:t>ý</a:t>
            </a:r>
            <a:r>
              <a:rPr lang="vi-VN" dirty="0"/>
              <a:t>.</a:t>
            </a:r>
            <a:endParaRPr lang="en-US" dirty="0"/>
          </a:p>
        </p:txBody>
      </p:sp>
    </p:spTree>
    <p:extLst>
      <p:ext uri="{BB962C8B-B14F-4D97-AF65-F5344CB8AC3E}">
        <p14:creationId xmlns:p14="http://schemas.microsoft.com/office/powerpoint/2010/main" val="35954418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802257" y="629728"/>
            <a:ext cx="10575986" cy="5435282"/>
            <a:chOff x="1259802" y="248268"/>
            <a:chExt cx="10115170"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55712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r>
                <a:rPr lang="en-US" altLang="en-US" sz="4400" b="1" dirty="0">
                  <a:solidFill>
                    <a:srgbClr val="FF0000"/>
                  </a:solidFill>
                  <a:latin typeface="#9Slide05 Fourth" panose="00000500000000000000" pitchFamily="2" charset="0"/>
                </a:rPr>
                <a:t>QUYỀN TRẺ EM</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926465" cy="5016625"/>
            </a:xfrm>
            <a:prstGeom prst="rect">
              <a:avLst/>
            </a:prstGeom>
            <a:noFill/>
            <a:ln w="9525">
              <a:noFill/>
              <a:miter lim="800000"/>
              <a:headEnd/>
              <a:tailEnd/>
            </a:ln>
          </p:spPr>
        </p:pic>
        <p:sp>
          <p:nvSpPr>
            <p:cNvPr id="16" name="Rectangle 189"/>
            <p:cNvSpPr>
              <a:spLocks noChangeArrowheads="1"/>
            </p:cNvSpPr>
            <p:nvPr/>
          </p:nvSpPr>
          <p:spPr bwMode="auto">
            <a:xfrm>
              <a:off x="7257948" y="2633242"/>
              <a:ext cx="3093955" cy="1152820"/>
            </a:xfrm>
            <a:prstGeom prst="rect">
              <a:avLst/>
            </a:prstGeom>
            <a:noFill/>
            <a:ln>
              <a:noFill/>
            </a:ln>
            <a:effectLst/>
          </p:spPr>
          <p:txBody>
            <a:bodyPr wrap="square"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a:t>
              </a:r>
            </a:p>
            <a:p>
              <a:pPr algn="ctr">
                <a:defRPr/>
              </a:pPr>
              <a:r>
                <a:rPr lang="en-US" altLang="zh-CN" sz="3200" b="1" kern="0" dirty="0" err="1">
                  <a:solidFill>
                    <a:srgbClr val="0000FF"/>
                  </a:solidFill>
                  <a:latin typeface="SVN-Vanilla Daisy Pro" panose="00000500000000000000" pitchFamily="2" charset="0"/>
                  <a:ea typeface="微软雅黑" pitchFamily="34" charset="-122"/>
                  <a:cs typeface="Times New Roman" pitchFamily="18" charset="0"/>
                </a:rPr>
                <a:t>KHỞI</a:t>
              </a: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 </a:t>
              </a:r>
              <a:r>
                <a:rPr lang="en-US" altLang="zh-CN" sz="3200" b="1" kern="0" dirty="0" err="1" smtClean="0">
                  <a:solidFill>
                    <a:srgbClr val="0000FF"/>
                  </a:solidFill>
                  <a:latin typeface="SVN-Vanilla Daisy Pro" panose="00000500000000000000" pitchFamily="2" charset="0"/>
                  <a:ea typeface="微软雅黑" pitchFamily="34" charset="-122"/>
                  <a:cs typeface="Times New Roman" pitchFamily="18" charset="0"/>
                </a:rPr>
                <a:t>ĐỘNG</a:t>
              </a:r>
              <a:endParaRPr lang="en-US" altLang="zh-CN" sz="3200" b="1" kern="0" dirty="0">
                <a:solidFill>
                  <a:srgbClr val="0000FF"/>
                </a:solidFill>
                <a:latin typeface="SVN-Vanilla Daisy Pro" panose="00000500000000000000" pitchFamily="2" charset="0"/>
                <a:ea typeface="微软雅黑" pitchFamily="34" charset="-122"/>
                <a:cs typeface="Times New Roman" pitchFamily="18"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386412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2">
            <a:alphaModFix/>
          </a:blip>
          <a:srcRect l="15285" t="10430" r="46645" b="11190"/>
          <a:stretch/>
        </p:blipFill>
        <p:spPr>
          <a:xfrm>
            <a:off x="-1634800" y="0"/>
            <a:ext cx="14499771" cy="7441175"/>
          </a:xfrm>
          <a:prstGeom prst="rect">
            <a:avLst/>
          </a:prstGeom>
          <a:noFill/>
          <a:ln>
            <a:noFill/>
          </a:ln>
        </p:spPr>
      </p:pic>
      <p:sp>
        <p:nvSpPr>
          <p:cNvPr id="3" name="Snip Diagonal Corner Rectangle 2"/>
          <p:cNvSpPr/>
          <p:nvPr/>
        </p:nvSpPr>
        <p:spPr>
          <a:xfrm>
            <a:off x="0" y="0"/>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Đọc</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thông</a:t>
            </a:r>
            <a:r>
              <a:rPr lang="en-US" sz="2400" b="1" kern="0" dirty="0">
                <a:solidFill>
                  <a:prstClr val="black"/>
                </a:solidFill>
                <a:latin typeface="Times New Roman" panose="02020603050405020304" pitchFamily="18" charset="0"/>
                <a:cs typeface="Times New Roman" panose="02020603050405020304" pitchFamily="18" charset="0"/>
              </a:rPr>
              <a:t> tin </a:t>
            </a:r>
            <a:r>
              <a:rPr lang="en-US" sz="2400" b="1" kern="0" dirty="0" err="1">
                <a:solidFill>
                  <a:prstClr val="black"/>
                </a:solidFill>
                <a:latin typeface="Times New Roman" panose="02020603050405020304" pitchFamily="18" charset="0"/>
                <a:cs typeface="Times New Roman" panose="02020603050405020304" pitchFamily="18" charset="0"/>
              </a:rPr>
              <a:t>và</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trả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lời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câu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hỏi</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0507102" y="6152606"/>
            <a:ext cx="1684898" cy="705394"/>
          </a:xfrm>
          <a:prstGeom prst="ellipse">
            <a:avLst/>
          </a:prstGeom>
          <a:ln>
            <a:noFill/>
          </a:ln>
          <a:effectLst>
            <a:softEdge rad="112500"/>
          </a:effectLst>
        </p:spPr>
      </p:pic>
      <p:pic>
        <p:nvPicPr>
          <p:cNvPr id="9" name="Shape 1"/>
          <p:cNvPicPr/>
          <p:nvPr/>
        </p:nvPicPr>
        <p:blipFill>
          <a:blip r:embed="rId4"/>
          <a:stretch/>
        </p:blipFill>
        <p:spPr>
          <a:xfrm>
            <a:off x="11349550" y="0"/>
            <a:ext cx="842449" cy="834887"/>
          </a:xfrm>
          <a:prstGeom prst="rect">
            <a:avLst/>
          </a:prstGeom>
          <a:noFill/>
          <a:ln>
            <a:noFill/>
          </a:ln>
        </p:spPr>
      </p:pic>
      <p:sp>
        <p:nvSpPr>
          <p:cNvPr id="10" name="TextBox 9"/>
          <p:cNvSpPr txBox="1"/>
          <p:nvPr/>
        </p:nvSpPr>
        <p:spPr>
          <a:xfrm>
            <a:off x="565509" y="3136718"/>
            <a:ext cx="8435368" cy="416268"/>
          </a:xfrm>
          <a:prstGeom prst="rect">
            <a:avLst/>
          </a:prstGeom>
          <a:noFill/>
        </p:spPr>
        <p:txBody>
          <a:bodyPr wrap="square" rtlCol="0">
            <a:spAutoFit/>
          </a:bodyPr>
          <a:lstStyle/>
          <a:p>
            <a:pPr algn="just">
              <a:lnSpc>
                <a:spcPct val="107000"/>
              </a:lnSpc>
            </a:pP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4" name="Rectangle 3"/>
          <p:cNvSpPr/>
          <p:nvPr/>
        </p:nvSpPr>
        <p:spPr>
          <a:xfrm>
            <a:off x="565509" y="6039904"/>
            <a:ext cx="8340435" cy="407035"/>
          </a:xfrm>
          <a:prstGeom prst="rect">
            <a:avLst/>
          </a:prstGeom>
        </p:spPr>
        <p:txBody>
          <a:bodyPr wrap="square">
            <a:spAutoFit/>
          </a:bodyPr>
          <a:lstStyle/>
          <a:p>
            <a:pPr algn="just">
              <a:lnSpc>
                <a:spcPct val="107000"/>
              </a:lnSpc>
            </a:pPr>
            <a:endParaRPr lang="en-US" sz="2000" dirty="0">
              <a:solidFill>
                <a:srgbClr val="0000FF"/>
              </a:solidFill>
              <a:effectLst/>
              <a:latin typeface="SVN-Clementine" panose="020F0502020204030203"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565509" y="4783328"/>
            <a:ext cx="11289886" cy="416268"/>
          </a:xfrm>
          <a:prstGeom prst="rect">
            <a:avLst/>
          </a:prstGeom>
          <a:noFill/>
        </p:spPr>
        <p:txBody>
          <a:bodyPr wrap="square" rtlCol="0">
            <a:spAutoFit/>
          </a:bodyPr>
          <a:lstStyle/>
          <a:p>
            <a:pPr algn="just">
              <a:lnSpc>
                <a:spcPct val="107000"/>
              </a:lnSpc>
            </a:pP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7" name="TextBox 6"/>
          <p:cNvSpPr txBox="1"/>
          <p:nvPr/>
        </p:nvSpPr>
        <p:spPr>
          <a:xfrm>
            <a:off x="2193565" y="1940205"/>
            <a:ext cx="184731" cy="369332"/>
          </a:xfrm>
          <a:prstGeom prst="rect">
            <a:avLst/>
          </a:prstGeom>
          <a:noFill/>
        </p:spPr>
        <p:txBody>
          <a:bodyPr wrap="none" rtlCol="0">
            <a:spAutoFit/>
          </a:bodyPr>
          <a:lstStyle/>
          <a:p>
            <a:endParaRPr lang="en-US" dirty="0"/>
          </a:p>
        </p:txBody>
      </p:sp>
      <p:pic>
        <p:nvPicPr>
          <p:cNvPr id="14" name="Picture 13"/>
          <p:cNvPicPr>
            <a:picLocks noChangeAspect="1"/>
          </p:cNvPicPr>
          <p:nvPr/>
        </p:nvPicPr>
        <p:blipFill>
          <a:blip r:embed="rId5"/>
          <a:stretch>
            <a:fillRect/>
          </a:stretch>
        </p:blipFill>
        <p:spPr>
          <a:xfrm>
            <a:off x="369277" y="1269678"/>
            <a:ext cx="2883877" cy="4225514"/>
          </a:xfrm>
          <a:prstGeom prst="rect">
            <a:avLst/>
          </a:prstGeom>
        </p:spPr>
      </p:pic>
      <p:sp>
        <p:nvSpPr>
          <p:cNvPr id="16" name="TextBox 15"/>
          <p:cNvSpPr txBox="1"/>
          <p:nvPr/>
        </p:nvSpPr>
        <p:spPr>
          <a:xfrm>
            <a:off x="3449386" y="727897"/>
            <a:ext cx="7708052" cy="2554545"/>
          </a:xfrm>
          <a:prstGeom prst="rect">
            <a:avLst/>
          </a:prstGeom>
          <a:noFill/>
        </p:spPr>
        <p:txBody>
          <a:bodyPr wrap="square" rtlCol="0">
            <a:spAutoFit/>
          </a:bodyPr>
          <a:lstStyle/>
          <a:p>
            <a:pPr lvl="0"/>
            <a:r>
              <a:rPr lang="en-US" sz="2000" b="1" dirty="0">
                <a:latin typeface="Times New Roman" panose="02020603050405020304" pitchFamily="18" charset="0"/>
                <a:cs typeface="Times New Roman" panose="02020603050405020304" pitchFamily="18" charset="0"/>
              </a:rPr>
              <a:t>T.H 1: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p>
          <a:p>
            <a:pPr lvl="0"/>
            <a:r>
              <a:rPr lang="en-US" sz="2000"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Uỷ</a:t>
            </a:r>
            <a:r>
              <a:rPr lang="en-US" sz="2000" dirty="0">
                <a:latin typeface="Times New Roman" panose="02020603050405020304" pitchFamily="18" charset="0"/>
                <a:cs typeface="Times New Roman" panose="02020603050405020304" pitchFamily="18" charset="0"/>
              </a:rPr>
              <a:t> ban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a:t>
            </a:r>
            <a:r>
              <a:rPr lang="en-US" sz="2000" dirty="0">
                <a:latin typeface="Times New Roman" panose="02020603050405020304" pitchFamily="18" charset="0"/>
                <a:cs typeface="Times New Roman" panose="02020603050405020304" pitchFamily="18" charset="0"/>
              </a:rPr>
              <a:t> sang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p>
          <a:p>
            <a:pPr lvl="0"/>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uỷ</a:t>
            </a:r>
            <a:r>
              <a:rPr lang="en-US" sz="2000" dirty="0">
                <a:latin typeface="Times New Roman" panose="02020603050405020304" pitchFamily="18" charset="0"/>
                <a:cs typeface="Times New Roman" panose="02020603050405020304" pitchFamily="18" charset="0"/>
              </a:rPr>
              <a:t> ban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3449387" y="3309122"/>
            <a:ext cx="7708052" cy="1600438"/>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T.H 2: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p>
          <a:p>
            <a:pPr marL="342900" indent="-342900">
              <a:buAutoNum type="arabicPeriod"/>
            </a:pPr>
            <a:r>
              <a:rPr lang="en-US" sz="2000" dirty="0" err="1">
                <a:latin typeface="Times New Roman" panose="02020603050405020304" pitchFamily="18" charset="0"/>
                <a:cs typeface="Times New Roman" panose="02020603050405020304" pitchFamily="18" charset="0"/>
              </a:rPr>
              <a:t>Hòa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a:t>
            </a:r>
          </a:p>
          <a:p>
            <a:pPr marL="342900" indent="-342900">
              <a:buAutoNum type="arabicPeriod"/>
            </a:pP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endParaRPr lang="en-US" sz="2000" dirty="0">
              <a:latin typeface="Times New Roman" panose="02020603050405020304" pitchFamily="18" charset="0"/>
              <a:cs typeface="Times New Roman" panose="02020603050405020304" pitchFamily="18" charset="0"/>
            </a:endParaRPr>
          </a:p>
          <a:p>
            <a:pPr marL="342900" indent="-342900">
              <a:buAutoNum type="arabicPeriod"/>
            </a:pPr>
            <a:endParaRPr lang="en-US" sz="2000" dirty="0">
              <a:latin typeface="Times New Roman" panose="02020603050405020304" pitchFamily="18" charset="0"/>
              <a:cs typeface="Times New Roman" panose="02020603050405020304" pitchFamily="18" charset="0"/>
            </a:endParaRPr>
          </a:p>
          <a:p>
            <a:endParaRPr lang="en-US" dirty="0"/>
          </a:p>
        </p:txBody>
      </p:sp>
      <p:sp>
        <p:nvSpPr>
          <p:cNvPr id="8" name="TextBox 7"/>
          <p:cNvSpPr txBox="1"/>
          <p:nvPr/>
        </p:nvSpPr>
        <p:spPr>
          <a:xfrm>
            <a:off x="3449386" y="4380167"/>
            <a:ext cx="7708051" cy="163121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T.H 3: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p>
          <a:p>
            <a:pPr marL="285750" indent="-285750">
              <a:buFontTx/>
              <a:buChar char="-"/>
            </a:pP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Minh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vui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a:t>
            </a:r>
          </a:p>
          <a:p>
            <a:pPr marL="285750" indent="-285750">
              <a:buFontTx/>
              <a:buChar char="-"/>
            </a:pPr>
            <a:r>
              <a:rPr lang="en-US" sz="2000" dirty="0">
                <a:latin typeface="Times New Roman" panose="02020603050405020304" pitchFamily="18" charset="0"/>
                <a:cs typeface="Times New Roman" panose="02020603050405020304" pitchFamily="18" charset="0"/>
              </a:rPr>
              <a:t> Anh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Minh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giỏi</a:t>
            </a:r>
            <a:endParaRPr lang="en-US" sz="2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670538" y="5913782"/>
            <a:ext cx="9100039"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Trách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GĐ,NT,XH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p>
          <a:p>
            <a:r>
              <a:rPr lang="en-US" sz="2400" b="1" dirty="0" err="1">
                <a:latin typeface="Times New Roman" panose="02020603050405020304" pitchFamily="18" charset="0"/>
                <a:cs typeface="Times New Roman" panose="02020603050405020304" pitchFamily="18" charset="0"/>
              </a:rPr>
              <a:t>Bổn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Ngoan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a:t>
            </a:r>
          </a:p>
        </p:txBody>
      </p:sp>
      <p:sp>
        <p:nvSpPr>
          <p:cNvPr id="12" name="Right Arrow 11"/>
          <p:cNvSpPr/>
          <p:nvPr/>
        </p:nvSpPr>
        <p:spPr>
          <a:xfrm>
            <a:off x="808894" y="6065530"/>
            <a:ext cx="817684" cy="390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441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hape 1"/>
          <p:cNvPicPr/>
          <p:nvPr/>
        </p:nvPicPr>
        <p:blipFill>
          <a:blip r:embed="rId2"/>
          <a:stretch/>
        </p:blipFill>
        <p:spPr>
          <a:xfrm>
            <a:off x="11033760" y="0"/>
            <a:ext cx="1158240" cy="1048385"/>
          </a:xfrm>
          <a:prstGeom prst="rect">
            <a:avLst/>
          </a:prstGeom>
          <a:noFill/>
          <a:ln>
            <a:noFill/>
          </a:ln>
        </p:spPr>
      </p:pic>
      <p:sp>
        <p:nvSpPr>
          <p:cNvPr id="2" name="TextBox 1"/>
          <p:cNvSpPr txBox="1"/>
          <p:nvPr/>
        </p:nvSpPr>
        <p:spPr>
          <a:xfrm>
            <a:off x="741873" y="845389"/>
            <a:ext cx="5201728" cy="4524315"/>
          </a:xfrm>
          <a:prstGeom prst="rect">
            <a:avLst/>
          </a:prstGeom>
          <a:noFill/>
        </p:spPr>
        <p:txBody>
          <a:bodyPr wrap="square" rtlCol="0">
            <a:spAutoFit/>
          </a:bodyPr>
          <a:lstStyle/>
          <a:p>
            <a:pPr marL="342900" lvl="0" indent="-342900">
              <a:buAutoNum type="alphaLcPeriod"/>
            </a:pPr>
            <a:r>
              <a:rPr lang="en-US" sz="2400" b="1" dirty="0" err="1">
                <a:latin typeface="Times New Roman" panose="02020603050405020304" pitchFamily="18" charset="0"/>
                <a:cs typeface="Times New Roman" panose="02020603050405020304" pitchFamily="18" charset="0"/>
              </a:rPr>
              <a:t>Trách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g</a:t>
            </a:r>
            <a:r>
              <a:rPr lang="vi-VN" sz="2400" b="1" dirty="0">
                <a:latin typeface="Times New Roman" panose="02020603050405020304" pitchFamily="18" charset="0"/>
                <a:cs typeface="Times New Roman" panose="02020603050405020304" pitchFamily="18" charset="0"/>
              </a:rPr>
              <a:t>ia đình, nhà trường và xã hội </a:t>
            </a:r>
            <a:r>
              <a:rPr lang="en-US" sz="2400" b="1" dirty="0">
                <a:latin typeface="Times New Roman" panose="02020603050405020304" pitchFamily="18" charset="0"/>
                <a:cs typeface="Times New Roman" panose="02020603050405020304" pitchFamily="18" charset="0"/>
              </a:rPr>
              <a:t>:</a:t>
            </a:r>
          </a:p>
          <a:p>
            <a:pPr marL="285750" lvl="0" indent="-285750">
              <a:buFontTx/>
              <a:buChar char="-"/>
            </a:pPr>
            <a:r>
              <a:rPr lang="en-US" sz="2400" dirty="0">
                <a:latin typeface="Times New Roman" panose="02020603050405020304" pitchFamily="18" charset="0"/>
                <a:cs typeface="Times New Roman" panose="02020603050405020304" pitchFamily="18" charset="0"/>
              </a:rPr>
              <a:t>C</a:t>
            </a:r>
            <a:r>
              <a:rPr lang="vi-VN" sz="2400" dirty="0">
                <a:latin typeface="Times New Roman" panose="02020603050405020304" pitchFamily="18" charset="0"/>
                <a:cs typeface="Times New Roman" panose="02020603050405020304" pitchFamily="18" charset="0"/>
              </a:rPr>
              <a:t>ó trách nhiệm chăm sóc, nuôi dưỡng, giáo dục trẻ em;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D</a:t>
            </a:r>
            <a:r>
              <a:rPr lang="vi-VN" sz="2400" dirty="0">
                <a:latin typeface="Times New Roman" panose="02020603050405020304" pitchFamily="18" charset="0"/>
                <a:cs typeface="Times New Roman" panose="02020603050405020304" pitchFamily="18" charset="0"/>
              </a:rPr>
              <a:t>ành điều kiện tốt nhất và tạo môi trường lành mạnh cho sự phát triển toàn diện của trẻ em;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ảo đảm cho trẻ em được học tập và phát triển;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G</a:t>
            </a:r>
            <a:r>
              <a:rPr lang="vi-VN" sz="2400" dirty="0">
                <a:latin typeface="Times New Roman" panose="02020603050405020304" pitchFamily="18" charset="0"/>
                <a:cs typeface="Times New Roman" panose="02020603050405020304" pitchFamily="18" charset="0"/>
              </a:rPr>
              <a:t>iáo dục và giúp đỡ để trẻ em hiểu và thực hiện được q</a:t>
            </a:r>
            <a:r>
              <a:rPr lang="en-US" sz="2400" dirty="0">
                <a:latin typeface="Times New Roman" panose="02020603050405020304" pitchFamily="18" charset="0"/>
                <a:cs typeface="Times New Roman" panose="02020603050405020304" pitchFamily="18" charset="0"/>
              </a:rPr>
              <a:t>u</a:t>
            </a:r>
            <a:r>
              <a:rPr lang="vi-VN" sz="2400" dirty="0">
                <a:latin typeface="Times New Roman" panose="02020603050405020304" pitchFamily="18" charset="0"/>
                <a:cs typeface="Times New Roman" panose="02020603050405020304" pitchFamily="18" charset="0"/>
              </a:rPr>
              <a:t>yền và bổn phận của trẻ em.</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305909" y="845389"/>
            <a:ext cx="5080959" cy="5447645"/>
          </a:xfrm>
          <a:prstGeom prst="rect">
            <a:avLst/>
          </a:prstGeom>
          <a:noFill/>
        </p:spPr>
        <p:txBody>
          <a:bodyPr wrap="square" rtlCol="0">
            <a:spAutoFit/>
          </a:bodyPr>
          <a:lstStyle/>
          <a:p>
            <a:pPr lvl="0"/>
            <a:r>
              <a:rPr lang="en-US" sz="2400" b="1" dirty="0">
                <a:latin typeface="Times New Roman" panose="02020603050405020304" pitchFamily="18" charset="0"/>
                <a:cs typeface="Times New Roman" panose="02020603050405020304" pitchFamily="18" charset="0"/>
              </a:rPr>
              <a:t>b. </a:t>
            </a:r>
            <a:r>
              <a:rPr lang="vi-VN" sz="2400" b="1" dirty="0">
                <a:latin typeface="Times New Roman" panose="02020603050405020304" pitchFamily="18" charset="0"/>
                <a:cs typeface="Times New Roman" panose="02020603050405020304" pitchFamily="18" charset="0"/>
              </a:rPr>
              <a:t>Bổn phận của trẻ em </a:t>
            </a:r>
            <a:endParaRPr lang="en-US" sz="2400" b="1"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gia đình:</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Kính trọng, lễ phép, hiếu thảo với ông bà, cha mẹ.</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Học tập, rèn lụyện, giữ gìn nê nếp gia đình.</a:t>
            </a:r>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nhà trường:</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Tôn trọng giáo viên, cán bộ, nhân viên nhà trường.</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Rèn luyện đạo đức, thực hiện tốt nhiệm vụ học tập.</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Chấp hành đầy đủ nội qụy, qụy định của nhà trường.</a:t>
            </a:r>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bản thân:</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Sống trung thực, khiêm tốn.</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Không đánh bạc; không mua, bán, sử dụng rượu, bia, thuốc lá và chất gây nghiện, chất kích thích khác.</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14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1176" y="769385"/>
            <a:ext cx="9893833" cy="5608283"/>
            <a:chOff x="1259802" y="248268"/>
            <a:chExt cx="9893833" cy="5608283"/>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TRẺ EM </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298964" y="839926"/>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III.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LUYỆN TẬP</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7018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242867" y="85124"/>
            <a:ext cx="8445261"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a:t>
            </a:r>
          </a:p>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2335620" y="2262577"/>
            <a:ext cx="3478584" cy="1122423"/>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trường</a:t>
            </a:r>
            <a:r>
              <a:rPr lang="en-US" sz="2400" b="1" i="1" dirty="0">
                <a:solidFill>
                  <a:srgbClr val="FF0000"/>
                </a:solidFill>
                <a:latin typeface="Times New Roman" panose="02020603050405020304" pitchFamily="18" charset="0"/>
                <a:cs typeface="Times New Roman" panose="02020603050405020304" pitchFamily="18" charset="0"/>
              </a:rPr>
              <a:t> , </a:t>
            </a:r>
            <a:r>
              <a:rPr lang="en-US" sz="2400" b="1" i="1" dirty="0" err="1">
                <a:solidFill>
                  <a:srgbClr val="FF0000"/>
                </a:solidFill>
                <a:latin typeface="Times New Roman" panose="02020603050405020304" pitchFamily="18" charset="0"/>
                <a:cs typeface="Times New Roman" panose="02020603050405020304" pitchFamily="18" charset="0"/>
              </a:rPr>
              <a:t>lớp</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3027871" y="3941192"/>
            <a:ext cx="2122099" cy="272657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a:off x="4074912" y="1434846"/>
            <a:ext cx="0"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a:endCxn id="12" idx="0"/>
          </p:cNvCxnSpPr>
          <p:nvPr/>
        </p:nvCxnSpPr>
        <p:spPr>
          <a:xfrm>
            <a:off x="4074912" y="3385000"/>
            <a:ext cx="14009" cy="556192"/>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Shape 1"/>
          <p:cNvPicPr/>
          <p:nvPr/>
        </p:nvPicPr>
        <p:blipFill>
          <a:blip r:embed="rId2"/>
          <a:stretch/>
        </p:blipFill>
        <p:spPr>
          <a:xfrm>
            <a:off x="11033760" y="0"/>
            <a:ext cx="1158240" cy="1048385"/>
          </a:xfrm>
          <a:prstGeom prst="rect">
            <a:avLst/>
          </a:prstGeom>
          <a:noFill/>
          <a:ln>
            <a:noFill/>
          </a:ln>
        </p:spPr>
      </p:pic>
      <p:sp>
        <p:nvSpPr>
          <p:cNvPr id="21" name="Rectangle: Rounded Corners 15">
            <a:extLst>
              <a:ext uri="{FF2B5EF4-FFF2-40B4-BE49-F238E27FC236}">
                <a16:creationId xmlns:a16="http://schemas.microsoft.com/office/drawing/2014/main" id="{F00E3249-ACD5-4D11-8D94-2D016D6532E8}"/>
              </a:ext>
            </a:extLst>
          </p:cNvPr>
          <p:cNvSpPr/>
          <p:nvPr/>
        </p:nvSpPr>
        <p:spPr>
          <a:xfrm>
            <a:off x="7819844" y="2262577"/>
            <a:ext cx="3295292" cy="11072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nơi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em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sống</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3"/>
          <a:stretch>
            <a:fillRect/>
          </a:stretch>
        </p:blipFill>
        <p:spPr>
          <a:xfrm>
            <a:off x="8548777" y="3941193"/>
            <a:ext cx="1837427" cy="2726574"/>
          </a:xfrm>
          <a:prstGeom prst="rect">
            <a:avLst/>
          </a:prstGeom>
        </p:spPr>
      </p:pic>
      <p:cxnSp>
        <p:nvCxnSpPr>
          <p:cNvPr id="33" name="Straight Connector 32">
            <a:extLst>
              <a:ext uri="{FF2B5EF4-FFF2-40B4-BE49-F238E27FC236}">
                <a16:creationId xmlns:a16="http://schemas.microsoft.com/office/drawing/2014/main" id="{06C6F0E5-34EA-4A9B-B75B-08619F47AE1E}"/>
              </a:ext>
            </a:extLst>
          </p:cNvPr>
          <p:cNvCxnSpPr>
            <a:cxnSpLocks/>
          </p:cNvCxnSpPr>
          <p:nvPr/>
        </p:nvCxnSpPr>
        <p:spPr>
          <a:xfrm>
            <a:off x="9382268" y="3385000"/>
            <a:ext cx="3272" cy="556192"/>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9661016A-ACC6-42C5-A502-28ED3A37D021}"/>
              </a:ext>
            </a:extLst>
          </p:cNvPr>
          <p:cNvCxnSpPr>
            <a:cxnSpLocks/>
          </p:cNvCxnSpPr>
          <p:nvPr/>
        </p:nvCxnSpPr>
        <p:spPr>
          <a:xfrm flipH="1">
            <a:off x="9270125" y="1434846"/>
            <a:ext cx="11898"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3361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242867" y="85124"/>
            <a:ext cx="8445261"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a:t>
            </a:r>
          </a:p>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2473643" y="2257557"/>
            <a:ext cx="3478584" cy="1122423"/>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trường</a:t>
            </a:r>
            <a:r>
              <a:rPr lang="en-US" sz="2400" b="1" i="1" dirty="0">
                <a:solidFill>
                  <a:srgbClr val="FF0000"/>
                </a:solidFill>
                <a:latin typeface="Times New Roman" panose="02020603050405020304" pitchFamily="18" charset="0"/>
                <a:cs typeface="Times New Roman" panose="02020603050405020304" pitchFamily="18" charset="0"/>
              </a:rPr>
              <a:t> , </a:t>
            </a:r>
            <a:r>
              <a:rPr lang="en-US" sz="2400" b="1" i="1" dirty="0" err="1">
                <a:solidFill>
                  <a:srgbClr val="FF0000"/>
                </a:solidFill>
                <a:latin typeface="Times New Roman" panose="02020603050405020304" pitchFamily="18" charset="0"/>
                <a:cs typeface="Times New Roman" panose="02020603050405020304" pitchFamily="18" charset="0"/>
              </a:rPr>
              <a:t>lớp</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2406770" y="3941192"/>
            <a:ext cx="3286663" cy="272657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vi-VN" sz="2000" b="1" i="1" dirty="0">
                <a:solidFill>
                  <a:schemeClr val="tx1"/>
                </a:solidFill>
                <a:latin typeface="Times New Roman" panose="02020603050405020304" pitchFamily="18" charset="0"/>
                <a:cs typeface="Times New Roman" panose="02020603050405020304" pitchFamily="18" charset="0"/>
              </a:rPr>
              <a:t>Lập hòm thư góp ý </a:t>
            </a: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Tham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sinh</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hoạt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endParaRPr lang="en-US"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Học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dục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thao</a:t>
            </a:r>
            <a:endParaRPr lang="en-US"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Vui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chơi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giải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trí</a:t>
            </a:r>
            <a:endParaRPr lang="vi-VN"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vi-VN" sz="2000" b="1" i="1" dirty="0">
                <a:solidFill>
                  <a:schemeClr val="tx1"/>
                </a:solidFill>
                <a:latin typeface="Times New Roman" panose="02020603050405020304" pitchFamily="18" charset="0"/>
                <a:cs typeface="Times New Roman" panose="02020603050405020304" pitchFamily="18" charset="0"/>
              </a:rPr>
              <a:t>Lập trường , lớp học dành cho trẻ khuyết tật</a:t>
            </a: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a:off x="4074912" y="1434846"/>
            <a:ext cx="0"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3969464" y="3385000"/>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Shape 1"/>
          <p:cNvPicPr/>
          <p:nvPr/>
        </p:nvPicPr>
        <p:blipFill>
          <a:blip r:embed="rId2"/>
          <a:stretch/>
        </p:blipFill>
        <p:spPr>
          <a:xfrm>
            <a:off x="11033760" y="0"/>
            <a:ext cx="1158240" cy="1048385"/>
          </a:xfrm>
          <a:prstGeom prst="rect">
            <a:avLst/>
          </a:prstGeom>
          <a:noFill/>
          <a:ln>
            <a:noFill/>
          </a:ln>
        </p:spPr>
      </p:pic>
      <p:sp>
        <p:nvSpPr>
          <p:cNvPr id="21" name="Rectangle: Rounded Corners 15">
            <a:extLst>
              <a:ext uri="{FF2B5EF4-FFF2-40B4-BE49-F238E27FC236}">
                <a16:creationId xmlns:a16="http://schemas.microsoft.com/office/drawing/2014/main" id="{F00E3249-ACD5-4D11-8D94-2D016D6532E8}"/>
              </a:ext>
            </a:extLst>
          </p:cNvPr>
          <p:cNvSpPr/>
          <p:nvPr/>
        </p:nvSpPr>
        <p:spPr>
          <a:xfrm>
            <a:off x="7487728" y="2287916"/>
            <a:ext cx="3295292" cy="11072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nơi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em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sống</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3"/>
          <a:stretch>
            <a:fillRect/>
          </a:stretch>
        </p:blipFill>
        <p:spPr>
          <a:xfrm>
            <a:off x="6788989" y="4022600"/>
            <a:ext cx="4718649" cy="2533475"/>
          </a:xfrm>
          <a:prstGeom prst="rect">
            <a:avLst/>
          </a:prstGeom>
        </p:spPr>
      </p:pic>
      <p:cxnSp>
        <p:nvCxnSpPr>
          <p:cNvPr id="33" name="Straight Connector 32">
            <a:extLst>
              <a:ext uri="{FF2B5EF4-FFF2-40B4-BE49-F238E27FC236}">
                <a16:creationId xmlns:a16="http://schemas.microsoft.com/office/drawing/2014/main" id="{06C6F0E5-34EA-4A9B-B75B-08619F47AE1E}"/>
              </a:ext>
            </a:extLst>
          </p:cNvPr>
          <p:cNvCxnSpPr>
            <a:cxnSpLocks/>
          </p:cNvCxnSpPr>
          <p:nvPr/>
        </p:nvCxnSpPr>
        <p:spPr>
          <a:xfrm>
            <a:off x="9270125" y="3395174"/>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6862314" y="4309306"/>
            <a:ext cx="4839418" cy="2554545"/>
          </a:xfrm>
          <a:prstGeom prst="rect">
            <a:avLst/>
          </a:prstGeom>
        </p:spPr>
        <p:txBody>
          <a:bodyPr wrap="square">
            <a:spAutoFit/>
          </a:bodyPr>
          <a:lstStyle/>
          <a:p>
            <a:pPr marL="342900" lvl="0" indent="-342900">
              <a:buFontTx/>
              <a:buChar char="-"/>
            </a:pP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Tiêm</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phòng</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vắc</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xin</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a:latin typeface="Times New Roman" panose="02020603050405020304" pitchFamily="18" charset="0"/>
                <a:cs typeface="Times New Roman" panose="02020603050405020304" pitchFamily="18" charset="0"/>
              </a:rPr>
              <a:t> </a:t>
            </a:r>
            <a:endParaRPr lang="vi-VN" sz="2000" b="1" i="1" dirty="0">
              <a:latin typeface="Times New Roman" panose="02020603050405020304" pitchFamily="18" charset="0"/>
              <a:cs typeface="Times New Roman" panose="02020603050405020304" pitchFamily="18" charset="0"/>
            </a:endParaRPr>
          </a:p>
          <a:p>
            <a:pPr marL="342900" lvl="0" indent="-342900">
              <a:buFontTx/>
              <a:buChar char="-"/>
            </a:pPr>
            <a:r>
              <a:rPr lang="vi-VN" sz="2000" b="1" i="1" dirty="0">
                <a:latin typeface="Times New Roman" panose="02020603050405020304" pitchFamily="18" charset="0"/>
                <a:cs typeface="Times New Roman" panose="02020603050405020304" pitchFamily="18" charset="0"/>
              </a:rPr>
              <a:t>Mở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vui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trẻ</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endParaRPr lang="en-US" sz="2000" b="1" i="1" dirty="0">
              <a:latin typeface="Times New Roman" panose="02020603050405020304" pitchFamily="18" charset="0"/>
              <a:cs typeface="Times New Roman" panose="02020603050405020304" pitchFamily="18" charset="0"/>
            </a:endParaRPr>
          </a:p>
          <a:p>
            <a:pPr marL="342900" lvl="0" indent="-342900">
              <a:buFontTx/>
              <a:buChar char="-"/>
            </a:pPr>
            <a:r>
              <a:rPr lang="en-US" sz="2000" b="1" i="1" dirty="0" err="1">
                <a:latin typeface="Times New Roman" panose="02020603050405020304" pitchFamily="18" charset="0"/>
                <a:cs typeface="Times New Roman" panose="02020603050405020304" pitchFamily="18" charset="0"/>
              </a:rPr>
              <a:t>Tặng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tết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trung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tết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thiếu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nhi</a:t>
            </a:r>
            <a:endParaRPr lang="en-US" sz="2000" b="1" i="1" dirty="0">
              <a:latin typeface="Times New Roman" panose="02020603050405020304" pitchFamily="18" charset="0"/>
              <a:cs typeface="Times New Roman" panose="02020603050405020304" pitchFamily="18" charset="0"/>
            </a:endParaRPr>
          </a:p>
          <a:p>
            <a:pPr lvl="0"/>
            <a:r>
              <a:rPr lang="vi-VN" sz="2000" b="1" i="1" dirty="0">
                <a:latin typeface="Times New Roman" panose="02020603050405020304" pitchFamily="18" charset="0"/>
                <a:cs typeface="Times New Roman" panose="02020603050405020304" pitchFamily="18" charset="0"/>
              </a:rPr>
              <a:t>-</a:t>
            </a:r>
            <a:r>
              <a:rPr lang="en-US" sz="2000" b="1" i="1"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Lập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quỹ</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khuyến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học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để</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giúp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đỡ</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trẻ</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nghèo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hoàn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cảnh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khăn</a:t>
            </a:r>
            <a:r>
              <a:rPr lang="en-US" sz="2000" b="1" i="1" dirty="0">
                <a:latin typeface="Times New Roman" panose="02020603050405020304" pitchFamily="18" charset="0"/>
                <a:cs typeface="Times New Roman" panose="02020603050405020304" pitchFamily="18" charset="0"/>
              </a:rPr>
              <a:t>.</a:t>
            </a:r>
          </a:p>
          <a:p>
            <a:pPr lvl="0"/>
            <a:r>
              <a:rPr lang="vi-VN" sz="2000" b="1" i="1"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Tổ</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chức</a:t>
            </a:r>
            <a:r>
              <a:rPr lang="en-US" sz="2000" b="1" i="1"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tạo công ăn </a:t>
            </a:r>
            <a:r>
              <a:rPr lang="en-US" sz="2000" b="1" i="1" dirty="0" err="1">
                <a:latin typeface="Times New Roman" panose="02020603050405020304" pitchFamily="18" charset="0"/>
                <a:cs typeface="Times New Roman" panose="02020603050405020304" pitchFamily="18" charset="0"/>
              </a:rPr>
              <a:t>việc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làm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a:t>
            </a:r>
            <a:r>
              <a:rPr lang="vi-VN" sz="2000" b="1" i="1" dirty="0">
                <a:latin typeface="Times New Roman" panose="02020603050405020304" pitchFamily="18" charset="0"/>
                <a:cs typeface="Times New Roman" panose="02020603050405020304" pitchFamily="18" charset="0"/>
              </a:rPr>
              <a:t>o tr</a:t>
            </a:r>
            <a:r>
              <a:rPr lang="en-US" sz="2000" b="1" i="1" dirty="0">
                <a:latin typeface="Times New Roman" panose="02020603050405020304" pitchFamily="18" charset="0"/>
                <a:cs typeface="Times New Roman" panose="02020603050405020304" pitchFamily="18" charset="0"/>
              </a:rPr>
              <a:t>ẻ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nghèo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không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nương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tựa</a:t>
            </a:r>
            <a:r>
              <a:rPr lang="en-US" sz="2000" b="1" i="1" dirty="0">
                <a:latin typeface="Times New Roman" panose="02020603050405020304" pitchFamily="18" charset="0"/>
                <a:cs typeface="Times New Roman" panose="02020603050405020304" pitchFamily="18" charset="0"/>
              </a:rPr>
              <a:t>.</a:t>
            </a:r>
          </a:p>
          <a:p>
            <a:pPr marL="342900" indent="-342900">
              <a:buFontTx/>
              <a:buChar char="-"/>
            </a:pPr>
            <a:endParaRPr lang="en-US" sz="2000" b="1" dirty="0"/>
          </a:p>
        </p:txBody>
      </p:sp>
      <p:cxnSp>
        <p:nvCxnSpPr>
          <p:cNvPr id="26" name="Straight Arrow Connector 25">
            <a:extLst>
              <a:ext uri="{FF2B5EF4-FFF2-40B4-BE49-F238E27FC236}">
                <a16:creationId xmlns:a16="http://schemas.microsoft.com/office/drawing/2014/main" id="{9661016A-ACC6-42C5-A502-28ED3A37D021}"/>
              </a:ext>
            </a:extLst>
          </p:cNvPr>
          <p:cNvCxnSpPr>
            <a:cxnSpLocks/>
          </p:cNvCxnSpPr>
          <p:nvPr/>
        </p:nvCxnSpPr>
        <p:spPr>
          <a:xfrm flipH="1">
            <a:off x="9270125" y="1434846"/>
            <a:ext cx="11898"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5697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par>
                                <p:cTn id="28" presetID="22" presetClass="entr" presetSubtype="4"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21" grpId="0" animBg="1"/>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3"/>
          <p:cNvSpPr txBox="1">
            <a:spLocks noChangeArrowheads="1"/>
          </p:cNvSpPr>
          <p:nvPr/>
        </p:nvSpPr>
        <p:spPr bwMode="auto">
          <a:xfrm>
            <a:off x="1828800" y="766573"/>
            <a:ext cx="7991045" cy="70788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000" b="1" dirty="0" err="1">
                <a:solidFill>
                  <a:srgbClr val="FF00FF"/>
                </a:solidFill>
                <a:latin typeface="Times New Roman" panose="02020603050405020304" pitchFamily="18" charset="0"/>
                <a:cs typeface="Times New Roman" panose="02020603050405020304" pitchFamily="18" charset="0"/>
              </a:rPr>
              <a:t>Trong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những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sau</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thực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hiện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xâm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phạm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a:t>
            </a:r>
          </a:p>
        </p:txBody>
      </p:sp>
      <p:pic>
        <p:nvPicPr>
          <p:cNvPr id="9"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5454" y="-198316"/>
            <a:ext cx="1440259" cy="2112622"/>
          </a:xfrm>
          <a:prstGeom prst="rect">
            <a:avLst/>
          </a:prstGeom>
        </p:spPr>
      </p:pic>
      <p:pic>
        <p:nvPicPr>
          <p:cNvPr id="10" name="Shape 1"/>
          <p:cNvPicPr/>
          <p:nvPr/>
        </p:nvPicPr>
        <p:blipFill>
          <a:blip r:embed="rId3"/>
          <a:stretch/>
        </p:blipFill>
        <p:spPr>
          <a:xfrm>
            <a:off x="11033760" y="0"/>
            <a:ext cx="1158240" cy="1048385"/>
          </a:xfrm>
          <a:prstGeom prst="rect">
            <a:avLst/>
          </a:prstGeom>
          <a:noFill/>
          <a:ln>
            <a:noFill/>
          </a:ln>
        </p:spPr>
      </p:pic>
      <p:pic>
        <p:nvPicPr>
          <p:cNvPr id="17" name="Google Shape;155;p8"/>
          <p:cNvPicPr preferRelativeResize="0"/>
          <p:nvPr/>
        </p:nvPicPr>
        <p:blipFill rotWithShape="1">
          <a:blip r:embed="rId4">
            <a:alphaModFix/>
          </a:blip>
          <a:srcRect/>
          <a:stretch/>
        </p:blipFill>
        <p:spPr>
          <a:xfrm>
            <a:off x="10433880" y="1632565"/>
            <a:ext cx="1653119" cy="1437033"/>
          </a:xfrm>
          <a:prstGeom prst="rect">
            <a:avLst/>
          </a:prstGeom>
          <a:noFill/>
          <a:ln>
            <a:noFill/>
          </a:ln>
        </p:spPr>
      </p:pic>
      <p:pic>
        <p:nvPicPr>
          <p:cNvPr id="18"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 BÀI TẬP 2.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556605185"/>
              </p:ext>
            </p:extLst>
          </p:nvPr>
        </p:nvGraphicFramePr>
        <p:xfrm>
          <a:off x="802258" y="1632565"/>
          <a:ext cx="9357744" cy="5092468"/>
        </p:xfrm>
        <a:graphic>
          <a:graphicData uri="http://schemas.openxmlformats.org/drawingml/2006/table">
            <a:tbl>
              <a:tblPr firstRow="1" bandRow="1">
                <a:tableStyleId>{5C22544A-7EE6-4342-B048-85BDC9FD1C3A}</a:tableStyleId>
              </a:tblPr>
              <a:tblGrid>
                <a:gridCol w="1115970">
                  <a:extLst>
                    <a:ext uri="{9D8B030D-6E8A-4147-A177-3AD203B41FA5}">
                      <a16:colId xmlns:a16="http://schemas.microsoft.com/office/drawing/2014/main" val="20000"/>
                    </a:ext>
                  </a:extLst>
                </a:gridCol>
                <a:gridCol w="4685118">
                  <a:extLst>
                    <a:ext uri="{9D8B030D-6E8A-4147-A177-3AD203B41FA5}">
                      <a16:colId xmlns:a16="http://schemas.microsoft.com/office/drawing/2014/main" val="20001"/>
                    </a:ext>
                  </a:extLst>
                </a:gridCol>
                <a:gridCol w="1809594">
                  <a:extLst>
                    <a:ext uri="{9D8B030D-6E8A-4147-A177-3AD203B41FA5}">
                      <a16:colId xmlns:a16="http://schemas.microsoft.com/office/drawing/2014/main" val="20002"/>
                    </a:ext>
                  </a:extLst>
                </a:gridCol>
                <a:gridCol w="1747062">
                  <a:extLst>
                    <a:ext uri="{9D8B030D-6E8A-4147-A177-3AD203B41FA5}">
                      <a16:colId xmlns:a16="http://schemas.microsoft.com/office/drawing/2014/main" val="20003"/>
                    </a:ext>
                  </a:extLst>
                </a:gridCol>
              </a:tblGrid>
              <a:tr h="765568">
                <a:tc>
                  <a:txBody>
                    <a:bodyPr/>
                    <a:lstStyle/>
                    <a:p>
                      <a:r>
                        <a:rPr lang="en-US" sz="2000" dirty="0">
                          <a:latin typeface="Times New Roman" panose="02020603050405020304" pitchFamily="18" charset="0"/>
                          <a:cs typeface="Times New Roman" panose="02020603050405020304" pitchFamily="18" charset="0"/>
                        </a:rPr>
                        <a:t>STT</a:t>
                      </a:r>
                    </a:p>
                  </a:txBody>
                  <a:tcPr/>
                </a:tc>
                <a:tc>
                  <a:txBody>
                    <a:bodyPr/>
                    <a:lstStyle/>
                    <a:p>
                      <a:r>
                        <a:rPr lang="en-US" sz="2000" dirty="0" err="1">
                          <a:latin typeface="Times New Roman" panose="02020603050405020304" pitchFamily="18" charset="0"/>
                          <a:cs typeface="Times New Roman" panose="02020603050405020304" pitchFamily="18" charset="0"/>
                        </a:rPr>
                        <a:t>Hành</a:t>
                      </a:r>
                      <a:r>
                        <a:rPr lang="en-US" sz="2000" baseline="0" dirty="0">
                          <a:latin typeface="Times New Roman" panose="02020603050405020304" pitchFamily="18" charset="0"/>
                          <a:cs typeface="Times New Roman" panose="02020603050405020304" pitchFamily="18" charset="0"/>
                        </a:rPr>
                        <a:t> vi</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Xâm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phạm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754307">
                <a:tc>
                  <a:txBody>
                    <a:bodyPr/>
                    <a:lstStyle/>
                    <a:p>
                      <a:pPr algn="ctr"/>
                      <a:r>
                        <a:rPr lang="en-US" sz="2000" dirty="0">
                          <a:latin typeface="Times New Roman" panose="02020603050405020304" pitchFamily="18" charset="0"/>
                          <a:cs typeface="Times New Roman" panose="02020603050405020304" pitchFamily="18" charset="0"/>
                        </a:rPr>
                        <a:t>1</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việc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làm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khăn</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765568">
                <a:tc>
                  <a:txBody>
                    <a:bodyPr/>
                    <a:lstStyle/>
                    <a:p>
                      <a:pPr algn="ctr"/>
                      <a:r>
                        <a:rPr lang="en-US" sz="2000" dirty="0">
                          <a:latin typeface="Times New Roman" panose="02020603050405020304" pitchFamily="18" charset="0"/>
                          <a:cs typeface="Times New Roman" panose="02020603050405020304" pitchFamily="18" charset="0"/>
                        </a:rPr>
                        <a:t>2</a:t>
                      </a:r>
                    </a:p>
                  </a:txBody>
                  <a:tcPr/>
                </a:tc>
                <a:tc>
                  <a:txBody>
                    <a:bodyPr/>
                    <a:lstStyle/>
                    <a:p>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tiêm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dịch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bệnh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532843">
                <a:tc>
                  <a:txBody>
                    <a:bodyPr/>
                    <a:lstStyle/>
                    <a:p>
                      <a:pPr algn="ctr"/>
                      <a:r>
                        <a:rPr lang="en-US" sz="2000" dirty="0">
                          <a:latin typeface="Times New Roman" panose="02020603050405020304" pitchFamily="18" charset="0"/>
                          <a:cs typeface="Times New Roman" panose="02020603050405020304" pitchFamily="18" charset="0"/>
                        </a:rPr>
                        <a:t>3</a:t>
                      </a:r>
                    </a:p>
                  </a:txBody>
                  <a:tcPr/>
                </a:tc>
                <a:tc>
                  <a:txBody>
                    <a:bodyPr/>
                    <a:lstStyle/>
                    <a:p>
                      <a:r>
                        <a:rPr lang="en-US" sz="2000" dirty="0" err="1">
                          <a:latin typeface="Times New Roman" panose="02020603050405020304" pitchFamily="18" charset="0"/>
                          <a:cs typeface="Times New Roman" panose="02020603050405020304" pitchFamily="18" charset="0"/>
                        </a:rPr>
                        <a:t>Ngược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754307">
                <a:tc>
                  <a:txBody>
                    <a:bodyPr/>
                    <a:lstStyle/>
                    <a:p>
                      <a:pPr algn="ctr"/>
                      <a:r>
                        <a:rPr lang="en-US" sz="2000" dirty="0">
                          <a:latin typeface="Times New Roman" panose="02020603050405020304" pitchFamily="18" charset="0"/>
                          <a:cs typeface="Times New Roman" panose="02020603050405020304" pitchFamily="18" charset="0"/>
                        </a:rPr>
                        <a:t>4</a:t>
                      </a:r>
                    </a:p>
                  </a:txBody>
                  <a:tcPr/>
                </a:tc>
                <a:tc>
                  <a:txBody>
                    <a:bodyPr/>
                    <a:lstStyle/>
                    <a:p>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học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lao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kiếm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tiền</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765568">
                <a:tc>
                  <a:txBody>
                    <a:bodyPr/>
                    <a:lstStyle/>
                    <a:p>
                      <a:pPr algn="ctr"/>
                      <a:r>
                        <a:rPr lang="en-US" sz="2000" dirty="0">
                          <a:latin typeface="Times New Roman" panose="02020603050405020304" pitchFamily="18" charset="0"/>
                          <a:cs typeface="Times New Roman" panose="02020603050405020304" pitchFamily="18" charset="0"/>
                        </a:rPr>
                        <a:t>5</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vui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ngày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quốc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thiếu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754307">
                <a:tc>
                  <a:txBody>
                    <a:bodyPr/>
                    <a:lstStyle/>
                    <a:p>
                      <a:pPr algn="ctr"/>
                      <a:r>
                        <a:rPr lang="en-US" sz="2000" dirty="0">
                          <a:latin typeface="Times New Roman" panose="02020603050405020304" pitchFamily="18" charset="0"/>
                          <a:cs typeface="Times New Roman" panose="02020603050405020304" pitchFamily="18" charset="0"/>
                        </a:rPr>
                        <a:t>6</a:t>
                      </a:r>
                    </a:p>
                  </a:txBody>
                  <a:tcPr/>
                </a:tc>
                <a:tc>
                  <a:txBody>
                    <a:bodyPr/>
                    <a:lstStyle/>
                    <a:p>
                      <a:r>
                        <a:rPr lang="en-US" sz="2000" dirty="0" err="1">
                          <a:latin typeface="Times New Roman" panose="02020603050405020304" pitchFamily="18" charset="0"/>
                          <a:cs typeface="Times New Roman" panose="02020603050405020304" pitchFamily="18" charset="0"/>
                        </a:rPr>
                        <a:t>Lôi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kéo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tham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xã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hội</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962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3"/>
          <p:cNvSpPr txBox="1">
            <a:spLocks noChangeArrowheads="1"/>
          </p:cNvSpPr>
          <p:nvPr/>
        </p:nvSpPr>
        <p:spPr bwMode="auto">
          <a:xfrm>
            <a:off x="1828800" y="766573"/>
            <a:ext cx="7991045" cy="70788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000" b="1" dirty="0" err="1">
                <a:solidFill>
                  <a:srgbClr val="FF00FF"/>
                </a:solidFill>
                <a:latin typeface="Times New Roman" panose="02020603050405020304" pitchFamily="18" charset="0"/>
                <a:cs typeface="Times New Roman" panose="02020603050405020304" pitchFamily="18" charset="0"/>
              </a:rPr>
              <a:t>Trong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những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sau</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thực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hiện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vi </a:t>
            </a:r>
            <a:r>
              <a:rPr lang="en-US" altLang="en-US" sz="2000" b="1" dirty="0" err="1">
                <a:solidFill>
                  <a:srgbClr val="FF00FF"/>
                </a:solidFill>
                <a:latin typeface="Times New Roman" panose="02020603050405020304" pitchFamily="18" charset="0"/>
                <a:cs typeface="Times New Roman" panose="02020603050405020304" pitchFamily="18" charset="0"/>
              </a:rPr>
              <a:t>phạm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a:t>
            </a:r>
          </a:p>
        </p:txBody>
      </p:sp>
      <p:pic>
        <p:nvPicPr>
          <p:cNvPr id="9"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5454" y="-198316"/>
            <a:ext cx="1440259" cy="2112622"/>
          </a:xfrm>
          <a:prstGeom prst="rect">
            <a:avLst/>
          </a:prstGeom>
        </p:spPr>
      </p:pic>
      <p:pic>
        <p:nvPicPr>
          <p:cNvPr id="10" name="Shape 1"/>
          <p:cNvPicPr/>
          <p:nvPr/>
        </p:nvPicPr>
        <p:blipFill>
          <a:blip r:embed="rId3"/>
          <a:stretch/>
        </p:blipFill>
        <p:spPr>
          <a:xfrm>
            <a:off x="11033760" y="0"/>
            <a:ext cx="1158240" cy="1048385"/>
          </a:xfrm>
          <a:prstGeom prst="rect">
            <a:avLst/>
          </a:prstGeom>
          <a:noFill/>
          <a:ln>
            <a:noFill/>
          </a:ln>
        </p:spPr>
      </p:pic>
      <p:pic>
        <p:nvPicPr>
          <p:cNvPr id="17" name="Google Shape;155;p8"/>
          <p:cNvPicPr preferRelativeResize="0"/>
          <p:nvPr/>
        </p:nvPicPr>
        <p:blipFill rotWithShape="1">
          <a:blip r:embed="rId4">
            <a:alphaModFix/>
          </a:blip>
          <a:srcRect/>
          <a:stretch/>
        </p:blipFill>
        <p:spPr>
          <a:xfrm>
            <a:off x="10433880" y="1632565"/>
            <a:ext cx="1653119" cy="1437033"/>
          </a:xfrm>
          <a:prstGeom prst="rect">
            <a:avLst/>
          </a:prstGeom>
          <a:noFill/>
          <a:ln>
            <a:noFill/>
          </a:ln>
        </p:spPr>
      </p:pic>
      <p:pic>
        <p:nvPicPr>
          <p:cNvPr id="18"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 BÀI TẬP 2.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nvGraphicFramePr>
        <p:xfrm>
          <a:off x="802258" y="1632565"/>
          <a:ext cx="9357744" cy="5092468"/>
        </p:xfrm>
        <a:graphic>
          <a:graphicData uri="http://schemas.openxmlformats.org/drawingml/2006/table">
            <a:tbl>
              <a:tblPr firstRow="1" bandRow="1">
                <a:tableStyleId>{5C22544A-7EE6-4342-B048-85BDC9FD1C3A}</a:tableStyleId>
              </a:tblPr>
              <a:tblGrid>
                <a:gridCol w="1115970">
                  <a:extLst>
                    <a:ext uri="{9D8B030D-6E8A-4147-A177-3AD203B41FA5}">
                      <a16:colId xmlns:a16="http://schemas.microsoft.com/office/drawing/2014/main" val="20000"/>
                    </a:ext>
                  </a:extLst>
                </a:gridCol>
                <a:gridCol w="4685118">
                  <a:extLst>
                    <a:ext uri="{9D8B030D-6E8A-4147-A177-3AD203B41FA5}">
                      <a16:colId xmlns:a16="http://schemas.microsoft.com/office/drawing/2014/main" val="20001"/>
                    </a:ext>
                  </a:extLst>
                </a:gridCol>
                <a:gridCol w="1809594">
                  <a:extLst>
                    <a:ext uri="{9D8B030D-6E8A-4147-A177-3AD203B41FA5}">
                      <a16:colId xmlns:a16="http://schemas.microsoft.com/office/drawing/2014/main" val="20002"/>
                    </a:ext>
                  </a:extLst>
                </a:gridCol>
                <a:gridCol w="1747062">
                  <a:extLst>
                    <a:ext uri="{9D8B030D-6E8A-4147-A177-3AD203B41FA5}">
                      <a16:colId xmlns:a16="http://schemas.microsoft.com/office/drawing/2014/main" val="20003"/>
                    </a:ext>
                  </a:extLst>
                </a:gridCol>
              </a:tblGrid>
              <a:tr h="765568">
                <a:tc>
                  <a:txBody>
                    <a:bodyPr/>
                    <a:lstStyle/>
                    <a:p>
                      <a:r>
                        <a:rPr lang="en-US" sz="2000" dirty="0">
                          <a:latin typeface="Times New Roman" panose="02020603050405020304" pitchFamily="18" charset="0"/>
                          <a:cs typeface="Times New Roman" panose="02020603050405020304" pitchFamily="18" charset="0"/>
                        </a:rPr>
                        <a:t>STT</a:t>
                      </a:r>
                    </a:p>
                  </a:txBody>
                  <a:tcPr/>
                </a:tc>
                <a:tc>
                  <a:txBody>
                    <a:bodyPr/>
                    <a:lstStyle/>
                    <a:p>
                      <a:r>
                        <a:rPr lang="en-US" sz="2000" dirty="0" err="1">
                          <a:latin typeface="Times New Roman" panose="02020603050405020304" pitchFamily="18" charset="0"/>
                          <a:cs typeface="Times New Roman" panose="02020603050405020304" pitchFamily="18" charset="0"/>
                        </a:rPr>
                        <a:t>Hành</a:t>
                      </a:r>
                      <a:r>
                        <a:rPr lang="en-US" sz="2000" baseline="0" dirty="0">
                          <a:latin typeface="Times New Roman" panose="02020603050405020304" pitchFamily="18" charset="0"/>
                          <a:cs typeface="Times New Roman" panose="02020603050405020304" pitchFamily="18" charset="0"/>
                        </a:rPr>
                        <a:t> vi</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Xâm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phạm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754307">
                <a:tc>
                  <a:txBody>
                    <a:bodyPr/>
                    <a:lstStyle/>
                    <a:p>
                      <a:pPr algn="ctr"/>
                      <a:r>
                        <a:rPr lang="en-US" sz="2000" dirty="0">
                          <a:latin typeface="Times New Roman" panose="02020603050405020304" pitchFamily="18" charset="0"/>
                          <a:cs typeface="Times New Roman" panose="02020603050405020304" pitchFamily="18" charset="0"/>
                        </a:rPr>
                        <a:t>1</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việc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làm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khăn</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tc>
                  <a:txBody>
                    <a:bodyPr/>
                    <a:lstStyle/>
                    <a:p>
                      <a:pPr algn="ctr"/>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765568">
                <a:tc>
                  <a:txBody>
                    <a:bodyPr/>
                    <a:lstStyle/>
                    <a:p>
                      <a:pPr algn="ctr"/>
                      <a:r>
                        <a:rPr lang="en-US" sz="2000" dirty="0">
                          <a:latin typeface="Times New Roman" panose="02020603050405020304" pitchFamily="18" charset="0"/>
                          <a:cs typeface="Times New Roman" panose="02020603050405020304" pitchFamily="18" charset="0"/>
                        </a:rPr>
                        <a:t>2</a:t>
                      </a:r>
                    </a:p>
                  </a:txBody>
                  <a:tcPr/>
                </a:tc>
                <a:tc>
                  <a:txBody>
                    <a:bodyPr/>
                    <a:lstStyle/>
                    <a:p>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tiêm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dịch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bệnh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tc>
                  <a:txBody>
                    <a:bodyPr/>
                    <a:lstStyle/>
                    <a:p>
                      <a:pPr algn="ctr"/>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532843">
                <a:tc>
                  <a:txBody>
                    <a:bodyPr/>
                    <a:lstStyle/>
                    <a:p>
                      <a:pPr algn="ctr"/>
                      <a:r>
                        <a:rPr lang="en-US" sz="2000" dirty="0">
                          <a:latin typeface="Times New Roman" panose="02020603050405020304" pitchFamily="18" charset="0"/>
                          <a:cs typeface="Times New Roman" panose="02020603050405020304" pitchFamily="18" charset="0"/>
                        </a:rPr>
                        <a:t>3</a:t>
                      </a:r>
                    </a:p>
                  </a:txBody>
                  <a:tcPr/>
                </a:tc>
                <a:tc>
                  <a:txBody>
                    <a:bodyPr/>
                    <a:lstStyle/>
                    <a:p>
                      <a:r>
                        <a:rPr lang="en-US" sz="2000" dirty="0" err="1">
                          <a:latin typeface="Times New Roman" panose="02020603050405020304" pitchFamily="18" charset="0"/>
                          <a:cs typeface="Times New Roman" panose="02020603050405020304" pitchFamily="18" charset="0"/>
                        </a:rPr>
                        <a:t>Ngược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10003"/>
                  </a:ext>
                </a:extLst>
              </a:tr>
              <a:tr h="754307">
                <a:tc>
                  <a:txBody>
                    <a:bodyPr/>
                    <a:lstStyle/>
                    <a:p>
                      <a:pPr algn="ctr"/>
                      <a:r>
                        <a:rPr lang="en-US" sz="2000" dirty="0">
                          <a:latin typeface="Times New Roman" panose="02020603050405020304" pitchFamily="18" charset="0"/>
                          <a:cs typeface="Times New Roman" panose="02020603050405020304" pitchFamily="18" charset="0"/>
                        </a:rPr>
                        <a:t>4</a:t>
                      </a:r>
                    </a:p>
                  </a:txBody>
                  <a:tcPr/>
                </a:tc>
                <a:tc>
                  <a:txBody>
                    <a:bodyPr/>
                    <a:lstStyle/>
                    <a:p>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học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lao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kiếm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tiền</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10004"/>
                  </a:ext>
                </a:extLst>
              </a:tr>
              <a:tr h="765568">
                <a:tc>
                  <a:txBody>
                    <a:bodyPr/>
                    <a:lstStyle/>
                    <a:p>
                      <a:pPr algn="ctr"/>
                      <a:r>
                        <a:rPr lang="en-US" sz="2000" dirty="0">
                          <a:latin typeface="Times New Roman" panose="02020603050405020304" pitchFamily="18" charset="0"/>
                          <a:cs typeface="Times New Roman" panose="02020603050405020304" pitchFamily="18" charset="0"/>
                        </a:rPr>
                        <a:t>5</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vui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ngày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quốc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thiếu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754307">
                <a:tc>
                  <a:txBody>
                    <a:bodyPr/>
                    <a:lstStyle/>
                    <a:p>
                      <a:pPr algn="ctr"/>
                      <a:r>
                        <a:rPr lang="en-US" sz="2000" dirty="0">
                          <a:latin typeface="Times New Roman" panose="02020603050405020304" pitchFamily="18" charset="0"/>
                          <a:cs typeface="Times New Roman" panose="02020603050405020304" pitchFamily="18" charset="0"/>
                        </a:rPr>
                        <a:t>6</a:t>
                      </a:r>
                    </a:p>
                  </a:txBody>
                  <a:tcPr/>
                </a:tc>
                <a:tc>
                  <a:txBody>
                    <a:bodyPr/>
                    <a:lstStyle/>
                    <a:p>
                      <a:r>
                        <a:rPr lang="en-US" sz="2000" dirty="0" err="1">
                          <a:latin typeface="Times New Roman" panose="02020603050405020304" pitchFamily="18" charset="0"/>
                          <a:cs typeface="Times New Roman" panose="02020603050405020304" pitchFamily="18" charset="0"/>
                        </a:rPr>
                        <a:t>Lôi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kéo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tham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xã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hội</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5555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cartoon,campus,book,learn,knowledge,matchman,magnifier,school,textbox,hand  painted,brief stro… in 2021 | Happy new year text, Powerpoint presentation  design, School po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1457864" y="543464"/>
            <a:ext cx="94593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dirty="0" err="1">
                <a:solidFill>
                  <a:srgbClr val="FF0000"/>
                </a:solidFill>
                <a:latin typeface="Times New Roman" panose="02020603050405020304" pitchFamily="18" charset="0"/>
                <a:cs typeface="Times New Roman" panose="02020603050405020304" pitchFamily="18" charset="0"/>
              </a:rPr>
              <a:t>Những</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việc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làm</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tốt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thực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hiện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quyền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trẻ</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em</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sp>
        <p:nvSpPr>
          <p:cNvPr id="26628" name="TextBox 3"/>
          <p:cNvSpPr txBox="1">
            <a:spLocks noChangeArrowheads="1"/>
          </p:cNvSpPr>
          <p:nvPr/>
        </p:nvSpPr>
        <p:spPr bwMode="auto">
          <a:xfrm>
            <a:off x="1565275" y="3602038"/>
            <a:ext cx="88122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nSpc>
                <a:spcPct val="100000"/>
              </a:lnSpc>
              <a:spcBef>
                <a:spcPct val="0"/>
              </a:spcBef>
              <a:buFontTx/>
              <a:buChar char="-"/>
            </a:pPr>
            <a:r>
              <a:rPr lang="en-US" sz="2400" b="1" i="1" dirty="0" err="1"/>
              <a:t>Dạy</a:t>
            </a:r>
            <a:r>
              <a:rPr lang="en-US" sz="2400" b="1" i="1" dirty="0"/>
              <a:t> </a:t>
            </a:r>
            <a:r>
              <a:rPr lang="en-US" sz="2400" b="1" i="1" dirty="0" err="1"/>
              <a:t>nghề</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mồ</a:t>
            </a:r>
            <a:r>
              <a:rPr lang="en-US" sz="2400" b="1" i="1" dirty="0"/>
              <a:t> </a:t>
            </a:r>
            <a:r>
              <a:rPr lang="en-US" sz="2400" b="1" i="1" dirty="0" err="1"/>
              <a:t>côi</a:t>
            </a:r>
            <a:r>
              <a:rPr lang="en-US" sz="2400" b="1" i="1" dirty="0"/>
              <a:t>.</a:t>
            </a:r>
          </a:p>
          <a:p>
            <a:pPr marL="342900" indent="-342900">
              <a:lnSpc>
                <a:spcPct val="100000"/>
              </a:lnSpc>
              <a:spcBef>
                <a:spcPct val="0"/>
              </a:spcBef>
              <a:buFontTx/>
              <a:buChar char="-"/>
            </a:pPr>
            <a:r>
              <a:rPr lang="en-US" sz="2400" b="1" i="1" dirty="0" err="1"/>
              <a:t>Mở</a:t>
            </a:r>
            <a:r>
              <a:rPr lang="en-US" sz="2400" b="1" i="1" dirty="0"/>
              <a:t> </a:t>
            </a:r>
            <a:r>
              <a:rPr lang="en-US" sz="2400" b="1" i="1" dirty="0" err="1"/>
              <a:t>trường</a:t>
            </a:r>
            <a:r>
              <a:rPr lang="en-US" sz="2400" b="1" i="1" dirty="0"/>
              <a:t> </a:t>
            </a:r>
            <a:r>
              <a:rPr lang="en-US" sz="2400" b="1" i="1" dirty="0" err="1"/>
              <a:t>lớp</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em</a:t>
            </a:r>
            <a:r>
              <a:rPr lang="en-US" sz="2400" b="1" i="1" dirty="0"/>
              <a:t> </a:t>
            </a:r>
            <a:r>
              <a:rPr lang="en-US" sz="2400" b="1" i="1" dirty="0" err="1"/>
              <a:t>lang</a:t>
            </a:r>
            <a:r>
              <a:rPr lang="en-US" sz="2400" b="1" i="1" dirty="0"/>
              <a:t> thang </a:t>
            </a:r>
            <a:r>
              <a:rPr lang="en-US" sz="2400" b="1" i="1" dirty="0" err="1"/>
              <a:t>cơ</a:t>
            </a:r>
            <a:r>
              <a:rPr lang="en-US" sz="2400" b="1" i="1" dirty="0"/>
              <a:t> </a:t>
            </a:r>
            <a:r>
              <a:rPr lang="en-US" sz="2400" b="1" i="1" dirty="0" err="1"/>
              <a:t>nhỡ</a:t>
            </a:r>
            <a:r>
              <a:rPr lang="en-US" sz="2400" b="1" i="1" dirty="0"/>
              <a:t>, </a:t>
            </a:r>
            <a:r>
              <a:rPr lang="en-US" sz="2400" b="1" i="1" dirty="0" err="1"/>
              <a:t>trẻ</a:t>
            </a:r>
            <a:r>
              <a:rPr lang="en-US" sz="2400" b="1" i="1" dirty="0"/>
              <a:t> </a:t>
            </a:r>
            <a:r>
              <a:rPr lang="en-US" sz="2400" b="1" i="1" dirty="0" err="1"/>
              <a:t>em</a:t>
            </a:r>
            <a:r>
              <a:rPr lang="en-US" sz="2400" b="1" i="1" dirty="0"/>
              <a:t> </a:t>
            </a:r>
            <a:r>
              <a:rPr lang="en-US" sz="2400" b="1" i="1" dirty="0" err="1"/>
              <a:t>khuyết</a:t>
            </a:r>
            <a:r>
              <a:rPr lang="en-US" sz="2400" b="1" i="1" dirty="0"/>
              <a:t> </a:t>
            </a:r>
            <a:r>
              <a:rPr lang="en-US" sz="2400" b="1" i="1" dirty="0" err="1"/>
              <a:t>tật</a:t>
            </a:r>
            <a:endParaRPr lang="en-US" sz="2400" b="1" i="1" dirty="0"/>
          </a:p>
          <a:p>
            <a:pPr marL="342900" indent="-342900">
              <a:lnSpc>
                <a:spcPct val="100000"/>
              </a:lnSpc>
              <a:spcBef>
                <a:spcPct val="0"/>
              </a:spcBef>
              <a:buFontTx/>
              <a:buChar char="-"/>
            </a:pPr>
            <a:r>
              <a:rPr lang="en-US" sz="2400" b="1" i="1" dirty="0"/>
              <a:t> </a:t>
            </a:r>
            <a:r>
              <a:rPr lang="en-US" sz="2400" b="1" i="1" dirty="0" err="1"/>
              <a:t>Khám</a:t>
            </a:r>
            <a:r>
              <a:rPr lang="en-US" sz="2400" b="1" i="1" dirty="0"/>
              <a:t> </a:t>
            </a:r>
            <a:r>
              <a:rPr lang="en-US" sz="2400" b="1" i="1" dirty="0" err="1"/>
              <a:t>chữa</a:t>
            </a:r>
            <a:r>
              <a:rPr lang="en-US" sz="2400" b="1" i="1" dirty="0"/>
              <a:t> </a:t>
            </a:r>
            <a:r>
              <a:rPr lang="en-US" sz="2400" b="1" i="1" dirty="0" err="1"/>
              <a:t>bệnh</a:t>
            </a:r>
            <a:r>
              <a:rPr lang="en-US" sz="2400" b="1" i="1" dirty="0"/>
              <a:t> </a:t>
            </a:r>
            <a:r>
              <a:rPr lang="en-US" sz="2400" b="1" i="1" dirty="0" err="1"/>
              <a:t>miễn</a:t>
            </a:r>
            <a:r>
              <a:rPr lang="en-US" sz="2400" b="1" i="1" dirty="0"/>
              <a:t> </a:t>
            </a:r>
            <a:r>
              <a:rPr lang="en-US" sz="2400" b="1" i="1" dirty="0" err="1"/>
              <a:t>phí</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em</a:t>
            </a:r>
            <a:r>
              <a:rPr lang="en-US" sz="2400" b="1" i="1" dirty="0"/>
              <a:t> </a:t>
            </a:r>
            <a:r>
              <a:rPr lang="en-US" sz="2400" b="1" i="1" dirty="0" err="1"/>
              <a:t>nghèo</a:t>
            </a:r>
            <a:r>
              <a:rPr lang="en-US" sz="2400" b="1" i="1" dirty="0"/>
              <a:t>, </a:t>
            </a:r>
            <a:r>
              <a:rPr lang="en-US" sz="2400" b="1" i="1" dirty="0" err="1"/>
              <a:t>phẫu</a:t>
            </a:r>
            <a:r>
              <a:rPr lang="en-US" sz="2400" b="1" i="1" dirty="0"/>
              <a:t> </a:t>
            </a:r>
            <a:r>
              <a:rPr lang="en-US" sz="2400" b="1" i="1" dirty="0" err="1"/>
              <a:t>thuật</a:t>
            </a:r>
            <a:r>
              <a:rPr lang="en-US" sz="2400" b="1" i="1" dirty="0"/>
              <a:t> </a:t>
            </a:r>
            <a:r>
              <a:rPr lang="en-US" sz="2400" b="1" i="1" dirty="0" err="1"/>
              <a:t>nụ</a:t>
            </a:r>
            <a:r>
              <a:rPr lang="en-US" sz="2400" b="1" i="1" dirty="0"/>
              <a:t> </a:t>
            </a:r>
            <a:r>
              <a:rPr lang="en-US" sz="2400" b="1" i="1" dirty="0" err="1"/>
              <a:t>cười</a:t>
            </a:r>
            <a:r>
              <a:rPr lang="en-US" sz="2400" b="1" i="1" dirty="0"/>
              <a:t>, </a:t>
            </a:r>
            <a:r>
              <a:rPr lang="en-US" sz="2400" b="1" i="1" dirty="0" err="1"/>
              <a:t>tim</a:t>
            </a:r>
            <a:r>
              <a:rPr lang="en-US" sz="2400" b="1" i="1" dirty="0"/>
              <a:t> </a:t>
            </a:r>
            <a:r>
              <a:rPr lang="en-US" sz="2400" b="1" i="1" dirty="0" err="1"/>
              <a:t>bẩm</a:t>
            </a:r>
            <a:r>
              <a:rPr lang="en-US" sz="2400" b="1" i="1" dirty="0"/>
              <a:t> </a:t>
            </a:r>
            <a:r>
              <a:rPr lang="en-US" sz="2400" b="1" i="1" dirty="0" err="1"/>
              <a:t>sinh</a:t>
            </a:r>
            <a:r>
              <a:rPr lang="en-US" sz="2400" b="1" i="1" dirty="0"/>
              <a:t> </a:t>
            </a:r>
            <a:r>
              <a:rPr lang="en-US" sz="2400" b="1" i="1" dirty="0" err="1"/>
              <a:t>miễn</a:t>
            </a:r>
            <a:r>
              <a:rPr lang="en-US" sz="2400" b="1" i="1" dirty="0"/>
              <a:t> </a:t>
            </a:r>
            <a:r>
              <a:rPr lang="en-US" sz="2400" b="1" i="1" dirty="0" err="1"/>
              <a:t>phí</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em</a:t>
            </a:r>
            <a:r>
              <a:rPr lang="en-US" altLang="en-US" sz="2400" dirty="0">
                <a:solidFill>
                  <a:srgbClr val="000000"/>
                </a:solidFill>
                <a:latin typeface="Arial" panose="020B0604020202020204" pitchFamily="34" charset="0"/>
              </a:rPr>
              <a:t>.</a:t>
            </a:r>
          </a:p>
        </p:txBody>
      </p:sp>
      <p:pic>
        <p:nvPicPr>
          <p:cNvPr id="26629"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563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arn(inVertical)">
                                      <p:cBhvr>
                                        <p:cTn id="7" dur="500"/>
                                        <p:tgtEl>
                                          <p:spTgt spid="26627"/>
                                        </p:tgtEl>
                                      </p:cBhvr>
                                    </p:animEffect>
                                  </p:childTnLst>
                                </p:cTn>
                              </p:par>
                              <p:par>
                                <p:cTn id="8" presetID="16" presetClass="entr" presetSubtype="21" fill="hold" nodeType="withEffect">
                                  <p:stCondLst>
                                    <p:cond delay="0"/>
                                  </p:stCondLst>
                                  <p:childTnLst>
                                    <p:set>
                                      <p:cBhvr>
                                        <p:cTn id="9" dur="1" fill="hold">
                                          <p:stCondLst>
                                            <p:cond delay="0"/>
                                          </p:stCondLst>
                                        </p:cTn>
                                        <p:tgtEl>
                                          <p:spTgt spid="26628">
                                            <p:txEl>
                                              <p:pRg st="0" end="0"/>
                                            </p:txEl>
                                          </p:spTgt>
                                        </p:tgtEl>
                                        <p:attrNameLst>
                                          <p:attrName>style.visibility</p:attrName>
                                        </p:attrNameLst>
                                      </p:cBhvr>
                                      <p:to>
                                        <p:strVal val="visible"/>
                                      </p:to>
                                    </p:set>
                                    <p:animEffect transition="in" filter="barn(inVertical)">
                                      <p:cBhvr>
                                        <p:cTn id="10" dur="500"/>
                                        <p:tgtEl>
                                          <p:spTgt spid="26628">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6628">
                                            <p:txEl>
                                              <p:pRg st="1" end="1"/>
                                            </p:txEl>
                                          </p:spTgt>
                                        </p:tgtEl>
                                        <p:attrNameLst>
                                          <p:attrName>style.visibility</p:attrName>
                                        </p:attrNameLst>
                                      </p:cBhvr>
                                      <p:to>
                                        <p:strVal val="visible"/>
                                      </p:to>
                                    </p:set>
                                    <p:animEffect transition="in" filter="barn(inVertical)">
                                      <p:cBhvr>
                                        <p:cTn id="13" dur="500"/>
                                        <p:tgtEl>
                                          <p:spTgt spid="26628">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6628">
                                            <p:txEl>
                                              <p:pRg st="2" end="2"/>
                                            </p:txEl>
                                          </p:spTgt>
                                        </p:tgtEl>
                                        <p:attrNameLst>
                                          <p:attrName>style.visibility</p:attrName>
                                        </p:attrNameLst>
                                      </p:cBhvr>
                                      <p:to>
                                        <p:strVal val="visible"/>
                                      </p:to>
                                    </p:set>
                                    <p:animEffect transition="in" filter="barn(inVertical)">
                                      <p:cBhvr>
                                        <p:cTn id="16" dur="500"/>
                                        <p:tgtEl>
                                          <p:spTgt spid="266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Vẽ hoạt hình, khung phim hoạt hình trẻ em dễ thương, trẻ em, khu vực, nghệ  thuật png | PNGE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32649" y="3321170"/>
            <a:ext cx="8548777" cy="1815882"/>
          </a:xfrm>
          <a:prstGeom prst="rect">
            <a:avLst/>
          </a:prstGeom>
          <a:noFill/>
        </p:spPr>
        <p:txBody>
          <a:bodyPr wrap="square" rtlCol="0">
            <a:spAutoFit/>
          </a:bodyPr>
          <a:lstStyle/>
          <a:p>
            <a:pPr lvl="0"/>
            <a:r>
              <a:rPr lang="en-US" sz="2800" b="1" i="1" dirty="0" err="1">
                <a:solidFill>
                  <a:srgbClr val="FF0000"/>
                </a:solidFill>
                <a:latin typeface="Arial" panose="020B0604020202020204" pitchFamily="34" charset="0"/>
                <a:cs typeface="Arial" panose="020B0604020202020204" pitchFamily="34" charset="0"/>
              </a:rPr>
              <a:t>Hành</a:t>
            </a:r>
            <a:r>
              <a:rPr lang="en-US" sz="2800" b="1" i="1" dirty="0">
                <a:solidFill>
                  <a:srgbClr val="FF0000"/>
                </a:solidFill>
                <a:latin typeface="Arial" panose="020B0604020202020204" pitchFamily="34" charset="0"/>
                <a:cs typeface="Arial" panose="020B0604020202020204" pitchFamily="34" charset="0"/>
              </a:rPr>
              <a:t> vi </a:t>
            </a:r>
            <a:r>
              <a:rPr lang="en-US" sz="2800" b="1" i="1" dirty="0" err="1">
                <a:solidFill>
                  <a:srgbClr val="FF0000"/>
                </a:solidFill>
                <a:latin typeface="Arial" panose="020B0604020202020204" pitchFamily="34" charset="0"/>
                <a:cs typeface="Arial" panose="020B0604020202020204" pitchFamily="34" charset="0"/>
              </a:rPr>
              <a:t>xâm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phạm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quyền</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trẻ</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em</a:t>
            </a:r>
            <a:r>
              <a:rPr lang="en-US" sz="2800" b="1" i="1" dirty="0">
                <a:solidFill>
                  <a:srgbClr val="FF0000"/>
                </a:solidFill>
                <a:latin typeface="Arial" panose="020B0604020202020204" pitchFamily="34" charset="0"/>
                <a:cs typeface="Arial" panose="020B0604020202020204" pitchFamily="34" charset="0"/>
              </a:rPr>
              <a:t>:</a:t>
            </a:r>
          </a:p>
          <a:p>
            <a:pPr marL="285750" lvl="0" indent="-285750">
              <a:buFontTx/>
              <a:buChar char="-"/>
            </a:pPr>
            <a:r>
              <a:rPr lang="en-US" sz="2800" b="1" i="1" dirty="0" err="1">
                <a:latin typeface="Arial" panose="020B0604020202020204" pitchFamily="34" charset="0"/>
                <a:cs typeface="Arial" panose="020B0604020202020204" pitchFamily="34" charset="0"/>
              </a:rPr>
              <a:t>Đánh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đập</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 </a:t>
            </a:r>
          </a:p>
          <a:p>
            <a:pPr marL="285750" lvl="0" indent="-285750">
              <a:buFontTx/>
              <a:buChar char="-"/>
            </a:pP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Xâm</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hại</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tình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dục</a:t>
            </a:r>
            <a:endParaRPr lang="en-US" sz="2800" b="1" i="1" dirty="0">
              <a:latin typeface="Arial" panose="020B0604020202020204" pitchFamily="34" charset="0"/>
              <a:cs typeface="Arial" panose="020B0604020202020204" pitchFamily="34" charset="0"/>
            </a:endParaRPr>
          </a:p>
          <a:p>
            <a:pPr marL="285750" lvl="0" indent="-285750">
              <a:buFontTx/>
              <a:buChar char="-"/>
            </a:pPr>
            <a:r>
              <a:rPr lang="en-US" sz="2800" b="1" i="1" dirty="0" err="1">
                <a:latin typeface="Arial" panose="020B0604020202020204" pitchFamily="34" charset="0"/>
                <a:cs typeface="Arial" panose="020B0604020202020204" pitchFamily="34" charset="0"/>
              </a:rPr>
              <a:t>Bắt</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cóc</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bán</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312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1905000" y="609600"/>
            <a:ext cx="3657600" cy="2743200"/>
          </a:xfrm>
        </p:spPr>
        <p:txBody>
          <a:bodyPr/>
          <a:lstStyle/>
          <a:p>
            <a:pPr algn="just">
              <a:buFontTx/>
              <a:buNone/>
            </a:pPr>
            <a:r>
              <a:rPr lang="en-US" altLang="en-US" b="1">
                <a:solidFill>
                  <a:srgbClr val="FF0000"/>
                </a:solidFill>
              </a:rPr>
              <a:t>	</a:t>
            </a:r>
            <a:endParaRPr lang="en-US" altLang="en-US" b="1">
              <a:solidFill>
                <a:srgbClr val="FF0000"/>
              </a:solidFill>
              <a:latin typeface=".VnTime" pitchFamily="2" charset="0"/>
            </a:endParaRPr>
          </a:p>
        </p:txBody>
      </p:sp>
      <p:pic>
        <p:nvPicPr>
          <p:cNvPr id="13315" name="Picture 3" descr="G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838200"/>
            <a:ext cx="4876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3317" name="Rectangle 5"/>
          <p:cNvSpPr>
            <a:spLocks noChangeArrowheads="1"/>
          </p:cNvSpPr>
          <p:nvPr/>
        </p:nvSpPr>
        <p:spPr bwMode="auto">
          <a:xfrm>
            <a:off x="1524000" y="0"/>
            <a:ext cx="9144000" cy="838200"/>
          </a:xfrm>
          <a:prstGeom prst="rect">
            <a:avLst/>
          </a:prstGeom>
          <a:solidFill>
            <a:schemeClr val="accent1"/>
          </a:soli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4000" b="1">
                <a:solidFill>
                  <a:srgbClr val="0000CC"/>
                </a:solidFill>
                <a:latin typeface="Times New Roman" panose="02020603050405020304" pitchFamily="18" charset="0"/>
                <a:cs typeface="Times New Roman" panose="02020603050405020304" pitchFamily="18" charset="0"/>
              </a:rPr>
              <a:t>Một số hình ảnh nói về quyền của trẻ em</a:t>
            </a:r>
            <a:r>
              <a:rPr lang="en-US" altLang="en-US" b="1">
                <a:solidFill>
                  <a:srgbClr val="0000CC"/>
                </a:solidFill>
                <a:latin typeface="Times New Roman" panose="02020603050405020304" pitchFamily="18" charset="0"/>
                <a:cs typeface="Times New Roman" panose="02020603050405020304" pitchFamily="18" charset="0"/>
              </a:rPr>
              <a:t> </a:t>
            </a:r>
          </a:p>
        </p:txBody>
      </p:sp>
      <p:sp>
        <p:nvSpPr>
          <p:cNvPr id="13318" name="Text Box 6"/>
          <p:cNvSpPr txBox="1">
            <a:spLocks noChangeArrowheads="1"/>
          </p:cNvSpPr>
          <p:nvPr/>
        </p:nvSpPr>
        <p:spPr bwMode="auto">
          <a:xfrm>
            <a:off x="2819400" y="6338888"/>
            <a:ext cx="6934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13319" name="Text Box 7"/>
          <p:cNvSpPr txBox="1">
            <a:spLocks noChangeArrowheads="1"/>
          </p:cNvSpPr>
          <p:nvPr/>
        </p:nvSpPr>
        <p:spPr bwMode="auto">
          <a:xfrm>
            <a:off x="3124200" y="6324601"/>
            <a:ext cx="6477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13320" name="Rectangle 8"/>
          <p:cNvSpPr>
            <a:spLocks noChangeArrowheads="1"/>
          </p:cNvSpPr>
          <p:nvPr/>
        </p:nvSpPr>
        <p:spPr bwMode="auto">
          <a:xfrm>
            <a:off x="2819401" y="6444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026" name="Picture 2" descr="Xót xa hàng trăm học sinh miền núi vã mồ hôi dưới mái trường xuống cấp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2486"/>
            <a:ext cx="4267200" cy="596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945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blinds(horizontal)">
                                      <p:cBhvr>
                                        <p:cTn id="7" dur="500"/>
                                        <p:tgtEl>
                                          <p:spTgt spid="13317"/>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13315"/>
                                        </p:tgtEl>
                                        <p:attrNameLst>
                                          <p:attrName>style.visibility</p:attrName>
                                        </p:attrNameLst>
                                      </p:cBhvr>
                                      <p:to>
                                        <p:strVal val="visible"/>
                                      </p:to>
                                    </p:set>
                                    <p:animEffect transition="in" filter="checkerboard(across)">
                                      <p:cBhvr>
                                        <p:cTn id="11"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ẽ tranh với chủ đề “Quyền trẻ em” và cùng các bạn trưng bày tại lớp học  của mình. | [Cánh diều] Công dân 6"/>
          <p:cNvPicPr>
            <a:picLocks noChangeAspect="1" noChangeArrowheads="1"/>
          </p:cNvPicPr>
          <p:nvPr/>
        </p:nvPicPr>
        <p:blipFill rotWithShape="1">
          <a:blip r:embed="rId2">
            <a:extLst>
              <a:ext uri="{28A0092B-C50C-407E-A947-70E740481C1C}">
                <a14:useLocalDpi xmlns:a14="http://schemas.microsoft.com/office/drawing/2010/main" val="0"/>
              </a:ext>
            </a:extLst>
          </a:blip>
          <a:srcRect l="4161" t="14764" b="6095"/>
          <a:stretch/>
        </p:blipFill>
        <p:spPr bwMode="auto">
          <a:xfrm>
            <a:off x="666206" y="1998617"/>
            <a:ext cx="5334694" cy="35400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43796" y="854015"/>
            <a:ext cx="4770408" cy="707886"/>
          </a:xfrm>
          <a:prstGeom prst="rect">
            <a:avLst/>
          </a:prstGeom>
          <a:noFill/>
        </p:spPr>
        <p:txBody>
          <a:bodyPr wrap="square" rtlCol="0">
            <a:spAutoFit/>
          </a:bodyPr>
          <a:lstStyle/>
          <a:p>
            <a:pPr algn="ctr"/>
            <a:r>
              <a:rPr lang="en-US" sz="4000" b="1" dirty="0" err="1" smtClean="0">
                <a:latin typeface="Times" panose="02020603050405020304" pitchFamily="18" charset="0"/>
                <a:cs typeface="Times" panose="02020603050405020304" pitchFamily="18" charset="0"/>
              </a:rPr>
              <a:t>QUAN</a:t>
            </a:r>
            <a:r>
              <a:rPr lang="en-US" sz="4000" b="1" dirty="0" smtClean="0">
                <a:latin typeface="Times" panose="02020603050405020304" pitchFamily="18" charset="0"/>
                <a:cs typeface="Times" panose="02020603050405020304" pitchFamily="18" charset="0"/>
              </a:rPr>
              <a:t> </a:t>
            </a:r>
            <a:r>
              <a:rPr lang="en-US" sz="4000" b="1" dirty="0" err="1" smtClean="0">
                <a:latin typeface="Times" panose="02020603050405020304" pitchFamily="18" charset="0"/>
                <a:cs typeface="Times" panose="02020603050405020304" pitchFamily="18" charset="0"/>
              </a:rPr>
              <a:t>SÁT</a:t>
            </a:r>
            <a:r>
              <a:rPr lang="en-US" sz="4000" b="1" dirty="0" smtClean="0">
                <a:latin typeface="Times" panose="02020603050405020304" pitchFamily="18" charset="0"/>
                <a:cs typeface="Times" panose="02020603050405020304" pitchFamily="18" charset="0"/>
              </a:rPr>
              <a:t> </a:t>
            </a:r>
            <a:r>
              <a:rPr lang="en-US" sz="4000" b="1" dirty="0" err="1" smtClean="0">
                <a:latin typeface="Times" panose="02020603050405020304" pitchFamily="18" charset="0"/>
                <a:cs typeface="Times" panose="02020603050405020304" pitchFamily="18" charset="0"/>
              </a:rPr>
              <a:t>TRANH</a:t>
            </a:r>
            <a:endParaRPr lang="en-US" sz="4000" b="1" dirty="0">
              <a:latin typeface="Times" panose="02020603050405020304" pitchFamily="18" charset="0"/>
              <a:cs typeface="Times" panose="02020603050405020304" pitchFamily="18" charset="0"/>
            </a:endParaRPr>
          </a:p>
        </p:txBody>
      </p:sp>
      <p:sp>
        <p:nvSpPr>
          <p:cNvPr id="4" name="TextBox 3"/>
          <p:cNvSpPr txBox="1"/>
          <p:nvPr/>
        </p:nvSpPr>
        <p:spPr>
          <a:xfrm>
            <a:off x="6262777" y="854016"/>
            <a:ext cx="5279366" cy="4031873"/>
          </a:xfrm>
          <a:prstGeom prst="rect">
            <a:avLst/>
          </a:prstGeom>
          <a:noFill/>
        </p:spPr>
        <p:txBody>
          <a:bodyPr wrap="square" rtlCol="0">
            <a:spAutoFit/>
          </a:bodyPr>
          <a:lstStyle/>
          <a:p>
            <a:pPr algn="ctr"/>
            <a:r>
              <a:rPr lang="en-US" sz="3200" b="1" dirty="0" err="1">
                <a:solidFill>
                  <a:srgbClr val="FF0000"/>
                </a:solidFill>
                <a:latin typeface="Times" panose="02020603050405020304" pitchFamily="18" charset="0"/>
                <a:cs typeface="Times" panose="02020603050405020304" pitchFamily="18" charset="0"/>
              </a:rPr>
              <a:t>Câu</a:t>
            </a:r>
            <a:r>
              <a:rPr lang="en-US" sz="3200" b="1" dirty="0">
                <a:solidFill>
                  <a:srgbClr val="FF0000"/>
                </a:solidFill>
                <a:latin typeface="Times" panose="02020603050405020304" pitchFamily="18" charset="0"/>
                <a:cs typeface="Times" panose="02020603050405020304" pitchFamily="18" charset="0"/>
              </a:rPr>
              <a:t> </a:t>
            </a:r>
            <a:r>
              <a:rPr lang="en-US" sz="3200" b="1" dirty="0" err="1" smtClean="0">
                <a:solidFill>
                  <a:srgbClr val="FF0000"/>
                </a:solidFill>
                <a:latin typeface="Times" panose="02020603050405020304" pitchFamily="18" charset="0"/>
                <a:cs typeface="Times" panose="02020603050405020304" pitchFamily="18" charset="0"/>
              </a:rPr>
              <a:t>hỏi</a:t>
            </a:r>
            <a:endParaRPr lang="en-US" sz="3200" dirty="0">
              <a:solidFill>
                <a:srgbClr val="FF0000"/>
              </a:solidFill>
              <a:latin typeface="Times" panose="02020603050405020304" pitchFamily="18" charset="0"/>
              <a:cs typeface="Times" panose="02020603050405020304" pitchFamily="18" charset="0"/>
            </a:endParaRPr>
          </a:p>
          <a:p>
            <a:pPr algn="just"/>
            <a:r>
              <a:rPr lang="en-US" sz="3200" dirty="0" err="1">
                <a:latin typeface="Times" panose="02020603050405020304" pitchFamily="18" charset="0"/>
                <a:cs typeface="Times" panose="02020603050405020304" pitchFamily="18" charset="0"/>
              </a:rPr>
              <a:t>Câu</a:t>
            </a:r>
            <a:r>
              <a:rPr lang="en-US" sz="3200" dirty="0">
                <a:latin typeface="Times" panose="02020603050405020304" pitchFamily="18" charset="0"/>
                <a:cs typeface="Times" panose="02020603050405020304" pitchFamily="18" charset="0"/>
              </a:rPr>
              <a:t> 1 : </a:t>
            </a:r>
            <a:r>
              <a:rPr lang="en-US" sz="3200" dirty="0" err="1">
                <a:latin typeface="Times" panose="02020603050405020304" pitchFamily="18" charset="0"/>
                <a:cs typeface="Times" panose="02020603050405020304" pitchFamily="18" charset="0"/>
              </a:rPr>
              <a:t>Các</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bạn</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trong</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bức</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ảnh</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trên</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đang</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được</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hưởng</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những</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quyền</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gì</a:t>
            </a:r>
            <a:r>
              <a:rPr lang="en-US" sz="3200" dirty="0">
                <a:latin typeface="Times" panose="02020603050405020304" pitchFamily="18" charset="0"/>
                <a:cs typeface="Times" panose="02020603050405020304" pitchFamily="18" charset="0"/>
              </a:rPr>
              <a:t>?</a:t>
            </a:r>
          </a:p>
          <a:p>
            <a:pPr algn="just"/>
            <a:r>
              <a:rPr lang="en-US" sz="3200" dirty="0" err="1">
                <a:latin typeface="Times" panose="02020603050405020304" pitchFamily="18" charset="0"/>
                <a:cs typeface="Times" panose="02020603050405020304" pitchFamily="18" charset="0"/>
              </a:rPr>
              <a:t>Câu</a:t>
            </a:r>
            <a:r>
              <a:rPr lang="en-US" sz="3200" dirty="0">
                <a:latin typeface="Times" panose="02020603050405020304" pitchFamily="18" charset="0"/>
                <a:cs typeface="Times" panose="02020603050405020304" pitchFamily="18" charset="0"/>
              </a:rPr>
              <a:t> 2:  </a:t>
            </a:r>
            <a:r>
              <a:rPr lang="en-US" sz="3200" dirty="0" err="1">
                <a:latin typeface="Times" panose="02020603050405020304" pitchFamily="18" charset="0"/>
                <a:cs typeface="Times" panose="02020603050405020304" pitchFamily="18" charset="0"/>
              </a:rPr>
              <a:t>Em</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mong</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muốn</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được</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như</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các</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bạn</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trong</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ảnh</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không</a:t>
            </a:r>
            <a:r>
              <a:rPr lang="en-US" sz="3200" dirty="0">
                <a:latin typeface="Times" panose="02020603050405020304" pitchFamily="18" charset="0"/>
                <a:cs typeface="Times" panose="02020603050405020304" pitchFamily="18" charset="0"/>
              </a:rPr>
              <a:t> ?</a:t>
            </a:r>
          </a:p>
          <a:p>
            <a:pPr algn="just"/>
            <a:r>
              <a:rPr lang="en-US" sz="3200" dirty="0" err="1">
                <a:latin typeface="Times" panose="02020603050405020304" pitchFamily="18" charset="0"/>
                <a:cs typeface="Times" panose="02020603050405020304" pitchFamily="18" charset="0"/>
              </a:rPr>
              <a:t>Câu</a:t>
            </a:r>
            <a:r>
              <a:rPr lang="en-US" sz="3200" dirty="0">
                <a:latin typeface="Times" panose="02020603050405020304" pitchFamily="18" charset="0"/>
                <a:cs typeface="Times" panose="02020603050405020304" pitchFamily="18" charset="0"/>
              </a:rPr>
              <a:t> 3 : </a:t>
            </a:r>
            <a:r>
              <a:rPr lang="en-US" sz="3200" dirty="0" err="1">
                <a:latin typeface="Times" panose="02020603050405020304" pitchFamily="18" charset="0"/>
                <a:cs typeface="Times" panose="02020603050405020304" pitchFamily="18" charset="0"/>
              </a:rPr>
              <a:t>Em</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có</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mong</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muốn</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điều</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gì</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khác</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nữa</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không</a:t>
            </a:r>
            <a:r>
              <a:rPr lang="en-US" sz="3200" dirty="0">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14056515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581400" y="6172200"/>
            <a:ext cx="510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a:solidFill>
                  <a:srgbClr val="0000FF"/>
                </a:solidFill>
                <a:latin typeface=".VnTime" pitchFamily="2" charset="0"/>
                <a:cs typeface="Arial" panose="020B0604020202020204" pitchFamily="34" charset="0"/>
              </a:rPr>
              <a:t> </a:t>
            </a:r>
            <a:endParaRPr lang="vi-VN" altLang="en-US" sz="3200" b="1">
              <a:solidFill>
                <a:srgbClr val="0000CC"/>
              </a:solidFill>
              <a:cs typeface="Arial" panose="020B0604020202020204" pitchFamily="34" charset="0"/>
            </a:endParaRPr>
          </a:p>
        </p:txBody>
      </p:sp>
      <p:pic>
        <p:nvPicPr>
          <p:cNvPr id="14339" name="Picture 3" descr="vtc_214735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4340" name="AutoShape 4"/>
          <p:cNvSpPr>
            <a:spLocks noChangeArrowheads="1"/>
          </p:cNvSpPr>
          <p:nvPr/>
        </p:nvSpPr>
        <p:spPr bwMode="auto">
          <a:xfrm>
            <a:off x="1524000" y="6629400"/>
            <a:ext cx="9144000" cy="228600"/>
          </a:xfrm>
          <a:prstGeom prst="roundRect">
            <a:avLst>
              <a:gd name="adj" fmla="val 27917"/>
            </a:avLst>
          </a:prstGeom>
          <a:solidFill>
            <a:srgbClr val="3366FF"/>
          </a:solidFill>
          <a:ln w="9525"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282669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diamond(in)">
                                      <p:cBhvr>
                                        <p:cTn id="7" dur="2000"/>
                                        <p:tgtEl>
                                          <p:spTgt spid="14339"/>
                                        </p:tgtEl>
                                      </p:cBhvr>
                                    </p:animEffect>
                                  </p:childTnLst>
                                </p:cTn>
                              </p:par>
                              <p:par>
                                <p:cTn id="8" presetID="3" presetClass="entr" presetSubtype="10" fill="hold" nodeType="withEffect">
                                  <p:stCondLst>
                                    <p:cond delay="0"/>
                                  </p:stCondLst>
                                  <p:childTnLst>
                                    <p:set>
                                      <p:cBhvr>
                                        <p:cTn id="9" dur="1" fill="hold">
                                          <p:stCondLst>
                                            <p:cond delay="0"/>
                                          </p:stCondLst>
                                        </p:cTn>
                                        <p:tgtEl>
                                          <p:spTgt spid="14338">
                                            <p:txEl>
                                              <p:pRg st="0" end="0"/>
                                            </p:txEl>
                                          </p:spTgt>
                                        </p:tgtEl>
                                        <p:attrNameLst>
                                          <p:attrName>style.visibility</p:attrName>
                                        </p:attrNameLst>
                                      </p:cBhvr>
                                      <p:to>
                                        <p:strVal val="visible"/>
                                      </p:to>
                                    </p:set>
                                    <p:animEffect transition="in" filter="blinds(horizontal)">
                                      <p:cBhvr>
                                        <p:cTn id="10" dur="500"/>
                                        <p:tgtEl>
                                          <p:spTgt spid="143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ChangeArrowheads="1"/>
          </p:cNvSpPr>
          <p:nvPr/>
        </p:nvSpPr>
        <p:spPr bwMode="auto">
          <a:xfrm>
            <a:off x="1524000" y="6629400"/>
            <a:ext cx="9144000" cy="228600"/>
          </a:xfrm>
          <a:prstGeom prst="roundRect">
            <a:avLst>
              <a:gd name="adj" fmla="val 27917"/>
            </a:avLst>
          </a:prstGeom>
          <a:solidFill>
            <a:srgbClr val="3366FF"/>
          </a:solidFill>
          <a:ln w="9525"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88" name="Rectangle 4"/>
          <p:cNvSpPr>
            <a:spLocks noChangeArrowheads="1"/>
          </p:cNvSpPr>
          <p:nvPr/>
        </p:nvSpPr>
        <p:spPr bwMode="auto">
          <a:xfrm>
            <a:off x="1406434" y="509452"/>
            <a:ext cx="91440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ct val="50000"/>
              </a:spcBef>
            </a:pPr>
            <a:r>
              <a:rPr lang="en-US" altLang="en-US" sz="4000" b="1" dirty="0">
                <a:solidFill>
                  <a:srgbClr val="FFFF00"/>
                </a:solidFill>
                <a:cs typeface="Arial" panose="020B0604020202020204" pitchFamily="34" charset="0"/>
              </a:rPr>
              <a:t> </a:t>
            </a:r>
            <a:r>
              <a:rPr lang="en-US" altLang="en-US" sz="4000" b="1" dirty="0" err="1">
                <a:solidFill>
                  <a:srgbClr val="FF0000"/>
                </a:solidFill>
                <a:cs typeface="Arial" panose="020B0604020202020204" pitchFamily="34" charset="0"/>
              </a:rPr>
              <a:t>Học</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tại</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trường</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khuyết</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tật</a:t>
            </a:r>
            <a:r>
              <a:rPr lang="en-US" altLang="en-US" sz="4000" b="1" dirty="0">
                <a:solidFill>
                  <a:srgbClr val="FFFF00"/>
                </a:solidFill>
                <a:cs typeface="Arial" panose="020B0604020202020204" pitchFamily="34" charset="0"/>
              </a:rPr>
              <a:t>.</a:t>
            </a:r>
            <a:endParaRPr lang="vi-VN" altLang="en-US" sz="4000" b="1" dirty="0">
              <a:solidFill>
                <a:srgbClr val="FFFF00"/>
              </a:solidFill>
              <a:cs typeface="Arial" panose="020B0604020202020204" pitchFamily="34" charset="0"/>
            </a:endParaRPr>
          </a:p>
        </p:txBody>
      </p:sp>
      <p:pic>
        <p:nvPicPr>
          <p:cNvPr id="2050" name="Picture 2" descr="Đắk Nông nỗ lực vượt khó giúp trẻ khuyết tật hòa nhập | Xã hội | Báo ảnh  Dân tộc và Miền nú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643" y="1528355"/>
            <a:ext cx="5043700" cy="35463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iểm tra, đánh giá học sinh khuyết tật được thực hiện linh hoạ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28355"/>
            <a:ext cx="5111905" cy="354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87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barn(inVertical)">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Vẽ hoạt hình, khung phim hoạt hình trẻ em dễ thương, trẻ em, khu vực, nghệ  thuật png | PNGE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32649" y="3321170"/>
            <a:ext cx="8548777" cy="1815882"/>
          </a:xfrm>
          <a:prstGeom prst="rect">
            <a:avLst/>
          </a:prstGeom>
          <a:noFill/>
        </p:spPr>
        <p:txBody>
          <a:bodyPr wrap="square" rtlCol="0">
            <a:spAutoFit/>
          </a:bodyPr>
          <a:lstStyle/>
          <a:p>
            <a:pPr lvl="0"/>
            <a:r>
              <a:rPr lang="en-US" sz="2800" b="1" i="1" dirty="0" err="1">
                <a:solidFill>
                  <a:srgbClr val="FF0000"/>
                </a:solidFill>
                <a:latin typeface="Arial" panose="020B0604020202020204" pitchFamily="34" charset="0"/>
                <a:cs typeface="Arial" panose="020B0604020202020204" pitchFamily="34" charset="0"/>
              </a:rPr>
              <a:t>Hành</a:t>
            </a:r>
            <a:r>
              <a:rPr lang="en-US" sz="2800" b="1" i="1" dirty="0">
                <a:solidFill>
                  <a:srgbClr val="FF0000"/>
                </a:solidFill>
                <a:latin typeface="Arial" panose="020B0604020202020204" pitchFamily="34" charset="0"/>
                <a:cs typeface="Arial" panose="020B0604020202020204" pitchFamily="34" charset="0"/>
              </a:rPr>
              <a:t> vi </a:t>
            </a:r>
            <a:r>
              <a:rPr lang="en-US" sz="2800" b="1" i="1" dirty="0" err="1">
                <a:solidFill>
                  <a:srgbClr val="FF0000"/>
                </a:solidFill>
                <a:latin typeface="Arial" panose="020B0604020202020204" pitchFamily="34" charset="0"/>
                <a:cs typeface="Arial" panose="020B0604020202020204" pitchFamily="34" charset="0"/>
              </a:rPr>
              <a:t>xâm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phạm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quyền</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trẻ</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em</a:t>
            </a:r>
            <a:r>
              <a:rPr lang="en-US" sz="2800" b="1" i="1" dirty="0">
                <a:solidFill>
                  <a:srgbClr val="FF0000"/>
                </a:solidFill>
                <a:latin typeface="Arial" panose="020B0604020202020204" pitchFamily="34" charset="0"/>
                <a:cs typeface="Arial" panose="020B0604020202020204" pitchFamily="34" charset="0"/>
              </a:rPr>
              <a:t>:</a:t>
            </a:r>
          </a:p>
          <a:p>
            <a:pPr marL="285750" lvl="0" indent="-285750">
              <a:buFontTx/>
              <a:buChar char="-"/>
            </a:pPr>
            <a:r>
              <a:rPr lang="en-US" sz="2800" b="1" i="1" dirty="0" err="1">
                <a:latin typeface="Arial" panose="020B0604020202020204" pitchFamily="34" charset="0"/>
                <a:cs typeface="Arial" panose="020B0604020202020204" pitchFamily="34" charset="0"/>
              </a:rPr>
              <a:t>Đánh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đập</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 </a:t>
            </a:r>
          </a:p>
          <a:p>
            <a:pPr marL="285750" lvl="0" indent="-285750">
              <a:buFontTx/>
              <a:buChar char="-"/>
            </a:pP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Xâm</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hại</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tình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dục</a:t>
            </a:r>
            <a:endParaRPr lang="en-US" sz="2800" b="1" i="1" dirty="0">
              <a:latin typeface="Arial" panose="020B0604020202020204" pitchFamily="34" charset="0"/>
              <a:cs typeface="Arial" panose="020B0604020202020204" pitchFamily="34" charset="0"/>
            </a:endParaRPr>
          </a:p>
          <a:p>
            <a:pPr marL="285750" lvl="0" indent="-285750">
              <a:buFontTx/>
              <a:buChar char="-"/>
            </a:pPr>
            <a:r>
              <a:rPr lang="en-US" sz="2800" b="1" i="1" dirty="0" err="1">
                <a:latin typeface="Arial" panose="020B0604020202020204" pitchFamily="34" charset="0"/>
                <a:cs typeface="Arial" panose="020B0604020202020204" pitchFamily="34" charset="0"/>
              </a:rPr>
              <a:t>Bắt</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cóc</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bán</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5872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6" name="TextBox 5"/>
          <p:cNvSpPr txBox="1"/>
          <p:nvPr/>
        </p:nvSpPr>
        <p:spPr>
          <a:xfrm>
            <a:off x="879894" y="51161"/>
            <a:ext cx="9489057" cy="6262777"/>
          </a:xfrm>
          <a:prstGeom prst="rect">
            <a:avLst/>
          </a:prstGeom>
          <a:noFill/>
        </p:spPr>
        <p:txBody>
          <a:bodyPr wrap="square" rtlCol="0">
            <a:spAutoFit/>
          </a:bodyPr>
          <a:lstStyle/>
          <a:p>
            <a:endParaRPr lang="en-US" dirty="0"/>
          </a:p>
        </p:txBody>
      </p:sp>
      <p:pic>
        <p:nvPicPr>
          <p:cNvPr id="8" name="Picture 7"/>
          <p:cNvPicPr>
            <a:picLocks noChangeAspect="1"/>
          </p:cNvPicPr>
          <p:nvPr/>
        </p:nvPicPr>
        <p:blipFill>
          <a:blip r:embed="rId2"/>
          <a:stretch>
            <a:fillRect/>
          </a:stretch>
        </p:blipFill>
        <p:spPr>
          <a:xfrm>
            <a:off x="439948" y="284672"/>
            <a:ext cx="5184475" cy="3096883"/>
          </a:xfrm>
          <a:prstGeom prst="rect">
            <a:avLst/>
          </a:prstGeom>
        </p:spPr>
      </p:pic>
      <p:pic>
        <p:nvPicPr>
          <p:cNvPr id="10" name="Picture 9"/>
          <p:cNvPicPr>
            <a:picLocks noChangeAspect="1"/>
          </p:cNvPicPr>
          <p:nvPr/>
        </p:nvPicPr>
        <p:blipFill>
          <a:blip r:embed="rId3"/>
          <a:stretch>
            <a:fillRect/>
          </a:stretch>
        </p:blipFill>
        <p:spPr>
          <a:xfrm>
            <a:off x="6650966" y="284672"/>
            <a:ext cx="4735903" cy="3096883"/>
          </a:xfrm>
          <a:prstGeom prst="rect">
            <a:avLst/>
          </a:prstGeom>
        </p:spPr>
      </p:pic>
      <p:pic>
        <p:nvPicPr>
          <p:cNvPr id="13" name="Picture 12"/>
          <p:cNvPicPr>
            <a:picLocks noChangeAspect="1"/>
          </p:cNvPicPr>
          <p:nvPr/>
        </p:nvPicPr>
        <p:blipFill>
          <a:blip r:embed="rId4"/>
          <a:stretch>
            <a:fillRect/>
          </a:stretch>
        </p:blipFill>
        <p:spPr>
          <a:xfrm>
            <a:off x="431322" y="3615066"/>
            <a:ext cx="5193101" cy="3242934"/>
          </a:xfrm>
          <a:prstGeom prst="rect">
            <a:avLst/>
          </a:prstGeom>
        </p:spPr>
      </p:pic>
      <p:pic>
        <p:nvPicPr>
          <p:cNvPr id="15" name="Picture 14"/>
          <p:cNvPicPr>
            <a:picLocks noChangeAspect="1"/>
          </p:cNvPicPr>
          <p:nvPr/>
        </p:nvPicPr>
        <p:blipFill>
          <a:blip r:embed="rId5"/>
          <a:stretch>
            <a:fillRect/>
          </a:stretch>
        </p:blipFill>
        <p:spPr>
          <a:xfrm>
            <a:off x="6788989" y="3615066"/>
            <a:ext cx="4822166" cy="3242934"/>
          </a:xfrm>
          <a:prstGeom prst="rect">
            <a:avLst/>
          </a:prstGeom>
        </p:spPr>
      </p:pic>
    </p:spTree>
    <p:extLst>
      <p:ext uri="{BB962C8B-B14F-4D97-AF65-F5344CB8AC3E}">
        <p14:creationId xmlns:p14="http://schemas.microsoft.com/office/powerpoint/2010/main" val="173392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1752600" y="457200"/>
            <a:ext cx="8686800" cy="3124200"/>
          </a:xfrm>
          <a:prstGeom prst="star24">
            <a:avLst>
              <a:gd name="adj" fmla="val 37500"/>
            </a:avLst>
          </a:prstGeom>
          <a:solidFill>
            <a:srgbClr val="FFFF00"/>
          </a:soli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20000"/>
              </a:spcBef>
            </a:pPr>
            <a:r>
              <a:rPr lang="en-US" altLang="en-US" sz="3600" b="1" dirty="0" err="1">
                <a:solidFill>
                  <a:schemeClr val="tx2"/>
                </a:solidFill>
                <a:latin typeface="Times New Roman" panose="02020603050405020304" pitchFamily="18" charset="0"/>
                <a:cs typeface="Arial" panose="020B0604020202020204" pitchFamily="34" charset="0"/>
              </a:rPr>
              <a:t>Đối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với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những</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việc</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làm</a:t>
            </a:r>
            <a:r>
              <a:rPr lang="en-US" altLang="en-US" sz="3600" b="1" dirty="0">
                <a:solidFill>
                  <a:schemeClr val="tx2"/>
                </a:solidFill>
                <a:latin typeface="Times New Roman" panose="02020603050405020304" pitchFamily="18" charset="0"/>
                <a:cs typeface="Arial" panose="020B0604020202020204" pitchFamily="34" charset="0"/>
              </a:rPr>
              <a:t> </a:t>
            </a:r>
          </a:p>
          <a:p>
            <a:pPr algn="ctr">
              <a:spcBef>
                <a:spcPct val="20000"/>
              </a:spcBef>
            </a:pPr>
            <a:r>
              <a:rPr lang="en-US" altLang="en-US" sz="3600" b="1" dirty="0">
                <a:solidFill>
                  <a:schemeClr val="tx2"/>
                </a:solidFill>
                <a:latin typeface="Times New Roman" panose="02020603050405020304" pitchFamily="18" charset="0"/>
                <a:cs typeface="Arial" panose="020B0604020202020204" pitchFamily="34" charset="0"/>
              </a:rPr>
              <a:t>vi </a:t>
            </a:r>
            <a:r>
              <a:rPr lang="en-US" altLang="en-US" sz="3600" b="1" dirty="0" err="1">
                <a:solidFill>
                  <a:schemeClr val="tx2"/>
                </a:solidFill>
                <a:latin typeface="Times New Roman" panose="02020603050405020304" pitchFamily="18" charset="0"/>
                <a:cs typeface="Arial" panose="020B0604020202020204" pitchFamily="34" charset="0"/>
              </a:rPr>
              <a:t>phạm</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quyền</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trẻ</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em</a:t>
            </a:r>
            <a:endParaRPr lang="en-US" altLang="en-US" sz="3600" b="1" dirty="0">
              <a:solidFill>
                <a:schemeClr val="tx2"/>
              </a:solidFill>
              <a:latin typeface="Times New Roman" panose="02020603050405020304" pitchFamily="18" charset="0"/>
              <a:cs typeface="Arial" panose="020B0604020202020204" pitchFamily="34" charset="0"/>
            </a:endParaRPr>
          </a:p>
          <a:p>
            <a:pPr algn="ctr">
              <a:spcBef>
                <a:spcPct val="20000"/>
              </a:spcBef>
            </a:pP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chúng</a:t>
            </a:r>
            <a:r>
              <a:rPr lang="en-US" altLang="en-US" sz="3600" b="1" dirty="0">
                <a:solidFill>
                  <a:schemeClr val="tx2"/>
                </a:solidFill>
                <a:latin typeface="Times New Roman" panose="02020603050405020304" pitchFamily="18" charset="0"/>
                <a:cs typeface="Arial" panose="020B0604020202020204" pitchFamily="34" charset="0"/>
              </a:rPr>
              <a:t> ta </a:t>
            </a:r>
            <a:r>
              <a:rPr lang="en-US" altLang="en-US" sz="3600" b="1" dirty="0" err="1">
                <a:solidFill>
                  <a:schemeClr val="tx2"/>
                </a:solidFill>
                <a:latin typeface="Times New Roman" panose="02020603050405020304" pitchFamily="18" charset="0"/>
                <a:cs typeface="Arial" panose="020B0604020202020204" pitchFamily="34" charset="0"/>
              </a:rPr>
              <a:t>cần</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phải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làm</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gì</a:t>
            </a:r>
            <a:r>
              <a:rPr lang="en-US" altLang="en-US" sz="3600" b="1" dirty="0">
                <a:solidFill>
                  <a:schemeClr val="tx2"/>
                </a:solidFill>
                <a:latin typeface="Times New Roman" panose="02020603050405020304" pitchFamily="18" charset="0"/>
                <a:cs typeface="Arial" panose="020B0604020202020204" pitchFamily="34" charset="0"/>
              </a:rPr>
              <a:t>?</a:t>
            </a:r>
          </a:p>
        </p:txBody>
      </p:sp>
      <p:sp>
        <p:nvSpPr>
          <p:cNvPr id="22531" name="Rectangle 3"/>
          <p:cNvSpPr>
            <a:spLocks noChangeArrowheads="1"/>
          </p:cNvSpPr>
          <p:nvPr/>
        </p:nvSpPr>
        <p:spPr bwMode="auto">
          <a:xfrm>
            <a:off x="1524000" y="4654034"/>
            <a:ext cx="891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532" name="Rectangle 4"/>
          <p:cNvSpPr>
            <a:spLocks noChangeArrowheads="1"/>
          </p:cNvSpPr>
          <p:nvPr/>
        </p:nvSpPr>
        <p:spPr bwMode="auto">
          <a:xfrm>
            <a:off x="2514601" y="41968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533" name="Text Box 5"/>
          <p:cNvSpPr txBox="1">
            <a:spLocks noChangeArrowheads="1"/>
          </p:cNvSpPr>
          <p:nvPr/>
        </p:nvSpPr>
        <p:spPr bwMode="auto">
          <a:xfrm>
            <a:off x="2073276" y="3711575"/>
            <a:ext cx="7781925" cy="1219200"/>
          </a:xfrm>
          <a:prstGeom prst="rect">
            <a:avLst/>
          </a:prstGeom>
          <a:gradFill rotWithShape="1">
            <a:gsLst>
              <a:gs pos="0">
                <a:schemeClr val="folHlink"/>
              </a:gs>
              <a:gs pos="50000">
                <a:schemeClr val="bg1"/>
              </a:gs>
              <a:gs pos="100000">
                <a:schemeClr val="folHlink"/>
              </a:gs>
            </a:gsLst>
            <a:lin ang="18900000" scaled="1"/>
          </a:gradFill>
          <a:ln w="28575" cmpd="sng">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Phê</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phán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lên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án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đấu</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tranh</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có</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biện</a:t>
            </a:r>
            <a:r>
              <a:rPr lang="en-US" altLang="en-US" sz="3600" b="1" dirty="0">
                <a:solidFill>
                  <a:srgbClr val="0000CC"/>
                </a:solidFill>
                <a:latin typeface="Times New Roman" panose="02020603050405020304" pitchFamily="18" charset="0"/>
                <a:cs typeface="Arial" panose="020B0604020202020204" pitchFamily="34" charset="0"/>
              </a:rPr>
              <a:t> </a:t>
            </a:r>
          </a:p>
          <a:p>
            <a:r>
              <a:rPr lang="en-US" altLang="en-US" sz="3600" b="1" dirty="0" err="1">
                <a:solidFill>
                  <a:srgbClr val="0000CC"/>
                </a:solidFill>
                <a:latin typeface="Times New Roman" panose="02020603050405020304" pitchFamily="18" charset="0"/>
                <a:cs typeface="Arial" panose="020B0604020202020204" pitchFamily="34" charset="0"/>
              </a:rPr>
              <a:t>pháp</a:t>
            </a:r>
            <a:r>
              <a:rPr lang="en-US" altLang="en-US" sz="3600" b="1" dirty="0">
                <a:solidFill>
                  <a:srgbClr val="0000CC"/>
                </a:solidFill>
                <a:latin typeface="Times New Roman" panose="02020603050405020304" pitchFamily="18" charset="0"/>
                <a:cs typeface="Arial" panose="020B0604020202020204" pitchFamily="34" charset="0"/>
              </a:rPr>
              <a:t> </a:t>
            </a:r>
            <a:r>
              <a:rPr lang="vi-VN" altLang="en-US" sz="3600" b="1" dirty="0">
                <a:solidFill>
                  <a:srgbClr val="0000CC"/>
                </a:solidFill>
                <a:latin typeface="+mj-lt"/>
                <a:cs typeface="Arial" panose="020B0604020202020204" pitchFamily="34" charset="0"/>
              </a:rPr>
              <a:t>trừng phạt </a:t>
            </a:r>
            <a:r>
              <a:rPr lang="en-US" altLang="en-US" sz="3600" b="1" dirty="0" err="1">
                <a:solidFill>
                  <a:srgbClr val="0000CC"/>
                </a:solidFill>
                <a:latin typeface="Times New Roman" panose="02020603050405020304" pitchFamily="18" charset="0"/>
                <a:cs typeface="Arial" panose="020B0604020202020204" pitchFamily="34" charset="0"/>
              </a:rPr>
              <a:t>nghiêm</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khắc</a:t>
            </a:r>
            <a:r>
              <a:rPr lang="en-US" altLang="en-US" sz="3600" b="1" dirty="0">
                <a:solidFill>
                  <a:srgbClr val="0000CC"/>
                </a:solidFill>
                <a:latin typeface="Times New Roman" panose="02020603050405020304" pitchFamily="18" charset="0"/>
                <a:cs typeface="Arial" panose="020B0604020202020204" pitchFamily="34" charset="0"/>
              </a:rPr>
              <a:t>.</a:t>
            </a:r>
          </a:p>
        </p:txBody>
      </p:sp>
      <p:pic>
        <p:nvPicPr>
          <p:cNvPr id="22534" name="Picture 6" descr="bgCenterBot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25780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974785" y="4011283"/>
            <a:ext cx="1098491" cy="6427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37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down)">
                                      <p:cBhvr>
                                        <p:cTn id="7" dur="500"/>
                                        <p:tgtEl>
                                          <p:spTgt spid="225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533"/>
                                        </p:tgtEl>
                                        <p:attrNameLst>
                                          <p:attrName>style.visibility</p:attrName>
                                        </p:attrNameLst>
                                      </p:cBhvr>
                                      <p:to>
                                        <p:strVal val="visible"/>
                                      </p:to>
                                    </p:set>
                                    <p:animEffect transition="in" filter="barn(inVertical)">
                                      <p:cBhvr>
                                        <p:cTn id="15" dur="5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33"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ình ảnh Khung ảnh Thỏ Khung Khung Khung, Khung ảnh Thỏ, Củ Cải Tươi, Phim  Hoạt Hình Minh Họa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011"/>
            <a:ext cx="12288838" cy="662907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1747" name="TextBox 3"/>
          <p:cNvSpPr txBox="1">
            <a:spLocks noChangeArrowheads="1"/>
          </p:cNvSpPr>
          <p:nvPr/>
        </p:nvSpPr>
        <p:spPr bwMode="auto">
          <a:xfrm>
            <a:off x="0" y="193675"/>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b="1">
                <a:solidFill>
                  <a:srgbClr val="FF0000"/>
                </a:solidFill>
                <a:latin typeface="Arial" panose="020B0604020202020204" pitchFamily="34" charset="0"/>
              </a:rPr>
              <a:t>Bài 3:</a:t>
            </a:r>
          </a:p>
        </p:txBody>
      </p:sp>
      <p:sp>
        <p:nvSpPr>
          <p:cNvPr id="31748" name="TextBox 4"/>
          <p:cNvSpPr txBox="1">
            <a:spLocks noChangeArrowheads="1"/>
          </p:cNvSpPr>
          <p:nvPr/>
        </p:nvSpPr>
        <p:spPr bwMode="auto">
          <a:xfrm>
            <a:off x="2915728" y="431322"/>
            <a:ext cx="858412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b="1" i="1" dirty="0" err="1">
                <a:solidFill>
                  <a:srgbClr val="000000"/>
                </a:solidFill>
                <a:latin typeface="Arial" panose="020B0604020202020204" pitchFamily="34" charset="0"/>
              </a:rPr>
              <a:t>Tình</a:t>
            </a:r>
            <a:r>
              <a:rPr lang="en-US" altLang="en-US" sz="2000" b="1" i="1" dirty="0">
                <a:solidFill>
                  <a:srgbClr val="000000"/>
                </a:solidFill>
                <a:latin typeface="Arial" panose="020B0604020202020204" pitchFamily="34" charset="0"/>
              </a:rPr>
              <a:t> </a:t>
            </a:r>
            <a:r>
              <a:rPr lang="en-US" altLang="en-US" sz="2000" b="1" i="1" dirty="0" err="1">
                <a:solidFill>
                  <a:srgbClr val="000000"/>
                </a:solidFill>
                <a:latin typeface="Arial" panose="020B0604020202020204" pitchFamily="34" charset="0"/>
              </a:rPr>
              <a:t>huống</a:t>
            </a:r>
            <a:r>
              <a:rPr lang="en-US" altLang="en-US" sz="2000" b="1" i="1" dirty="0">
                <a:solidFill>
                  <a:srgbClr val="000000"/>
                </a:solidFill>
                <a:latin typeface="Arial" panose="020B0604020202020204" pitchFamily="34" charset="0"/>
              </a:rPr>
              <a:t>:</a:t>
            </a:r>
          </a:p>
          <a:p>
            <a:pPr>
              <a:lnSpc>
                <a:spcPct val="100000"/>
              </a:lnSpc>
              <a:spcBef>
                <a:spcPct val="0"/>
              </a:spcBef>
              <a:buFontTx/>
              <a:buNone/>
            </a:pPr>
            <a:r>
              <a:rPr lang="en-US" altLang="en-US" sz="2000" i="1" dirty="0" err="1">
                <a:solidFill>
                  <a:srgbClr val="000000"/>
                </a:solidFill>
                <a:latin typeface="Arial" panose="020B0604020202020204" pitchFamily="34" charset="0"/>
              </a:rPr>
              <a:t>Trên</a:t>
            </a:r>
            <a:r>
              <a:rPr lang="en-US" altLang="en-US" sz="2000" i="1" dirty="0">
                <a:solidFill>
                  <a:srgbClr val="000000"/>
                </a:solidFill>
                <a:latin typeface="Arial" panose="020B0604020202020204" pitchFamily="34" charset="0"/>
              </a:rPr>
              <a:t> 1 </a:t>
            </a:r>
            <a:r>
              <a:rPr lang="en-US" altLang="en-US" sz="2000" i="1" dirty="0" err="1">
                <a:solidFill>
                  <a:srgbClr val="000000"/>
                </a:solidFill>
                <a:latin typeface="Arial" panose="020B0604020202020204" pitchFamily="34" charset="0"/>
              </a:rPr>
              <a:t>đoạn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báo</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có</a:t>
            </a:r>
            <a:r>
              <a:rPr lang="en-US" altLang="en-US" sz="2000" i="1" dirty="0">
                <a:solidFill>
                  <a:srgbClr val="000000"/>
                </a:solidFill>
                <a:latin typeface="Arial" panose="020B0604020202020204" pitchFamily="34" charset="0"/>
              </a:rPr>
              <a:t> tin </a:t>
            </a:r>
            <a:r>
              <a:rPr lang="en-US" altLang="en-US" sz="2000" i="1" dirty="0" err="1">
                <a:solidFill>
                  <a:srgbClr val="000000"/>
                </a:solidFill>
                <a:latin typeface="Arial" panose="020B0604020202020204" pitchFamily="34" charset="0"/>
              </a:rPr>
              <a:t>vắn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Hải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mở</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một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giải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khát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tại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trung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tâm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thị</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trấn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rất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đông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khách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ngoài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những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người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trong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thị</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trấn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khách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đường</a:t>
            </a:r>
            <a:r>
              <a:rPr lang="en-US" altLang="en-US" sz="2000" i="1" dirty="0">
                <a:solidFill>
                  <a:srgbClr val="000000"/>
                </a:solidFill>
                <a:latin typeface="Arial" panose="020B0604020202020204" pitchFamily="34" charset="0"/>
              </a:rPr>
              <a:t> qua </a:t>
            </a:r>
            <a:r>
              <a:rPr lang="en-US" altLang="en-US" sz="2000" i="1" dirty="0" err="1">
                <a:solidFill>
                  <a:srgbClr val="000000"/>
                </a:solidFill>
                <a:latin typeface="Arial" panose="020B0604020202020204" pitchFamily="34" charset="0"/>
              </a:rPr>
              <a:t>lại,quán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luôn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tụ</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điểm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trung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ăn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chơi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nhóm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trẻ</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em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từ</a:t>
            </a:r>
            <a:r>
              <a:rPr lang="en-US" altLang="en-US" sz="2000" i="1" dirty="0">
                <a:solidFill>
                  <a:srgbClr val="000000"/>
                </a:solidFill>
                <a:latin typeface="Arial" panose="020B0604020202020204" pitchFamily="34" charset="0"/>
              </a:rPr>
              <a:t> 12-15 </a:t>
            </a:r>
            <a:r>
              <a:rPr lang="en-US" altLang="en-US" sz="2000" i="1" dirty="0" err="1">
                <a:solidFill>
                  <a:srgbClr val="000000"/>
                </a:solidFill>
                <a:latin typeface="Arial" panose="020B0604020202020204" pitchFamily="34" charset="0"/>
              </a:rPr>
              <a:t>tuổi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Nhóm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trẻ</a:t>
            </a:r>
            <a:r>
              <a:rPr lang="en-US" altLang="en-US" sz="2000" i="1" dirty="0">
                <a:solidFill>
                  <a:srgbClr val="000000"/>
                </a:solidFill>
                <a:latin typeface="Arial" panose="020B0604020202020204" pitchFamily="34" charset="0"/>
              </a:rPr>
              <a:t> hay </a:t>
            </a:r>
            <a:r>
              <a:rPr lang="en-US" altLang="en-US" sz="2000" i="1" dirty="0" err="1">
                <a:solidFill>
                  <a:srgbClr val="000000"/>
                </a:solidFill>
                <a:latin typeface="Arial" panose="020B0604020202020204" pitchFamily="34" charset="0"/>
              </a:rPr>
              <a:t>tập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trung</a:t>
            </a:r>
            <a:r>
              <a:rPr lang="en-US" altLang="en-US" sz="2000" i="1" dirty="0">
                <a:solidFill>
                  <a:srgbClr val="000000"/>
                </a:solidFill>
                <a:latin typeface="Arial" panose="020B0604020202020204" pitchFamily="34" charset="0"/>
              </a:rPr>
              <a:t> tai </a:t>
            </a:r>
            <a:r>
              <a:rPr lang="en-US" altLang="en-US" sz="2000" i="1" dirty="0" err="1">
                <a:solidFill>
                  <a:srgbClr val="000000"/>
                </a:solidFill>
                <a:latin typeface="Arial" panose="020B0604020202020204" pitchFamily="34" charset="0"/>
              </a:rPr>
              <a:t>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vào</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mỗi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buổi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chiều</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để</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ăn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uống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đánh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Một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lần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nhóm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trẻ</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đang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ăn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uống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đánh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thì</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công</a:t>
            </a:r>
            <a:r>
              <a:rPr lang="en-US" altLang="en-US" sz="2000" i="1" dirty="0">
                <a:solidFill>
                  <a:srgbClr val="000000"/>
                </a:solidFill>
                <a:latin typeface="Arial" panose="020B0604020202020204" pitchFamily="34" charset="0"/>
              </a:rPr>
              <a:t> an </a:t>
            </a:r>
            <a:r>
              <a:rPr lang="en-US" altLang="en-US" sz="2000" i="1" dirty="0" err="1">
                <a:solidFill>
                  <a:srgbClr val="000000"/>
                </a:solidFill>
                <a:latin typeface="Arial" panose="020B0604020202020204" pitchFamily="34" charset="0"/>
              </a:rPr>
              <a:t>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vào</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giải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biên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bản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xử</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lí</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Hải</a:t>
            </a:r>
            <a:r>
              <a:rPr lang="en-US" altLang="en-US" sz="2000" i="1" dirty="0">
                <a:solidFill>
                  <a:srgbClr val="000000"/>
                </a:solidFill>
                <a:latin typeface="Arial" panose="020B0604020202020204" pitchFamily="34" charset="0"/>
              </a:rPr>
              <a:t>.</a:t>
            </a:r>
          </a:p>
        </p:txBody>
      </p:sp>
      <p:sp>
        <p:nvSpPr>
          <p:cNvPr id="31749" name="Rectangle 5"/>
          <p:cNvSpPr>
            <a:spLocks noChangeArrowheads="1"/>
          </p:cNvSpPr>
          <p:nvPr/>
        </p:nvSpPr>
        <p:spPr bwMode="auto">
          <a:xfrm>
            <a:off x="1095555" y="3545457"/>
            <a:ext cx="8281358"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Xử</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lý</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tình</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huống</a:t>
            </a:r>
            <a:endParaRPr lang="en-US" altLang="en-US" b="1" dirty="0">
              <a:solidFill>
                <a:srgbClr val="000000"/>
              </a:solidFill>
              <a:latin typeface="Times New Roman" panose="02020603050405020304" pitchFamily="18"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a. </a:t>
            </a:r>
            <a:r>
              <a:rPr lang="en-US" altLang="en-US" sz="2400" dirty="0" err="1">
                <a:solidFill>
                  <a:srgbClr val="000000"/>
                </a:solidFill>
                <a:latin typeface="Times New Roman" panose="02020603050405020304" pitchFamily="18" charset="0"/>
                <a:cs typeface="Times New Roman" panose="02020603050405020304" pitchFamily="18" charset="0"/>
              </a:rPr>
              <a:t>Hãy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nhận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xét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hành</a:t>
            </a:r>
            <a:r>
              <a:rPr lang="en-US" altLang="en-US" sz="2400" dirty="0">
                <a:solidFill>
                  <a:srgbClr val="000000"/>
                </a:solidFill>
                <a:latin typeface="Times New Roman" panose="02020603050405020304" pitchFamily="18" charset="0"/>
                <a:cs typeface="Times New Roman" panose="02020603050405020304" pitchFamily="18" charset="0"/>
              </a:rPr>
              <a:t> vi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Haỉ</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nhóm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trẻ</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trong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huống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trên</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itchFamily="34"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b. </a:t>
            </a:r>
            <a:r>
              <a:rPr lang="en-US" altLang="en-US" sz="2400" dirty="0" err="1">
                <a:solidFill>
                  <a:srgbClr val="000000"/>
                </a:solidFill>
                <a:latin typeface="Times New Roman" panose="02020603050405020304" pitchFamily="18" charset="0"/>
                <a:cs typeface="Times New Roman" panose="02020603050405020304" pitchFamily="18" charset="0"/>
              </a:rPr>
              <a:t>Em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sẽ</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gì</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nếu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chứng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kiến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huống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đó</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itchFamily="34"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c. Theo </a:t>
            </a:r>
            <a:r>
              <a:rPr lang="en-US" altLang="en-US" sz="2400" dirty="0" err="1">
                <a:solidFill>
                  <a:srgbClr val="000000"/>
                </a:solidFill>
                <a:latin typeface="Times New Roman" panose="02020603050405020304" pitchFamily="18" charset="0"/>
                <a:cs typeface="Times New Roman" panose="02020603050405020304" pitchFamily="18" charset="0"/>
              </a:rPr>
              <a:t>em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việc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công</a:t>
            </a:r>
            <a:r>
              <a:rPr lang="en-US" altLang="en-US" sz="2400" dirty="0">
                <a:solidFill>
                  <a:srgbClr val="000000"/>
                </a:solidFill>
                <a:latin typeface="Times New Roman" panose="02020603050405020304" pitchFamily="18" charset="0"/>
                <a:cs typeface="Times New Roman" panose="02020603050405020304" pitchFamily="18" charset="0"/>
              </a:rPr>
              <a:t> an </a:t>
            </a:r>
            <a:r>
              <a:rPr lang="en-US" altLang="en-US" sz="2400" dirty="0" err="1">
                <a:solidFill>
                  <a:srgbClr val="000000"/>
                </a:solidFill>
                <a:latin typeface="Times New Roman" panose="02020603050405020304" pitchFamily="18" charset="0"/>
                <a:cs typeface="Times New Roman" panose="02020603050405020304" pitchFamily="18" charset="0"/>
              </a:rPr>
              <a:t>đến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lập</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biên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bản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Hải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giải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tán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nhóm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trẻ</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đúng</a:t>
            </a:r>
            <a:r>
              <a:rPr lang="en-US" altLang="en-US" sz="2400" dirty="0">
                <a:solidFill>
                  <a:srgbClr val="000000"/>
                </a:solidFill>
                <a:latin typeface="Times New Roman" panose="02020603050405020304" pitchFamily="18" charset="0"/>
                <a:cs typeface="Times New Roman" panose="02020603050405020304" pitchFamily="18" charset="0"/>
              </a:rPr>
              <a:t> hay </a:t>
            </a:r>
            <a:r>
              <a:rPr lang="en-US" altLang="en-US" sz="2400" dirty="0" err="1">
                <a:solidFill>
                  <a:srgbClr val="000000"/>
                </a:solidFill>
                <a:latin typeface="Times New Roman" panose="02020603050405020304" pitchFamily="18" charset="0"/>
                <a:cs typeface="Times New Roman" panose="02020603050405020304" pitchFamily="18" charset="0"/>
              </a:rPr>
              <a:t>sai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Vì</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sao</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itchFamily="34" charset="0"/>
              <a:cs typeface="Times New Roman" panose="02020603050405020304" pitchFamily="18" charset="0"/>
            </a:endParaRPr>
          </a:p>
        </p:txBody>
      </p:sp>
      <p:sp>
        <p:nvSpPr>
          <p:cNvPr id="2" name="TextBox 1"/>
          <p:cNvSpPr txBox="1">
            <a:spLocks noChangeArrowheads="1"/>
          </p:cNvSpPr>
          <p:nvPr/>
        </p:nvSpPr>
        <p:spPr bwMode="auto">
          <a:xfrm>
            <a:off x="819509" y="3474934"/>
            <a:ext cx="3515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2400" b="1" dirty="0">
                <a:solidFill>
                  <a:srgbClr val="FF0000"/>
                </a:solidFill>
              </a:rPr>
              <a:t>TRÒ CHƠI SẮM VAI</a:t>
            </a:r>
          </a:p>
        </p:txBody>
      </p:sp>
      <p:pic>
        <p:nvPicPr>
          <p:cNvPr id="3"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2" descr="Bắt 15 thanh thiếu niên đánh bài trong quán cà phê, thu giữ 72 triệu đồ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9321629" y="2555223"/>
            <a:ext cx="2208856" cy="2571886"/>
          </a:xfrm>
          <a:prstGeom prst="rect">
            <a:avLst/>
          </a:prstGeom>
        </p:spPr>
      </p:pic>
    </p:spTree>
    <p:extLst>
      <p:ext uri="{BB962C8B-B14F-4D97-AF65-F5344CB8AC3E}">
        <p14:creationId xmlns:p14="http://schemas.microsoft.com/office/powerpoint/2010/main" val="1357380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barn(inVertical)">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748"/>
                                        </p:tgtEl>
                                        <p:attrNameLst>
                                          <p:attrName>style.visibility</p:attrName>
                                        </p:attrNameLst>
                                      </p:cBhvr>
                                      <p:to>
                                        <p:strVal val="visible"/>
                                      </p:to>
                                    </p:set>
                                    <p:animEffect transition="in" filter="fade">
                                      <p:cBhvr>
                                        <p:cTn id="12" dur="1000"/>
                                        <p:tgtEl>
                                          <p:spTgt spid="31748"/>
                                        </p:tgtEl>
                                      </p:cBhvr>
                                    </p:animEffect>
                                    <p:anim calcmode="lin" valueType="num">
                                      <p:cBhvr>
                                        <p:cTn id="13" dur="1000" fill="hold"/>
                                        <p:tgtEl>
                                          <p:spTgt spid="31748"/>
                                        </p:tgtEl>
                                        <p:attrNameLst>
                                          <p:attrName>ppt_x</p:attrName>
                                        </p:attrNameLst>
                                      </p:cBhvr>
                                      <p:tavLst>
                                        <p:tav tm="0">
                                          <p:val>
                                            <p:strVal val="#ppt_x"/>
                                          </p:val>
                                        </p:tav>
                                        <p:tav tm="100000">
                                          <p:val>
                                            <p:strVal val="#ppt_x"/>
                                          </p:val>
                                        </p:tav>
                                      </p:tavLst>
                                    </p:anim>
                                    <p:anim calcmode="lin" valueType="num">
                                      <p:cBhvr>
                                        <p:cTn id="14" dur="1000" fill="hold"/>
                                        <p:tgtEl>
                                          <p:spTgt spid="3174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1749"/>
                                        </p:tgtEl>
                                        <p:attrNameLst>
                                          <p:attrName>style.visibility</p:attrName>
                                        </p:attrNameLst>
                                      </p:cBhvr>
                                      <p:to>
                                        <p:strVal val="visible"/>
                                      </p:to>
                                    </p:set>
                                    <p:animEffect transition="in" filter="fade">
                                      <p:cBhvr>
                                        <p:cTn id="29" dur="1000"/>
                                        <p:tgtEl>
                                          <p:spTgt spid="31749"/>
                                        </p:tgtEl>
                                      </p:cBhvr>
                                    </p:animEffect>
                                    <p:anim calcmode="lin" valueType="num">
                                      <p:cBhvr>
                                        <p:cTn id="30" dur="1000" fill="hold"/>
                                        <p:tgtEl>
                                          <p:spTgt spid="31749"/>
                                        </p:tgtEl>
                                        <p:attrNameLst>
                                          <p:attrName>ppt_x</p:attrName>
                                        </p:attrNameLst>
                                      </p:cBhvr>
                                      <p:tavLst>
                                        <p:tav tm="0">
                                          <p:val>
                                            <p:strVal val="#ppt_x"/>
                                          </p:val>
                                        </p:tav>
                                        <p:tav tm="100000">
                                          <p:val>
                                            <p:strVal val="#ppt_x"/>
                                          </p:val>
                                        </p:tav>
                                      </p:tavLst>
                                    </p:anim>
                                    <p:anim calcmode="lin" valueType="num">
                                      <p:cBhvr>
                                        <p:cTn id="31" dur="1000" fill="hold"/>
                                        <p:tgtEl>
                                          <p:spTgt spid="317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49"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Children Border Wallpaper Creationz - School Frames Clipart Png , Free  Transparent Clipart - Clipart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81" y="-103517"/>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295291" y="1052423"/>
            <a:ext cx="47406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2400" b="1" dirty="0">
                <a:solidFill>
                  <a:srgbClr val="FF0000"/>
                </a:solidFill>
              </a:rPr>
              <a:t>PHÂN TÍCH TÌNH HUỐNG</a:t>
            </a:r>
          </a:p>
        </p:txBody>
      </p:sp>
      <p:sp>
        <p:nvSpPr>
          <p:cNvPr id="3" name="TextBox 2"/>
          <p:cNvSpPr txBox="1"/>
          <p:nvPr/>
        </p:nvSpPr>
        <p:spPr>
          <a:xfrm>
            <a:off x="2001328" y="2078966"/>
            <a:ext cx="6961517" cy="3785652"/>
          </a:xfrm>
          <a:prstGeom prst="rect">
            <a:avLst/>
          </a:prstGeom>
          <a:noFill/>
        </p:spPr>
        <p:txBody>
          <a:bodyPr wrap="square" rtlCol="0">
            <a:spAutoFit/>
          </a:bodyPr>
          <a:lstStyle/>
          <a:p>
            <a:pPr>
              <a:buNone/>
            </a:pPr>
            <a:r>
              <a:rPr lang="en-US" sz="2400" dirty="0">
                <a:latin typeface="Arial" panose="020B0604020202020204" pitchFamily="34" charset="0"/>
                <a:cs typeface="Arial" panose="020B0604020202020204" pitchFamily="34" charset="0"/>
              </a:rPr>
              <a:t>a.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phi vi </a:t>
            </a:r>
            <a:r>
              <a:rPr lang="en-US" sz="2400" dirty="0" err="1">
                <a:latin typeface="Arial" panose="020B0604020202020204" pitchFamily="34" charset="0"/>
                <a:cs typeface="Arial" panose="020B0604020202020204" pitchFamily="34" charset="0"/>
              </a:rPr>
              <a:t>phạm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vi </a:t>
            </a:r>
            <a:r>
              <a:rPr lang="en-US" sz="2400" dirty="0" err="1">
                <a:latin typeface="Arial" panose="020B0604020202020204" pitchFamily="34" charset="0"/>
                <a:cs typeface="Arial" panose="020B0604020202020204" pitchFamily="34" charset="0"/>
              </a:rPr>
              <a:t>phạm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a:t>
            </a:r>
          </a:p>
          <a:p>
            <a:pPr>
              <a:buNone/>
            </a:pPr>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b. </a:t>
            </a:r>
            <a:r>
              <a:rPr lang="en-US" sz="2400" dirty="0" err="1">
                <a:latin typeface="Arial" panose="020B0604020202020204" pitchFamily="34" charset="0"/>
                <a:cs typeface="Arial" panose="020B0604020202020204" pitchFamily="34" charset="0"/>
              </a:rPr>
              <a:t>Nếu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huống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a:t>
            </a:r>
          </a:p>
          <a:p>
            <a:pPr>
              <a:buNone/>
            </a:pPr>
            <a:r>
              <a:rPr lang="en-US" sz="2400" dirty="0">
                <a:latin typeface="Arial" panose="020B0604020202020204" pitchFamily="34" charset="0"/>
                <a:cs typeface="Arial" panose="020B0604020202020204" pitchFamily="34" charset="0"/>
              </a:rPr>
              <a:t> </a:t>
            </a:r>
          </a:p>
          <a:p>
            <a:pPr>
              <a:buNone/>
            </a:pPr>
            <a:r>
              <a:rPr lang="en-US" sz="2400" dirty="0">
                <a:latin typeface="Arial" panose="020B0604020202020204" pitchFamily="34" charset="0"/>
                <a:cs typeface="Arial" panose="020B0604020202020204" pitchFamily="34" charset="0"/>
              </a:rPr>
              <a:t>c. Theo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công</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chặn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489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TRẺ EM</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IV.</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VẬN DỤNG</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769601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048000" y="1371600"/>
            <a:ext cx="487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3200" b="1">
              <a:latin typeface=".VnTime" pitchFamily="2" charset="0"/>
              <a:cs typeface="Arial" panose="020B0604020202020204" pitchFamily="34" charset="0"/>
            </a:endParaRPr>
          </a:p>
        </p:txBody>
      </p:sp>
      <p:sp>
        <p:nvSpPr>
          <p:cNvPr id="27651" name="Rectangle 3"/>
          <p:cNvSpPr>
            <a:spLocks noChangeArrowheads="1"/>
          </p:cNvSpPr>
          <p:nvPr/>
        </p:nvSpPr>
        <p:spPr bwMode="auto">
          <a:xfrm>
            <a:off x="1524000" y="0"/>
            <a:ext cx="9144000" cy="6858000"/>
          </a:xfrm>
          <a:prstGeom prst="rect">
            <a:avLst/>
          </a:prstGeom>
          <a:noFill/>
          <a:ln w="76200" cap="rnd" cmpd="sng">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652"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
            <a:ext cx="99060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pic>
        <p:nvPicPr>
          <p:cNvPr id="27653" name="Picture 5" descr="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20574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7654" name="Text Box 6"/>
          <p:cNvSpPr txBox="1">
            <a:spLocks noChangeArrowheads="1"/>
          </p:cNvSpPr>
          <p:nvPr/>
        </p:nvSpPr>
        <p:spPr bwMode="auto">
          <a:xfrm>
            <a:off x="2667000" y="2582863"/>
            <a:ext cx="5943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a:latin typeface=".VnTime" pitchFamily="2" charset="0"/>
              <a:cs typeface="Arial" panose="020B0604020202020204" pitchFamily="34" charset="0"/>
            </a:endParaRPr>
          </a:p>
        </p:txBody>
      </p:sp>
      <p:sp>
        <p:nvSpPr>
          <p:cNvPr id="27655" name="Text Box 7"/>
          <p:cNvSpPr txBox="1">
            <a:spLocks noChangeArrowheads="1"/>
          </p:cNvSpPr>
          <p:nvPr/>
        </p:nvSpPr>
        <p:spPr bwMode="auto">
          <a:xfrm>
            <a:off x="2514600" y="2743201"/>
            <a:ext cx="655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cs typeface="Arial" panose="020B0604020202020204" pitchFamily="34" charset="0"/>
            </a:endParaRPr>
          </a:p>
        </p:txBody>
      </p:sp>
      <p:sp>
        <p:nvSpPr>
          <p:cNvPr id="27656" name="Text Box 8"/>
          <p:cNvSpPr txBox="1">
            <a:spLocks noChangeArrowheads="1"/>
          </p:cNvSpPr>
          <p:nvPr/>
        </p:nvSpPr>
        <p:spPr bwMode="auto">
          <a:xfrm>
            <a:off x="2438400" y="2133601"/>
            <a:ext cx="69342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FF"/>
                </a:solidFill>
                <a:latin typeface=".VnTime" pitchFamily="2" charset="0"/>
                <a:cs typeface="Arial" panose="020B0604020202020204" pitchFamily="34" charset="0"/>
              </a:rPr>
              <a:t> </a:t>
            </a:r>
          </a:p>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27657" name="Rectangle 9"/>
          <p:cNvSpPr>
            <a:spLocks noChangeArrowheads="1"/>
          </p:cNvSpPr>
          <p:nvPr/>
        </p:nvSpPr>
        <p:spPr bwMode="auto">
          <a:xfrm>
            <a:off x="3352799" y="439947"/>
            <a:ext cx="54720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6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TRÒ CHƠI </a:t>
            </a:r>
            <a:r>
              <a:rPr lang="en-US" altLang="en-US" sz="36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“TIẾP SỨC</a:t>
            </a:r>
            <a:r>
              <a:rPr lang="en-US" altLang="en-US" sz="54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
        <p:nvSpPr>
          <p:cNvPr id="27658" name="Rectangle 10"/>
          <p:cNvSpPr>
            <a:spLocks noChangeArrowheads="1"/>
          </p:cNvSpPr>
          <p:nvPr/>
        </p:nvSpPr>
        <p:spPr bwMode="auto">
          <a:xfrm>
            <a:off x="2209800" y="1371599"/>
            <a:ext cx="78486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b="1" dirty="0">
                <a:solidFill>
                  <a:srgbClr val="0000CC"/>
                </a:solidFill>
                <a:latin typeface="Times New Roman" panose="02020603050405020304" pitchFamily="18" charset="0"/>
                <a:cs typeface="Times New Roman" panose="02020603050405020304" pitchFamily="18" charset="0"/>
              </a:rPr>
              <a:t>Chia </a:t>
            </a:r>
            <a:r>
              <a:rPr lang="en-US" altLang="en-US" sz="2800" b="1" dirty="0" err="1">
                <a:solidFill>
                  <a:srgbClr val="0000CC"/>
                </a:solidFill>
                <a:latin typeface="Times New Roman" panose="02020603050405020304" pitchFamily="18" charset="0"/>
                <a:cs typeface="Times New Roman" panose="02020603050405020304" pitchFamily="18" charset="0"/>
              </a:rPr>
              <a:t>lớp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làm</a:t>
            </a:r>
            <a:r>
              <a:rPr lang="en-US" altLang="en-US" sz="2800" b="1" dirty="0">
                <a:solidFill>
                  <a:srgbClr val="0000CC"/>
                </a:solidFill>
                <a:latin typeface="Times New Roman" panose="02020603050405020304" pitchFamily="18" charset="0"/>
                <a:cs typeface="Times New Roman" panose="02020603050405020304" pitchFamily="18" charset="0"/>
              </a:rPr>
              <a:t> 3 </a:t>
            </a:r>
            <a:r>
              <a:rPr lang="vi-VN" altLang="en-US" sz="2800" b="1" dirty="0" err="1">
                <a:solidFill>
                  <a:srgbClr val="0000CC"/>
                </a:solidFill>
                <a:latin typeface="Times New Roman" panose="02020603050405020304" pitchFamily="18" charset="0"/>
                <a:cs typeface="Times New Roman" panose="02020603050405020304" pitchFamily="18" charset="0"/>
              </a:rPr>
              <a:t>đ</a:t>
            </a:r>
            <a:r>
              <a:rPr lang="en-US" altLang="en-US" sz="2800" b="1" dirty="0" err="1">
                <a:solidFill>
                  <a:srgbClr val="0000CC"/>
                </a:solidFill>
                <a:latin typeface="Times New Roman" panose="02020603050405020304" pitchFamily="18" charset="0"/>
                <a:cs typeface="Times New Roman" panose="02020603050405020304" pitchFamily="18" charset="0"/>
              </a:rPr>
              <a:t>ội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thảo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luận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(2 </a:t>
            </a:r>
            <a:r>
              <a:rPr lang="en-US" altLang="en-US" sz="2800" b="1" dirty="0" err="1">
                <a:solidFill>
                  <a:srgbClr val="0000CC"/>
                </a:solidFill>
                <a:latin typeface="Times New Roman" panose="02020603050405020304" pitchFamily="18" charset="0"/>
                <a:cs typeface="Times New Roman" panose="02020603050405020304" pitchFamily="18" charset="0"/>
              </a:rPr>
              <a:t>phút</a:t>
            </a:r>
            <a:r>
              <a:rPr lang="en-US" altLang="en-US" sz="2800" b="1" dirty="0">
                <a:solidFill>
                  <a:srgbClr val="0000CC"/>
                </a:solidFill>
                <a:latin typeface="Times New Roman" panose="02020603050405020304" pitchFamily="18" charset="0"/>
                <a:cs typeface="Times New Roman" panose="02020603050405020304" pitchFamily="18" charset="0"/>
              </a:rPr>
              <a:t>):</a:t>
            </a:r>
          </a:p>
          <a:p>
            <a:pPr algn="ctr"/>
            <a:r>
              <a:rPr lang="en-US" altLang="en-US" sz="2800" b="1" dirty="0">
                <a:solidFill>
                  <a:srgbClr val="0000CC"/>
                </a:solidFill>
                <a:latin typeface="Times New Roman" panose="02020603050405020304" pitchFamily="18" charset="0"/>
                <a:cs typeface="Times New Roman" panose="02020603050405020304" pitchFamily="18" charset="0"/>
              </a:rPr>
              <a:t>3 </a:t>
            </a:r>
            <a:r>
              <a:rPr lang="en-US" altLang="en-US" sz="2800" b="1" dirty="0" err="1">
                <a:solidFill>
                  <a:srgbClr val="0000CC"/>
                </a:solidFill>
                <a:latin typeface="Times New Roman" panose="02020603050405020304" pitchFamily="18" charset="0"/>
                <a:cs typeface="Times New Roman" panose="02020603050405020304" pitchFamily="18" charset="0"/>
              </a:rPr>
              <a:t>Đội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cử</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đại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diện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lên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bảng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viết</a:t>
            </a:r>
            <a:r>
              <a:rPr lang="en-US" altLang="en-US" sz="2800" b="1" dirty="0">
                <a:solidFill>
                  <a:srgbClr val="0000CC"/>
                </a:solidFill>
                <a:latin typeface="Times New Roman" panose="02020603050405020304" pitchFamily="18" charset="0"/>
                <a:cs typeface="Times New Roman" panose="02020603050405020304" pitchFamily="18" charset="0"/>
              </a:rPr>
              <a:t>.</a:t>
            </a: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1</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đình</a:t>
            </a:r>
            <a:r>
              <a:rPr lang="en-US" altLang="en-US" sz="2800" dirty="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algn="just"/>
            <a:endParaRPr lang="en-US" altLang="en-US" sz="2800" dirty="0">
              <a:latin typeface="Times New Roman" panose="02020603050405020304" pitchFamily="18" charset="0"/>
              <a:cs typeface="Times New Roman" panose="02020603050405020304" pitchFamily="18" charset="0"/>
            </a:endParaRP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2</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trường</a:t>
            </a:r>
            <a:r>
              <a:rPr lang="en-US" altLang="en-US" sz="2800" dirty="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algn="just"/>
            <a:endParaRPr lang="en-US" altLang="en-US" sz="2800" dirty="0">
              <a:latin typeface="Times New Roman" panose="02020603050405020304" pitchFamily="18" charset="0"/>
              <a:cs typeface="Times New Roman" panose="02020603050405020304" pitchFamily="18" charset="0"/>
            </a:endParaRP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3</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hội</a:t>
            </a:r>
            <a:r>
              <a:rPr lang="en-US" altLang="en-US" sz="2800" dirty="0">
                <a:latin typeface="Times New Roman" panose="02020603050405020304" pitchFamily="18" charset="0"/>
                <a:cs typeface="Times New Roman" panose="02020603050405020304" pitchFamily="18" charset="0"/>
              </a:rPr>
              <a:t>?</a:t>
            </a:r>
          </a:p>
          <a:p>
            <a:pPr algn="just"/>
            <a:r>
              <a:rPr lang="en-US" alt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09156209"/>
      </p:ext>
    </p:extLst>
  </p:cSld>
  <p:clrMapOvr>
    <a:masterClrMapping/>
  </p:clrMapOvr>
  <p:transition spd="slow" advTm="1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7657">
                                            <p:txEl>
                                              <p:pRg st="0" end="0"/>
                                            </p:txEl>
                                          </p:spTgt>
                                        </p:tgtEl>
                                        <p:attrNameLst>
                                          <p:attrName>style.visibility</p:attrName>
                                        </p:attrNameLst>
                                      </p:cBhvr>
                                      <p:to>
                                        <p:strVal val="visible"/>
                                      </p:to>
                                    </p:set>
                                    <p:animEffect transition="in" filter="blinds(horizontal)">
                                      <p:cBhvr>
                                        <p:cTn id="7" dur="500"/>
                                        <p:tgtEl>
                                          <p:spTgt spid="276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7658">
                                            <p:txEl>
                                              <p:pRg st="0" end="0"/>
                                            </p:txEl>
                                          </p:spTgt>
                                        </p:tgtEl>
                                        <p:attrNameLst>
                                          <p:attrName>style.visibility</p:attrName>
                                        </p:attrNameLst>
                                      </p:cBhvr>
                                      <p:to>
                                        <p:strVal val="visible"/>
                                      </p:to>
                                    </p:set>
                                    <p:animEffect transition="in" filter="wedge">
                                      <p:cBhvr>
                                        <p:cTn id="12" dur="2000"/>
                                        <p:tgtEl>
                                          <p:spTgt spid="2765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7658">
                                            <p:txEl>
                                              <p:pRg st="1" end="1"/>
                                            </p:txEl>
                                          </p:spTgt>
                                        </p:tgtEl>
                                        <p:attrNameLst>
                                          <p:attrName>style.visibility</p:attrName>
                                        </p:attrNameLst>
                                      </p:cBhvr>
                                      <p:to>
                                        <p:strVal val="visible"/>
                                      </p:to>
                                    </p:set>
                                    <p:animEffect transition="in" filter="wedge">
                                      <p:cBhvr>
                                        <p:cTn id="17" dur="2000"/>
                                        <p:tgtEl>
                                          <p:spTgt spid="27658">
                                            <p:txEl>
                                              <p:pRg st="1" end="1"/>
                                            </p:txEl>
                                          </p:spTgt>
                                        </p:tgtEl>
                                      </p:cBhvr>
                                    </p:animEffect>
                                  </p:childTnLst>
                                </p:cTn>
                              </p:par>
                            </p:childTnLst>
                          </p:cTn>
                        </p:par>
                        <p:par>
                          <p:cTn id="18" fill="hold" nodeType="afterGroup">
                            <p:stCondLst>
                              <p:cond delay="2000"/>
                            </p:stCondLst>
                            <p:childTnLst>
                              <p:par>
                                <p:cTn id="19" presetID="20" presetClass="entr" presetSubtype="0" fill="hold" nodeType="afterEffect">
                                  <p:stCondLst>
                                    <p:cond delay="0"/>
                                  </p:stCondLst>
                                  <p:childTnLst>
                                    <p:set>
                                      <p:cBhvr>
                                        <p:cTn id="20" dur="1" fill="hold">
                                          <p:stCondLst>
                                            <p:cond delay="0"/>
                                          </p:stCondLst>
                                        </p:cTn>
                                        <p:tgtEl>
                                          <p:spTgt spid="27658">
                                            <p:txEl>
                                              <p:pRg st="2" end="2"/>
                                            </p:txEl>
                                          </p:spTgt>
                                        </p:tgtEl>
                                        <p:attrNameLst>
                                          <p:attrName>style.visibility</p:attrName>
                                        </p:attrNameLst>
                                      </p:cBhvr>
                                      <p:to>
                                        <p:strVal val="visible"/>
                                      </p:to>
                                    </p:set>
                                    <p:animEffect transition="in" filter="wedge">
                                      <p:cBhvr>
                                        <p:cTn id="21" dur="2000"/>
                                        <p:tgtEl>
                                          <p:spTgt spid="27658">
                                            <p:txEl>
                                              <p:pRg st="2" end="2"/>
                                            </p:txEl>
                                          </p:spTgt>
                                        </p:tgtEl>
                                      </p:cBhvr>
                                    </p:animEffect>
                                  </p:childTnLst>
                                </p:cTn>
                              </p:par>
                            </p:childTnLst>
                          </p:cTn>
                        </p:par>
                        <p:par>
                          <p:cTn id="22" fill="hold" nodeType="afterGroup">
                            <p:stCondLst>
                              <p:cond delay="4000"/>
                            </p:stCondLst>
                            <p:childTnLst>
                              <p:par>
                                <p:cTn id="23" presetID="20" presetClass="entr" presetSubtype="0" fill="hold" nodeType="afterEffect">
                                  <p:stCondLst>
                                    <p:cond delay="0"/>
                                  </p:stCondLst>
                                  <p:childTnLst>
                                    <p:set>
                                      <p:cBhvr>
                                        <p:cTn id="24" dur="1" fill="hold">
                                          <p:stCondLst>
                                            <p:cond delay="0"/>
                                          </p:stCondLst>
                                        </p:cTn>
                                        <p:tgtEl>
                                          <p:spTgt spid="27658">
                                            <p:txEl>
                                              <p:pRg st="4" end="4"/>
                                            </p:txEl>
                                          </p:spTgt>
                                        </p:tgtEl>
                                        <p:attrNameLst>
                                          <p:attrName>style.visibility</p:attrName>
                                        </p:attrNameLst>
                                      </p:cBhvr>
                                      <p:to>
                                        <p:strVal val="visible"/>
                                      </p:to>
                                    </p:set>
                                    <p:animEffect transition="in" filter="wedge">
                                      <p:cBhvr>
                                        <p:cTn id="25" dur="2000"/>
                                        <p:tgtEl>
                                          <p:spTgt spid="27658">
                                            <p:txEl>
                                              <p:pRg st="4" end="4"/>
                                            </p:txEl>
                                          </p:spTgt>
                                        </p:tgtEl>
                                      </p:cBhvr>
                                    </p:animEffect>
                                  </p:childTnLst>
                                </p:cTn>
                              </p:par>
                            </p:childTnLst>
                          </p:cTn>
                        </p:par>
                        <p:par>
                          <p:cTn id="26" fill="hold" nodeType="afterGroup">
                            <p:stCondLst>
                              <p:cond delay="6000"/>
                            </p:stCondLst>
                            <p:childTnLst>
                              <p:par>
                                <p:cTn id="27" presetID="20" presetClass="entr" presetSubtype="0" fill="hold" nodeType="afterEffect">
                                  <p:stCondLst>
                                    <p:cond delay="0"/>
                                  </p:stCondLst>
                                  <p:childTnLst>
                                    <p:set>
                                      <p:cBhvr>
                                        <p:cTn id="28" dur="1" fill="hold">
                                          <p:stCondLst>
                                            <p:cond delay="0"/>
                                          </p:stCondLst>
                                        </p:cTn>
                                        <p:tgtEl>
                                          <p:spTgt spid="27658">
                                            <p:txEl>
                                              <p:pRg st="6" end="6"/>
                                            </p:txEl>
                                          </p:spTgt>
                                        </p:tgtEl>
                                        <p:attrNameLst>
                                          <p:attrName>style.visibility</p:attrName>
                                        </p:attrNameLst>
                                      </p:cBhvr>
                                      <p:to>
                                        <p:strVal val="visible"/>
                                      </p:to>
                                    </p:set>
                                    <p:animEffect transition="in" filter="wedge">
                                      <p:cBhvr>
                                        <p:cTn id="29" dur="2000"/>
                                        <p:tgtEl>
                                          <p:spTgt spid="27658">
                                            <p:txEl>
                                              <p:pRg st="6" end="6"/>
                                            </p:txEl>
                                          </p:spTgt>
                                        </p:tgtEl>
                                      </p:cBhvr>
                                    </p:animEffect>
                                  </p:childTnLst>
                                </p:cTn>
                              </p:par>
                            </p:childTnLst>
                          </p:cTn>
                        </p:par>
                        <p:par>
                          <p:cTn id="30" fill="hold" nodeType="afterGroup">
                            <p:stCondLst>
                              <p:cond delay="8000"/>
                            </p:stCondLst>
                            <p:childTnLst>
                              <p:par>
                                <p:cTn id="31" presetID="20" presetClass="entr" presetSubtype="0" fill="hold" nodeType="afterEffect">
                                  <p:stCondLst>
                                    <p:cond delay="0"/>
                                  </p:stCondLst>
                                  <p:childTnLst>
                                    <p:set>
                                      <p:cBhvr>
                                        <p:cTn id="32" dur="1" fill="hold">
                                          <p:stCondLst>
                                            <p:cond delay="0"/>
                                          </p:stCondLst>
                                        </p:cTn>
                                        <p:tgtEl>
                                          <p:spTgt spid="27658">
                                            <p:txEl>
                                              <p:pRg st="7" end="7"/>
                                            </p:txEl>
                                          </p:spTgt>
                                        </p:tgtEl>
                                        <p:attrNameLst>
                                          <p:attrName>style.visibility</p:attrName>
                                        </p:attrNameLst>
                                      </p:cBhvr>
                                      <p:to>
                                        <p:strVal val="visible"/>
                                      </p:to>
                                    </p:set>
                                    <p:animEffect transition="in" filter="wedge">
                                      <p:cBhvr>
                                        <p:cTn id="33" dur="2000"/>
                                        <p:tgtEl>
                                          <p:spTgt spid="276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build="allAtOnce"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nền trắng, background trắng nghệ thuật - VN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3186906" y="85650"/>
            <a:ext cx="5737225" cy="13160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rPr>
              <a:t>Bổn</a:t>
            </a:r>
            <a:r>
              <a:rPr lang="en-US" sz="2800" b="1" dirty="0">
                <a:solidFill>
                  <a:srgbClr val="FF0000"/>
                </a:solidFill>
              </a:rPr>
              <a:t> </a:t>
            </a:r>
            <a:r>
              <a:rPr lang="en-US" sz="2800" b="1" dirty="0" err="1">
                <a:solidFill>
                  <a:srgbClr val="FF0000"/>
                </a:solidFill>
              </a:rPr>
              <a:t>phận</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trẻ</a:t>
            </a:r>
            <a:r>
              <a:rPr lang="en-US" sz="2800" b="1" dirty="0">
                <a:solidFill>
                  <a:srgbClr val="FF0000"/>
                </a:solidFill>
              </a:rPr>
              <a:t> </a:t>
            </a:r>
            <a:r>
              <a:rPr lang="en-US" sz="2800" b="1" dirty="0" err="1">
                <a:solidFill>
                  <a:srgbClr val="FF0000"/>
                </a:solidFill>
              </a:rPr>
              <a:t>em</a:t>
            </a:r>
            <a:endParaRPr lang="en-US" sz="2800" b="1" dirty="0">
              <a:solidFill>
                <a:srgbClr val="FF0000"/>
              </a:solidFill>
            </a:endParaRPr>
          </a:p>
        </p:txBody>
      </p:sp>
      <p:sp>
        <p:nvSpPr>
          <p:cNvPr id="6" name="Rounded Rectangle 5"/>
          <p:cNvSpPr/>
          <p:nvPr/>
        </p:nvSpPr>
        <p:spPr>
          <a:xfrm>
            <a:off x="242888" y="1820174"/>
            <a:ext cx="3646487" cy="54346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rPr>
              <a:t>Trong</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endParaRPr lang="en-US" sz="2400" dirty="0">
              <a:solidFill>
                <a:schemeClr val="tx1"/>
              </a:solidFill>
            </a:endParaRPr>
          </a:p>
        </p:txBody>
      </p:sp>
      <p:sp>
        <p:nvSpPr>
          <p:cNvPr id="7" name="Rounded Rectangle 6"/>
          <p:cNvSpPr/>
          <p:nvPr/>
        </p:nvSpPr>
        <p:spPr>
          <a:xfrm>
            <a:off x="4378325" y="1820174"/>
            <a:ext cx="3698875" cy="54346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Ở </a:t>
            </a:r>
            <a:r>
              <a:rPr lang="en-US" sz="2400" dirty="0" err="1">
                <a:solidFill>
                  <a:schemeClr val="tx1"/>
                </a:solidFill>
              </a:rPr>
              <a:t>nhà</a:t>
            </a:r>
            <a:r>
              <a:rPr lang="en-US" sz="2400" dirty="0">
                <a:solidFill>
                  <a:schemeClr val="tx1"/>
                </a:solidFill>
              </a:rPr>
              <a:t> </a:t>
            </a:r>
            <a:r>
              <a:rPr lang="en-US" sz="2400" dirty="0" err="1">
                <a:solidFill>
                  <a:schemeClr val="tx1"/>
                </a:solidFill>
              </a:rPr>
              <a:t>trường</a:t>
            </a:r>
            <a:r>
              <a:rPr lang="en-US" sz="2400" dirty="0">
                <a:solidFill>
                  <a:schemeClr val="tx1"/>
                </a:solidFill>
              </a:rPr>
              <a:t> </a:t>
            </a:r>
          </a:p>
        </p:txBody>
      </p:sp>
      <p:sp>
        <p:nvSpPr>
          <p:cNvPr id="8" name="Rounded Rectangle 7"/>
          <p:cNvSpPr/>
          <p:nvPr/>
        </p:nvSpPr>
        <p:spPr>
          <a:xfrm>
            <a:off x="8278813" y="1751162"/>
            <a:ext cx="3270250" cy="61247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rPr>
              <a:t>Ngoài</a:t>
            </a:r>
            <a:r>
              <a:rPr lang="en-US" sz="2400" dirty="0">
                <a:solidFill>
                  <a:schemeClr val="tx1"/>
                </a:solidFill>
              </a:rPr>
              <a:t> </a:t>
            </a:r>
            <a:r>
              <a:rPr lang="en-US" sz="2400" dirty="0" err="1">
                <a:solidFill>
                  <a:schemeClr val="tx1"/>
                </a:solidFill>
              </a:rPr>
              <a:t>xã</a:t>
            </a:r>
            <a:r>
              <a:rPr lang="en-US" sz="2400" dirty="0">
                <a:solidFill>
                  <a:schemeClr val="tx1"/>
                </a:solidFill>
              </a:rPr>
              <a:t> </a:t>
            </a:r>
            <a:r>
              <a:rPr lang="en-US" sz="2400" dirty="0" err="1">
                <a:solidFill>
                  <a:schemeClr val="tx1"/>
                </a:solidFill>
              </a:rPr>
              <a:t>hội</a:t>
            </a:r>
            <a:endParaRPr lang="en-US" sz="2400" dirty="0">
              <a:solidFill>
                <a:schemeClr val="tx1"/>
              </a:solidFill>
            </a:endParaRPr>
          </a:p>
        </p:txBody>
      </p:sp>
      <p:sp>
        <p:nvSpPr>
          <p:cNvPr id="9" name="Rounded Rectangle 8"/>
          <p:cNvSpPr/>
          <p:nvPr/>
        </p:nvSpPr>
        <p:spPr>
          <a:xfrm>
            <a:off x="223839" y="3001993"/>
            <a:ext cx="3563158" cy="369210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Vâng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bà</a:t>
            </a:r>
            <a:r>
              <a:rPr lang="en-US" altLang="en-US" sz="2000" dirty="0">
                <a:solidFill>
                  <a:srgbClr val="0000CC"/>
                </a:solidFill>
                <a:latin typeface="Times New Roman" panose="02020603050405020304" pitchFamily="18" charset="0"/>
                <a:cs typeface="Times New Roman" panose="02020603050405020304" pitchFamily="18" charset="0"/>
              </a:rPr>
              <a:t>, cha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Chăm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chỉ</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tự</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giác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học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tập</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Chăm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sóc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em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nhỏ</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vắng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nhà</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Làm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tốt</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việc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nhà</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Xin </a:t>
            </a:r>
            <a:r>
              <a:rPr lang="en-US" altLang="en-US" sz="2000" dirty="0" err="1">
                <a:solidFill>
                  <a:srgbClr val="0000CC"/>
                </a:solidFill>
                <a:latin typeface="Times New Roman" panose="02020603050405020304" pitchFamily="18" charset="0"/>
                <a:cs typeface="Times New Roman" panose="02020603050405020304" pitchFamily="18" charset="0"/>
              </a:rPr>
              <a:t>phép</a:t>
            </a:r>
            <a:r>
              <a:rPr lang="en-US" altLang="en-US" sz="2000" dirty="0">
                <a:solidFill>
                  <a:srgbClr val="0000CC"/>
                </a:solidFill>
                <a:latin typeface="Times New Roman" panose="02020603050405020304" pitchFamily="18" charset="0"/>
                <a:cs typeface="Times New Roman" panose="02020603050405020304" pitchFamily="18" charset="0"/>
              </a:rPr>
              <a:t> cha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trước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ra</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ngoài</a:t>
            </a:r>
            <a:r>
              <a:rPr lang="en-US" altLang="en-US" sz="2000" dirty="0">
                <a:solidFill>
                  <a:srgbClr val="0000CC"/>
                </a:solidFill>
                <a:latin typeface="Times New Roman" panose="02020603050405020304" pitchFamily="18" charset="0"/>
                <a:cs typeface="Times New Roman" panose="02020603050405020304" pitchFamily="18" charset="0"/>
              </a:rPr>
              <a:t>…</a:t>
            </a:r>
          </a:p>
        </p:txBody>
      </p:sp>
      <p:sp>
        <p:nvSpPr>
          <p:cNvPr id="10" name="Rounded Rectangle 9"/>
          <p:cNvSpPr/>
          <p:nvPr/>
        </p:nvSpPr>
        <p:spPr>
          <a:xfrm>
            <a:off x="4378325" y="3001992"/>
            <a:ext cx="3526630" cy="37611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sz="2400" dirty="0">
                <a:solidFill>
                  <a:schemeClr val="tx1"/>
                </a:solidFill>
              </a:rPr>
              <a:t> </a:t>
            </a:r>
            <a:r>
              <a:rPr lang="en-US" altLang="en-US" sz="2000" dirty="0">
                <a:solidFill>
                  <a:srgbClr val="0000CC"/>
                </a:solidFill>
                <a:latin typeface="Arial" panose="020B0604020202020204" pitchFamily="34" charset="0"/>
              </a:rPr>
              <a:t>- </a:t>
            </a:r>
            <a:r>
              <a:rPr lang="en-US" altLang="en-US" sz="2000" dirty="0" err="1">
                <a:solidFill>
                  <a:srgbClr val="0000CC"/>
                </a:solidFill>
                <a:latin typeface="Times New Roman" panose="02020603050405020304" pitchFamily="18" charset="0"/>
              </a:rPr>
              <a:t>Thực</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hiện</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tốt</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nội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quy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Nhà</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trường</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Học</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tập</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tốt</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Kính</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trọng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thầy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cô</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giáo</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Giữ</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gìn</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lối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sống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đạo</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đức</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đánh</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nhau</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chửi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tục</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nói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xấu</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bạn</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lấy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đồ</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dùng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của</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bạn</a:t>
            </a:r>
            <a:r>
              <a:rPr lang="en-US" altLang="en-US" sz="2000" dirty="0">
                <a:solidFill>
                  <a:srgbClr val="0000CC"/>
                </a:solidFill>
                <a:latin typeface="Times New Roman" panose="02020603050405020304" pitchFamily="18" charset="0"/>
              </a:rPr>
              <a:t>…</a:t>
            </a:r>
          </a:p>
        </p:txBody>
      </p:sp>
      <p:sp>
        <p:nvSpPr>
          <p:cNvPr id="11" name="Rounded Rectangle 10"/>
          <p:cNvSpPr/>
          <p:nvPr/>
        </p:nvSpPr>
        <p:spPr>
          <a:xfrm>
            <a:off x="8278813" y="3001993"/>
            <a:ext cx="3729157" cy="376111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Yêu</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quê</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hương</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Tôn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trọng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và</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chấp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hành</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Pháp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luật</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Thực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hiện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nếp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sống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văn</a:t>
            </a:r>
            <a:r>
              <a:rPr lang="en-US" altLang="en-US" sz="2000" dirty="0">
                <a:solidFill>
                  <a:srgbClr val="0000CC"/>
                </a:solidFill>
                <a:latin typeface="Times New Roman" panose="02020603050405020304" pitchFamily="18" charset="0"/>
                <a:cs typeface="Times New Roman" panose="02020603050405020304" pitchFamily="18" charset="0"/>
              </a:rPr>
              <a:t> minh.</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Bảo</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vệ</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tài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nguyên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môi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trường</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nghe</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theo</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bạn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xấu</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nhận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tiền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quà</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của</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người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quen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biết</a:t>
            </a:r>
            <a:r>
              <a:rPr lang="en-US" altLang="en-US" sz="2000" dirty="0">
                <a:solidFill>
                  <a:srgbClr val="0000CC"/>
                </a:solidFill>
                <a:latin typeface="Times New Roman" panose="02020603050405020304" pitchFamily="18" charset="0"/>
                <a:cs typeface="Times New Roman" panose="02020603050405020304" pitchFamily="18" charset="0"/>
              </a:rPr>
              <a:t>….</a:t>
            </a:r>
          </a:p>
        </p:txBody>
      </p:sp>
      <p:sp>
        <p:nvSpPr>
          <p:cNvPr id="12" name="Down Arrow 11"/>
          <p:cNvSpPr/>
          <p:nvPr/>
        </p:nvSpPr>
        <p:spPr>
          <a:xfrm rot="2524904">
            <a:off x="3673153" y="1369912"/>
            <a:ext cx="522288" cy="566180"/>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own Arrow 12"/>
          <p:cNvSpPr/>
          <p:nvPr/>
        </p:nvSpPr>
        <p:spPr>
          <a:xfrm>
            <a:off x="5702298" y="1401687"/>
            <a:ext cx="517347" cy="41848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p:cNvSpPr/>
          <p:nvPr/>
        </p:nvSpPr>
        <p:spPr>
          <a:xfrm rot="19161750">
            <a:off x="8412439" y="1386878"/>
            <a:ext cx="415925" cy="448104"/>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Down Arrow 14"/>
          <p:cNvSpPr/>
          <p:nvPr/>
        </p:nvSpPr>
        <p:spPr>
          <a:xfrm>
            <a:off x="5969088" y="2363639"/>
            <a:ext cx="517347" cy="638353"/>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a:off x="1720731" y="2363638"/>
            <a:ext cx="599775" cy="638354"/>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a:off x="9755184" y="2363638"/>
            <a:ext cx="602637" cy="638354"/>
          </a:xfrm>
          <a:prstGeom prst="downArrow">
            <a:avLst>
              <a:gd name="adj1" fmla="val 50000"/>
              <a:gd name="adj2" fmla="val 5100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61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584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TRẺ EM</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KHÁM PHÁ</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353358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524000" y="1752600"/>
            <a:ext cx="9144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a:lnSpc>
                <a:spcPct val="90000"/>
              </a:lnSpc>
              <a:buFontTx/>
              <a:buNone/>
            </a:pPr>
            <a:r>
              <a:rPr lang="en-US" altLang="en-US">
                <a:solidFill>
                  <a:srgbClr val="0000FF"/>
                </a:solidFill>
                <a:latin typeface="Times New Roman" panose="02020603050405020304" pitchFamily="18" charset="0"/>
              </a:rPr>
              <a:t>   </a:t>
            </a:r>
            <a:r>
              <a:rPr lang="en-US" altLang="en-US" sz="4000">
                <a:solidFill>
                  <a:srgbClr val="0000FF"/>
                </a:solidFill>
                <a:latin typeface="Times New Roman" panose="02020603050405020304" pitchFamily="18" charset="0"/>
                <a:cs typeface="Times New Roman" panose="02020603050405020304" pitchFamily="18" charset="0"/>
              </a:rPr>
              <a:t>Có 4 ô hàng ngang, và 1 ô chìa khóa. Trong mỗi ô hàng ngang sẽ có các con chữ tạo thành ô chìa khóa. Các em có thể lựa chọn 1 ô hàng ngang, nếu trả lời đúng sẽ nhận một phần quà ý nghĩa .Nếu tìm ra đáp án cho ô chìa khóa , quà tặng của em sẽ là một chuyến du lịch bất ngờ dành cho 01 người.</a:t>
            </a:r>
            <a:r>
              <a:rPr lang="en-US" altLang="en-US" sz="4000">
                <a:latin typeface="Times New Roman" panose="02020603050405020304" pitchFamily="18" charset="0"/>
                <a:cs typeface="Times New Roman" panose="02020603050405020304" pitchFamily="18" charset="0"/>
              </a:rPr>
              <a:t> </a:t>
            </a:r>
            <a:endParaRPr lang="en-US" altLang="en-US" sz="4400">
              <a:latin typeface="Times New Roman" panose="02020603050405020304" pitchFamily="18" charset="0"/>
              <a:cs typeface="Times New Roman" panose="02020603050405020304" pitchFamily="18" charset="0"/>
            </a:endParaRPr>
          </a:p>
          <a:p>
            <a:pPr algn="ctr">
              <a:lnSpc>
                <a:spcPct val="90000"/>
              </a:lnSpc>
              <a:buFontTx/>
              <a:buNone/>
            </a:pPr>
            <a:r>
              <a:rPr lang="en-US" altLang="en-US" sz="3600" b="1" i="1">
                <a:solidFill>
                  <a:srgbClr val="FF0000"/>
                </a:solidFill>
                <a:latin typeface="Times New Roman" panose="02020603050405020304" pitchFamily="18" charset="0"/>
                <a:cs typeface="Times New Roman" panose="02020603050405020304" pitchFamily="18" charset="0"/>
              </a:rPr>
              <a:t>CHÚC CÁC EM MAY MẮN !</a:t>
            </a:r>
          </a:p>
        </p:txBody>
      </p:sp>
      <p:sp>
        <p:nvSpPr>
          <p:cNvPr id="32771" name="AutoShape 3"/>
          <p:cNvSpPr>
            <a:spLocks noGrp="1" noChangeArrowheads="1"/>
          </p:cNvSpPr>
          <p:nvPr>
            <p:ph type="title"/>
          </p:nvPr>
        </p:nvSpPr>
        <p:spPr>
          <a:xfrm>
            <a:off x="1524000" y="228600"/>
            <a:ext cx="9144000" cy="1462088"/>
          </a:xfrm>
          <a:prstGeom prst="irregularSeal1">
            <a:avLst/>
          </a:prstGeom>
          <a:gradFill rotWithShape="1">
            <a:gsLst>
              <a:gs pos="0">
                <a:srgbClr val="CC00CC"/>
              </a:gs>
              <a:gs pos="100000">
                <a:srgbClr val="FF9933"/>
              </a:gs>
            </a:gsLst>
            <a:path path="shape">
              <a:fillToRect l="50000" t="50000" r="50000" b="50000"/>
            </a:path>
          </a:gradFill>
          <a:ln>
            <a:solidFill>
              <a:schemeClr val="tx1"/>
            </a:solidFill>
            <a:miter lim="800000"/>
            <a:headEnd/>
            <a:tailEnd/>
          </a:ln>
        </p:spPr>
        <p:txBody>
          <a:bodyPr>
            <a:normAutofit fontScale="90000"/>
          </a:bodyPr>
          <a:lstStyle/>
          <a:p>
            <a:pPr eaLnBrk="0" hangingPunct="0"/>
            <a:r>
              <a:rPr lang="en-US" altLang="en-US" b="1">
                <a:latin typeface="Times New Roman" panose="02020603050405020304" pitchFamily="18" charset="0"/>
              </a:rPr>
              <a:t>TRÒ CHƠI Ô CHỮ</a:t>
            </a:r>
          </a:p>
        </p:txBody>
      </p:sp>
    </p:spTree>
    <p:extLst>
      <p:ext uri="{BB962C8B-B14F-4D97-AF65-F5344CB8AC3E}">
        <p14:creationId xmlns:p14="http://schemas.microsoft.com/office/powerpoint/2010/main" val="853972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wedge">
                                      <p:cBhvr>
                                        <p:cTn id="7" dur="2000"/>
                                        <p:tgtEl>
                                          <p:spTgt spid="32771"/>
                                        </p:tgtEl>
                                      </p:cBhvr>
                                    </p:animEffect>
                                  </p:childTnLst>
                                </p:cTn>
                              </p:par>
                              <p:par>
                                <p:cTn id="8" presetID="20" presetClass="entr" presetSubtype="0" fill="hold" nodeType="withEffect">
                                  <p:stCondLst>
                                    <p:cond delay="0"/>
                                  </p:stCondLst>
                                  <p:childTnLst>
                                    <p:set>
                                      <p:cBhvr>
                                        <p:cTn id="9" dur="1" fill="hold">
                                          <p:stCondLst>
                                            <p:cond delay="0"/>
                                          </p:stCondLst>
                                        </p:cTn>
                                        <p:tgtEl>
                                          <p:spTgt spid="32770">
                                            <p:txEl>
                                              <p:pRg st="0" end="0"/>
                                            </p:txEl>
                                          </p:spTgt>
                                        </p:tgtEl>
                                        <p:attrNameLst>
                                          <p:attrName>style.visibility</p:attrName>
                                        </p:attrNameLst>
                                      </p:cBhvr>
                                      <p:to>
                                        <p:strVal val="visible"/>
                                      </p:to>
                                    </p:set>
                                    <p:animEffect transition="in" filter="wedge">
                                      <p:cBhvr>
                                        <p:cTn id="10" dur="2000"/>
                                        <p:tgtEl>
                                          <p:spTgt spid="32770">
                                            <p:txEl>
                                              <p:pRg st="0" end="0"/>
                                            </p:txEl>
                                          </p:spTgt>
                                        </p:tgtEl>
                                      </p:cBhvr>
                                    </p:animEffect>
                                  </p:childTnLst>
                                </p:cTn>
                              </p:par>
                            </p:childTnLst>
                          </p:cTn>
                        </p:par>
                        <p:par>
                          <p:cTn id="11" fill="hold" nodeType="afterGroup">
                            <p:stCondLst>
                              <p:cond delay="2000"/>
                            </p:stCondLst>
                            <p:childTnLst>
                              <p:par>
                                <p:cTn id="12" presetID="20" presetClass="entr" presetSubtype="0" fill="hold" nodeType="afterEffect">
                                  <p:stCondLst>
                                    <p:cond delay="0"/>
                                  </p:stCondLst>
                                  <p:childTnLst>
                                    <p:set>
                                      <p:cBhvr>
                                        <p:cTn id="13" dur="1" fill="hold">
                                          <p:stCondLst>
                                            <p:cond delay="0"/>
                                          </p:stCondLst>
                                        </p:cTn>
                                        <p:tgtEl>
                                          <p:spTgt spid="32770">
                                            <p:txEl>
                                              <p:pRg st="1" end="1"/>
                                            </p:txEl>
                                          </p:spTgt>
                                        </p:tgtEl>
                                        <p:attrNameLst>
                                          <p:attrName>style.visibility</p:attrName>
                                        </p:attrNameLst>
                                      </p:cBhvr>
                                      <p:to>
                                        <p:strVal val="visible"/>
                                      </p:to>
                                    </p:set>
                                    <p:animEffect transition="in" filter="wedge">
                                      <p:cBhvr>
                                        <p:cTn id="14" dur="2000"/>
                                        <p:tgtEl>
                                          <p:spTgt spid="327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a:xfrm>
            <a:off x="1524000" y="214314"/>
            <a:ext cx="9144000" cy="1462087"/>
          </a:xfrm>
          <a:prstGeom prst="irregularSeal1">
            <a:avLst/>
          </a:prstGeom>
          <a:gradFill rotWithShape="1">
            <a:gsLst>
              <a:gs pos="0">
                <a:srgbClr val="FF9933"/>
              </a:gs>
              <a:gs pos="100000">
                <a:srgbClr val="CC00CC"/>
              </a:gs>
            </a:gsLst>
            <a:lin ang="5400000" scaled="1"/>
          </a:gradFill>
          <a:ln>
            <a:solidFill>
              <a:schemeClr val="tx1"/>
            </a:solidFill>
            <a:miter lim="800000"/>
            <a:headEnd/>
            <a:tailEnd/>
          </a:ln>
        </p:spPr>
        <p:txBody>
          <a:bodyPr>
            <a:normAutofit fontScale="90000"/>
          </a:bodyPr>
          <a:lstStyle/>
          <a:p>
            <a:pPr eaLnBrk="0" hangingPunct="0"/>
            <a:r>
              <a:rPr lang="en-US" altLang="en-US" sz="4000" b="1">
                <a:latin typeface="Times New Roman" panose="02020603050405020304" pitchFamily="18" charset="0"/>
                <a:cs typeface="Times New Roman" panose="02020603050405020304" pitchFamily="18" charset="0"/>
              </a:rPr>
              <a:t>TRÒ CHƠI Ô CHỮ</a:t>
            </a:r>
          </a:p>
        </p:txBody>
      </p:sp>
      <p:grpSp>
        <p:nvGrpSpPr>
          <p:cNvPr id="33795" name="Group 3"/>
          <p:cNvGrpSpPr>
            <a:grpSpLocks/>
          </p:cNvGrpSpPr>
          <p:nvPr/>
        </p:nvGrpSpPr>
        <p:grpSpPr bwMode="auto">
          <a:xfrm>
            <a:off x="3048000" y="1600200"/>
            <a:ext cx="5486400" cy="528638"/>
            <a:chOff x="0" y="0"/>
            <a:chExt cx="3456" cy="333"/>
          </a:xfrm>
        </p:grpSpPr>
        <p:sp>
          <p:nvSpPr>
            <p:cNvPr id="33796" name="Text Box 4"/>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797" name="Text Box 5"/>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798" name="Text Box 6"/>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799" name="Text Box 7"/>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0" name="Text Box 8"/>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1" name="Text Box 9"/>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2" name="Text Box 10"/>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3" name="Text Box 11"/>
            <p:cNvSpPr txBox="1">
              <a:spLocks noChangeArrowheads="1"/>
            </p:cNvSpPr>
            <p:nvPr/>
          </p:nvSpPr>
          <p:spPr bwMode="auto">
            <a:xfrm>
              <a:off x="302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04" name="Group 12"/>
          <p:cNvGrpSpPr>
            <a:grpSpLocks/>
          </p:cNvGrpSpPr>
          <p:nvPr/>
        </p:nvGrpSpPr>
        <p:grpSpPr bwMode="auto">
          <a:xfrm>
            <a:off x="3048000" y="1600200"/>
            <a:ext cx="5486400" cy="528638"/>
            <a:chOff x="0" y="0"/>
            <a:chExt cx="3456" cy="333"/>
          </a:xfrm>
        </p:grpSpPr>
        <p:sp>
          <p:nvSpPr>
            <p:cNvPr id="33805" name="Text Box 13"/>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6" name="Text Box 14"/>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7" name="Text Box 15"/>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8" name="Text Box 16"/>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9" name="Text Box 17"/>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10" name="Text Box 18"/>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11" name="Text Box 19"/>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12" name="Text Box 20"/>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sp>
        <p:nvSpPr>
          <p:cNvPr id="33813" name="Oval 21"/>
          <p:cNvSpPr>
            <a:spLocks noChangeArrowheads="1"/>
          </p:cNvSpPr>
          <p:nvPr/>
        </p:nvSpPr>
        <p:spPr bwMode="auto">
          <a:xfrm>
            <a:off x="1752600" y="1524000"/>
            <a:ext cx="685800" cy="685800"/>
          </a:xfrm>
          <a:prstGeom prst="ellipse">
            <a:avLst/>
          </a:prstGeom>
          <a:solidFill>
            <a:srgbClr val="00FF00">
              <a:alpha val="79999"/>
            </a:srgb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0000"/>
                </a:solidFill>
                <a:latin typeface="Times New Roman" panose="02020603050405020304" pitchFamily="18" charset="0"/>
                <a:cs typeface="Arial" panose="020B0604020202020204" pitchFamily="34" charset="0"/>
              </a:rPr>
              <a:t>1</a:t>
            </a:r>
          </a:p>
        </p:txBody>
      </p:sp>
      <p:grpSp>
        <p:nvGrpSpPr>
          <p:cNvPr id="33814" name="Group 22"/>
          <p:cNvGrpSpPr>
            <a:grpSpLocks/>
          </p:cNvGrpSpPr>
          <p:nvPr/>
        </p:nvGrpSpPr>
        <p:grpSpPr bwMode="auto">
          <a:xfrm>
            <a:off x="3048000" y="1600200"/>
            <a:ext cx="5486400" cy="528638"/>
            <a:chOff x="0" y="0"/>
            <a:chExt cx="3456" cy="333"/>
          </a:xfrm>
        </p:grpSpPr>
        <p:sp>
          <p:nvSpPr>
            <p:cNvPr id="33815" name="Text Box 23"/>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B</a:t>
              </a:r>
            </a:p>
          </p:txBody>
        </p:sp>
        <p:sp>
          <p:nvSpPr>
            <p:cNvPr id="33816" name="Text Box 24"/>
            <p:cNvSpPr txBox="1">
              <a:spLocks noChangeArrowheads="1"/>
            </p:cNvSpPr>
            <p:nvPr/>
          </p:nvSpPr>
          <p:spPr bwMode="auto">
            <a:xfrm>
              <a:off x="432"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Ì</a:t>
              </a:r>
            </a:p>
          </p:txBody>
        </p:sp>
        <p:sp>
          <p:nvSpPr>
            <p:cNvPr id="33817" name="Text Box 25"/>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N</a:t>
              </a:r>
            </a:p>
          </p:txBody>
        </p:sp>
        <p:sp>
          <p:nvSpPr>
            <p:cNvPr id="33818" name="Text Box 26"/>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H</a:t>
              </a:r>
            </a:p>
          </p:txBody>
        </p:sp>
        <p:sp>
          <p:nvSpPr>
            <p:cNvPr id="33819" name="Text Box 27"/>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Đ</a:t>
              </a:r>
            </a:p>
          </p:txBody>
        </p:sp>
        <p:sp>
          <p:nvSpPr>
            <p:cNvPr id="33820" name="Text Box 28"/>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Ẳ</a:t>
              </a:r>
            </a:p>
          </p:txBody>
        </p:sp>
        <p:sp>
          <p:nvSpPr>
            <p:cNvPr id="33821" name="Text Box 29"/>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N</a:t>
              </a:r>
            </a:p>
          </p:txBody>
        </p:sp>
        <p:sp>
          <p:nvSpPr>
            <p:cNvPr id="33822" name="Text Box 30"/>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G</a:t>
              </a:r>
            </a:p>
          </p:txBody>
        </p:sp>
      </p:grpSp>
      <p:sp>
        <p:nvSpPr>
          <p:cNvPr id="33823" name="Text Box 31"/>
          <p:cNvSpPr txBox="1">
            <a:spLocks noChangeArrowheads="1"/>
          </p:cNvSpPr>
          <p:nvPr/>
        </p:nvSpPr>
        <p:spPr bwMode="auto">
          <a:xfrm>
            <a:off x="1524000" y="5410200"/>
            <a:ext cx="9144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1:  Ô chữ gồm 8 chữ cái: Tất cả mọi người trên Thế giới không phân biệt màu da sắc tộc hay nam nữ đều phải sống như thế nào?</a:t>
            </a:r>
          </a:p>
          <a:p>
            <a:pPr>
              <a:spcBef>
                <a:spcPct val="50000"/>
              </a:spcBef>
            </a:pPr>
            <a:endParaRPr lang="en-US" altLang="en-US" sz="2800" b="1">
              <a:solidFill>
                <a:srgbClr val="0000CC"/>
              </a:solidFill>
              <a:cs typeface="Arial" panose="020B0604020202020204" pitchFamily="34" charset="0"/>
            </a:endParaRPr>
          </a:p>
        </p:txBody>
      </p:sp>
      <p:grpSp>
        <p:nvGrpSpPr>
          <p:cNvPr id="33824" name="Group 32"/>
          <p:cNvGrpSpPr>
            <a:grpSpLocks/>
          </p:cNvGrpSpPr>
          <p:nvPr/>
        </p:nvGrpSpPr>
        <p:grpSpPr bwMode="auto">
          <a:xfrm>
            <a:off x="3810000" y="4572000"/>
            <a:ext cx="4800600" cy="528638"/>
            <a:chOff x="0" y="0"/>
            <a:chExt cx="3024" cy="333"/>
          </a:xfrm>
        </p:grpSpPr>
        <p:sp>
          <p:nvSpPr>
            <p:cNvPr id="33825" name="Text Box 33"/>
            <p:cNvSpPr txBox="1">
              <a:spLocks noChangeArrowheads="1"/>
            </p:cNvSpPr>
            <p:nvPr/>
          </p:nvSpPr>
          <p:spPr bwMode="auto">
            <a:xfrm>
              <a:off x="0"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6" name="Text Box 34"/>
            <p:cNvSpPr txBox="1">
              <a:spLocks noChangeArrowheads="1"/>
            </p:cNvSpPr>
            <p:nvPr/>
          </p:nvSpPr>
          <p:spPr bwMode="auto">
            <a:xfrm>
              <a:off x="432"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7" name="Text Box 35"/>
            <p:cNvSpPr txBox="1">
              <a:spLocks noChangeArrowheads="1"/>
            </p:cNvSpPr>
            <p:nvPr/>
          </p:nvSpPr>
          <p:spPr bwMode="auto">
            <a:xfrm>
              <a:off x="864"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8" name="Text Box 36"/>
            <p:cNvSpPr txBox="1">
              <a:spLocks noChangeArrowheads="1"/>
            </p:cNvSpPr>
            <p:nvPr/>
          </p:nvSpPr>
          <p:spPr bwMode="auto">
            <a:xfrm>
              <a:off x="1296"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9" name="Text Box 37"/>
            <p:cNvSpPr txBox="1">
              <a:spLocks noChangeArrowheads="1"/>
            </p:cNvSpPr>
            <p:nvPr/>
          </p:nvSpPr>
          <p:spPr bwMode="auto">
            <a:xfrm>
              <a:off x="1728"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30" name="Text Box 38"/>
            <p:cNvSpPr txBox="1">
              <a:spLocks noChangeArrowheads="1"/>
            </p:cNvSpPr>
            <p:nvPr/>
          </p:nvSpPr>
          <p:spPr bwMode="auto">
            <a:xfrm>
              <a:off x="2160"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31" name="Text Box 39"/>
            <p:cNvSpPr txBox="1">
              <a:spLocks noChangeArrowheads="1"/>
            </p:cNvSpPr>
            <p:nvPr/>
          </p:nvSpPr>
          <p:spPr bwMode="auto">
            <a:xfrm>
              <a:off x="2592"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grpSp>
      <p:grpSp>
        <p:nvGrpSpPr>
          <p:cNvPr id="33832" name="Group 40"/>
          <p:cNvGrpSpPr>
            <a:grpSpLocks/>
          </p:cNvGrpSpPr>
          <p:nvPr/>
        </p:nvGrpSpPr>
        <p:grpSpPr bwMode="auto">
          <a:xfrm>
            <a:off x="3733800" y="2286000"/>
            <a:ext cx="3429000" cy="528638"/>
            <a:chOff x="0" y="0"/>
            <a:chExt cx="2160" cy="333"/>
          </a:xfrm>
        </p:grpSpPr>
        <p:sp>
          <p:nvSpPr>
            <p:cNvPr id="33833" name="Text Box 41"/>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34" name="Text Box 42"/>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35" name="Text Box 43"/>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36" name="Text Box 44"/>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37" name="Text Box 45"/>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sp>
        <p:nvSpPr>
          <p:cNvPr id="33838" name="Oval 46"/>
          <p:cNvSpPr>
            <a:spLocks noChangeArrowheads="1"/>
          </p:cNvSpPr>
          <p:nvPr/>
        </p:nvSpPr>
        <p:spPr bwMode="auto">
          <a:xfrm>
            <a:off x="1752600" y="2209800"/>
            <a:ext cx="685800" cy="685800"/>
          </a:xfrm>
          <a:prstGeom prst="ellipse">
            <a:avLst/>
          </a:prstGeom>
          <a:solidFill>
            <a:srgbClr val="CC00CC">
              <a:alpha val="79999"/>
            </a:srgb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chemeClr val="bg1"/>
                </a:solidFill>
                <a:latin typeface="Times New Roman" panose="02020603050405020304" pitchFamily="18" charset="0"/>
                <a:cs typeface="Arial" panose="020B0604020202020204" pitchFamily="34" charset="0"/>
              </a:rPr>
              <a:t>2</a:t>
            </a:r>
          </a:p>
        </p:txBody>
      </p:sp>
      <p:grpSp>
        <p:nvGrpSpPr>
          <p:cNvPr id="33839" name="Group 47"/>
          <p:cNvGrpSpPr>
            <a:grpSpLocks/>
          </p:cNvGrpSpPr>
          <p:nvPr/>
        </p:nvGrpSpPr>
        <p:grpSpPr bwMode="auto">
          <a:xfrm>
            <a:off x="3733800" y="2286000"/>
            <a:ext cx="3429000" cy="528638"/>
            <a:chOff x="0" y="0"/>
            <a:chExt cx="2160" cy="333"/>
          </a:xfrm>
        </p:grpSpPr>
        <p:sp>
          <p:nvSpPr>
            <p:cNvPr id="33840" name="Text Box 48"/>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1" name="Text Box 49"/>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2" name="Text Box 50"/>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3" name="Text Box 51"/>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4" name="Text Box 52"/>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45" name="Group 53"/>
          <p:cNvGrpSpPr>
            <a:grpSpLocks/>
          </p:cNvGrpSpPr>
          <p:nvPr/>
        </p:nvGrpSpPr>
        <p:grpSpPr bwMode="auto">
          <a:xfrm>
            <a:off x="3733800" y="2286000"/>
            <a:ext cx="3429000" cy="528638"/>
            <a:chOff x="0" y="0"/>
            <a:chExt cx="2160" cy="333"/>
          </a:xfrm>
        </p:grpSpPr>
        <p:sp>
          <p:nvSpPr>
            <p:cNvPr id="33846" name="Text Box 54"/>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T</a:t>
              </a:r>
            </a:p>
          </p:txBody>
        </p:sp>
        <p:sp>
          <p:nvSpPr>
            <p:cNvPr id="33847" name="Text Box 55"/>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R</a:t>
              </a:r>
            </a:p>
          </p:txBody>
        </p:sp>
        <p:sp>
          <p:nvSpPr>
            <p:cNvPr id="33848" name="Text Box 56"/>
            <p:cNvSpPr txBox="1">
              <a:spLocks noChangeArrowheads="1"/>
            </p:cNvSpPr>
            <p:nvPr/>
          </p:nvSpPr>
          <p:spPr bwMode="auto">
            <a:xfrm>
              <a:off x="864"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latin typeface="VNI-Times" pitchFamily="2" charset="0"/>
                  <a:cs typeface="Arial" panose="020B0604020202020204" pitchFamily="34" charset="0"/>
                </a:rPr>
                <a:t>Ẻ</a:t>
              </a:r>
            </a:p>
          </p:txBody>
        </p:sp>
        <p:sp>
          <p:nvSpPr>
            <p:cNvPr id="33849" name="Text Box 57"/>
            <p:cNvSpPr txBox="1">
              <a:spLocks noChangeArrowheads="1"/>
            </p:cNvSpPr>
            <p:nvPr/>
          </p:nvSpPr>
          <p:spPr bwMode="auto">
            <a:xfrm>
              <a:off x="1296"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E</a:t>
              </a:r>
            </a:p>
          </p:txBody>
        </p:sp>
        <p:sp>
          <p:nvSpPr>
            <p:cNvPr id="33850" name="Text Box 58"/>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M</a:t>
              </a:r>
            </a:p>
          </p:txBody>
        </p:sp>
      </p:grpSp>
      <p:sp>
        <p:nvSpPr>
          <p:cNvPr id="33851" name="Oval 59"/>
          <p:cNvSpPr>
            <a:spLocks noChangeArrowheads="1"/>
          </p:cNvSpPr>
          <p:nvPr/>
        </p:nvSpPr>
        <p:spPr bwMode="auto">
          <a:xfrm>
            <a:off x="1752600" y="2895600"/>
            <a:ext cx="685800" cy="685800"/>
          </a:xfrm>
          <a:prstGeom prst="ellipse">
            <a:avLst/>
          </a:prstGeom>
          <a:solidFill>
            <a:schemeClr val="bg2">
              <a:alpha val="79999"/>
            </a:scheme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9933"/>
                </a:solidFill>
                <a:latin typeface="Times New Roman" panose="02020603050405020304" pitchFamily="18" charset="0"/>
                <a:cs typeface="Arial" panose="020B0604020202020204" pitchFamily="34" charset="0"/>
              </a:rPr>
              <a:t>3</a:t>
            </a:r>
          </a:p>
        </p:txBody>
      </p:sp>
      <p:grpSp>
        <p:nvGrpSpPr>
          <p:cNvPr id="33852" name="Group 60"/>
          <p:cNvGrpSpPr>
            <a:grpSpLocks/>
          </p:cNvGrpSpPr>
          <p:nvPr/>
        </p:nvGrpSpPr>
        <p:grpSpPr bwMode="auto">
          <a:xfrm>
            <a:off x="3048000" y="2971800"/>
            <a:ext cx="6172200" cy="528638"/>
            <a:chOff x="0" y="0"/>
            <a:chExt cx="3888" cy="333"/>
          </a:xfrm>
        </p:grpSpPr>
        <p:sp>
          <p:nvSpPr>
            <p:cNvPr id="33853" name="Text Box 61"/>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4" name="Text Box 62"/>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5" name="Text Box 63"/>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6" name="Text Box 64"/>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7" name="Text Box 65"/>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8" name="Text Box 66"/>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9" name="Text Box 67"/>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0" name="Text Box 68"/>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1" name="Text Box 69"/>
            <p:cNvSpPr txBox="1">
              <a:spLocks noChangeArrowheads="1"/>
            </p:cNvSpPr>
            <p:nvPr/>
          </p:nvSpPr>
          <p:spPr bwMode="auto">
            <a:xfrm>
              <a:off x="345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62" name="Group 70"/>
          <p:cNvGrpSpPr>
            <a:grpSpLocks/>
          </p:cNvGrpSpPr>
          <p:nvPr/>
        </p:nvGrpSpPr>
        <p:grpSpPr bwMode="auto">
          <a:xfrm>
            <a:off x="3048000" y="2971800"/>
            <a:ext cx="6172200" cy="528638"/>
            <a:chOff x="0" y="0"/>
            <a:chExt cx="3888" cy="333"/>
          </a:xfrm>
        </p:grpSpPr>
        <p:sp>
          <p:nvSpPr>
            <p:cNvPr id="33863" name="Text Box 71"/>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4" name="Text Box 72"/>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5" name="Text Box 73"/>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6" name="Text Box 74"/>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7" name="Text Box 75"/>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8" name="Text Box 76"/>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9" name="Text Box 77"/>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70" name="Text Box 78"/>
            <p:cNvSpPr txBox="1">
              <a:spLocks noChangeArrowheads="1"/>
            </p:cNvSpPr>
            <p:nvPr/>
          </p:nvSpPr>
          <p:spPr bwMode="auto">
            <a:xfrm>
              <a:off x="302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71" name="Text Box 79"/>
            <p:cNvSpPr txBox="1">
              <a:spLocks noChangeArrowheads="1"/>
            </p:cNvSpPr>
            <p:nvPr/>
          </p:nvSpPr>
          <p:spPr bwMode="auto">
            <a:xfrm>
              <a:off x="345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72" name="Group 80"/>
          <p:cNvGrpSpPr>
            <a:grpSpLocks/>
          </p:cNvGrpSpPr>
          <p:nvPr/>
        </p:nvGrpSpPr>
        <p:grpSpPr bwMode="auto">
          <a:xfrm>
            <a:off x="3048000" y="2971800"/>
            <a:ext cx="6172200" cy="528638"/>
            <a:chOff x="0" y="0"/>
            <a:chExt cx="3888" cy="333"/>
          </a:xfrm>
        </p:grpSpPr>
        <p:sp>
          <p:nvSpPr>
            <p:cNvPr id="33873" name="Text Box 81"/>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P</a:t>
              </a:r>
            </a:p>
          </p:txBody>
        </p:sp>
        <p:sp>
          <p:nvSpPr>
            <p:cNvPr id="33874" name="Text Box 82"/>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H</a:t>
              </a:r>
            </a:p>
          </p:txBody>
        </p:sp>
        <p:sp>
          <p:nvSpPr>
            <p:cNvPr id="33875" name="Text Box 83"/>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Á</a:t>
              </a:r>
            </a:p>
          </p:txBody>
        </p:sp>
        <p:sp>
          <p:nvSpPr>
            <p:cNvPr id="33876" name="Text Box 84"/>
            <p:cNvSpPr txBox="1">
              <a:spLocks noChangeArrowheads="1"/>
            </p:cNvSpPr>
            <p:nvPr/>
          </p:nvSpPr>
          <p:spPr bwMode="auto">
            <a:xfrm>
              <a:off x="1296"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T</a:t>
              </a:r>
            </a:p>
          </p:txBody>
        </p:sp>
        <p:sp>
          <p:nvSpPr>
            <p:cNvPr id="33877" name="Text Box 85"/>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T</a:t>
              </a:r>
            </a:p>
          </p:txBody>
        </p:sp>
        <p:sp>
          <p:nvSpPr>
            <p:cNvPr id="33878" name="Text Box 86"/>
            <p:cNvSpPr txBox="1">
              <a:spLocks noChangeArrowheads="1"/>
            </p:cNvSpPr>
            <p:nvPr/>
          </p:nvSpPr>
          <p:spPr bwMode="auto">
            <a:xfrm>
              <a:off x="2160"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R</a:t>
              </a:r>
            </a:p>
          </p:txBody>
        </p:sp>
        <p:sp>
          <p:nvSpPr>
            <p:cNvPr id="33879" name="Text Box 87"/>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I</a:t>
              </a:r>
            </a:p>
          </p:txBody>
        </p:sp>
        <p:sp>
          <p:nvSpPr>
            <p:cNvPr id="33880" name="Text Box 88"/>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Ể</a:t>
              </a:r>
            </a:p>
          </p:txBody>
        </p:sp>
        <p:sp>
          <p:nvSpPr>
            <p:cNvPr id="33881" name="Text Box 89"/>
            <p:cNvSpPr txBox="1">
              <a:spLocks noChangeArrowheads="1"/>
            </p:cNvSpPr>
            <p:nvPr/>
          </p:nvSpPr>
          <p:spPr bwMode="auto">
            <a:xfrm>
              <a:off x="345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N</a:t>
              </a:r>
            </a:p>
          </p:txBody>
        </p:sp>
      </p:grpSp>
      <p:sp>
        <p:nvSpPr>
          <p:cNvPr id="33882" name="Oval 90"/>
          <p:cNvSpPr>
            <a:spLocks noChangeArrowheads="1"/>
          </p:cNvSpPr>
          <p:nvPr/>
        </p:nvSpPr>
        <p:spPr bwMode="auto">
          <a:xfrm>
            <a:off x="1752600" y="3581400"/>
            <a:ext cx="685800" cy="685800"/>
          </a:xfrm>
          <a:prstGeom prst="ellipse">
            <a:avLst/>
          </a:prstGeom>
          <a:solidFill>
            <a:srgbClr val="FF9900">
              <a:alpha val="79999"/>
            </a:srgb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0066"/>
                </a:solidFill>
                <a:latin typeface="Times New Roman" panose="02020603050405020304" pitchFamily="18" charset="0"/>
                <a:cs typeface="Arial" panose="020B0604020202020204" pitchFamily="34" charset="0"/>
              </a:rPr>
              <a:t>4</a:t>
            </a:r>
          </a:p>
        </p:txBody>
      </p:sp>
      <p:grpSp>
        <p:nvGrpSpPr>
          <p:cNvPr id="33883" name="Group 91"/>
          <p:cNvGrpSpPr>
            <a:grpSpLocks/>
          </p:cNvGrpSpPr>
          <p:nvPr/>
        </p:nvGrpSpPr>
        <p:grpSpPr bwMode="auto">
          <a:xfrm>
            <a:off x="3048000" y="3657600"/>
            <a:ext cx="4800600" cy="528638"/>
            <a:chOff x="0" y="0"/>
            <a:chExt cx="3024" cy="333"/>
          </a:xfrm>
        </p:grpSpPr>
        <p:sp>
          <p:nvSpPr>
            <p:cNvPr id="33884" name="Text Box 92"/>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5" name="Text Box 93"/>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6" name="Text Box 94"/>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7" name="Text Box 95"/>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8" name="Text Box 96"/>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0000"/>
                </a:solidFill>
                <a:latin typeface=".VnTime" pitchFamily="2" charset="0"/>
                <a:cs typeface="Arial" panose="020B0604020202020204" pitchFamily="34" charset="0"/>
              </a:endParaRPr>
            </a:p>
          </p:txBody>
        </p:sp>
        <p:sp>
          <p:nvSpPr>
            <p:cNvPr id="33889" name="Text Box 97"/>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90" name="Text Box 98"/>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grpSp>
      <p:grpSp>
        <p:nvGrpSpPr>
          <p:cNvPr id="33891" name="Group 99"/>
          <p:cNvGrpSpPr>
            <a:grpSpLocks/>
          </p:cNvGrpSpPr>
          <p:nvPr/>
        </p:nvGrpSpPr>
        <p:grpSpPr bwMode="auto">
          <a:xfrm>
            <a:off x="3048000" y="3657600"/>
            <a:ext cx="4800600" cy="528638"/>
            <a:chOff x="0" y="0"/>
            <a:chExt cx="3024" cy="333"/>
          </a:xfrm>
        </p:grpSpPr>
        <p:sp>
          <p:nvSpPr>
            <p:cNvPr id="33892" name="Text Box 100"/>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3" name="Text Box 101"/>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4" name="Text Box 102"/>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5" name="Text Box 103"/>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6" name="Text Box 104"/>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7" name="Text Box 105"/>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latin typeface=".VnTime" pitchFamily="2" charset="0"/>
                <a:cs typeface="Arial" panose="020B0604020202020204" pitchFamily="34" charset="0"/>
              </a:endParaRPr>
            </a:p>
          </p:txBody>
        </p:sp>
        <p:sp>
          <p:nvSpPr>
            <p:cNvPr id="33898" name="Text Box 106"/>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grpSp>
      <p:grpSp>
        <p:nvGrpSpPr>
          <p:cNvPr id="33899" name="Group 107"/>
          <p:cNvGrpSpPr>
            <a:grpSpLocks/>
          </p:cNvGrpSpPr>
          <p:nvPr/>
        </p:nvGrpSpPr>
        <p:grpSpPr bwMode="auto">
          <a:xfrm>
            <a:off x="3048000" y="3657600"/>
            <a:ext cx="4800600" cy="528638"/>
            <a:chOff x="0" y="0"/>
            <a:chExt cx="3024" cy="333"/>
          </a:xfrm>
        </p:grpSpPr>
        <p:sp>
          <p:nvSpPr>
            <p:cNvPr id="33900" name="Text Box 108"/>
            <p:cNvSpPr txBox="1">
              <a:spLocks noChangeArrowheads="1"/>
            </p:cNvSpPr>
            <p:nvPr/>
          </p:nvSpPr>
          <p:spPr bwMode="auto">
            <a:xfrm>
              <a:off x="0"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V</a:t>
              </a:r>
            </a:p>
          </p:txBody>
        </p:sp>
        <p:sp>
          <p:nvSpPr>
            <p:cNvPr id="33901" name="Text Box 109"/>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I</a:t>
              </a:r>
            </a:p>
          </p:txBody>
        </p:sp>
        <p:sp>
          <p:nvSpPr>
            <p:cNvPr id="33902" name="Text Box 110"/>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Ệ</a:t>
              </a:r>
            </a:p>
          </p:txBody>
        </p:sp>
        <p:sp>
          <p:nvSpPr>
            <p:cNvPr id="33903" name="Text Box 111"/>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T</a:t>
              </a:r>
            </a:p>
          </p:txBody>
        </p:sp>
        <p:sp>
          <p:nvSpPr>
            <p:cNvPr id="33904" name="Text Box 112"/>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N</a:t>
              </a:r>
            </a:p>
          </p:txBody>
        </p:sp>
        <p:sp>
          <p:nvSpPr>
            <p:cNvPr id="33905" name="Text Box 113"/>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A</a:t>
              </a:r>
            </a:p>
          </p:txBody>
        </p:sp>
        <p:sp>
          <p:nvSpPr>
            <p:cNvPr id="33906" name="Text Box 114"/>
            <p:cNvSpPr txBox="1">
              <a:spLocks noChangeArrowheads="1"/>
            </p:cNvSpPr>
            <p:nvPr/>
          </p:nvSpPr>
          <p:spPr bwMode="auto">
            <a:xfrm>
              <a:off x="2592"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M</a:t>
              </a:r>
            </a:p>
          </p:txBody>
        </p:sp>
      </p:grpSp>
      <p:grpSp>
        <p:nvGrpSpPr>
          <p:cNvPr id="33907" name="Group 115"/>
          <p:cNvGrpSpPr>
            <a:grpSpLocks/>
          </p:cNvGrpSpPr>
          <p:nvPr/>
        </p:nvGrpSpPr>
        <p:grpSpPr bwMode="auto">
          <a:xfrm>
            <a:off x="3810000" y="4572000"/>
            <a:ext cx="4800600" cy="528638"/>
            <a:chOff x="0" y="0"/>
            <a:chExt cx="3024" cy="333"/>
          </a:xfrm>
        </p:grpSpPr>
        <p:sp>
          <p:nvSpPr>
            <p:cNvPr id="33908" name="Text Box 116"/>
            <p:cNvSpPr txBox="1">
              <a:spLocks noChangeArrowheads="1"/>
            </p:cNvSpPr>
            <p:nvPr/>
          </p:nvSpPr>
          <p:spPr bwMode="auto">
            <a:xfrm>
              <a:off x="0"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V</a:t>
              </a:r>
            </a:p>
          </p:txBody>
        </p:sp>
        <p:sp>
          <p:nvSpPr>
            <p:cNvPr id="33909" name="Text Box 117"/>
            <p:cNvSpPr txBox="1">
              <a:spLocks noChangeArrowheads="1"/>
            </p:cNvSpPr>
            <p:nvPr/>
          </p:nvSpPr>
          <p:spPr bwMode="auto">
            <a:xfrm>
              <a:off x="432"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Ì</a:t>
              </a:r>
            </a:p>
          </p:txBody>
        </p:sp>
        <p:sp>
          <p:nvSpPr>
            <p:cNvPr id="33910" name="Text Box 118"/>
            <p:cNvSpPr txBox="1">
              <a:spLocks noChangeArrowheads="1"/>
            </p:cNvSpPr>
            <p:nvPr/>
          </p:nvSpPr>
          <p:spPr bwMode="auto">
            <a:xfrm>
              <a:off x="864"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T</a:t>
              </a:r>
            </a:p>
          </p:txBody>
        </p:sp>
        <p:sp>
          <p:nvSpPr>
            <p:cNvPr id="33911" name="Text Box 119"/>
            <p:cNvSpPr txBox="1">
              <a:spLocks noChangeArrowheads="1"/>
            </p:cNvSpPr>
            <p:nvPr/>
          </p:nvSpPr>
          <p:spPr bwMode="auto">
            <a:xfrm>
              <a:off x="1296"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R</a:t>
              </a:r>
            </a:p>
          </p:txBody>
        </p:sp>
        <p:sp>
          <p:nvSpPr>
            <p:cNvPr id="33912" name="Text Box 120"/>
            <p:cNvSpPr txBox="1">
              <a:spLocks noChangeArrowheads="1"/>
            </p:cNvSpPr>
            <p:nvPr/>
          </p:nvSpPr>
          <p:spPr bwMode="auto">
            <a:xfrm>
              <a:off x="1728"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Ẻ</a:t>
              </a:r>
            </a:p>
          </p:txBody>
        </p:sp>
        <p:sp>
          <p:nvSpPr>
            <p:cNvPr id="33913" name="Text Box 121"/>
            <p:cNvSpPr txBox="1">
              <a:spLocks noChangeArrowheads="1"/>
            </p:cNvSpPr>
            <p:nvPr/>
          </p:nvSpPr>
          <p:spPr bwMode="auto">
            <a:xfrm>
              <a:off x="2160"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E</a:t>
              </a:r>
            </a:p>
          </p:txBody>
        </p:sp>
        <p:sp>
          <p:nvSpPr>
            <p:cNvPr id="33914" name="Text Box 122"/>
            <p:cNvSpPr txBox="1">
              <a:spLocks noChangeArrowheads="1"/>
            </p:cNvSpPr>
            <p:nvPr/>
          </p:nvSpPr>
          <p:spPr bwMode="auto">
            <a:xfrm>
              <a:off x="2592"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M</a:t>
              </a:r>
            </a:p>
          </p:txBody>
        </p:sp>
      </p:grpSp>
      <p:pic>
        <p:nvPicPr>
          <p:cNvPr id="33915" name="Picture 18" descr="Cau h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267201"/>
            <a:ext cx="11430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16" name="Text Box 124"/>
          <p:cNvSpPr txBox="1">
            <a:spLocks noChangeArrowheads="1"/>
          </p:cNvSpPr>
          <p:nvPr/>
        </p:nvSpPr>
        <p:spPr bwMode="auto">
          <a:xfrm>
            <a:off x="1524000" y="5562600"/>
            <a:ext cx="91440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2: Ô chữ gồm 5 chữ cái:</a:t>
            </a:r>
          </a:p>
          <a:p>
            <a:pPr>
              <a:spcBef>
                <a:spcPct val="50000"/>
              </a:spcBef>
            </a:pPr>
            <a:r>
              <a:rPr lang="en-US" altLang="en-US" sz="2800" b="1">
                <a:solidFill>
                  <a:srgbClr val="0000CC"/>
                </a:solidFill>
                <a:cs typeface="Arial" panose="020B0604020202020204" pitchFamily="34" charset="0"/>
              </a:rPr>
              <a:t>	</a:t>
            </a:r>
            <a:r>
              <a:rPr lang="en-US" altLang="en-US" sz="3200" b="1">
                <a:solidFill>
                  <a:srgbClr val="0000CC"/>
                </a:solidFill>
                <a:cs typeface="Arial" panose="020B0604020202020204" pitchFamily="34" charset="0"/>
              </a:rPr>
              <a:t>Ai được Bác Hồ</a:t>
            </a:r>
            <a:r>
              <a:rPr lang="en-US" altLang="en-US" sz="3200">
                <a:solidFill>
                  <a:srgbClr val="0000CC"/>
                </a:solidFill>
                <a:cs typeface="Arial" panose="020B0604020202020204" pitchFamily="34" charset="0"/>
              </a:rPr>
              <a:t> </a:t>
            </a:r>
            <a:r>
              <a:rPr lang="en-US" altLang="en-US" sz="3200" b="1">
                <a:solidFill>
                  <a:srgbClr val="0000CC"/>
                </a:solidFill>
                <a:cs typeface="Arial" panose="020B0604020202020204" pitchFamily="34" charset="0"/>
              </a:rPr>
              <a:t>ví như búp trên cành?</a:t>
            </a:r>
          </a:p>
        </p:txBody>
      </p:sp>
      <p:sp>
        <p:nvSpPr>
          <p:cNvPr id="33917" name="Text Box 125"/>
          <p:cNvSpPr txBox="1">
            <a:spLocks noChangeArrowheads="1"/>
          </p:cNvSpPr>
          <p:nvPr/>
        </p:nvSpPr>
        <p:spPr bwMode="auto">
          <a:xfrm>
            <a:off x="1524000" y="5410200"/>
            <a:ext cx="9144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3:Ô chữ gồm 9 chữ cái:Được học tập, được vui chơi giải trí, tham gia các hoạt động văn hóa, nghệ thuật….Thuộc nhóm quyền nào?</a:t>
            </a:r>
          </a:p>
        </p:txBody>
      </p:sp>
      <p:sp>
        <p:nvSpPr>
          <p:cNvPr id="33918" name="Text Box 126"/>
          <p:cNvSpPr txBox="1">
            <a:spLocks noChangeArrowheads="1"/>
          </p:cNvSpPr>
          <p:nvPr/>
        </p:nvSpPr>
        <p:spPr bwMode="auto">
          <a:xfrm>
            <a:off x="1524000" y="5484814"/>
            <a:ext cx="91440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4:Ô chữ gồm 7 chữ cái: Nước nào là nước thứ 2 trên Thế giới kí và phê chuẩn Công ước Liên hợp quốc về quyền trẻ em?</a:t>
            </a:r>
          </a:p>
        </p:txBody>
      </p:sp>
    </p:spTree>
    <p:extLst>
      <p:ext uri="{BB962C8B-B14F-4D97-AF65-F5344CB8AC3E}">
        <p14:creationId xmlns:p14="http://schemas.microsoft.com/office/powerpoint/2010/main" val="880105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8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blinds(horizontal)">
                                      <p:cBhvr>
                                        <p:cTn id="7" dur="500"/>
                                        <p:tgtEl>
                                          <p:spTgt spid="3379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823"/>
                                        </p:tgtEl>
                                        <p:attrNameLst>
                                          <p:attrName>style.visibility</p:attrName>
                                        </p:attrNameLst>
                                      </p:cBhvr>
                                      <p:to>
                                        <p:strVal val="visible"/>
                                      </p:to>
                                    </p:set>
                                    <p:animEffect transition="in" filter="blinds(horizontal)">
                                      <p:cBhvr>
                                        <p:cTn id="10" dur="500"/>
                                        <p:tgtEl>
                                          <p:spTgt spid="3382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33814"/>
                                        </p:tgtEl>
                                        <p:attrNameLst>
                                          <p:attrName>style.visibility</p:attrName>
                                        </p:attrNameLst>
                                      </p:cBhvr>
                                      <p:to>
                                        <p:strVal val="visible"/>
                                      </p:to>
                                    </p:set>
                                    <p:animEffect transition="in" filter="blinds(horizontal)">
                                      <p:cBhvr>
                                        <p:cTn id="15" dur="500"/>
                                        <p:tgtEl>
                                          <p:spTgt spid="33814"/>
                                        </p:tgtEl>
                                      </p:cBhvr>
                                    </p:animEffect>
                                  </p:childTnLst>
                                </p:cTn>
                              </p:par>
                              <p:par>
                                <p:cTn id="16" presetID="4" presetClass="exit" presetSubtype="16" fill="hold" grpId="1" nodeType="withEffect">
                                  <p:stCondLst>
                                    <p:cond delay="0"/>
                                  </p:stCondLst>
                                  <p:childTnLst>
                                    <p:animEffect transition="out" filter="box(in)">
                                      <p:cBhvr>
                                        <p:cTn id="17" dur="500"/>
                                        <p:tgtEl>
                                          <p:spTgt spid="33823"/>
                                        </p:tgtEl>
                                      </p:cBhvr>
                                    </p:animEffect>
                                    <p:set>
                                      <p:cBhvr>
                                        <p:cTn id="18" dur="1" fill="hold">
                                          <p:stCondLst>
                                            <p:cond delay="499"/>
                                          </p:stCondLst>
                                        </p:cTn>
                                        <p:tgtEl>
                                          <p:spTgt spid="33823"/>
                                        </p:tgtEl>
                                        <p:attrNameLst>
                                          <p:attrName>style.visibility</p:attrName>
                                        </p:attrNameLst>
                                      </p:cBhvr>
                                      <p:to>
                                        <p:strVal val="hidden"/>
                                      </p:to>
                                    </p:set>
                                  </p:childTnLst>
                                </p:cTn>
                              </p:par>
                            </p:childTnLst>
                          </p:cTn>
                        </p:par>
                      </p:childTnLst>
                    </p:cTn>
                  </p:par>
                </p:childTnLst>
              </p:cTn>
              <p:nextCondLst>
                <p:cond evt="onClick" delay="0">
                  <p:tgtEl>
                    <p:spTgt spid="33813"/>
                  </p:tgtEl>
                </p:cond>
              </p:nextCondLst>
            </p:seq>
            <p:seq concurrent="1" nextAc="seek">
              <p:cTn id="19" restart="whenNotActive" fill="hold" evtFilter="cancelBubble" nodeType="interactiveSeq">
                <p:stCondLst>
                  <p:cond evt="onClick" delay="0">
                    <p:tgtEl>
                      <p:spTgt spid="3383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33839"/>
                                        </p:tgtEl>
                                        <p:attrNameLst>
                                          <p:attrName>style.visibility</p:attrName>
                                        </p:attrNameLst>
                                      </p:cBhvr>
                                      <p:to>
                                        <p:strVal val="visible"/>
                                      </p:to>
                                    </p:set>
                                    <p:animEffect transition="in" filter="blinds(horizontal)">
                                      <p:cBhvr>
                                        <p:cTn id="24" dur="500"/>
                                        <p:tgtEl>
                                          <p:spTgt spid="3383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3916"/>
                                        </p:tgtEl>
                                        <p:attrNameLst>
                                          <p:attrName>style.visibility</p:attrName>
                                        </p:attrNameLst>
                                      </p:cBhvr>
                                      <p:to>
                                        <p:strVal val="visible"/>
                                      </p:to>
                                    </p:set>
                                    <p:animEffect transition="in" filter="blinds(horizontal)">
                                      <p:cBhvr>
                                        <p:cTn id="27" dur="500"/>
                                        <p:tgtEl>
                                          <p:spTgt spid="339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3845"/>
                                        </p:tgtEl>
                                        <p:attrNameLst>
                                          <p:attrName>style.visibility</p:attrName>
                                        </p:attrNameLst>
                                      </p:cBhvr>
                                      <p:to>
                                        <p:strVal val="visible"/>
                                      </p:to>
                                    </p:set>
                                    <p:animEffect transition="in" filter="blinds(horizontal)">
                                      <p:cBhvr>
                                        <p:cTn id="32" dur="500"/>
                                        <p:tgtEl>
                                          <p:spTgt spid="33845"/>
                                        </p:tgtEl>
                                      </p:cBhvr>
                                    </p:animEffect>
                                  </p:childTnLst>
                                </p:cTn>
                              </p:par>
                              <p:par>
                                <p:cTn id="33" presetID="4" presetClass="exit" presetSubtype="16" fill="hold" grpId="1" nodeType="withEffect">
                                  <p:stCondLst>
                                    <p:cond delay="0"/>
                                  </p:stCondLst>
                                  <p:childTnLst>
                                    <p:animEffect transition="out" filter="box(in)">
                                      <p:cBhvr>
                                        <p:cTn id="34" dur="500"/>
                                        <p:tgtEl>
                                          <p:spTgt spid="33916"/>
                                        </p:tgtEl>
                                      </p:cBhvr>
                                    </p:animEffect>
                                    <p:set>
                                      <p:cBhvr>
                                        <p:cTn id="35" dur="1" fill="hold">
                                          <p:stCondLst>
                                            <p:cond delay="499"/>
                                          </p:stCondLst>
                                        </p:cTn>
                                        <p:tgtEl>
                                          <p:spTgt spid="33916"/>
                                        </p:tgtEl>
                                        <p:attrNameLst>
                                          <p:attrName>style.visibility</p:attrName>
                                        </p:attrNameLst>
                                      </p:cBhvr>
                                      <p:to>
                                        <p:strVal val="hidden"/>
                                      </p:to>
                                    </p:set>
                                  </p:childTnLst>
                                </p:cTn>
                              </p:par>
                            </p:childTnLst>
                          </p:cTn>
                        </p:par>
                      </p:childTnLst>
                    </p:cTn>
                  </p:par>
                </p:childTnLst>
              </p:cTn>
              <p:nextCondLst>
                <p:cond evt="onClick" delay="0">
                  <p:tgtEl>
                    <p:spTgt spid="33838"/>
                  </p:tgtEl>
                </p:cond>
              </p:nextCondLst>
            </p:seq>
            <p:seq concurrent="1" nextAc="seek">
              <p:cTn id="36" restart="whenNotActive" fill="hold" evtFilter="cancelBubble" nodeType="interactiveSeq">
                <p:stCondLst>
                  <p:cond evt="onClick" delay="0">
                    <p:tgtEl>
                      <p:spTgt spid="33851"/>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33862"/>
                                        </p:tgtEl>
                                        <p:attrNameLst>
                                          <p:attrName>style.visibility</p:attrName>
                                        </p:attrNameLst>
                                      </p:cBhvr>
                                      <p:to>
                                        <p:strVal val="visible"/>
                                      </p:to>
                                    </p:set>
                                    <p:animEffect transition="in" filter="blinds(horizontal)">
                                      <p:cBhvr>
                                        <p:cTn id="41" dur="500"/>
                                        <p:tgtEl>
                                          <p:spTgt spid="33862"/>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3917"/>
                                        </p:tgtEl>
                                        <p:attrNameLst>
                                          <p:attrName>style.visibility</p:attrName>
                                        </p:attrNameLst>
                                      </p:cBhvr>
                                      <p:to>
                                        <p:strVal val="visible"/>
                                      </p:to>
                                    </p:set>
                                    <p:animEffect transition="in" filter="blinds(horizontal)">
                                      <p:cBhvr>
                                        <p:cTn id="44" dur="500"/>
                                        <p:tgtEl>
                                          <p:spTgt spid="339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33872"/>
                                        </p:tgtEl>
                                        <p:attrNameLst>
                                          <p:attrName>style.visibility</p:attrName>
                                        </p:attrNameLst>
                                      </p:cBhvr>
                                      <p:to>
                                        <p:strVal val="visible"/>
                                      </p:to>
                                    </p:set>
                                    <p:animEffect transition="in" filter="blinds(horizontal)">
                                      <p:cBhvr>
                                        <p:cTn id="49" dur="500"/>
                                        <p:tgtEl>
                                          <p:spTgt spid="33872"/>
                                        </p:tgtEl>
                                      </p:cBhvr>
                                    </p:animEffect>
                                  </p:childTnLst>
                                </p:cTn>
                              </p:par>
                              <p:par>
                                <p:cTn id="50" presetID="4" presetClass="exit" presetSubtype="16" fill="hold" grpId="1" nodeType="withEffect">
                                  <p:stCondLst>
                                    <p:cond delay="0"/>
                                  </p:stCondLst>
                                  <p:childTnLst>
                                    <p:animEffect transition="out" filter="box(in)">
                                      <p:cBhvr>
                                        <p:cTn id="51" dur="500"/>
                                        <p:tgtEl>
                                          <p:spTgt spid="33917"/>
                                        </p:tgtEl>
                                      </p:cBhvr>
                                    </p:animEffect>
                                    <p:set>
                                      <p:cBhvr>
                                        <p:cTn id="52" dur="1" fill="hold">
                                          <p:stCondLst>
                                            <p:cond delay="499"/>
                                          </p:stCondLst>
                                        </p:cTn>
                                        <p:tgtEl>
                                          <p:spTgt spid="33917"/>
                                        </p:tgtEl>
                                        <p:attrNameLst>
                                          <p:attrName>style.visibility</p:attrName>
                                        </p:attrNameLst>
                                      </p:cBhvr>
                                      <p:to>
                                        <p:strVal val="hidden"/>
                                      </p:to>
                                    </p:set>
                                  </p:childTnLst>
                                </p:cTn>
                              </p:par>
                            </p:childTnLst>
                          </p:cTn>
                        </p:par>
                      </p:childTnLst>
                    </p:cTn>
                  </p:par>
                </p:childTnLst>
              </p:cTn>
              <p:nextCondLst>
                <p:cond evt="onClick" delay="0">
                  <p:tgtEl>
                    <p:spTgt spid="33851"/>
                  </p:tgtEl>
                </p:cond>
              </p:nextCondLst>
            </p:seq>
            <p:seq concurrent="1" nextAc="seek">
              <p:cTn id="53" restart="whenNotActive" fill="hold" evtFilter="cancelBubble" nodeType="interactiveSeq">
                <p:stCondLst>
                  <p:cond evt="onClick" delay="0">
                    <p:tgtEl>
                      <p:spTgt spid="33882"/>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3" presetClass="entr" presetSubtype="10" fill="hold" nodeType="clickEffect">
                                  <p:stCondLst>
                                    <p:cond delay="0"/>
                                  </p:stCondLst>
                                  <p:childTnLst>
                                    <p:set>
                                      <p:cBhvr>
                                        <p:cTn id="57" dur="1" fill="hold">
                                          <p:stCondLst>
                                            <p:cond delay="0"/>
                                          </p:stCondLst>
                                        </p:cTn>
                                        <p:tgtEl>
                                          <p:spTgt spid="33891"/>
                                        </p:tgtEl>
                                        <p:attrNameLst>
                                          <p:attrName>style.visibility</p:attrName>
                                        </p:attrNameLst>
                                      </p:cBhvr>
                                      <p:to>
                                        <p:strVal val="visible"/>
                                      </p:to>
                                    </p:set>
                                    <p:animEffect transition="in" filter="blinds(horizontal)">
                                      <p:cBhvr>
                                        <p:cTn id="58" dur="500"/>
                                        <p:tgtEl>
                                          <p:spTgt spid="33891"/>
                                        </p:tgtEl>
                                      </p:cBhvr>
                                    </p:animEffect>
                                  </p:childTnLst>
                                </p:cTn>
                              </p:par>
                              <p:par>
                                <p:cTn id="59" presetID="3" presetClass="entr" presetSubtype="10" fill="hold" nodeType="withEffect">
                                  <p:stCondLst>
                                    <p:cond delay="0"/>
                                  </p:stCondLst>
                                  <p:childTnLst>
                                    <p:set>
                                      <p:cBhvr>
                                        <p:cTn id="60" dur="1" fill="hold">
                                          <p:stCondLst>
                                            <p:cond delay="0"/>
                                          </p:stCondLst>
                                        </p:cTn>
                                        <p:tgtEl>
                                          <p:spTgt spid="33918">
                                            <p:txEl>
                                              <p:pRg st="0" end="0"/>
                                            </p:txEl>
                                          </p:spTgt>
                                        </p:tgtEl>
                                        <p:attrNameLst>
                                          <p:attrName>style.visibility</p:attrName>
                                        </p:attrNameLst>
                                      </p:cBhvr>
                                      <p:to>
                                        <p:strVal val="visible"/>
                                      </p:to>
                                    </p:set>
                                    <p:animEffect transition="in" filter="blinds(horizontal)">
                                      <p:cBhvr>
                                        <p:cTn id="61" dur="500"/>
                                        <p:tgtEl>
                                          <p:spTgt spid="33918">
                                            <p:txEl>
                                              <p:pRg st="0" end="0"/>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nodeType="clickEffect">
                                  <p:stCondLst>
                                    <p:cond delay="0"/>
                                  </p:stCondLst>
                                  <p:childTnLst>
                                    <p:set>
                                      <p:cBhvr>
                                        <p:cTn id="65" dur="1" fill="hold">
                                          <p:stCondLst>
                                            <p:cond delay="0"/>
                                          </p:stCondLst>
                                        </p:cTn>
                                        <p:tgtEl>
                                          <p:spTgt spid="33899"/>
                                        </p:tgtEl>
                                        <p:attrNameLst>
                                          <p:attrName>style.visibility</p:attrName>
                                        </p:attrNameLst>
                                      </p:cBhvr>
                                      <p:to>
                                        <p:strVal val="visible"/>
                                      </p:to>
                                    </p:set>
                                    <p:animEffect transition="in" filter="blinds(horizontal)">
                                      <p:cBhvr>
                                        <p:cTn id="66" dur="500"/>
                                        <p:tgtEl>
                                          <p:spTgt spid="33899"/>
                                        </p:tgtEl>
                                      </p:cBhvr>
                                    </p:animEffect>
                                  </p:childTnLst>
                                </p:cTn>
                              </p:par>
                              <p:par>
                                <p:cTn id="67" presetID="4" presetClass="exit" presetSubtype="16" fill="hold" grpId="0" nodeType="withEffect">
                                  <p:stCondLst>
                                    <p:cond delay="0"/>
                                  </p:stCondLst>
                                  <p:childTnLst>
                                    <p:animEffect transition="out" filter="box(in)">
                                      <p:cBhvr>
                                        <p:cTn id="68" dur="500"/>
                                        <p:tgtEl>
                                          <p:spTgt spid="33918">
                                            <p:txEl>
                                              <p:pRg st="0" end="0"/>
                                            </p:txEl>
                                          </p:spTgt>
                                        </p:tgtEl>
                                      </p:cBhvr>
                                    </p:animEffect>
                                    <p:set>
                                      <p:cBhvr>
                                        <p:cTn id="69" dur="1" fill="hold">
                                          <p:stCondLst>
                                            <p:cond delay="499"/>
                                          </p:stCondLst>
                                        </p:cTn>
                                        <p:tgtEl>
                                          <p:spTgt spid="33918">
                                            <p:txEl>
                                              <p:pRg st="0" end="0"/>
                                            </p:txEl>
                                          </p:spTgt>
                                        </p:tgtEl>
                                        <p:attrNameLst>
                                          <p:attrName>style.visibility</p:attrName>
                                        </p:attrNameLst>
                                      </p:cBhvr>
                                      <p:to>
                                        <p:strVal val="hidden"/>
                                      </p:to>
                                    </p:set>
                                  </p:childTnLst>
                                </p:cTn>
                              </p:par>
                            </p:childTnLst>
                          </p:cTn>
                        </p:par>
                      </p:childTnLst>
                    </p:cTn>
                  </p:par>
                </p:childTnLst>
              </p:cTn>
              <p:nextCondLst>
                <p:cond evt="onClick" delay="0">
                  <p:tgtEl>
                    <p:spTgt spid="33882"/>
                  </p:tgtEl>
                </p:cond>
              </p:nextCondLst>
            </p:seq>
            <p:seq concurrent="1" nextAc="seek">
              <p:cTn id="70" restart="whenNotActive" fill="hold" evtFilter="cancelBubble" nodeType="interactiveSeq">
                <p:stCondLst>
                  <p:cond evt="onClick" delay="0">
                    <p:tgtEl>
                      <p:spTgt spid="33915"/>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33907"/>
                                        </p:tgtEl>
                                        <p:attrNameLst>
                                          <p:attrName>style.visibility</p:attrName>
                                        </p:attrNameLst>
                                      </p:cBhvr>
                                      <p:to>
                                        <p:strVal val="visible"/>
                                      </p:to>
                                    </p:set>
                                    <p:animEffect transition="in" filter="blinds(horizontal)">
                                      <p:cBhvr>
                                        <p:cTn id="75" dur="500"/>
                                        <p:tgtEl>
                                          <p:spTgt spid="33907"/>
                                        </p:tgtEl>
                                      </p:cBhvr>
                                    </p:animEffect>
                                  </p:childTnLst>
                                </p:cTn>
                              </p:par>
                            </p:childTnLst>
                          </p:cTn>
                        </p:par>
                      </p:childTnLst>
                    </p:cTn>
                  </p:par>
                </p:childTnLst>
              </p:cTn>
              <p:nextCondLst>
                <p:cond evt="onClick" delay="0">
                  <p:tgtEl>
                    <p:spTgt spid="33915"/>
                  </p:tgtEl>
                </p:cond>
              </p:nextCondLst>
            </p:seq>
          </p:childTnLst>
        </p:cTn>
      </p:par>
    </p:tnLst>
    <p:bldLst>
      <p:bldP spid="33823" grpId="0" autoUpdateAnimBg="0"/>
      <p:bldP spid="33823" grpId="1" autoUpdateAnimBg="0"/>
      <p:bldP spid="33916" grpId="0" autoUpdateAnimBg="0"/>
      <p:bldP spid="33916" grpId="1" autoUpdateAnimBg="0"/>
      <p:bldP spid="33917" grpId="0" autoUpdateAnimBg="0"/>
      <p:bldP spid="33917" grpId="1" autoUpdateAnimBg="0"/>
      <p:bldP spid="33918" grpId="0" build="allAtOnce"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sp>
        <p:nvSpPr>
          <p:cNvPr id="4" name="AutoShape 3"/>
          <p:cNvSpPr>
            <a:spLocks noChangeArrowheads="1"/>
          </p:cNvSpPr>
          <p:nvPr/>
        </p:nvSpPr>
        <p:spPr bwMode="gray">
          <a:xfrm>
            <a:off x="2708694" y="328545"/>
            <a:ext cx="5322498"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pic>
        <p:nvPicPr>
          <p:cNvPr id="5" name="Google Shape;164;p9"/>
          <p:cNvPicPr preferRelativeResize="0"/>
          <p:nvPr/>
        </p:nvPicPr>
        <p:blipFill rotWithShape="1">
          <a:blip r:embed="rId4">
            <a:alphaModFix/>
          </a:blip>
          <a:srcRect l="15285" t="10430" r="46645" b="11190"/>
          <a:stretch/>
        </p:blipFill>
        <p:spPr>
          <a:xfrm>
            <a:off x="-430822" y="1022759"/>
            <a:ext cx="5554914" cy="5914372"/>
          </a:xfrm>
          <a:prstGeom prst="rect">
            <a:avLst/>
          </a:prstGeom>
          <a:noFill/>
          <a:ln>
            <a:noFill/>
          </a:ln>
        </p:spPr>
      </p:pic>
      <p:pic>
        <p:nvPicPr>
          <p:cNvPr id="6" name="Picture 5"/>
          <p:cNvPicPr>
            <a:picLocks noChangeAspect="1"/>
          </p:cNvPicPr>
          <p:nvPr/>
        </p:nvPicPr>
        <p:blipFill>
          <a:blip r:embed="rId5"/>
          <a:stretch>
            <a:fillRect/>
          </a:stretch>
        </p:blipFill>
        <p:spPr>
          <a:xfrm>
            <a:off x="4705617" y="209006"/>
            <a:ext cx="6353926"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840858951"/>
              </p:ext>
            </p:extLst>
          </p:nvPr>
        </p:nvGraphicFramePr>
        <p:xfrm>
          <a:off x="590550" y="2730137"/>
          <a:ext cx="4115067" cy="1214845"/>
        </p:xfrm>
        <a:graphic>
          <a:graphicData uri="http://schemas.openxmlformats.org/drawingml/2006/table">
            <a:tbl>
              <a:tblPr/>
              <a:tblGrid>
                <a:gridCol w="4115067">
                  <a:extLst>
                    <a:ext uri="{9D8B030D-6E8A-4147-A177-3AD203B41FA5}">
                      <a16:colId xmlns:a16="http://schemas.microsoft.com/office/drawing/2014/main" val="20000"/>
                    </a:ext>
                  </a:extLst>
                </a:gridCol>
              </a:tblGrid>
              <a:tr h="1214845">
                <a:tc>
                  <a:txBody>
                    <a:bodyPr/>
                    <a:lstStyle/>
                    <a:p>
                      <a:pPr algn="just"/>
                      <a:r>
                        <a:rPr lang="en-US" sz="3200" kern="1200" dirty="0">
                          <a:solidFill>
                            <a:srgbClr val="0000FF"/>
                          </a:solidFill>
                          <a:effectLst/>
                          <a:latin typeface="Arial" panose="020B0604020202020204" pitchFamily="34" charset="0"/>
                          <a:ea typeface="+mn-ea"/>
                          <a:cs typeface="Arial" panose="020B0604020202020204" pitchFamily="34" charset="0"/>
                        </a:rPr>
                        <a:t>1.</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dirty="0" err="1">
                          <a:solidFill>
                            <a:srgbClr val="0000FF"/>
                          </a:solidFill>
                          <a:effectLst/>
                          <a:latin typeface="Arial" panose="020B0604020202020204" pitchFamily="34" charset="0"/>
                          <a:ea typeface="+mn-ea"/>
                          <a:cs typeface="Arial" panose="020B0604020202020204" pitchFamily="34" charset="0"/>
                        </a:rPr>
                        <a:t>Vẽ</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tranh</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với</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chủ</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đề</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quyền</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trẻ</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em</a:t>
                      </a:r>
                      <a:r>
                        <a:rPr lang="en-US" sz="3200" kern="1200" baseline="0" dirty="0">
                          <a:solidFill>
                            <a:srgbClr val="0000FF"/>
                          </a:solidFill>
                          <a:effectLst/>
                          <a:latin typeface="Arial" panose="020B0604020202020204" pitchFamily="34" charset="0"/>
                          <a:ea typeface="+mn-ea"/>
                          <a:cs typeface="Arial" panose="020B0604020202020204" pitchFamily="34" charset="0"/>
                        </a:rPr>
                        <a:t>”</a:t>
                      </a:r>
                      <a:endParaRPr lang="en-US" sz="3200" kern="1200" dirty="0">
                        <a:solidFill>
                          <a:srgbClr val="0000FF"/>
                        </a:solidFill>
                        <a:effectLst/>
                        <a:latin typeface="Arial" panose="020B0604020202020204" pitchFamily="34" charset="0"/>
                        <a:ea typeface="+mn-ea"/>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007819856"/>
              </p:ext>
            </p:extLst>
          </p:nvPr>
        </p:nvGraphicFramePr>
        <p:xfrm>
          <a:off x="5124091" y="1828800"/>
          <a:ext cx="5589917" cy="3976777"/>
        </p:xfrm>
        <a:graphic>
          <a:graphicData uri="http://schemas.openxmlformats.org/drawingml/2006/table">
            <a:tbl>
              <a:tblPr/>
              <a:tblGrid>
                <a:gridCol w="5589917">
                  <a:extLst>
                    <a:ext uri="{9D8B030D-6E8A-4147-A177-3AD203B41FA5}">
                      <a16:colId xmlns:a16="http://schemas.microsoft.com/office/drawing/2014/main" val="20000"/>
                    </a:ext>
                  </a:extLst>
                </a:gridCol>
              </a:tblGrid>
              <a:tr h="3976777">
                <a:tc>
                  <a:txBody>
                    <a:bodyPr/>
                    <a:lstStyle/>
                    <a:p>
                      <a:r>
                        <a:rPr lang="en-US" sz="2400" b="1" kern="1200" dirty="0">
                          <a:solidFill>
                            <a:schemeClr val="tx1"/>
                          </a:solidFill>
                          <a:effectLst/>
                          <a:latin typeface="Arial" panose="020B0604020202020204" pitchFamily="34" charset="0"/>
                          <a:ea typeface="+mn-ea"/>
                          <a:cs typeface="Arial" panose="020B0604020202020204" pitchFamily="34" charset="0"/>
                        </a:rPr>
                        <a:t> </a:t>
                      </a:r>
                    </a:p>
                    <a:p>
                      <a:r>
                        <a:rPr lang="en-US" sz="2400" b="1" kern="1200" dirty="0">
                          <a:solidFill>
                            <a:schemeClr val="tx1"/>
                          </a:solidFill>
                          <a:effectLst/>
                          <a:latin typeface="Arial" panose="020B0604020202020204" pitchFamily="34" charset="0"/>
                          <a:ea typeface="+mn-ea"/>
                          <a:cs typeface="Arial" panose="020B0604020202020204" pitchFamily="34" charset="0"/>
                        </a:rPr>
                        <a:t> 2</a:t>
                      </a:r>
                      <a:r>
                        <a:rPr lang="en-US" sz="2800" kern="1200" dirty="0">
                          <a:solidFill>
                            <a:schemeClr val="tx1"/>
                          </a:solidFill>
                          <a:effectLst/>
                          <a:latin typeface="Arial" panose="020B0604020202020204" pitchFamily="34" charset="0"/>
                          <a:ea typeface="+mn-ea"/>
                          <a:cs typeface="Arial" panose="020B0604020202020204" pitchFamily="34" charset="0"/>
                        </a:rPr>
                        <a:t>.</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Xây</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dựng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kế</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hoạch</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thực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hiện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quyền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trẻ</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em</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của</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bản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thân</a:t>
                      </a:r>
                      <a:endParaRPr lang="en-US" sz="2800" kern="1200" baseline="0" dirty="0">
                        <a:solidFill>
                          <a:schemeClr val="tx1"/>
                        </a:solidFill>
                        <a:effectLst/>
                        <a:latin typeface="Arial" panose="020B0604020202020204" pitchFamily="34" charset="0"/>
                        <a:ea typeface="+mn-ea"/>
                        <a:cs typeface="Arial" panose="020B0604020202020204" pitchFamily="34" charset="0"/>
                      </a:endParaRPr>
                    </a:p>
                    <a:p>
                      <a:pPr marL="285750" indent="-285750">
                        <a:buFontTx/>
                        <a:buChar char="-"/>
                      </a:pPr>
                      <a:r>
                        <a:rPr lang="en-US" sz="2800" kern="1200" baseline="0" dirty="0" err="1">
                          <a:solidFill>
                            <a:schemeClr val="tx1"/>
                          </a:solidFill>
                          <a:effectLst/>
                          <a:latin typeface="Arial" panose="020B0604020202020204" pitchFamily="34" charset="0"/>
                          <a:ea typeface="+mn-ea"/>
                          <a:cs typeface="Arial" panose="020B0604020202020204" pitchFamily="34" charset="0"/>
                        </a:rPr>
                        <a:t>Những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công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việc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cần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làm</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trong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học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tập</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trong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quan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hệ</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với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mọi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người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xung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quanh</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nhà</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trường</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ngoài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xã</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hội</a:t>
                      </a:r>
                      <a:r>
                        <a:rPr lang="en-US" sz="2800" kern="1200" baseline="0" dirty="0">
                          <a:solidFill>
                            <a:schemeClr val="tx1"/>
                          </a:solidFill>
                          <a:effectLst/>
                          <a:latin typeface="Arial" panose="020B0604020202020204" pitchFamily="34" charset="0"/>
                          <a:ea typeface="+mn-ea"/>
                          <a:cs typeface="Arial" panose="020B0604020202020204" pitchFamily="34" charset="0"/>
                        </a:rPr>
                        <a:t>.</a:t>
                      </a:r>
                    </a:p>
                    <a:p>
                      <a:pPr marL="285750" indent="-285750">
                        <a:buFontTx/>
                        <a:buChar char="-"/>
                      </a:pPr>
                      <a:r>
                        <a:rPr lang="en-US" sz="2800" kern="1200" baseline="0" dirty="0" err="1">
                          <a:solidFill>
                            <a:schemeClr val="tx1"/>
                          </a:solidFill>
                          <a:effectLst/>
                          <a:latin typeface="Arial" panose="020B0604020202020204" pitchFamily="34" charset="0"/>
                          <a:ea typeface="+mn-ea"/>
                          <a:cs typeface="Arial" panose="020B0604020202020204" pitchFamily="34" charset="0"/>
                        </a:rPr>
                        <a:t>Biện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pháp</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thực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hiện</a:t>
                      </a:r>
                      <a:r>
                        <a:rPr lang="en-US" sz="2800" kern="1200" baseline="0" dirty="0">
                          <a:solidFill>
                            <a:schemeClr val="tx1"/>
                          </a:solidFill>
                          <a:effectLst/>
                          <a:latin typeface="Arial" panose="020B0604020202020204" pitchFamily="34" charset="0"/>
                          <a:ea typeface="+mn-ea"/>
                          <a:cs typeface="Arial" panose="020B0604020202020204" pitchFamily="34" charset="0"/>
                        </a:rPr>
                        <a:t>.</a:t>
                      </a:r>
                      <a:endParaRPr lang="en-US" sz="2800" kern="1200" dirty="0">
                        <a:solidFill>
                          <a:schemeClr val="tx1"/>
                        </a:solidFill>
                        <a:effectLst/>
                        <a:latin typeface="Arial" panose="020B0604020202020204" pitchFamily="34" charset="0"/>
                        <a:ea typeface="+mn-ea"/>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0"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124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17" name="Shape 1"/>
          <p:cNvPicPr/>
          <p:nvPr/>
        </p:nvPicPr>
        <p:blipFill>
          <a:blip r:embed="rId4"/>
          <a:stretch/>
        </p:blipFill>
        <p:spPr>
          <a:xfrm>
            <a:off x="11033760" y="0"/>
            <a:ext cx="1158240" cy="1048385"/>
          </a:xfrm>
          <a:prstGeom prst="rect">
            <a:avLst/>
          </a:prstGeom>
          <a:noFill/>
          <a:ln>
            <a:noFill/>
          </a:ln>
        </p:spPr>
      </p:pic>
      <p:sp>
        <p:nvSpPr>
          <p:cNvPr id="3" name="TextBox 2"/>
          <p:cNvSpPr txBox="1"/>
          <p:nvPr/>
        </p:nvSpPr>
        <p:spPr>
          <a:xfrm>
            <a:off x="1768415" y="2251494"/>
            <a:ext cx="3985678" cy="2794959"/>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5"/>
          <a:stretch>
            <a:fillRect/>
          </a:stretch>
        </p:blipFill>
        <p:spPr>
          <a:xfrm>
            <a:off x="1242204" y="1296026"/>
            <a:ext cx="4278702" cy="4129989"/>
          </a:xfrm>
          <a:prstGeom prst="rect">
            <a:avLst/>
          </a:prstGeom>
        </p:spPr>
      </p:pic>
      <p:pic>
        <p:nvPicPr>
          <p:cNvPr id="6" name="Picture 5"/>
          <p:cNvPicPr>
            <a:picLocks noChangeAspect="1"/>
          </p:cNvPicPr>
          <p:nvPr/>
        </p:nvPicPr>
        <p:blipFill>
          <a:blip r:embed="rId6"/>
          <a:stretch>
            <a:fillRect/>
          </a:stretch>
        </p:blipFill>
        <p:spPr>
          <a:xfrm>
            <a:off x="6440729" y="1296026"/>
            <a:ext cx="4593031" cy="4190374"/>
          </a:xfrm>
          <a:prstGeom prst="rect">
            <a:avLst/>
          </a:prstGeom>
        </p:spPr>
      </p:pic>
    </p:spTree>
    <p:extLst>
      <p:ext uri="{BB962C8B-B14F-4D97-AF65-F5344CB8AC3E}">
        <p14:creationId xmlns:p14="http://schemas.microsoft.com/office/powerpoint/2010/main" val="1395405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ình nền Powerpoint đẹp tạo nên một Slide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887413" y="679450"/>
            <a:ext cx="10472737"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3200" b="1" dirty="0" err="1">
                <a:solidFill>
                  <a:srgbClr val="FF0000"/>
                </a:solidFill>
              </a:rPr>
              <a:t>Dự</a:t>
            </a:r>
            <a:r>
              <a:rPr lang="en-US" altLang="en-US" sz="3200" b="1" dirty="0">
                <a:solidFill>
                  <a:srgbClr val="FF0000"/>
                </a:solidFill>
              </a:rPr>
              <a:t> </a:t>
            </a:r>
            <a:r>
              <a:rPr lang="en-US" altLang="en-US" sz="3200" b="1" dirty="0" err="1">
                <a:solidFill>
                  <a:srgbClr val="FF0000"/>
                </a:solidFill>
              </a:rPr>
              <a:t>án</a:t>
            </a:r>
            <a:endParaRPr lang="en-US" altLang="en-US" sz="3200" b="1" dirty="0">
              <a:solidFill>
                <a:srgbClr val="FF0000"/>
              </a:solidFill>
            </a:endParaRPr>
          </a:p>
          <a:p>
            <a:r>
              <a:rPr lang="en-US" altLang="en-US" sz="2400" dirty="0"/>
              <a:t>2. </a:t>
            </a:r>
            <a:r>
              <a:rPr lang="en-US" altLang="en-US" sz="2400" dirty="0" err="1">
                <a:cs typeface="Times New Roman" panose="02020603050405020304" pitchFamily="18" charset="0"/>
              </a:rPr>
              <a:t>Hãy</a:t>
            </a:r>
            <a:r>
              <a:rPr lang="en-US" altLang="en-US" sz="2400" dirty="0">
                <a:cs typeface="Times New Roman" panose="02020603050405020304" pitchFamily="18" charset="0"/>
              </a:rPr>
              <a:t> </a:t>
            </a:r>
            <a:r>
              <a:rPr lang="en-US" altLang="en-US" sz="2400" dirty="0" err="1">
                <a:cs typeface="Times New Roman" panose="02020603050405020304" pitchFamily="18" charset="0"/>
              </a:rPr>
              <a:t>xây</a:t>
            </a:r>
            <a:r>
              <a:rPr lang="en-US" altLang="en-US" sz="2400" dirty="0">
                <a:cs typeface="Times New Roman" panose="02020603050405020304" pitchFamily="18" charset="0"/>
              </a:rPr>
              <a:t> </a:t>
            </a:r>
            <a:r>
              <a:rPr lang="en-US" altLang="en-US" sz="2400" dirty="0" err="1">
                <a:cs typeface="Times New Roman" panose="02020603050405020304" pitchFamily="18" charset="0"/>
              </a:rPr>
              <a:t>dựng</a:t>
            </a:r>
            <a:r>
              <a:rPr lang="en-US" altLang="en-US" sz="2400" dirty="0">
                <a:cs typeface="Times New Roman" panose="02020603050405020304" pitchFamily="18" charset="0"/>
              </a:rPr>
              <a:t> </a:t>
            </a:r>
            <a:r>
              <a:rPr lang="en-US" altLang="en-US" sz="2400" dirty="0" err="1">
                <a:cs typeface="Times New Roman" panose="02020603050405020304" pitchFamily="18" charset="0"/>
              </a:rPr>
              <a:t>kế</a:t>
            </a:r>
            <a:r>
              <a:rPr lang="en-US" altLang="en-US" sz="2400" dirty="0">
                <a:cs typeface="Times New Roman" panose="02020603050405020304" pitchFamily="18" charset="0"/>
              </a:rPr>
              <a:t> </a:t>
            </a:r>
            <a:r>
              <a:rPr lang="en-US" altLang="en-US" sz="2400" dirty="0" err="1">
                <a:cs typeface="Times New Roman" panose="02020603050405020304" pitchFamily="18" charset="0"/>
              </a:rPr>
              <a:t>hoạch</a:t>
            </a:r>
            <a:r>
              <a:rPr lang="en-US" altLang="en-US" sz="2400" dirty="0">
                <a:cs typeface="Times New Roman" panose="02020603050405020304" pitchFamily="18" charset="0"/>
              </a:rPr>
              <a:t> </a:t>
            </a:r>
            <a:r>
              <a:rPr lang="en-US" altLang="en-US" sz="2400" dirty="0" err="1">
                <a:cs typeface="Times New Roman" panose="02020603050405020304" pitchFamily="18" charset="0"/>
              </a:rPr>
              <a:t>thực</a:t>
            </a:r>
            <a:r>
              <a:rPr lang="en-US" altLang="en-US" sz="2400" dirty="0">
                <a:cs typeface="Times New Roman" panose="02020603050405020304" pitchFamily="18" charset="0"/>
              </a:rPr>
              <a:t> </a:t>
            </a:r>
            <a:r>
              <a:rPr lang="en-US" altLang="en-US" sz="2400" dirty="0" err="1">
                <a:cs typeface="Times New Roman" panose="02020603050405020304" pitchFamily="18" charset="0"/>
              </a:rPr>
              <a:t>hiện</a:t>
            </a:r>
            <a:r>
              <a:rPr lang="en-US" altLang="en-US" sz="2400" dirty="0">
                <a:cs typeface="Times New Roman" panose="02020603050405020304" pitchFamily="18" charset="0"/>
              </a:rPr>
              <a:t> </a:t>
            </a:r>
            <a:r>
              <a:rPr lang="en-US" altLang="en-US" sz="2400" dirty="0" err="1">
                <a:cs typeface="Times New Roman" panose="02020603050405020304" pitchFamily="18" charset="0"/>
              </a:rPr>
              <a:t>quyền</a:t>
            </a:r>
            <a:r>
              <a:rPr lang="en-US" altLang="en-US" sz="2400" dirty="0">
                <a:cs typeface="Times New Roman" panose="02020603050405020304" pitchFamily="18" charset="0"/>
              </a:rPr>
              <a:t> </a:t>
            </a:r>
            <a:r>
              <a:rPr lang="en-US" altLang="en-US" sz="2400" dirty="0" err="1">
                <a:cs typeface="Times New Roman" panose="02020603050405020304" pitchFamily="18" charset="0"/>
              </a:rPr>
              <a:t>trẻ</a:t>
            </a:r>
            <a:r>
              <a:rPr lang="en-US" altLang="en-US" sz="2400" dirty="0">
                <a:cs typeface="Times New Roman" panose="02020603050405020304" pitchFamily="18" charset="0"/>
              </a:rPr>
              <a:t> </a:t>
            </a:r>
            <a:r>
              <a:rPr lang="en-US" altLang="en-US" sz="2400" dirty="0" err="1">
                <a:cs typeface="Times New Roman" panose="02020603050405020304" pitchFamily="18" charset="0"/>
              </a:rPr>
              <a:t>em</a:t>
            </a:r>
            <a:r>
              <a:rPr lang="en-US" altLang="en-US" sz="2400" dirty="0">
                <a:cs typeface="Times New Roman" panose="02020603050405020304" pitchFamily="18" charset="0"/>
              </a:rPr>
              <a:t> </a:t>
            </a:r>
            <a:r>
              <a:rPr lang="en-US" altLang="en-US" sz="2400" dirty="0" err="1">
                <a:cs typeface="Times New Roman" panose="02020603050405020304" pitchFamily="18" charset="0"/>
              </a:rPr>
              <a:t>theo</a:t>
            </a:r>
            <a:r>
              <a:rPr lang="en-US" altLang="en-US" sz="2400" dirty="0">
                <a:cs typeface="Times New Roman" panose="02020603050405020304" pitchFamily="18" charset="0"/>
              </a:rPr>
              <a:t> </a:t>
            </a:r>
            <a:r>
              <a:rPr lang="en-US" altLang="en-US" sz="2400" dirty="0" err="1">
                <a:cs typeface="Times New Roman" panose="02020603050405020304" pitchFamily="18" charset="0"/>
              </a:rPr>
              <a:t>bảng</a:t>
            </a:r>
            <a:r>
              <a:rPr lang="en-US" altLang="en-US" sz="2400" dirty="0">
                <a:cs typeface="Times New Roman" panose="02020603050405020304" pitchFamily="18" charset="0"/>
              </a:rPr>
              <a:t> </a:t>
            </a:r>
            <a:r>
              <a:rPr lang="en-US" altLang="en-US" sz="2400" dirty="0" err="1">
                <a:cs typeface="Times New Roman" panose="02020603050405020304" pitchFamily="18" charset="0"/>
              </a:rPr>
              <a:t>hương</a:t>
            </a:r>
            <a:r>
              <a:rPr lang="en-US" altLang="en-US" sz="2400" dirty="0">
                <a:cs typeface="Times New Roman" panose="02020603050405020304" pitchFamily="18" charset="0"/>
              </a:rPr>
              <a:t> </a:t>
            </a:r>
            <a:r>
              <a:rPr lang="en-US" altLang="en-US" sz="2400" dirty="0" err="1">
                <a:cs typeface="Times New Roman" panose="02020603050405020304" pitchFamily="18" charset="0"/>
              </a:rPr>
              <a:t>dẫn</a:t>
            </a:r>
            <a:r>
              <a:rPr lang="en-US" altLang="en-US" sz="2400" dirty="0">
                <a:cs typeface="Times New Roman" panose="02020603050405020304" pitchFamily="18" charset="0"/>
              </a:rPr>
              <a:t> </a:t>
            </a:r>
            <a:r>
              <a:rPr lang="en-US" altLang="en-US" sz="2400" dirty="0" err="1">
                <a:cs typeface="Times New Roman" panose="02020603050405020304" pitchFamily="18" charset="0"/>
              </a:rPr>
              <a:t>dưới</a:t>
            </a:r>
            <a:r>
              <a:rPr lang="en-US" altLang="en-US" sz="2400" dirty="0">
                <a:cs typeface="Times New Roman" panose="02020603050405020304" pitchFamily="18" charset="0"/>
              </a:rPr>
              <a:t> </a:t>
            </a:r>
            <a:r>
              <a:rPr lang="en-US" altLang="en-US" sz="2400" dirty="0" err="1">
                <a:cs typeface="Times New Roman" panose="02020603050405020304" pitchFamily="18" charset="0"/>
              </a:rPr>
              <a:t>đây</a:t>
            </a:r>
            <a:r>
              <a:rPr lang="en-US" altLang="en-US" sz="2400" dirty="0">
                <a:cs typeface="Times New Roman" panose="02020603050405020304" pitchFamily="18" charset="0"/>
              </a:rPr>
              <a:t> </a:t>
            </a:r>
            <a:r>
              <a:rPr lang="en-US" altLang="en-US" sz="2400" dirty="0" err="1">
                <a:cs typeface="Times New Roman" panose="02020603050405020304" pitchFamily="18" charset="0"/>
              </a:rPr>
              <a:t>và</a:t>
            </a:r>
            <a:r>
              <a:rPr lang="en-US" altLang="en-US" sz="2400" dirty="0">
                <a:cs typeface="Times New Roman" panose="02020603050405020304" pitchFamily="18" charset="0"/>
              </a:rPr>
              <a:t> chia </a:t>
            </a:r>
            <a:r>
              <a:rPr lang="en-US" altLang="en-US" sz="2400" dirty="0" err="1">
                <a:cs typeface="Times New Roman" panose="02020603050405020304" pitchFamily="18" charset="0"/>
              </a:rPr>
              <a:t>sẻ</a:t>
            </a:r>
            <a:r>
              <a:rPr lang="en-US" altLang="en-US" sz="2400" dirty="0">
                <a:cs typeface="Times New Roman" panose="02020603050405020304" pitchFamily="18" charset="0"/>
              </a:rPr>
              <a:t> </a:t>
            </a:r>
            <a:r>
              <a:rPr lang="en-US" altLang="en-US" sz="2400" dirty="0" err="1">
                <a:cs typeface="Times New Roman" panose="02020603050405020304" pitchFamily="18" charset="0"/>
              </a:rPr>
              <a:t>cùng</a:t>
            </a:r>
            <a:r>
              <a:rPr lang="en-US" altLang="en-US" sz="2400" dirty="0">
                <a:cs typeface="Times New Roman" panose="02020603050405020304" pitchFamily="18" charset="0"/>
              </a:rPr>
              <a:t> </a:t>
            </a:r>
            <a:r>
              <a:rPr lang="en-US" altLang="en-US" sz="2400" dirty="0" err="1">
                <a:cs typeface="Times New Roman" panose="02020603050405020304" pitchFamily="18" charset="0"/>
              </a:rPr>
              <a:t>các</a:t>
            </a:r>
            <a:r>
              <a:rPr lang="en-US" altLang="en-US" sz="2400" dirty="0">
                <a:cs typeface="Times New Roman" panose="02020603050405020304" pitchFamily="18" charset="0"/>
              </a:rPr>
              <a:t> </a:t>
            </a:r>
            <a:r>
              <a:rPr lang="en-US" altLang="en-US" sz="2400" dirty="0" err="1">
                <a:cs typeface="Times New Roman" panose="02020603050405020304" pitchFamily="18" charset="0"/>
              </a:rPr>
              <a:t>bạn</a:t>
            </a:r>
            <a:r>
              <a:rPr lang="en-US" altLang="en-US" sz="2400" dirty="0">
                <a:cs typeface="Times New Roman" panose="02020603050405020304" pitchFamily="18" charset="0"/>
              </a:rPr>
              <a:t> </a:t>
            </a:r>
            <a:r>
              <a:rPr lang="en-US" altLang="en-US" sz="2400" dirty="0" err="1">
                <a:cs typeface="Times New Roman" panose="02020603050405020304" pitchFamily="18" charset="0"/>
              </a:rPr>
              <a:t>trong</a:t>
            </a:r>
            <a:r>
              <a:rPr lang="en-US" altLang="en-US" sz="2400" dirty="0">
                <a:cs typeface="Times New Roman" panose="02020603050405020304" pitchFamily="18" charset="0"/>
              </a:rPr>
              <a:t> </a:t>
            </a:r>
            <a:r>
              <a:rPr lang="en-US" altLang="en-US" sz="2400" dirty="0" err="1">
                <a:cs typeface="Times New Roman" panose="02020603050405020304" pitchFamily="18" charset="0"/>
              </a:rPr>
              <a:t>nhóm</a:t>
            </a:r>
            <a:r>
              <a:rPr lang="en-US" altLang="en-US" sz="2400" dirty="0">
                <a:cs typeface="Times New Roman" panose="02020603050405020304" pitchFamily="18" charset="0"/>
              </a:rPr>
              <a:t>.</a:t>
            </a: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p>
        </p:txBody>
      </p:sp>
      <p:pic>
        <p:nvPicPr>
          <p:cNvPr id="34842"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1133460340"/>
              </p:ext>
            </p:extLst>
          </p:nvPr>
        </p:nvGraphicFramePr>
        <p:xfrm>
          <a:off x="1656271" y="2285998"/>
          <a:ext cx="9178506" cy="3312544"/>
        </p:xfrm>
        <a:graphic>
          <a:graphicData uri="http://schemas.openxmlformats.org/drawingml/2006/table">
            <a:tbl>
              <a:tblPr firstRow="1" bandRow="1">
                <a:tableStyleId>{5C22544A-7EE6-4342-B048-85BDC9FD1C3A}</a:tableStyleId>
              </a:tblPr>
              <a:tblGrid>
                <a:gridCol w="888521">
                  <a:extLst>
                    <a:ext uri="{9D8B030D-6E8A-4147-A177-3AD203B41FA5}">
                      <a16:colId xmlns:a16="http://schemas.microsoft.com/office/drawing/2014/main" val="20000"/>
                    </a:ext>
                  </a:extLst>
                </a:gridCol>
                <a:gridCol w="3068624">
                  <a:extLst>
                    <a:ext uri="{9D8B030D-6E8A-4147-A177-3AD203B41FA5}">
                      <a16:colId xmlns:a16="http://schemas.microsoft.com/office/drawing/2014/main" val="20001"/>
                    </a:ext>
                  </a:extLst>
                </a:gridCol>
                <a:gridCol w="5221361">
                  <a:extLst>
                    <a:ext uri="{9D8B030D-6E8A-4147-A177-3AD203B41FA5}">
                      <a16:colId xmlns:a16="http://schemas.microsoft.com/office/drawing/2014/main" val="20002"/>
                    </a:ext>
                  </a:extLst>
                </a:gridCol>
              </a:tblGrid>
              <a:tr h="575081">
                <a:tc>
                  <a:txBody>
                    <a:bodyPr/>
                    <a:lstStyle/>
                    <a:p>
                      <a:pPr algn="ctr"/>
                      <a:r>
                        <a:rPr lang="en-US" dirty="0"/>
                        <a:t>STT</a:t>
                      </a:r>
                    </a:p>
                  </a:txBody>
                  <a:tcPr/>
                </a:tc>
                <a:tc>
                  <a:txBody>
                    <a:bodyPr/>
                    <a:lstStyle/>
                    <a:p>
                      <a:pPr algn="ctr"/>
                      <a:r>
                        <a:rPr lang="en-US" dirty="0"/>
                        <a:t>THỜI</a:t>
                      </a:r>
                      <a:r>
                        <a:rPr lang="en-US" baseline="0" dirty="0"/>
                        <a:t> ĐIỂM</a:t>
                      </a:r>
                      <a:endParaRPr lang="en-US" dirty="0"/>
                    </a:p>
                  </a:txBody>
                  <a:tcPr/>
                </a:tc>
                <a:tc>
                  <a:txBody>
                    <a:bodyPr/>
                    <a:lstStyle/>
                    <a:p>
                      <a:pPr algn="ctr"/>
                      <a:r>
                        <a:rPr lang="en-US" dirty="0"/>
                        <a:t>NHỮNG</a:t>
                      </a:r>
                      <a:r>
                        <a:rPr lang="en-US" baseline="0" dirty="0"/>
                        <a:t> VIỆC CẦN LÀM THỂ HIỆN QUYỀN TRẺ EM</a:t>
                      </a:r>
                      <a:endParaRPr lang="en-US" dirty="0"/>
                    </a:p>
                  </a:txBody>
                  <a:tcPr/>
                </a:tc>
                <a:extLst>
                  <a:ext uri="{0D108BD9-81ED-4DB2-BD59-A6C34878D82A}">
                    <a16:rowId xmlns:a16="http://schemas.microsoft.com/office/drawing/2014/main" val="10000"/>
                  </a:ext>
                </a:extLst>
              </a:tr>
              <a:tr h="575081">
                <a:tc>
                  <a:txBody>
                    <a:bodyPr/>
                    <a:lstStyle/>
                    <a:p>
                      <a:pPr algn="ctr"/>
                      <a:r>
                        <a:rPr lang="en-US" dirty="0"/>
                        <a:t>1</a:t>
                      </a:r>
                    </a:p>
                  </a:txBody>
                  <a:tcPr/>
                </a:tc>
                <a:tc>
                  <a:txBody>
                    <a:bodyPr/>
                    <a:lstStyle/>
                    <a:p>
                      <a:pPr algn="l"/>
                      <a:r>
                        <a:rPr lang="en-US" dirty="0" err="1"/>
                        <a:t>Trong</a:t>
                      </a:r>
                      <a:r>
                        <a:rPr lang="en-US" baseline="0" dirty="0"/>
                        <a:t> </a:t>
                      </a:r>
                      <a:r>
                        <a:rPr lang="en-US" baseline="0" dirty="0" err="1"/>
                        <a:t>học</a:t>
                      </a:r>
                      <a:r>
                        <a:rPr lang="en-US" baseline="0" dirty="0"/>
                        <a:t> </a:t>
                      </a:r>
                      <a:r>
                        <a:rPr lang="en-US" baseline="0" dirty="0" err="1"/>
                        <a:t>tập</a:t>
                      </a:r>
                      <a:endParaRPr lang="en-US" dirty="0"/>
                    </a:p>
                  </a:txBody>
                  <a:tcPr/>
                </a:tc>
                <a:tc>
                  <a:txBody>
                    <a:bodyPr/>
                    <a:lstStyle/>
                    <a:p>
                      <a:endParaRPr lang="en-US" dirty="0"/>
                    </a:p>
                  </a:txBody>
                  <a:tcPr/>
                </a:tc>
                <a:extLst>
                  <a:ext uri="{0D108BD9-81ED-4DB2-BD59-A6C34878D82A}">
                    <a16:rowId xmlns:a16="http://schemas.microsoft.com/office/drawing/2014/main" val="10001"/>
                  </a:ext>
                </a:extLst>
              </a:tr>
              <a:tr h="720794">
                <a:tc>
                  <a:txBody>
                    <a:bodyPr/>
                    <a:lstStyle/>
                    <a:p>
                      <a:pPr algn="ctr"/>
                      <a:r>
                        <a:rPr lang="en-US" dirty="0"/>
                        <a:t>2</a:t>
                      </a:r>
                    </a:p>
                  </a:txBody>
                  <a:tcPr/>
                </a:tc>
                <a:tc>
                  <a:txBody>
                    <a:bodyPr/>
                    <a:lstStyle/>
                    <a:p>
                      <a:pPr algn="l"/>
                      <a:r>
                        <a:rPr lang="en-US" dirty="0" err="1"/>
                        <a:t>Trong</a:t>
                      </a:r>
                      <a:r>
                        <a:rPr lang="en-US" baseline="0" dirty="0"/>
                        <a:t> </a:t>
                      </a:r>
                      <a:r>
                        <a:rPr lang="en-US" baseline="0" dirty="0" err="1"/>
                        <a:t>quan</a:t>
                      </a:r>
                      <a:r>
                        <a:rPr lang="en-US" baseline="0" dirty="0"/>
                        <a:t> </a:t>
                      </a:r>
                      <a:r>
                        <a:rPr lang="en-US" baseline="0"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a:t>
                      </a:r>
                      <a:r>
                        <a:rPr lang="en-US" baseline="0" dirty="0" err="1"/>
                        <a:t>khi</a:t>
                      </a:r>
                      <a:r>
                        <a:rPr lang="en-US" baseline="0" dirty="0"/>
                        <a:t> ở </a:t>
                      </a:r>
                      <a:r>
                        <a:rPr lang="en-US" baseline="0" dirty="0" err="1"/>
                        <a:t>nhà</a:t>
                      </a:r>
                      <a:endParaRPr lang="en-US" dirty="0"/>
                    </a:p>
                  </a:txBody>
                  <a:tcPr/>
                </a:tc>
                <a:tc>
                  <a:txBody>
                    <a:bodyPr/>
                    <a:lstStyle/>
                    <a:p>
                      <a:endParaRPr lang="en-US" dirty="0"/>
                    </a:p>
                  </a:txBody>
                  <a:tcPr/>
                </a:tc>
                <a:extLst>
                  <a:ext uri="{0D108BD9-81ED-4DB2-BD59-A6C34878D82A}">
                    <a16:rowId xmlns:a16="http://schemas.microsoft.com/office/drawing/2014/main" val="10002"/>
                  </a:ext>
                </a:extLst>
              </a:tr>
              <a:tr h="720794">
                <a:tc>
                  <a:txBody>
                    <a:bodyPr/>
                    <a:lstStyle/>
                    <a:p>
                      <a:pPr algn="ctr"/>
                      <a:r>
                        <a:rPr lang="en-US" dirty="0"/>
                        <a:t>3</a:t>
                      </a:r>
                    </a:p>
                  </a:txBody>
                  <a:tcPr/>
                </a:tc>
                <a:tc>
                  <a:txBody>
                    <a:bodyPr/>
                    <a:lstStyle/>
                    <a:p>
                      <a:pPr algn="l"/>
                      <a:r>
                        <a:rPr lang="en-US" dirty="0" err="1"/>
                        <a:t>Trong</a:t>
                      </a:r>
                      <a:r>
                        <a:rPr lang="en-US" dirty="0"/>
                        <a:t> </a:t>
                      </a:r>
                      <a:r>
                        <a:rPr lang="en-US" dirty="0" err="1"/>
                        <a:t>quan</a:t>
                      </a:r>
                      <a:r>
                        <a:rPr lang="en-US" dirty="0"/>
                        <a:t> </a:t>
                      </a:r>
                      <a:r>
                        <a:rPr lang="en-US"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a:t>
                      </a:r>
                      <a:r>
                        <a:rPr lang="en-US" baseline="0" dirty="0" err="1"/>
                        <a:t>khi</a:t>
                      </a:r>
                      <a:r>
                        <a:rPr lang="en-US" baseline="0" dirty="0"/>
                        <a:t> ở </a:t>
                      </a:r>
                      <a:r>
                        <a:rPr lang="en-US" baseline="0" dirty="0" err="1"/>
                        <a:t>trường</a:t>
                      </a:r>
                      <a:endParaRPr lang="en-US" dirty="0"/>
                    </a:p>
                  </a:txBody>
                  <a:tcPr/>
                </a:tc>
                <a:tc>
                  <a:txBody>
                    <a:bodyPr/>
                    <a:lstStyle/>
                    <a:p>
                      <a:endParaRPr lang="en-US"/>
                    </a:p>
                  </a:txBody>
                  <a:tcPr/>
                </a:tc>
                <a:extLst>
                  <a:ext uri="{0D108BD9-81ED-4DB2-BD59-A6C34878D82A}">
                    <a16:rowId xmlns:a16="http://schemas.microsoft.com/office/drawing/2014/main" val="10003"/>
                  </a:ext>
                </a:extLst>
              </a:tr>
              <a:tr h="720794">
                <a:tc>
                  <a:txBody>
                    <a:bodyPr/>
                    <a:lstStyle/>
                    <a:p>
                      <a:pPr algn="ctr"/>
                      <a:r>
                        <a:rPr lang="en-US" dirty="0"/>
                        <a:t>4</a:t>
                      </a:r>
                    </a:p>
                  </a:txBody>
                  <a:tcPr/>
                </a:tc>
                <a:tc>
                  <a:txBody>
                    <a:bodyPr/>
                    <a:lstStyle/>
                    <a:p>
                      <a:pPr algn="l"/>
                      <a:r>
                        <a:rPr lang="en-US" dirty="0" err="1"/>
                        <a:t>Trong</a:t>
                      </a:r>
                      <a:r>
                        <a:rPr lang="en-US" dirty="0"/>
                        <a:t> </a:t>
                      </a:r>
                      <a:r>
                        <a:rPr lang="en-US" dirty="0" err="1"/>
                        <a:t>quan</a:t>
                      </a:r>
                      <a:r>
                        <a:rPr lang="en-US" dirty="0"/>
                        <a:t> </a:t>
                      </a:r>
                      <a:r>
                        <a:rPr lang="en-US"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ở </a:t>
                      </a:r>
                      <a:r>
                        <a:rPr lang="en-US" baseline="0" dirty="0" err="1"/>
                        <a:t>ngoài</a:t>
                      </a:r>
                      <a:r>
                        <a:rPr lang="en-US" baseline="0" dirty="0"/>
                        <a:t> </a:t>
                      </a:r>
                      <a:r>
                        <a:rPr lang="en-US" baseline="0" dirty="0" err="1"/>
                        <a:t>xã</a:t>
                      </a:r>
                      <a:r>
                        <a:rPr lang="en-US" baseline="0" dirty="0"/>
                        <a:t> </a:t>
                      </a:r>
                      <a:r>
                        <a:rPr lang="en-US" baseline="0" dirty="0" err="1"/>
                        <a:t>hội</a:t>
                      </a:r>
                      <a:endParaRPr lang="en-US"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790348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401220" y="3162782"/>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vi-VN" altLang="en-US" sz="5400" b="1" dirty="0">
                <a:solidFill>
                  <a:srgbClr val="FF0000"/>
                </a:solidFill>
                <a:latin typeface="#9Slide05 Fourth" panose="00000500000000000000" pitchFamily="2" charset="0"/>
                <a:ea typeface="Helvetica Neue"/>
                <a:cs typeface="Helvetica Neue"/>
              </a:rPr>
              <a:t>QUYỀN TRẺ EM</a:t>
            </a:r>
            <a:endParaRPr lang="en-SG" altLang="en-US" sz="5400" b="1" dirty="0">
              <a:solidFill>
                <a:srgbClr val="0000FF"/>
              </a:solidFill>
              <a:latin typeface="#9Slide05 Fourth" panose="00000500000000000000" pitchFamily="2" charset="0"/>
            </a:endParaRPr>
          </a:p>
        </p:txBody>
      </p:sp>
      <p:pic>
        <p:nvPicPr>
          <p:cNvPr id="13" name="Shape 1"/>
          <p:cNvPicPr/>
          <p:nvPr/>
        </p:nvPicPr>
        <p:blipFill>
          <a:blip r:embed="rId2"/>
          <a:stretch/>
        </p:blipFill>
        <p:spPr>
          <a:xfrm>
            <a:off x="11033760" y="0"/>
            <a:ext cx="1158240" cy="1048385"/>
          </a:xfrm>
          <a:prstGeom prst="rect">
            <a:avLst/>
          </a:prstGeom>
          <a:noFill/>
          <a:ln>
            <a:noFill/>
          </a:ln>
        </p:spPr>
      </p:pic>
      <p:pic>
        <p:nvPicPr>
          <p:cNvPr id="2" name="Picture 1"/>
          <p:cNvPicPr>
            <a:picLocks noChangeAspect="1"/>
          </p:cNvPicPr>
          <p:nvPr/>
        </p:nvPicPr>
        <p:blipFill>
          <a:blip r:embed="rId3"/>
          <a:stretch>
            <a:fillRect/>
          </a:stretch>
        </p:blipFill>
        <p:spPr>
          <a:xfrm>
            <a:off x="401220" y="118615"/>
            <a:ext cx="3269411" cy="2819401"/>
          </a:xfrm>
          <a:prstGeom prst="rect">
            <a:avLst/>
          </a:prstGeom>
        </p:spPr>
      </p:pic>
      <p:pic>
        <p:nvPicPr>
          <p:cNvPr id="3" name="Picture 2"/>
          <p:cNvPicPr>
            <a:picLocks noChangeAspect="1"/>
          </p:cNvPicPr>
          <p:nvPr/>
        </p:nvPicPr>
        <p:blipFill>
          <a:blip r:embed="rId4"/>
          <a:stretch>
            <a:fillRect/>
          </a:stretch>
        </p:blipFill>
        <p:spPr>
          <a:xfrm>
            <a:off x="8124083" y="118615"/>
            <a:ext cx="3722490" cy="2819400"/>
          </a:xfrm>
          <a:prstGeom prst="rect">
            <a:avLst/>
          </a:prstGeom>
        </p:spPr>
      </p:pic>
      <p:pic>
        <p:nvPicPr>
          <p:cNvPr id="5" name="Picture 4"/>
          <p:cNvPicPr>
            <a:picLocks noChangeAspect="1"/>
          </p:cNvPicPr>
          <p:nvPr/>
        </p:nvPicPr>
        <p:blipFill>
          <a:blip r:embed="rId5"/>
          <a:stretch>
            <a:fillRect/>
          </a:stretch>
        </p:blipFill>
        <p:spPr>
          <a:xfrm>
            <a:off x="401220" y="3939148"/>
            <a:ext cx="3269411" cy="2867407"/>
          </a:xfrm>
          <a:prstGeom prst="rect">
            <a:avLst/>
          </a:prstGeom>
        </p:spPr>
      </p:pic>
      <p:pic>
        <p:nvPicPr>
          <p:cNvPr id="6" name="Picture 5"/>
          <p:cNvPicPr>
            <a:picLocks noChangeAspect="1"/>
          </p:cNvPicPr>
          <p:nvPr/>
        </p:nvPicPr>
        <p:blipFill>
          <a:blip r:embed="rId6"/>
          <a:stretch>
            <a:fillRect/>
          </a:stretch>
        </p:blipFill>
        <p:spPr>
          <a:xfrm>
            <a:off x="4093042" y="4086112"/>
            <a:ext cx="3722490" cy="2573480"/>
          </a:xfrm>
          <a:prstGeom prst="rect">
            <a:avLst/>
          </a:prstGeom>
        </p:spPr>
      </p:pic>
      <p:pic>
        <p:nvPicPr>
          <p:cNvPr id="7" name="Picture 6"/>
          <p:cNvPicPr>
            <a:picLocks noChangeAspect="1"/>
          </p:cNvPicPr>
          <p:nvPr/>
        </p:nvPicPr>
        <p:blipFill>
          <a:blip r:embed="rId7"/>
          <a:stretch>
            <a:fillRect/>
          </a:stretch>
        </p:blipFill>
        <p:spPr>
          <a:xfrm>
            <a:off x="8124083" y="4081549"/>
            <a:ext cx="3644787" cy="2745382"/>
          </a:xfrm>
          <a:prstGeom prst="rect">
            <a:avLst/>
          </a:prstGeom>
        </p:spPr>
      </p:pic>
      <p:pic>
        <p:nvPicPr>
          <p:cNvPr id="10" name="Picture 9"/>
          <p:cNvPicPr>
            <a:picLocks noChangeAspect="1"/>
          </p:cNvPicPr>
          <p:nvPr/>
        </p:nvPicPr>
        <p:blipFill>
          <a:blip r:embed="rId8"/>
          <a:stretch>
            <a:fillRect/>
          </a:stretch>
        </p:blipFill>
        <p:spPr>
          <a:xfrm>
            <a:off x="3667810" y="118615"/>
            <a:ext cx="4459095" cy="2819401"/>
          </a:xfrm>
          <a:prstGeom prst="rect">
            <a:avLst/>
          </a:prstGeom>
        </p:spPr>
      </p:pic>
    </p:spTree>
    <p:extLst>
      <p:ext uri="{BB962C8B-B14F-4D97-AF65-F5344CB8AC3E}">
        <p14:creationId xmlns:p14="http://schemas.microsoft.com/office/powerpoint/2010/main" val="15463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4">
            <a:alphaModFix/>
          </a:blip>
          <a:srcRect l="15285" t="10430" r="46645" b="11190"/>
          <a:stretch/>
        </p:blipFill>
        <p:spPr>
          <a:xfrm>
            <a:off x="-1130487" y="-274224"/>
            <a:ext cx="13897706" cy="7552607"/>
          </a:xfrm>
          <a:prstGeom prst="rect">
            <a:avLst/>
          </a:prstGeom>
          <a:noFill/>
          <a:ln>
            <a:noFill/>
          </a:ln>
        </p:spPr>
      </p:pic>
      <p:sp>
        <p:nvSpPr>
          <p:cNvPr id="6" name="Rectangle 5"/>
          <p:cNvSpPr/>
          <p:nvPr/>
        </p:nvSpPr>
        <p:spPr>
          <a:xfrm>
            <a:off x="1292175" y="4434472"/>
            <a:ext cx="9959201" cy="2097679"/>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12" name="TextBox 11"/>
          <p:cNvSpPr txBox="1">
            <a:spLocks noChangeArrowheads="1"/>
          </p:cNvSpPr>
          <p:nvPr/>
        </p:nvSpPr>
        <p:spPr bwMode="auto">
          <a:xfrm>
            <a:off x="1943100" y="570886"/>
            <a:ext cx="81153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FF0000"/>
                </a:solidFill>
                <a:latin typeface="SVN-Vanilla Daisy Pro"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anilla Daisy Pro" panose="00000500000000000000" pitchFamily="2" charset="0"/>
              <a:ea typeface="微软雅黑" panose="020B0503020204020204" pitchFamily="34" charset="-122"/>
              <a:cs typeface="Times New Roman" panose="02020603050405020304" pitchFamily="18" charset="0"/>
            </a:endParaRPr>
          </a:p>
        </p:txBody>
      </p:sp>
      <p:sp>
        <p:nvSpPr>
          <p:cNvPr id="3" name="Rectangle 2"/>
          <p:cNvSpPr/>
          <p:nvPr/>
        </p:nvSpPr>
        <p:spPr>
          <a:xfrm>
            <a:off x="808892" y="3909202"/>
            <a:ext cx="10242281" cy="2259658"/>
          </a:xfrm>
          <a:prstGeom prst="rect">
            <a:avLst/>
          </a:prstGeom>
        </p:spPr>
        <p:txBody>
          <a:bodyPr wrap="square">
            <a:spAutoFit/>
          </a:bodyPr>
          <a:lstStyle/>
          <a:p>
            <a:pPr marR="0" lvl="0" algn="just">
              <a:lnSpc>
                <a:spcPct val="112000"/>
              </a:lnSpc>
              <a:spcBef>
                <a:spcPts val="0"/>
              </a:spcBef>
              <a:spcAft>
                <a:spcPts val="200"/>
              </a:spcAft>
              <a:buClr>
                <a:srgbClr val="1D02DA"/>
              </a:buClr>
              <a:buSzPts val="1000"/>
              <a:tabLst>
                <a:tab pos="334645" algn="l"/>
              </a:tabLst>
            </a:pP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Nghe</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bài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hát</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Quyền</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trẻ</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em</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Nhạc</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và</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lời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Trịnh</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Vĩnh</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Thành</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và</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trả</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lời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câu</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hỏi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a:t>
            </a:r>
          </a:p>
          <a:p>
            <a:pPr marR="0" lvl="0" algn="just">
              <a:lnSpc>
                <a:spcPct val="112000"/>
              </a:lnSpc>
              <a:spcBef>
                <a:spcPts val="0"/>
              </a:spcBef>
              <a:spcAft>
                <a:spcPts val="200"/>
              </a:spcAft>
              <a:buClr>
                <a:srgbClr val="1D02DA"/>
              </a:buClr>
              <a:buSzPts val="1000"/>
              <a:tabLst>
                <a:tab pos="334645"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1.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Nội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dung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điều</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gì</a:t>
            </a:r>
            <a:r>
              <a:rPr lang="vi-VN" sz="2400" dirty="0">
                <a:solidFill>
                  <a:srgbClr val="1D02DA"/>
                </a:solidFill>
                <a:latin typeface="Arial" panose="020B0604020202020204" pitchFamily="34" charset="0"/>
                <a:ea typeface="Arial" panose="020B0604020202020204" pitchFamily="34" charset="0"/>
                <a:cs typeface="Arial" panose="020B0604020202020204" pitchFamily="34" charset="0"/>
              </a:rPr>
              <a:t>?</a:t>
            </a:r>
            <a:endParaRPr lang="en-US" sz="2400" dirty="0">
              <a:latin typeface="Arial" panose="020B0604020202020204" pitchFamily="34" charset="0"/>
              <a:ea typeface="Arial" panose="020B0604020202020204" pitchFamily="34" charset="0"/>
              <a:cs typeface="Arial" panose="020B0604020202020204" pitchFamily="34" charset="0"/>
            </a:endParaRPr>
          </a:p>
          <a:p>
            <a:pPr marR="0" lvl="0" algn="just">
              <a:lnSpc>
                <a:spcPct val="115000"/>
              </a:lnSpc>
              <a:spcBef>
                <a:spcPts val="0"/>
              </a:spcBef>
              <a:spcAft>
                <a:spcPts val="200"/>
              </a:spcAft>
              <a:buClr>
                <a:srgbClr val="1D02DA"/>
              </a:buClr>
              <a:buSzPts val="1000"/>
              <a:tabLst>
                <a:tab pos="328930"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2.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Những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ca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từ</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nào</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trong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nội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dung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đó</a:t>
            </a:r>
            <a:r>
              <a:rPr lang="vi-VN" sz="2400" dirty="0">
                <a:solidFill>
                  <a:srgbClr val="1D02DA"/>
                </a:solidFill>
                <a:latin typeface="Arial" panose="020B0604020202020204" pitchFamily="34" charset="0"/>
                <a:ea typeface="Arial" panose="020B0604020202020204" pitchFamily="34" charset="0"/>
                <a:cs typeface="Arial" panose="020B0604020202020204" pitchFamily="34" charset="0"/>
              </a:rPr>
              <a:t>?</a:t>
            </a:r>
            <a:endParaRPr lang="en-US" sz="2400" dirty="0">
              <a:solidFill>
                <a:srgbClr val="1D02DA"/>
              </a:solidFill>
              <a:latin typeface="Arial" panose="020B0604020202020204" pitchFamily="34" charset="0"/>
              <a:ea typeface="Arial" panose="020B0604020202020204" pitchFamily="34" charset="0"/>
              <a:cs typeface="Arial" panose="020B0604020202020204" pitchFamily="34" charset="0"/>
            </a:endParaRPr>
          </a:p>
          <a:p>
            <a:pPr marR="0" lvl="0" algn="just">
              <a:lnSpc>
                <a:spcPct val="115000"/>
              </a:lnSpc>
              <a:spcBef>
                <a:spcPts val="0"/>
              </a:spcBef>
              <a:spcAft>
                <a:spcPts val="200"/>
              </a:spcAft>
              <a:buClr>
                <a:srgbClr val="1D02DA"/>
              </a:buClr>
              <a:buSzPts val="1000"/>
              <a:tabLst>
                <a:tab pos="328930"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3.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Liệt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kê</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những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quyền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mà</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trẻ</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em</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mong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muốn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được</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trong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endParaRPr lang="en-US" sz="2400" dirty="0">
              <a:latin typeface="Arial" panose="020B0604020202020204" pitchFamily="34" charset="0"/>
              <a:ea typeface="Arial" panose="020B0604020202020204" pitchFamily="34" charset="0"/>
              <a:cs typeface="Arial" panose="020B0604020202020204" pitchFamily="34" charset="0"/>
            </a:endParaRPr>
          </a:p>
        </p:txBody>
      </p:sp>
      <p:pic>
        <p:nvPicPr>
          <p:cNvPr id="10" name="Shape 1"/>
          <p:cNvPicPr/>
          <p:nvPr/>
        </p:nvPicPr>
        <p:blipFill>
          <a:blip r:embed="rId5"/>
          <a:stretch/>
        </p:blipFill>
        <p:spPr>
          <a:xfrm>
            <a:off x="11033760" y="0"/>
            <a:ext cx="1158240" cy="1048385"/>
          </a:xfrm>
          <a:prstGeom prst="rect">
            <a:avLst/>
          </a:prstGeom>
          <a:noFill/>
          <a:ln>
            <a:noFill/>
          </a:ln>
        </p:spPr>
      </p:pic>
      <p:pic>
        <p:nvPicPr>
          <p:cNvPr id="8" name="Picture 7"/>
          <p:cNvPicPr>
            <a:picLocks noChangeAspect="1"/>
          </p:cNvPicPr>
          <p:nvPr/>
        </p:nvPicPr>
        <p:blipFill>
          <a:blip r:embed="rId6"/>
          <a:stretch>
            <a:fillRect/>
          </a:stretch>
        </p:blipFill>
        <p:spPr>
          <a:xfrm>
            <a:off x="2892670" y="1678882"/>
            <a:ext cx="6110654" cy="2128187"/>
          </a:xfrm>
          <a:prstGeom prst="rect">
            <a:avLst/>
          </a:prstGeom>
        </p:spPr>
      </p:pic>
      <p:pic>
        <p:nvPicPr>
          <p:cNvPr id="2" name="QuyenTreEm-AnhMy-255237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17311" y="1678883"/>
            <a:ext cx="773135" cy="1120796"/>
          </a:xfrm>
          <a:prstGeom prst="rect">
            <a:avLst/>
          </a:prstGeom>
        </p:spPr>
      </p:pic>
    </p:spTree>
    <p:extLst>
      <p:ext uri="{BB962C8B-B14F-4D97-AF65-F5344CB8AC3E}">
        <p14:creationId xmlns:p14="http://schemas.microsoft.com/office/powerpoint/2010/main" val="394615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2">
            <a:alphaModFix/>
          </a:blip>
          <a:srcRect l="15285" t="10430" r="46645" b="11190"/>
          <a:stretch/>
        </p:blipFill>
        <p:spPr>
          <a:xfrm>
            <a:off x="-1130487" y="-274224"/>
            <a:ext cx="13897706" cy="7552607"/>
          </a:xfrm>
          <a:prstGeom prst="rect">
            <a:avLst/>
          </a:prstGeom>
          <a:noFill/>
          <a:ln>
            <a:noFill/>
          </a:ln>
        </p:spPr>
      </p:pic>
      <p:sp>
        <p:nvSpPr>
          <p:cNvPr id="12" name="TextBox 11"/>
          <p:cNvSpPr txBox="1">
            <a:spLocks noChangeArrowheads="1"/>
          </p:cNvSpPr>
          <p:nvPr/>
        </p:nvSpPr>
        <p:spPr bwMode="auto">
          <a:xfrm>
            <a:off x="2242038" y="756137"/>
            <a:ext cx="7816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Quan</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sát</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tranh</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và</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đặt</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tên</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cho</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từng</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hình</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ảnh</a:t>
            </a:r>
            <a:endParaRPr lang="it-IT"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 name="Shape 1"/>
          <p:cNvPicPr/>
          <p:nvPr/>
        </p:nvPicPr>
        <p:blipFill>
          <a:blip r:embed="rId3"/>
          <a:stretch/>
        </p:blipFill>
        <p:spPr>
          <a:xfrm>
            <a:off x="11033760" y="0"/>
            <a:ext cx="1158240" cy="1048385"/>
          </a:xfrm>
          <a:prstGeom prst="rect">
            <a:avLst/>
          </a:prstGeom>
          <a:noFill/>
          <a:ln>
            <a:noFill/>
          </a:ln>
        </p:spPr>
      </p:pic>
      <p:sp>
        <p:nvSpPr>
          <p:cNvPr id="2" name="TextBox 1"/>
          <p:cNvSpPr txBox="1"/>
          <p:nvPr/>
        </p:nvSpPr>
        <p:spPr>
          <a:xfrm>
            <a:off x="1591407" y="1402898"/>
            <a:ext cx="9170377" cy="4835769"/>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4"/>
          <a:stretch>
            <a:fillRect/>
          </a:stretch>
        </p:blipFill>
        <p:spPr>
          <a:xfrm>
            <a:off x="1820008" y="1776045"/>
            <a:ext cx="8238393" cy="3965331"/>
          </a:xfrm>
          <a:prstGeom prst="rect">
            <a:avLst/>
          </a:prstGeom>
        </p:spPr>
      </p:pic>
    </p:spTree>
    <p:extLst>
      <p:ext uri="{BB962C8B-B14F-4D97-AF65-F5344CB8AC3E}">
        <p14:creationId xmlns:p14="http://schemas.microsoft.com/office/powerpoint/2010/main" val="24396730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81487" y="527050"/>
            <a:ext cx="10679502" cy="466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dirty="0">
                <a:solidFill>
                  <a:srgbClr val="FF0000"/>
                </a:solidFill>
                <a:latin typeface="Algerian" panose="04020705040A02060702" pitchFamily="82" charset="0"/>
              </a:rPr>
              <a:t>PHIẾU HỌC TẬP</a:t>
            </a:r>
          </a:p>
          <a:p>
            <a:pPr algn="ctr">
              <a:lnSpc>
                <a:spcPct val="100000"/>
              </a:lnSpc>
              <a:spcBef>
                <a:spcPct val="0"/>
              </a:spcBef>
              <a:buFontTx/>
              <a:buNone/>
            </a:pPr>
            <a:r>
              <a:rPr lang="en-US" altLang="en-US" dirty="0" err="1">
                <a:solidFill>
                  <a:srgbClr val="FF0000"/>
                </a:solidFill>
                <a:latin typeface="Amazone" pitchFamily="66" charset="0"/>
              </a:rPr>
              <a:t>Họ</a:t>
            </a:r>
            <a:r>
              <a:rPr lang="en-US" altLang="en-US" dirty="0">
                <a:solidFill>
                  <a:srgbClr val="FF0000"/>
                </a:solidFill>
                <a:latin typeface="Amazone" pitchFamily="66" charset="0"/>
              </a:rPr>
              <a:t> </a:t>
            </a:r>
            <a:r>
              <a:rPr lang="en-US" altLang="en-US" dirty="0" err="1">
                <a:solidFill>
                  <a:srgbClr val="FF0000"/>
                </a:solidFill>
                <a:latin typeface="Amazone" pitchFamily="66" charset="0"/>
              </a:rPr>
              <a:t>và</a:t>
            </a:r>
            <a:r>
              <a:rPr lang="en-US" altLang="en-US" dirty="0">
                <a:solidFill>
                  <a:srgbClr val="FF0000"/>
                </a:solidFill>
                <a:latin typeface="Amazone" pitchFamily="66" charset="0"/>
              </a:rPr>
              <a:t> </a:t>
            </a:r>
            <a:r>
              <a:rPr lang="en-US" altLang="en-US" dirty="0" err="1">
                <a:solidFill>
                  <a:srgbClr val="FF0000"/>
                </a:solidFill>
                <a:latin typeface="Amazone" pitchFamily="66" charset="0"/>
              </a:rPr>
              <a:t>tên</a:t>
            </a:r>
            <a:r>
              <a:rPr lang="en-US" altLang="en-US" dirty="0">
                <a:solidFill>
                  <a:srgbClr val="FF0000"/>
                </a:solidFill>
                <a:latin typeface="Amazone" pitchFamily="66" charset="0"/>
              </a:rPr>
              <a:t>: …………………………..</a:t>
            </a:r>
            <a:r>
              <a:rPr lang="en-US" altLang="en-US" dirty="0" err="1">
                <a:solidFill>
                  <a:srgbClr val="FF0000"/>
                </a:solidFill>
                <a:latin typeface="Amazone" pitchFamily="66" charset="0"/>
              </a:rPr>
              <a:t>Tổ</a:t>
            </a:r>
            <a:r>
              <a:rPr lang="en-US" altLang="en-US" dirty="0">
                <a:solidFill>
                  <a:srgbClr val="FF0000"/>
                </a:solidFill>
                <a:latin typeface="Amazone" pitchFamily="66" charset="0"/>
              </a:rPr>
              <a:t>:……………………………</a:t>
            </a:r>
          </a:p>
          <a:p>
            <a:pPr marL="457200" lvl="0" indent="-457200">
              <a:buAutoNum type="arabicPeriod"/>
            </a:pPr>
            <a:r>
              <a:rPr lang="en-US" sz="2400" i="1" dirty="0" err="1">
                <a:latin typeface="Arial" panose="020B0604020202020204" pitchFamily="34" charset="0"/>
                <a:cs typeface="Arial" panose="020B0604020202020204" pitchFamily="34" charset="0"/>
              </a:rPr>
              <a:t>Cảm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nghĩ</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sau</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khi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nghe</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xong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lvl="0">
              <a:buNone/>
            </a:pPr>
            <a:r>
              <a:rPr lang="en-US" sz="2400" dirty="0">
                <a:latin typeface="Arial" panose="020B0604020202020204" pitchFamily="34" charset="0"/>
                <a:cs typeface="Arial" panose="020B0604020202020204" pitchFamily="34" charset="0"/>
              </a:rPr>
              <a:t>………………………………………………………………………………………….</a:t>
            </a:r>
            <a:endParaRPr lang="en-US" sz="2400" dirty="0"/>
          </a:p>
          <a:p>
            <a:pPr>
              <a:buNone/>
            </a:pPr>
            <a:r>
              <a:rPr lang="en-US" sz="2400" i="1" dirty="0">
                <a:latin typeface="Arial" panose="020B0604020202020204" pitchFamily="34" charset="0"/>
                <a:cs typeface="Arial" panose="020B0604020202020204" pitchFamily="34" charset="0"/>
              </a:rPr>
              <a:t>2. </a:t>
            </a:r>
            <a:r>
              <a:rPr lang="en-US" sz="2400" i="1" dirty="0" err="1">
                <a:latin typeface="Arial" panose="020B0604020202020204" pitchFamily="34" charset="0"/>
                <a:cs typeface="Arial" panose="020B0604020202020204" pitchFamily="34" charset="0"/>
              </a:rPr>
              <a:t>Những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quyền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trẻ</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em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muốn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có</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được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a:t>
            </a:r>
          </a:p>
          <a:p>
            <a:pPr>
              <a:buNone/>
            </a:pPr>
            <a:r>
              <a:rPr lang="en-US" sz="2400" dirty="0"/>
              <a:t>……………………………………………………………………………………………………………………………………………………………………………………………………………………………………………………………………</a:t>
            </a:r>
          </a:p>
          <a:p>
            <a:pPr>
              <a:lnSpc>
                <a:spcPct val="100000"/>
              </a:lnSpc>
              <a:spcBef>
                <a:spcPct val="0"/>
              </a:spcBef>
              <a:buFontTx/>
              <a:buNone/>
            </a:pPr>
            <a:r>
              <a:rPr lang="en-US" altLang="en-US" sz="2400" i="1" dirty="0">
                <a:solidFill>
                  <a:srgbClr val="000000"/>
                </a:solidFill>
                <a:latin typeface="Arial" panose="020B0604020202020204" pitchFamily="34" charset="0"/>
                <a:cs typeface="Arial" panose="020B0604020202020204" pitchFamily="34" charset="0"/>
              </a:rPr>
              <a:t>3. </a:t>
            </a:r>
            <a:r>
              <a:rPr lang="en-US" altLang="en-US" sz="2400" i="1" dirty="0" err="1">
                <a:solidFill>
                  <a:srgbClr val="000000"/>
                </a:solidFill>
                <a:latin typeface="Arial" panose="020B0604020202020204" pitchFamily="34" charset="0"/>
                <a:cs typeface="Arial" panose="020B0604020202020204" pitchFamily="34" charset="0"/>
              </a:rPr>
              <a:t>Đặt</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tên</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cho</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các</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hình</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ảnh</a:t>
            </a:r>
            <a:endParaRPr lang="en-US" altLang="en-US" sz="2400" i="1" dirty="0">
              <a:solidFill>
                <a:srgbClr val="000000"/>
              </a:solidFill>
              <a:latin typeface="Arial" panose="020B0604020202020204" pitchFamily="34" charset="0"/>
              <a:cs typeface="Arial" panose="020B0604020202020204" pitchFamily="34" charset="0"/>
            </a:endParaRPr>
          </a:p>
          <a:p>
            <a:pPr>
              <a:lnSpc>
                <a:spcPct val="100000"/>
              </a:lnSpc>
              <a:spcBef>
                <a:spcPct val="0"/>
              </a:spcBef>
              <a:buFontTx/>
              <a:buNone/>
            </a:pPr>
            <a:r>
              <a:rPr lang="en-US" altLang="en-US" sz="2400" i="1" dirty="0">
                <a:solidFill>
                  <a:srgbClr val="000000"/>
                </a:solidFill>
                <a:latin typeface="Arial" panose="020B0604020202020204" pitchFamily="34" charset="0"/>
                <a:cs typeface="Arial" panose="020B0604020202020204" pitchFamily="34" charset="0"/>
              </a:rPr>
              <a:t>…………………………………………………………………………………………………………………………………………………………………………………</a:t>
            </a:r>
          </a:p>
          <a:p>
            <a:pPr>
              <a:lnSpc>
                <a:spcPct val="100000"/>
              </a:lnSpc>
              <a:spcBef>
                <a:spcPct val="0"/>
              </a:spcBef>
              <a:buFontTx/>
              <a:buNone/>
            </a:pPr>
            <a:endParaRPr lang="en-US" altLang="en-US" sz="2400" dirty="0">
              <a:solidFill>
                <a:srgbClr val="000000"/>
              </a:solidFill>
              <a:latin typeface="Arial" panose="020B0604020202020204" pitchFamily="34" charset="0"/>
            </a:endParaRPr>
          </a:p>
        </p:txBody>
      </p:sp>
      <p:pic>
        <p:nvPicPr>
          <p:cNvPr id="3379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35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81487" y="527050"/>
            <a:ext cx="10679502" cy="392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dirty="0">
                <a:solidFill>
                  <a:srgbClr val="FF0000"/>
                </a:solidFill>
                <a:latin typeface="Algerian" panose="04020705040A02060702" pitchFamily="82" charset="0"/>
              </a:rPr>
              <a:t>PHIẾU HỌC TẬP</a:t>
            </a:r>
          </a:p>
          <a:p>
            <a:pPr algn="ctr">
              <a:lnSpc>
                <a:spcPct val="100000"/>
              </a:lnSpc>
              <a:spcBef>
                <a:spcPct val="0"/>
              </a:spcBef>
              <a:buFontTx/>
              <a:buNone/>
            </a:pPr>
            <a:r>
              <a:rPr lang="en-US" altLang="en-US" dirty="0" err="1">
                <a:solidFill>
                  <a:srgbClr val="FF0000"/>
                </a:solidFill>
                <a:latin typeface="Amazone" pitchFamily="66" charset="0"/>
              </a:rPr>
              <a:t>Họ</a:t>
            </a:r>
            <a:r>
              <a:rPr lang="en-US" altLang="en-US" dirty="0">
                <a:solidFill>
                  <a:srgbClr val="FF0000"/>
                </a:solidFill>
                <a:latin typeface="Amazone" pitchFamily="66" charset="0"/>
              </a:rPr>
              <a:t> </a:t>
            </a:r>
            <a:r>
              <a:rPr lang="en-US" altLang="en-US" dirty="0" err="1">
                <a:solidFill>
                  <a:srgbClr val="FF0000"/>
                </a:solidFill>
                <a:latin typeface="Amazone" pitchFamily="66" charset="0"/>
              </a:rPr>
              <a:t>và</a:t>
            </a:r>
            <a:r>
              <a:rPr lang="en-US" altLang="en-US" dirty="0">
                <a:solidFill>
                  <a:srgbClr val="FF0000"/>
                </a:solidFill>
                <a:latin typeface="Amazone" pitchFamily="66" charset="0"/>
              </a:rPr>
              <a:t> </a:t>
            </a:r>
            <a:r>
              <a:rPr lang="en-US" altLang="en-US" dirty="0" err="1">
                <a:solidFill>
                  <a:srgbClr val="FF0000"/>
                </a:solidFill>
                <a:latin typeface="Amazone" pitchFamily="66" charset="0"/>
              </a:rPr>
              <a:t>tên</a:t>
            </a:r>
            <a:r>
              <a:rPr lang="en-US" altLang="en-US" dirty="0">
                <a:solidFill>
                  <a:srgbClr val="FF0000"/>
                </a:solidFill>
                <a:latin typeface="Amazone" pitchFamily="66" charset="0"/>
              </a:rPr>
              <a:t>: …………………………..</a:t>
            </a:r>
            <a:r>
              <a:rPr lang="en-US" altLang="en-US" dirty="0" err="1">
                <a:solidFill>
                  <a:srgbClr val="FF0000"/>
                </a:solidFill>
                <a:latin typeface="Amazone" pitchFamily="66" charset="0"/>
              </a:rPr>
              <a:t>Lớp</a:t>
            </a:r>
            <a:r>
              <a:rPr lang="en-US" altLang="en-US" dirty="0">
                <a:solidFill>
                  <a:srgbClr val="FF0000"/>
                </a:solidFill>
                <a:latin typeface="Amazone" pitchFamily="66" charset="0"/>
              </a:rPr>
              <a:t>:……………………………</a:t>
            </a:r>
          </a:p>
          <a:p>
            <a:pPr marL="457200" lvl="0" indent="-457200">
              <a:buAutoNum type="arabicPeriod"/>
            </a:pPr>
            <a:r>
              <a:rPr lang="en-US" sz="2400" i="1" dirty="0" err="1">
                <a:latin typeface="Arial" panose="020B0604020202020204" pitchFamily="34" charset="0"/>
                <a:cs typeface="Arial" panose="020B0604020202020204" pitchFamily="34" charset="0"/>
              </a:rPr>
              <a:t>Cảm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nghĩ</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sau</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khi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nghe</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xong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lvl="0">
              <a:buNone/>
            </a:pPr>
            <a:r>
              <a:rPr lang="en-US" sz="2400" dirty="0">
                <a:latin typeface="Arial" panose="020B0604020202020204" pitchFamily="34" charset="0"/>
                <a:cs typeface="Arial" panose="020B0604020202020204" pitchFamily="34" charset="0"/>
              </a:rPr>
              <a:t>- </a:t>
            </a:r>
            <a:r>
              <a:rPr lang="en-US" sz="2400" dirty="0" err="1"/>
              <a:t>Đây</a:t>
            </a:r>
            <a:r>
              <a:rPr lang="en-US" sz="2400" dirty="0"/>
              <a:t> </a:t>
            </a:r>
            <a:r>
              <a:rPr lang="en-US" sz="2400" dirty="0" err="1"/>
              <a:t>là</a:t>
            </a:r>
            <a:r>
              <a:rPr lang="en-US" sz="2400" dirty="0"/>
              <a:t> </a:t>
            </a:r>
            <a:r>
              <a:rPr lang="en-US" sz="2400" dirty="0" err="1"/>
              <a:t>một</a:t>
            </a:r>
            <a:r>
              <a:rPr lang="en-US" sz="2400" dirty="0"/>
              <a:t> </a:t>
            </a:r>
            <a:r>
              <a:rPr lang="en-US" sz="2400" dirty="0" err="1"/>
              <a:t>trong</a:t>
            </a:r>
            <a:r>
              <a:rPr lang="en-US" sz="2400" dirty="0"/>
              <a:t> </a:t>
            </a:r>
            <a:r>
              <a:rPr lang="en-US" sz="2400" dirty="0" err="1"/>
              <a:t>những</a:t>
            </a:r>
            <a:r>
              <a:rPr lang="en-US" sz="2400" dirty="0"/>
              <a:t> </a:t>
            </a:r>
            <a:r>
              <a:rPr lang="en-US" sz="2400" dirty="0" err="1"/>
              <a:t>bài</a:t>
            </a:r>
            <a:r>
              <a:rPr lang="en-US" sz="2400" dirty="0"/>
              <a:t> </a:t>
            </a:r>
            <a:r>
              <a:rPr lang="en-US" sz="2400" dirty="0" err="1"/>
              <a:t>hát</a:t>
            </a:r>
            <a:r>
              <a:rPr lang="en-US" sz="2400" dirty="0"/>
              <a:t> </a:t>
            </a:r>
            <a:r>
              <a:rPr lang="en-US" sz="2400" dirty="0" err="1"/>
              <a:t>về</a:t>
            </a:r>
            <a:r>
              <a:rPr lang="en-US" sz="2400" dirty="0"/>
              <a:t> </a:t>
            </a:r>
            <a:r>
              <a:rPr lang="en-US" sz="2400" dirty="0" err="1"/>
              <a:t>quyền</a:t>
            </a:r>
            <a:r>
              <a:rPr lang="en-US" sz="2400" dirty="0"/>
              <a:t> </a:t>
            </a:r>
            <a:r>
              <a:rPr lang="en-US" sz="2400" dirty="0" err="1"/>
              <a:t>trẻ</a:t>
            </a:r>
            <a:r>
              <a:rPr lang="en-US" sz="2400" dirty="0"/>
              <a:t> </a:t>
            </a:r>
            <a:r>
              <a:rPr lang="en-US" sz="2400" dirty="0" err="1"/>
              <a:t>em</a:t>
            </a:r>
            <a:endParaRPr lang="en-US" sz="2400" dirty="0"/>
          </a:p>
          <a:p>
            <a:pPr>
              <a:buNone/>
            </a:pPr>
            <a:r>
              <a:rPr lang="en-US" sz="2400" i="1" dirty="0">
                <a:latin typeface="Arial" panose="020B0604020202020204" pitchFamily="34" charset="0"/>
                <a:cs typeface="Arial" panose="020B0604020202020204" pitchFamily="34" charset="0"/>
              </a:rPr>
              <a:t>2. </a:t>
            </a:r>
            <a:r>
              <a:rPr lang="en-US" sz="2400" i="1" dirty="0" err="1">
                <a:latin typeface="Arial" panose="020B0604020202020204" pitchFamily="34" charset="0"/>
                <a:cs typeface="Arial" panose="020B0604020202020204" pitchFamily="34" charset="0"/>
              </a:rPr>
              <a:t>Những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quyền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trẻ</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em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muốn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có</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được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a:t>
            </a:r>
          </a:p>
          <a:p>
            <a:pPr>
              <a:buNone/>
            </a:pPr>
            <a:r>
              <a:rPr lang="en-US" sz="2400" dirty="0"/>
              <a:t>- </a:t>
            </a:r>
            <a:r>
              <a:rPr lang="en-US" sz="2400" dirty="0" err="1"/>
              <a:t>Quyền</a:t>
            </a:r>
            <a:r>
              <a:rPr lang="en-US" sz="2400" dirty="0"/>
              <a:t> </a:t>
            </a:r>
            <a:r>
              <a:rPr lang="en-US" sz="2400" dirty="0" err="1"/>
              <a:t>được</a:t>
            </a:r>
            <a:r>
              <a:rPr lang="en-US" sz="2400" dirty="0"/>
              <a:t> </a:t>
            </a:r>
            <a:r>
              <a:rPr lang="en-US" sz="2400" dirty="0" err="1"/>
              <a:t>vui</a:t>
            </a:r>
            <a:r>
              <a:rPr lang="en-US" sz="2400" dirty="0"/>
              <a:t> </a:t>
            </a:r>
            <a:r>
              <a:rPr lang="en-US" sz="2400" dirty="0" err="1"/>
              <a:t>chơi</a:t>
            </a:r>
            <a:r>
              <a:rPr lang="en-US" sz="2400" dirty="0"/>
              <a:t>, </a:t>
            </a:r>
            <a:r>
              <a:rPr lang="en-US" sz="2400" dirty="0" err="1"/>
              <a:t>quyền</a:t>
            </a:r>
            <a:r>
              <a:rPr lang="en-US" sz="2400" dirty="0"/>
              <a:t> </a:t>
            </a:r>
            <a:r>
              <a:rPr lang="en-US" sz="2400" dirty="0" err="1"/>
              <a:t>tham</a:t>
            </a:r>
            <a:r>
              <a:rPr lang="en-US" sz="2400" dirty="0"/>
              <a:t> </a:t>
            </a:r>
            <a:r>
              <a:rPr lang="en-US" sz="2400" dirty="0" err="1"/>
              <a:t>gia</a:t>
            </a:r>
            <a:r>
              <a:rPr lang="en-US" sz="2400" dirty="0"/>
              <a:t>, </a:t>
            </a:r>
            <a:r>
              <a:rPr lang="en-US" sz="2400" dirty="0" err="1"/>
              <a:t>quyền</a:t>
            </a:r>
            <a:r>
              <a:rPr lang="en-US" sz="2400" dirty="0"/>
              <a:t> </a:t>
            </a:r>
            <a:r>
              <a:rPr lang="en-US" sz="2400" dirty="0" err="1"/>
              <a:t>được</a:t>
            </a:r>
            <a:r>
              <a:rPr lang="en-US" sz="2400" dirty="0"/>
              <a:t> </a:t>
            </a:r>
            <a:r>
              <a:rPr lang="en-US" sz="2400" dirty="0" err="1"/>
              <a:t>đến</a:t>
            </a:r>
            <a:r>
              <a:rPr lang="en-US" sz="2400" dirty="0"/>
              <a:t> </a:t>
            </a:r>
            <a:r>
              <a:rPr lang="en-US" sz="2400" dirty="0" err="1"/>
              <a:t>trường</a:t>
            </a:r>
            <a:r>
              <a:rPr lang="en-US" sz="2400" dirty="0"/>
              <a:t>, </a:t>
            </a:r>
            <a:r>
              <a:rPr lang="en-US" sz="2400" dirty="0" err="1"/>
              <a:t>quyên</a:t>
            </a:r>
            <a:r>
              <a:rPr lang="en-US" sz="2400" dirty="0"/>
              <a:t> </a:t>
            </a:r>
            <a:r>
              <a:rPr lang="en-US" sz="2400" dirty="0" err="1"/>
              <a:t>tham</a:t>
            </a:r>
            <a:r>
              <a:rPr lang="en-US" sz="2400" dirty="0"/>
              <a:t> </a:t>
            </a:r>
            <a:r>
              <a:rPr lang="en-US" sz="2400" dirty="0" err="1"/>
              <a:t>gia</a:t>
            </a:r>
            <a:r>
              <a:rPr lang="en-US" sz="2400" dirty="0"/>
              <a:t> </a:t>
            </a:r>
            <a:r>
              <a:rPr lang="en-US" sz="2400" dirty="0" err="1"/>
              <a:t>phát</a:t>
            </a:r>
            <a:r>
              <a:rPr lang="en-US" sz="2400" dirty="0"/>
              <a:t> </a:t>
            </a:r>
            <a:r>
              <a:rPr lang="en-US" sz="2400" dirty="0" err="1"/>
              <a:t>triển</a:t>
            </a:r>
            <a:endParaRPr lang="en-US" sz="2400" dirty="0"/>
          </a:p>
          <a:p>
            <a:pPr>
              <a:lnSpc>
                <a:spcPct val="100000"/>
              </a:lnSpc>
              <a:spcBef>
                <a:spcPct val="0"/>
              </a:spcBef>
              <a:buFontTx/>
              <a:buNone/>
            </a:pPr>
            <a:r>
              <a:rPr lang="en-US" altLang="en-US" sz="2400" i="1" dirty="0">
                <a:solidFill>
                  <a:srgbClr val="000000"/>
                </a:solidFill>
                <a:latin typeface="Arial" panose="020B0604020202020204" pitchFamily="34" charset="0"/>
                <a:cs typeface="Arial" panose="020B0604020202020204" pitchFamily="34" charset="0"/>
              </a:rPr>
              <a:t>3. </a:t>
            </a:r>
            <a:r>
              <a:rPr lang="en-US" altLang="en-US" sz="2400" i="1" dirty="0" err="1">
                <a:solidFill>
                  <a:srgbClr val="000000"/>
                </a:solidFill>
                <a:latin typeface="Arial" panose="020B0604020202020204" pitchFamily="34" charset="0"/>
                <a:cs typeface="Arial" panose="020B0604020202020204" pitchFamily="34" charset="0"/>
              </a:rPr>
              <a:t>Đặt</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tên</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cho</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các</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hình</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ảnh</a:t>
            </a:r>
            <a:endParaRPr lang="en-US" altLang="en-US" sz="2400" i="1" dirty="0">
              <a:solidFill>
                <a:srgbClr val="000000"/>
              </a:solidFill>
              <a:latin typeface="Arial" panose="020B0604020202020204" pitchFamily="34" charset="0"/>
              <a:cs typeface="Arial" panose="020B0604020202020204" pitchFamily="34" charset="0"/>
            </a:endParaRPr>
          </a:p>
          <a:p>
            <a:pPr>
              <a:lnSpc>
                <a:spcPct val="100000"/>
              </a:lnSpc>
              <a:spcBef>
                <a:spcPct val="0"/>
              </a:spcBef>
              <a:buFontTx/>
              <a:buNone/>
            </a:pPr>
            <a:endParaRPr lang="en-US" altLang="en-US" sz="2400" dirty="0">
              <a:solidFill>
                <a:srgbClr val="000000"/>
              </a:solidFill>
              <a:latin typeface="Arial" panose="020B0604020202020204" pitchFamily="34" charset="0"/>
            </a:endParaRPr>
          </a:p>
        </p:txBody>
      </p:sp>
      <p:pic>
        <p:nvPicPr>
          <p:cNvPr id="3379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nvGraphicFramePr>
        <p:xfrm>
          <a:off x="923027" y="4226941"/>
          <a:ext cx="6219646" cy="1138688"/>
        </p:xfrm>
        <a:graphic>
          <a:graphicData uri="http://schemas.openxmlformats.org/drawingml/2006/table">
            <a:tbl>
              <a:tblPr firstRow="1" firstCol="1" bandRow="1">
                <a:tableStyleId>{5C22544A-7EE6-4342-B048-85BDC9FD1C3A}</a:tableStyleId>
              </a:tblPr>
              <a:tblGrid>
                <a:gridCol w="2651648">
                  <a:extLst>
                    <a:ext uri="{9D8B030D-6E8A-4147-A177-3AD203B41FA5}">
                      <a16:colId xmlns:a16="http://schemas.microsoft.com/office/drawing/2014/main" val="20000"/>
                    </a:ext>
                  </a:extLst>
                </a:gridCol>
                <a:gridCol w="3567998">
                  <a:extLst>
                    <a:ext uri="{9D8B030D-6E8A-4147-A177-3AD203B41FA5}">
                      <a16:colId xmlns:a16="http://schemas.microsoft.com/office/drawing/2014/main" val="20001"/>
                    </a:ext>
                  </a:extLst>
                </a:gridCol>
              </a:tblGrid>
              <a:tr h="284672">
                <a:tc>
                  <a:txBody>
                    <a:bodyPr/>
                    <a:lstStyle/>
                    <a:p>
                      <a:pPr marL="0" marR="0" lvl="0" indent="0" algn="just">
                        <a:lnSpc>
                          <a:spcPct val="115000"/>
                        </a:lnSpc>
                        <a:spcBef>
                          <a:spcPts val="0"/>
                        </a:spcBef>
                        <a:spcAft>
                          <a:spcPts val="1000"/>
                        </a:spcAft>
                        <a:buFont typeface="+mj-lt"/>
                        <a:buNone/>
                      </a:pP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bảo</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vệ</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sức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khỏe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0"/>
                  </a:ext>
                </a:extLst>
              </a:tr>
              <a:tr h="284672">
                <a:tc>
                  <a:txBody>
                    <a:bodyPr/>
                    <a:lstStyle/>
                    <a:p>
                      <a:pPr marL="628650" marR="0" algn="just">
                        <a:lnSpc>
                          <a:spcPct val="115000"/>
                        </a:lnSpc>
                        <a:spcBef>
                          <a:spcPts val="0"/>
                        </a:spcBef>
                        <a:spcAft>
                          <a:spcPts val="1000"/>
                        </a:spcAft>
                      </a:pP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học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tập</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284672">
                <a:tc>
                  <a:txBody>
                    <a:bodyPr/>
                    <a:lstStyle/>
                    <a:p>
                      <a:pPr marL="628650" marR="0" algn="just">
                        <a:lnSpc>
                          <a:spcPct val="115000"/>
                        </a:lnSpc>
                        <a:spcBef>
                          <a:spcPts val="0"/>
                        </a:spcBef>
                        <a:spcAft>
                          <a:spcPts val="1000"/>
                        </a:spcAft>
                      </a:pP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phát</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triển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năng</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khiếu</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284672">
                <a:tc>
                  <a:txBody>
                    <a:bodyPr/>
                    <a:lstStyle/>
                    <a:p>
                      <a:pPr marL="628650" marR="0" algn="just">
                        <a:lnSpc>
                          <a:spcPct val="115000"/>
                        </a:lnSpc>
                        <a:spcBef>
                          <a:spcPts val="0"/>
                        </a:spcBef>
                        <a:spcAft>
                          <a:spcPts val="1000"/>
                        </a:spcAft>
                      </a:pPr>
                      <a:r>
                        <a:rPr lang="en-US" sz="1600">
                          <a:effectLst/>
                          <a:latin typeface="Arial" panose="020B0604020202020204" pitchFamily="34" charset="0"/>
                          <a:cs typeface="Arial" panose="020B0604020202020204" pitchFamily="34" charset="0"/>
                        </a:rPr>
                        <a:t>Hình ảnh 4</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bảo</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vệ</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90301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31389" y="2320506"/>
            <a:ext cx="6009667" cy="1366528"/>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1.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Thế</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nào</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là</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và</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các</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nhóm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a:t>
            </a: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39861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9276</TotalTime>
  <Words>3304</Words>
  <Application>Microsoft Office PowerPoint</Application>
  <PresentationFormat>Widescreen</PresentationFormat>
  <Paragraphs>328</Paragraphs>
  <Slides>45</Slides>
  <Notes>5</Notes>
  <HiddenSlides>0</HiddenSlides>
  <MMClips>1</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45</vt:i4>
      </vt:variant>
    </vt:vector>
  </HeadingPairs>
  <TitlesOfParts>
    <vt:vector size="66" baseType="lpstr">
      <vt:lpstr>微软雅黑</vt:lpstr>
      <vt:lpstr>#9Slide05 Fourth</vt:lpstr>
      <vt:lpstr>#9Slide05 Habano</vt:lpstr>
      <vt:lpstr>#9Slide06 SVNSlow Attack</vt:lpstr>
      <vt:lpstr>.VnTime</vt:lpstr>
      <vt:lpstr>Algerian</vt:lpstr>
      <vt:lpstr>Amazone</vt:lpstr>
      <vt:lpstr>Arial</vt:lpstr>
      <vt:lpstr>Calibri</vt:lpstr>
      <vt:lpstr>Calibri Light</vt:lpstr>
      <vt:lpstr>Cambria</vt:lpstr>
      <vt:lpstr>Helvetica Neue</vt:lpstr>
      <vt:lpstr>SVN-Clementine</vt:lpstr>
      <vt:lpstr>SVN-Vanilla Daisy Pro</vt:lpstr>
      <vt:lpstr>Times</vt:lpstr>
      <vt:lpstr>Times New Roman</vt:lpstr>
      <vt:lpstr>VNI-Times</vt:lpstr>
      <vt:lpstr>Office Theme</vt:lpstr>
      <vt:lpstr>1_Office Theme</vt:lpstr>
      <vt:lpstr>2_Office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Ô CHỮ</vt:lpstr>
      <vt:lpstr>TRÒ CHƠI Ô CHỮ</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Dell</cp:lastModifiedBy>
  <cp:revision>10</cp:revision>
  <dcterms:created xsi:type="dcterms:W3CDTF">2021-06-28T15:32:15Z</dcterms:created>
  <dcterms:modified xsi:type="dcterms:W3CDTF">2024-05-07T04:26:07Z</dcterms:modified>
</cp:coreProperties>
</file>