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5"/>
  </p:notesMasterIdLst>
  <p:sldIdLst>
    <p:sldId id="384" r:id="rId5"/>
    <p:sldId id="317" r:id="rId6"/>
    <p:sldId id="430" r:id="rId7"/>
    <p:sldId id="385" r:id="rId8"/>
    <p:sldId id="365" r:id="rId9"/>
    <p:sldId id="419" r:id="rId10"/>
    <p:sldId id="420" r:id="rId11"/>
    <p:sldId id="426" r:id="rId12"/>
    <p:sldId id="421" r:id="rId13"/>
    <p:sldId id="400" r:id="rId14"/>
    <p:sldId id="431" r:id="rId15"/>
    <p:sldId id="348" r:id="rId16"/>
    <p:sldId id="422" r:id="rId17"/>
    <p:sldId id="371" r:id="rId18"/>
    <p:sldId id="432" r:id="rId19"/>
    <p:sldId id="372" r:id="rId20"/>
    <p:sldId id="386" r:id="rId21"/>
    <p:sldId id="405" r:id="rId22"/>
    <p:sldId id="375" r:id="rId23"/>
    <p:sldId id="413" r:id="rId24"/>
    <p:sldId id="433" r:id="rId25"/>
    <p:sldId id="395" r:id="rId26"/>
    <p:sldId id="435" r:id="rId27"/>
    <p:sldId id="387" r:id="rId28"/>
    <p:sldId id="390" r:id="rId29"/>
    <p:sldId id="415" r:id="rId30"/>
    <p:sldId id="416" r:id="rId31"/>
    <p:sldId id="424" r:id="rId32"/>
    <p:sldId id="429" r:id="rId33"/>
    <p:sldId id="3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9E955"/>
    <a:srgbClr val="FFCC00"/>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07" autoAdjust="0"/>
    <p:restoredTop sz="94660"/>
  </p:normalViewPr>
  <p:slideViewPr>
    <p:cSldViewPr snapToGrid="0">
      <p:cViewPr varScale="1">
        <p:scale>
          <a:sx n="73" d="100"/>
          <a:sy n="73" d="100"/>
        </p:scale>
        <p:origin x="264" y="9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405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922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36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845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19-01-2024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19-01-2024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19-01-2024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1/19/2024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1/19/2024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1/19/2024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1/19/2024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1/19/2024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1/19/2024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19-01-2024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37.xml"/><Relationship Id="rId5" Type="http://schemas.openxmlformats.org/officeDocument/2006/relationships/image" Target="../media/image7.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7.jpe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828676" y="1"/>
            <a:ext cx="10474502" cy="6065009"/>
            <a:chOff x="828676" y="1"/>
            <a:chExt cx="10474502" cy="6065009"/>
          </a:xfrm>
        </p:grpSpPr>
        <p:grpSp>
          <p:nvGrpSpPr>
            <p:cNvPr id="18" name="Group 17"/>
            <p:cNvGrpSpPr/>
            <p:nvPr/>
          </p:nvGrpSpPr>
          <p:grpSpPr>
            <a:xfrm>
              <a:off x="828676" y="1"/>
              <a:ext cx="5257799" cy="5838207"/>
              <a:chOff x="-498324" y="1607294"/>
              <a:chExt cx="7183378" cy="4931611"/>
            </a:xfrm>
          </p:grpSpPr>
          <p:pic>
            <p:nvPicPr>
              <p:cNvPr id="19" name="Google Shape;154;p8"/>
              <p:cNvPicPr preferRelativeResize="0"/>
              <p:nvPr/>
            </p:nvPicPr>
            <p:blipFill rotWithShape="1">
              <a:blip r:embed="rId4">
                <a:alphaModFix/>
              </a:blip>
              <a:srcRect l="16992" t="-937" r="50159" b="17086"/>
              <a:stretch/>
            </p:blipFill>
            <p:spPr>
              <a:xfrm>
                <a:off x="-498324" y="1607294"/>
                <a:ext cx="7183378" cy="4931611"/>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947332"/>
              <a:ext cx="2667000" cy="584775"/>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Arial" pitchFamily="34" charset="0"/>
                </a:rPr>
                <a:t>I/KHỞI ĐỘNG</a:t>
              </a:r>
              <a:endParaRPr lang="en-US" altLang="zh-CN" sz="3200" b="1" kern="0" dirty="0">
                <a:solidFill>
                  <a:srgbClr val="0000FF"/>
                </a:solidFill>
                <a:ea typeface="微软雅黑" pitchFamily="34" charset="-122"/>
                <a:cs typeface="Arial" pitchFamily="34" charset="0"/>
              </a:endParaRPr>
            </a:p>
          </p:txBody>
        </p:sp>
      </p:grpSp>
      <p:pic>
        <p:nvPicPr>
          <p:cNvPr id="17" name="Shape 1"/>
          <p:cNvPicPr/>
          <p:nvPr/>
        </p:nvPicPr>
        <p:blipFill>
          <a:blip r:embed="rId7"/>
          <a:stretch/>
        </p:blipFill>
        <p:spPr>
          <a:xfrm>
            <a:off x="10119360" y="0"/>
            <a:ext cx="2072640" cy="1048385"/>
          </a:xfrm>
          <a:prstGeom prst="rect">
            <a:avLst/>
          </a:prstGeom>
          <a:noFill/>
          <a:ln>
            <a:noFill/>
          </a:ln>
        </p:spPr>
      </p:pic>
    </p:spTree>
    <p:extLst>
      <p:ext uri="{BB962C8B-B14F-4D97-AF65-F5344CB8AC3E}">
        <p14:creationId xmlns:p14="http://schemas.microsoft.com/office/powerpoint/2010/main" val="1438641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rot="21416254">
            <a:off x="6438483" y="-71564"/>
            <a:ext cx="4283581" cy="1330572"/>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6442364" y="0"/>
            <a:ext cx="4187536"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i="1" dirty="0" err="1" smtClean="0">
                <a:solidFill>
                  <a:srgbClr val="0000FF"/>
                </a:solidFill>
                <a:latin typeface="Times New Roman" pitchFamily="18" charset="0"/>
                <a:ea typeface="Arial Unicode MS"/>
                <a:cs typeface="Times New Roman" pitchFamily="18" charset="0"/>
              </a:rPr>
              <a:t>Quan</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sát</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hình</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ảnh</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và</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trả</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lời</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câu</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hỏi</a:t>
            </a:r>
            <a:endParaRPr lang="en-US" sz="2531" b="1" i="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15" name="Shape 1"/>
          <p:cNvPicPr/>
          <p:nvPr/>
        </p:nvPicPr>
        <p:blipFill>
          <a:blip r:embed="rId2"/>
          <a:stretch/>
        </p:blipFill>
        <p:spPr>
          <a:xfrm>
            <a:off x="10701251" y="0"/>
            <a:ext cx="1158240" cy="1048385"/>
          </a:xfrm>
          <a:prstGeom prst="rect">
            <a:avLst/>
          </a:prstGeom>
          <a:noFill/>
          <a:ln>
            <a:noFill/>
          </a:ln>
        </p:spPr>
      </p:pic>
      <p:sp>
        <p:nvSpPr>
          <p:cNvPr id="8" name="Rectangle 7"/>
          <p:cNvSpPr/>
          <p:nvPr/>
        </p:nvSpPr>
        <p:spPr>
          <a:xfrm>
            <a:off x="652008" y="3926171"/>
            <a:ext cx="2973787" cy="279885"/>
          </a:xfrm>
          <a:prstGeom prst="rect">
            <a:avLst/>
          </a:prstGeom>
          <a:solidFill>
            <a:schemeClr val="accent4">
              <a:lumMod val="20000"/>
              <a:lumOff val="80000"/>
            </a:schemeClr>
          </a:solidFill>
        </p:spPr>
        <p:txBody>
          <a:bodyPr wrap="square">
            <a:spAutoFit/>
          </a:bodyPr>
          <a:lstStyle/>
          <a:p>
            <a:pPr>
              <a:lnSpc>
                <a:spcPts val="1200"/>
              </a:lnSpc>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626" name="Picture 2" descr="https://i3.wp.com/conkec.com/sites/default/files/anh_chup_man_hinh_2021-02-26_luc_23.29.05.png"/>
          <p:cNvPicPr>
            <a:picLocks noChangeAspect="1" noChangeArrowheads="1"/>
          </p:cNvPicPr>
          <p:nvPr/>
        </p:nvPicPr>
        <p:blipFill>
          <a:blip r:embed="rId3"/>
          <a:srcRect/>
          <a:stretch>
            <a:fillRect/>
          </a:stretch>
        </p:blipFill>
        <p:spPr bwMode="auto">
          <a:xfrm>
            <a:off x="0" y="1071564"/>
            <a:ext cx="11701463" cy="3929928"/>
          </a:xfrm>
          <a:prstGeom prst="rect">
            <a:avLst/>
          </a:prstGeom>
          <a:noFill/>
        </p:spPr>
      </p:pic>
      <p:sp>
        <p:nvSpPr>
          <p:cNvPr id="12" name="Rectangle 11"/>
          <p:cNvSpPr/>
          <p:nvPr/>
        </p:nvSpPr>
        <p:spPr>
          <a:xfrm>
            <a:off x="257576" y="5084075"/>
            <a:ext cx="11857149" cy="1384995"/>
          </a:xfrm>
          <a:prstGeom prst="rect">
            <a:avLst/>
          </a:prstGeom>
        </p:spPr>
        <p:txBody>
          <a:bodyPr wrap="square">
            <a:spAutoFit/>
          </a:bodyPr>
          <a:lstStyle/>
          <a:p>
            <a:pPr lvl="0" fontAlgn="base">
              <a:spcBef>
                <a:spcPct val="0"/>
              </a:spcBef>
              <a:spcAft>
                <a:spcPct val="0"/>
              </a:spcAft>
              <a:tabLst>
                <a:tab pos="331788" algn="l"/>
              </a:tabLst>
            </a:pPr>
            <a:r>
              <a:rPr lang="nl-NL" sz="2800" b="1" i="1" u="sng" dirty="0" smtClean="0">
                <a:solidFill>
                  <a:srgbClr val="0000FF"/>
                </a:solidFill>
                <a:latin typeface="Arial" pitchFamily="34" charset="0"/>
                <a:cs typeface="Arial" pitchFamily="34" charset="0"/>
              </a:rPr>
              <a:t>Câu 1</a:t>
            </a:r>
            <a:r>
              <a:rPr lang="nl-NL" sz="2800" b="1" i="1" dirty="0" smtClean="0">
                <a:solidFill>
                  <a:srgbClr val="000000"/>
                </a:solidFill>
                <a:latin typeface="Arial" pitchFamily="34" charset="0"/>
                <a:ea typeface="Times New Roman" pitchFamily="18" charset="0"/>
                <a:cs typeface="Arial" pitchFamily="34" charset="0"/>
              </a:rPr>
              <a:t>: </a:t>
            </a:r>
            <a:r>
              <a:rPr lang="nl-NL" sz="2800" b="1" i="1" dirty="0" smtClean="0">
                <a:solidFill>
                  <a:srgbClr val="FF0000"/>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Các</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hình</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ảnh</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trên</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nói</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về</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những</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mối</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nguy</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hiểm</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nào</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từ</a:t>
            </a:r>
            <a:r>
              <a:rPr lang="es-ES" sz="2800" b="1" i="1" dirty="0" smtClean="0">
                <a:solidFill>
                  <a:prstClr val="black"/>
                </a:solidFill>
                <a:latin typeface="Arial" pitchFamily="34" charset="0"/>
                <a:ea typeface="Times New Roman" pitchFamily="18" charset="0"/>
                <a:cs typeface="Arial" pitchFamily="34" charset="0"/>
              </a:rPr>
              <a:t> con </a:t>
            </a:r>
            <a:r>
              <a:rPr lang="es-ES" sz="2800" b="1" i="1" dirty="0" err="1" smtClean="0">
                <a:solidFill>
                  <a:prstClr val="black"/>
                </a:solidFill>
                <a:latin typeface="Arial" pitchFamily="34" charset="0"/>
                <a:ea typeface="Times New Roman" pitchFamily="18" charset="0"/>
                <a:cs typeface="Arial" pitchFamily="34" charset="0"/>
              </a:rPr>
              <a:t>người</a:t>
            </a:r>
            <a:r>
              <a:rPr lang="es-ES" sz="2800" b="1" i="1" dirty="0" smtClean="0">
                <a:solidFill>
                  <a:prstClr val="black"/>
                </a:solidFill>
                <a:latin typeface="Arial" pitchFamily="34" charset="0"/>
                <a:ea typeface="Times New Roman" pitchFamily="18" charset="0"/>
                <a:cs typeface="Arial" pitchFamily="34" charset="0"/>
              </a:rPr>
              <a:t>?</a:t>
            </a:r>
            <a:endParaRPr lang="en-US" sz="2800" b="1" dirty="0" smtClean="0">
              <a:solidFill>
                <a:prstClr val="black"/>
              </a:solidFill>
              <a:latin typeface="Arial" pitchFamily="34" charset="0"/>
              <a:cs typeface="Arial" pitchFamily="34" charset="0"/>
            </a:endParaRPr>
          </a:p>
          <a:p>
            <a:pPr lvl="0" eaLnBrk="0" fontAlgn="base" hangingPunct="0">
              <a:spcBef>
                <a:spcPct val="0"/>
              </a:spcBef>
              <a:spcAft>
                <a:spcPct val="0"/>
              </a:spcAft>
              <a:tabLst>
                <a:tab pos="331788" algn="l"/>
              </a:tabLst>
            </a:pPr>
            <a:r>
              <a:rPr lang="nl-NL" sz="2800" b="1" i="1" u="sng" dirty="0" smtClean="0">
                <a:solidFill>
                  <a:srgbClr val="0000FF"/>
                </a:solidFill>
                <a:latin typeface="Arial" pitchFamily="34" charset="0"/>
                <a:cs typeface="Arial" pitchFamily="34" charset="0"/>
              </a:rPr>
              <a:t>Câu 2</a:t>
            </a:r>
            <a:r>
              <a:rPr lang="nl-NL" sz="2800" b="1" i="1" dirty="0" smtClean="0">
                <a:solidFill>
                  <a:srgbClr val="000000"/>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Những</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hậu</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quả</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nào</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có</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thể</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xảy</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ra</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trong</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các</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tình</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huống</a:t>
            </a:r>
            <a:r>
              <a:rPr lang="es-ES" sz="2800" b="1" i="1" dirty="0" smtClean="0">
                <a:solidFill>
                  <a:prstClr val="black"/>
                </a:solidFill>
                <a:latin typeface="Arial" pitchFamily="34" charset="0"/>
                <a:ea typeface="Times New Roman" pitchFamily="18" charset="0"/>
                <a:cs typeface="Arial" pitchFamily="34" charset="0"/>
              </a:rPr>
              <a:t> </a:t>
            </a:r>
            <a:r>
              <a:rPr lang="es-ES" sz="2800" b="1" i="1" dirty="0" err="1" smtClean="0">
                <a:solidFill>
                  <a:prstClr val="black"/>
                </a:solidFill>
                <a:latin typeface="Arial" pitchFamily="34" charset="0"/>
                <a:ea typeface="Times New Roman" pitchFamily="18" charset="0"/>
                <a:cs typeface="Arial" pitchFamily="34" charset="0"/>
              </a:rPr>
              <a:t>trên</a:t>
            </a:r>
            <a:r>
              <a:rPr lang="es-ES" sz="2800" b="1" i="1" dirty="0" smtClean="0">
                <a:solidFill>
                  <a:prstClr val="black"/>
                </a:solidFill>
                <a:latin typeface="Arial" pitchFamily="34" charset="0"/>
                <a:ea typeface="Times New Roman" pitchFamily="18" charset="0"/>
                <a:cs typeface="Arial" pitchFamily="34" charset="0"/>
              </a:rPr>
              <a:t>?</a:t>
            </a:r>
            <a:endParaRPr lang="es-ES" sz="2800" b="1"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2778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box(in)">
                                      <p:cBhvr>
                                        <p:cTn id="12" dur="500"/>
                                        <p:tgtEl>
                                          <p:spTgt spid="266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ox(in)">
                                      <p:cBhvr>
                                        <p:cTn id="17" dur="500"/>
                                        <p:tgtEl>
                                          <p:spTgt spid="12">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box(in)">
                                      <p:cBhvr>
                                        <p:cTn id="2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67322"/>
            <a:ext cx="10515600" cy="4351338"/>
          </a:xfrm>
        </p:spPr>
        <p:txBody>
          <a:bodyPr>
            <a:normAutofit/>
          </a:bodyPr>
          <a:lstStyle/>
          <a:p>
            <a:pPr marL="0" indent="0">
              <a:buNone/>
            </a:pPr>
            <a:r>
              <a:rPr lang="vi-VN" sz="3200" dirty="0">
                <a:solidFill>
                  <a:srgbClr val="0070C0"/>
                </a:solidFill>
              </a:rPr>
              <a:t>Những hậu quả có thể xảy ra: </a:t>
            </a:r>
          </a:p>
          <a:p>
            <a:pPr marL="0" indent="0">
              <a:buNone/>
            </a:pPr>
            <a:r>
              <a:rPr lang="vi-VN" sz="3200" dirty="0">
                <a:solidFill>
                  <a:srgbClr val="002060"/>
                </a:solidFill>
              </a:rPr>
              <a:t>1. Đuổi bắt có thể gây ngã cầu thang </a:t>
            </a:r>
          </a:p>
          <a:p>
            <a:pPr marL="0" indent="0">
              <a:buNone/>
            </a:pPr>
            <a:endParaRPr lang="en-US" sz="3200" dirty="0">
              <a:solidFill>
                <a:srgbClr val="0070C0"/>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https://i3.wp.com/conkec.com/sites/default/files/anh_chup_man_hinh_2021-02-26_luc_23.29.05.png"/>
          <p:cNvPicPr>
            <a:picLocks noChangeAspect="1" noChangeArrowheads="1"/>
          </p:cNvPicPr>
          <p:nvPr/>
        </p:nvPicPr>
        <p:blipFill>
          <a:blip r:embed="rId2"/>
          <a:srcRect/>
          <a:stretch>
            <a:fillRect/>
          </a:stretch>
        </p:blipFill>
        <p:spPr bwMode="auto">
          <a:xfrm>
            <a:off x="0" y="-267852"/>
            <a:ext cx="11701463" cy="3929928"/>
          </a:xfrm>
          <a:prstGeom prst="rect">
            <a:avLst/>
          </a:prstGeom>
          <a:noFill/>
        </p:spPr>
      </p:pic>
      <p:sp>
        <p:nvSpPr>
          <p:cNvPr id="6" name="Content Placeholder 2"/>
          <p:cNvSpPr txBox="1">
            <a:spLocks/>
          </p:cNvSpPr>
          <p:nvPr/>
        </p:nvSpPr>
        <p:spPr>
          <a:xfrm>
            <a:off x="810294" y="366517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200" dirty="0" smtClean="0">
                <a:solidFill>
                  <a:srgbClr val="0070C0"/>
                </a:solidFill>
              </a:rPr>
              <a:t>Những hậu quả có thể xảy ra: </a:t>
            </a:r>
          </a:p>
          <a:p>
            <a:pPr marL="0" indent="0">
              <a:buFont typeface="Arial" panose="020B0604020202020204" pitchFamily="34" charset="0"/>
              <a:buNone/>
            </a:pPr>
            <a:r>
              <a:rPr lang="vi-VN" sz="3200" dirty="0" smtClean="0">
                <a:solidFill>
                  <a:srgbClr val="002060"/>
                </a:solidFill>
              </a:rPr>
              <a:t>1. Đuổi bắt có thể gây ngã cầu thang </a:t>
            </a:r>
          </a:p>
          <a:p>
            <a:pPr marL="0" indent="0">
              <a:buFont typeface="Arial" panose="020B0604020202020204" pitchFamily="34" charset="0"/>
              <a:buNone/>
            </a:pPr>
            <a:r>
              <a:rPr lang="vi-VN" sz="3200" dirty="0" smtClean="0">
                <a:solidFill>
                  <a:srgbClr val="002060"/>
                </a:solidFill>
              </a:rPr>
              <a:t>2. Bắt nạt có thể gây ra ám ảnh, sợ hãi ảnh hưởng về tinh thần.</a:t>
            </a:r>
          </a:p>
          <a:p>
            <a:pPr marL="0" indent="0">
              <a:buFont typeface="Arial" panose="020B0604020202020204" pitchFamily="34" charset="0"/>
              <a:buNone/>
            </a:pPr>
            <a:endParaRPr lang="en-US" sz="3200" dirty="0">
              <a:solidFill>
                <a:srgbClr val="0070C0"/>
              </a:solidFill>
            </a:endParaRPr>
          </a:p>
        </p:txBody>
      </p:sp>
    </p:spTree>
    <p:extLst>
      <p:ext uri="{BB962C8B-B14F-4D97-AF65-F5344CB8AC3E}">
        <p14:creationId xmlns:p14="http://schemas.microsoft.com/office/powerpoint/2010/main" val="147487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0" y="20058"/>
            <a:ext cx="10131893" cy="6837942"/>
          </a:xfrm>
          <a:prstGeom prst="rect">
            <a:avLst/>
          </a:prstGeom>
        </p:spPr>
      </p:pic>
      <p:sp>
        <p:nvSpPr>
          <p:cNvPr id="14" name="Text Box 5"/>
          <p:cNvSpPr txBox="1">
            <a:spLocks noChangeArrowheads="1"/>
          </p:cNvSpPr>
          <p:nvPr/>
        </p:nvSpPr>
        <p:spPr bwMode="auto">
          <a:xfrm>
            <a:off x="1645919" y="937524"/>
            <a:ext cx="7458892" cy="409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nl-NL" sz="4000" b="1" dirty="0" smtClean="0">
                <a:solidFill>
                  <a:srgbClr val="0000FF"/>
                </a:solidFill>
                <a:latin typeface="Arial" pitchFamily="34" charset="0"/>
                <a:cs typeface="Arial" pitchFamily="34" charset="0"/>
              </a:rPr>
              <a:t>Tình huống nguy hiểm từ con người gây ra những hậu quả nghiêm trọng, làm tổn hại đến tính mạng, tinh thần của cá nhân; hủy hoại tài sản của con người và xã hội.</a:t>
            </a:r>
          </a:p>
          <a:p>
            <a:pPr indent="400050" algn="just">
              <a:buNone/>
            </a:pPr>
            <a:endParaRPr lang="en-US" sz="4000" b="1" dirty="0" smtClean="0">
              <a:solidFill>
                <a:srgbClr val="C00000"/>
              </a:solidFill>
              <a:latin typeface="Arial" pitchFamily="34" charset="0"/>
              <a:cs typeface="Arial" pitchFamily="34" charset="0"/>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8" name="Shape 1"/>
          <p:cNvPicPr/>
          <p:nvPr/>
        </p:nvPicPr>
        <p:blipFill>
          <a:blip r:embed="rId6"/>
          <a:stretch/>
        </p:blipFill>
        <p:spPr>
          <a:xfrm>
            <a:off x="10958513" y="0"/>
            <a:ext cx="1233487" cy="1048385"/>
          </a:xfrm>
          <a:prstGeom prst="rect">
            <a:avLst/>
          </a:prstGeom>
          <a:noFill/>
          <a:ln>
            <a:noFill/>
          </a:ln>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423847" cy="5604731"/>
          </a:xfrm>
          <a:prstGeom prst="rect">
            <a:avLst/>
          </a:prstGeom>
        </p:spPr>
      </p:pic>
      <p:sp>
        <p:nvSpPr>
          <p:cNvPr id="11" name="Rectangle 10"/>
          <p:cNvSpPr/>
          <p:nvPr/>
        </p:nvSpPr>
        <p:spPr>
          <a:xfrm>
            <a:off x="6212563" y="2704489"/>
            <a:ext cx="5558449" cy="186204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pt-BR" sz="3600" b="1" dirty="0" smtClean="0">
                <a:solidFill>
                  <a:srgbClr val="FF0000"/>
                </a:solidFill>
                <a:latin typeface="Arial" pitchFamily="34" charset="0"/>
                <a:cs typeface="Arial" pitchFamily="34" charset="0"/>
              </a:rPr>
              <a:t>3. </a:t>
            </a:r>
            <a:r>
              <a:rPr lang="vi-VN" sz="3200" b="1" dirty="0" smtClean="0">
                <a:solidFill>
                  <a:srgbClr val="FF0000"/>
                </a:solidFill>
                <a:latin typeface="Arial" pitchFamily="34" charset="0"/>
                <a:cs typeface="Arial" pitchFamily="34" charset="0"/>
              </a:rPr>
              <a:t>Ứng phó trước một số tình huống nguy hiểm từ con người</a:t>
            </a:r>
            <a:endParaRPr lang="en-US" sz="3600" b="1" dirty="0" smtClean="0">
              <a:solidFill>
                <a:srgbClr val="FF0000"/>
              </a:solidFill>
              <a:latin typeface="Arial" pitchFamily="34" charset="0"/>
              <a:ea typeface="Arial" panose="020B0604020202020204" pitchFamily="34" charset="0"/>
              <a:cs typeface="Arial"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4462" y="-71562"/>
            <a:ext cx="14499771" cy="7441175"/>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V="1">
            <a:off x="457200" y="1158420"/>
            <a:ext cx="11127849" cy="523220"/>
          </a:xfrm>
          <a:prstGeom prst="rect">
            <a:avLst/>
          </a:prstGeom>
          <a:noFill/>
        </p:spPr>
        <p:txBody>
          <a:bodyPr wrap="square" rtlCol="0">
            <a:spAutoFit/>
          </a:bodyPr>
          <a:lstStyle/>
          <a:p>
            <a:pPr algn="just"/>
            <a:r>
              <a:rPr lang="en-US" sz="2800" i="1" dirty="0" smtClean="0">
                <a:latin typeface="#9Slide05 IcielSanelma" pitchFamily="2" charset="0"/>
              </a:rPr>
              <a:t>   </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9" name="Shape 1"/>
          <p:cNvPicPr/>
          <p:nvPr/>
        </p:nvPicPr>
        <p:blipFill>
          <a:blip r:embed="rId4"/>
          <a:stretch/>
        </p:blipFill>
        <p:spPr>
          <a:xfrm>
            <a:off x="11349550" y="0"/>
            <a:ext cx="842449" cy="834887"/>
          </a:xfrm>
          <a:prstGeom prst="rect">
            <a:avLst/>
          </a:prstGeom>
          <a:noFill/>
          <a:ln>
            <a:noFill/>
          </a:ln>
        </p:spPr>
      </p:pic>
      <p:sp>
        <p:nvSpPr>
          <p:cNvPr id="10" name="TextBox 9"/>
          <p:cNvSpPr txBox="1"/>
          <p:nvPr/>
        </p:nvSpPr>
        <p:spPr>
          <a:xfrm>
            <a:off x="565509" y="3136718"/>
            <a:ext cx="8435368" cy="421654"/>
          </a:xfrm>
          <a:prstGeom prst="rect">
            <a:avLst/>
          </a:prstGeom>
          <a:noFill/>
        </p:spPr>
        <p:txBody>
          <a:bodyPr wrap="square" rtlCol="0">
            <a:spAutoFit/>
          </a:bodyPr>
          <a:lstStyle/>
          <a:p>
            <a:pPr algn="just">
              <a:lnSpc>
                <a:spcPct val="107000"/>
              </a:lnSpc>
            </a:pPr>
            <a:r>
              <a:rPr lang="en-US" sz="2000" dirty="0" smtClean="0">
                <a:latin typeface="SVN-Vanilla Daisy Pro" panose="00000500000000000000" pitchFamily="2" charset="0"/>
                <a:ea typeface="Calibri" panose="020F0502020204030204" pitchFamily="34" charset="0"/>
                <a:cs typeface="Times New Roman" panose="02020603050405020304" pitchFamily="18" charset="0"/>
              </a:rPr>
              <a:t>     </a:t>
            </a: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822960" y="1269029"/>
            <a:ext cx="10607040" cy="4154984"/>
          </a:xfrm>
          <a:prstGeom prst="rect">
            <a:avLst/>
          </a:prstGeom>
        </p:spPr>
        <p:txBody>
          <a:bodyPr wrap="square">
            <a:spAutoFit/>
          </a:bodyPr>
          <a:lstStyle/>
          <a:p>
            <a:pPr indent="457200" algn="just"/>
            <a:r>
              <a:rPr lang="vi-VN" sz="2400" b="1" dirty="0" smtClean="0"/>
              <a:t>An và Ninh đi chăn bò ở ven rừng, bỗng phát hiện thầy một vật lạ giống quả mìn. An tò mò đến gần vật lạ, sờ tay vào, định l</a:t>
            </a:r>
            <a:r>
              <a:rPr lang="en-US" sz="2400" b="1" dirty="0" smtClean="0"/>
              <a:t>ấ</a:t>
            </a:r>
            <a:r>
              <a:rPr lang="vi-VN" sz="2400" b="1" dirty="0" smtClean="0"/>
              <a:t>y đá đập thì Ninh ngăn lại và nói:</a:t>
            </a:r>
          </a:p>
          <a:p>
            <a:pPr algn="just">
              <a:tabLst>
                <a:tab pos="457200" algn="l"/>
              </a:tabLst>
            </a:pPr>
            <a:r>
              <a:rPr lang="en-US" sz="2400" b="1" dirty="0" smtClean="0"/>
              <a:t>	</a:t>
            </a:r>
            <a:r>
              <a:rPr lang="vi-VN" sz="2400" b="1" dirty="0" smtClean="0"/>
              <a:t>Có lẽ đây là quả mìn, cậu đừng động vào. </a:t>
            </a:r>
            <a:r>
              <a:rPr lang="en-US" sz="2400" b="1" dirty="0" err="1" smtClean="0"/>
              <a:t>Mì</a:t>
            </a:r>
            <a:r>
              <a:rPr lang="vi-VN" sz="2400" b="1" dirty="0" smtClean="0"/>
              <a:t>nh đi báo cho các bác ở xã ra xử lí nhé!</a:t>
            </a:r>
          </a:p>
          <a:p>
            <a:pPr indent="525463" algn="just"/>
            <a:r>
              <a:rPr lang="vi-VN" sz="2400" b="1" dirty="0" smtClean="0"/>
              <a:t>An tỏ vẻ khó chịu:</a:t>
            </a:r>
          </a:p>
          <a:p>
            <a:pPr indent="411163" algn="just"/>
            <a:r>
              <a:rPr lang="vi-VN" sz="2400" b="1" dirty="0" smtClean="0"/>
              <a:t>Có gì đâu mà phải sợ, quả mìn này chắc từ lâu lắm rồi, không nổ được nữa đâu. </a:t>
            </a:r>
            <a:r>
              <a:rPr lang="en-US" sz="2400" b="1" dirty="0" err="1" smtClean="0"/>
              <a:t>Mì</a:t>
            </a:r>
            <a:r>
              <a:rPr lang="vi-VN" sz="2400" b="1" dirty="0" smtClean="0"/>
              <a:t>nh cứ cầm về nhà chơi, không sao đâu. Thấy vậy, Ninh kiên quyết không cho. An đến gần chỗ có m</a:t>
            </a:r>
            <a:r>
              <a:rPr lang="en-US" sz="2400" b="1" dirty="0" smtClean="0"/>
              <a:t>ì</a:t>
            </a:r>
            <a:r>
              <a:rPr lang="vi-VN" sz="2400" b="1" dirty="0" smtClean="0"/>
              <a:t>n và bảo bạn chạy đi báo với Uỷ ban nhân dân xã, còn mình thì ở lại đó trông.</a:t>
            </a:r>
          </a:p>
          <a:p>
            <a:pPr indent="411163" algn="just"/>
            <a:r>
              <a:rPr lang="vi-VN" sz="2400" b="1" i="1" dirty="0" smtClean="0">
                <a:solidFill>
                  <a:srgbClr val="0070C0"/>
                </a:solidFill>
              </a:rPr>
              <a:t>a) An và Ninh đã gặp phải tình huống nguy hiểm gì?</a:t>
            </a:r>
          </a:p>
        </p:txBody>
      </p:sp>
      <p:sp>
        <p:nvSpPr>
          <p:cNvPr id="4" name="Rectangle 3"/>
          <p:cNvSpPr/>
          <p:nvPr/>
        </p:nvSpPr>
        <p:spPr>
          <a:xfrm>
            <a:off x="1465729" y="5472507"/>
            <a:ext cx="9041373" cy="954107"/>
          </a:xfrm>
          <a:prstGeom prst="rect">
            <a:avLst/>
          </a:prstGeom>
        </p:spPr>
        <p:txBody>
          <a:bodyPr wrap="square">
            <a:spAutoFit/>
          </a:bodyPr>
          <a:lstStyle/>
          <a:p>
            <a:r>
              <a:rPr lang="vi-VN" sz="2800" b="1" dirty="0" smtClean="0">
                <a:solidFill>
                  <a:srgbClr val="002060"/>
                </a:solidFill>
              </a:rPr>
              <a:t>An </a:t>
            </a:r>
            <a:r>
              <a:rPr lang="vi-VN" sz="2800" b="1" dirty="0">
                <a:solidFill>
                  <a:srgbClr val="002060"/>
                </a:solidFill>
              </a:rPr>
              <a:t>và Ninh đã gặp phải tình huống nguy hiểm là gặp một quả mìn.</a:t>
            </a: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latin typeface="Arial" pitchFamily="34" charset="0"/>
                <a:cs typeface="Arial" pitchFamily="34" charset="0"/>
              </a:rPr>
              <a:t>b) </a:t>
            </a:r>
            <a:r>
              <a:rPr lang="en-US" sz="3200" b="1" dirty="0" err="1">
                <a:solidFill>
                  <a:srgbClr val="002060"/>
                </a:solidFill>
                <a:latin typeface="Arial" pitchFamily="34" charset="0"/>
                <a:cs typeface="Arial" pitchFamily="34" charset="0"/>
              </a:rPr>
              <a:t>Em</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hãy</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bày</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tỏ</a:t>
            </a:r>
            <a:r>
              <a:rPr lang="en-US" sz="3200" b="1" dirty="0">
                <a:solidFill>
                  <a:srgbClr val="002060"/>
                </a:solidFill>
                <a:latin typeface="Arial" pitchFamily="34" charset="0"/>
                <a:cs typeface="Arial" pitchFamily="34" charset="0"/>
              </a:rPr>
              <a:t> ý </a:t>
            </a:r>
            <a:r>
              <a:rPr lang="en-US" sz="3200" b="1" dirty="0" err="1">
                <a:solidFill>
                  <a:srgbClr val="002060"/>
                </a:solidFill>
                <a:latin typeface="Arial" pitchFamily="34" charset="0"/>
                <a:cs typeface="Arial" pitchFamily="34" charset="0"/>
              </a:rPr>
              <a:t>kiến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của</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mình</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về</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cách</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giải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quyết</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của</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hai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bạn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trong</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tình</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huống</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trên</a:t>
            </a:r>
            <a:r>
              <a:rPr lang="en-US" sz="3200" b="1" dirty="0">
                <a:solidFill>
                  <a:srgbClr val="002060"/>
                </a:solidFill>
                <a:latin typeface="Arial" pitchFamily="34" charset="0"/>
                <a:cs typeface="Arial" pitchFamily="34" charset="0"/>
              </a:rPr>
              <a:t>.</a:t>
            </a:r>
          </a:p>
        </p:txBody>
      </p:sp>
      <p:sp>
        <p:nvSpPr>
          <p:cNvPr id="3" name="Content Placeholder 2"/>
          <p:cNvSpPr>
            <a:spLocks noGrp="1"/>
          </p:cNvSpPr>
          <p:nvPr>
            <p:ph idx="1"/>
          </p:nvPr>
        </p:nvSpPr>
        <p:spPr/>
        <p:txBody>
          <a:bodyPr>
            <a:normAutofit/>
          </a:bodyPr>
          <a:lstStyle/>
          <a:p>
            <a:pPr marL="0" indent="0">
              <a:buNone/>
            </a:pPr>
            <a:r>
              <a:rPr lang="vi-VN" sz="3200" b="1" dirty="0" smtClean="0">
                <a:solidFill>
                  <a:srgbClr val="0070C0"/>
                </a:solidFill>
              </a:rPr>
              <a:t>Cách </a:t>
            </a:r>
            <a:r>
              <a:rPr lang="vi-VN" sz="3200" b="1" dirty="0">
                <a:solidFill>
                  <a:srgbClr val="0070C0"/>
                </a:solidFill>
              </a:rPr>
              <a:t>giải quyết của Ninh rất thoả đáng còn của An thì chủ quan vô trách </a:t>
            </a:r>
            <a:r>
              <a:rPr lang="vi-VN" sz="3200" b="1" dirty="0" smtClean="0">
                <a:solidFill>
                  <a:srgbClr val="0070C0"/>
                </a:solidFill>
              </a:rPr>
              <a:t>nhiệm </a:t>
            </a:r>
            <a:r>
              <a:rPr lang="vi-VN" sz="3200" b="1" dirty="0">
                <a:solidFill>
                  <a:srgbClr val="0070C0"/>
                </a:solidFill>
              </a:rPr>
              <a:t>với tính mạng của bản thân.</a:t>
            </a:r>
          </a:p>
          <a:p>
            <a:pPr marL="0" indent="0">
              <a:buNone/>
            </a:pPr>
            <a:endParaRPr lang="en-US" sz="3200" b="1" dirty="0">
              <a:solidFill>
                <a:srgbClr val="0070C0"/>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14573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10453461" y="2160352"/>
            <a:ext cx="2154706" cy="4359018"/>
          </a:xfrm>
          <a:prstGeom prst="rect">
            <a:avLst/>
          </a:prstGeom>
        </p:spPr>
      </p:pic>
      <p:sp>
        <p:nvSpPr>
          <p:cNvPr id="12" name="Text Box 5"/>
          <p:cNvSpPr txBox="1">
            <a:spLocks noChangeArrowheads="1"/>
          </p:cNvSpPr>
          <p:nvPr/>
        </p:nvSpPr>
        <p:spPr bwMode="auto">
          <a:xfrm>
            <a:off x="155575" y="360634"/>
            <a:ext cx="11526973" cy="551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b="1" dirty="0" smtClean="0">
                <a:solidFill>
                  <a:srgbClr val="0000FF"/>
                </a:solidFill>
                <a:latin typeface="Arial" pitchFamily="34" charset="0"/>
                <a:cs typeface="Arial" pitchFamily="34" charset="0"/>
              </a:rPr>
              <a:t>3. </a:t>
            </a:r>
            <a:r>
              <a:rPr lang="vi-VN" b="1" dirty="0" smtClean="0">
                <a:solidFill>
                  <a:srgbClr val="0000FF"/>
                </a:solidFill>
                <a:latin typeface="Arial" pitchFamily="34" charset="0"/>
                <a:cs typeface="Arial" pitchFamily="34" charset="0"/>
              </a:rPr>
              <a:t>Ứng phó trước một số tình huống nguy hiểm từ con người</a:t>
            </a:r>
            <a:r>
              <a:rPr lang="en-US" b="1" dirty="0" smtClean="0">
                <a:solidFill>
                  <a:srgbClr val="0000FF"/>
                </a:solidFill>
                <a:latin typeface="Arial" pitchFamily="34" charset="0"/>
                <a:cs typeface="Arial" pitchFamily="34" charset="0"/>
              </a:rPr>
              <a:t>(</a:t>
            </a:r>
            <a:r>
              <a:rPr lang="en-US" b="1" dirty="0" err="1" smtClean="0">
                <a:solidFill>
                  <a:srgbClr val="0000FF"/>
                </a:solidFill>
                <a:latin typeface="Arial" pitchFamily="34" charset="0"/>
                <a:cs typeface="Arial" pitchFamily="34" charset="0"/>
              </a:rPr>
              <a:t>Sgk</a:t>
            </a:r>
            <a:r>
              <a:rPr lang="en-US" b="1" dirty="0" smtClean="0">
                <a:solidFill>
                  <a:srgbClr val="0000FF"/>
                </a:solidFill>
                <a:latin typeface="Arial" pitchFamily="34" charset="0"/>
                <a:cs typeface="Arial" pitchFamily="34" charset="0"/>
              </a:rPr>
              <a:t>/35)</a:t>
            </a:r>
          </a:p>
          <a:p>
            <a:pPr>
              <a:buNone/>
            </a:pPr>
            <a:r>
              <a:rPr lang="nl-NL" b="1" dirty="0" smtClean="0">
                <a:latin typeface="Arial" pitchFamily="34" charset="0"/>
                <a:cs typeface="Arial" pitchFamily="34" charset="0"/>
              </a:rPr>
              <a:t>Các bước ứng phó với tình huống nguy hiểm đến từ con người:</a:t>
            </a:r>
            <a:endParaRPr lang="en-US" b="1" dirty="0" smtClean="0">
              <a:latin typeface="Arial" pitchFamily="34" charset="0"/>
              <a:cs typeface="Arial" pitchFamily="34" charset="0"/>
            </a:endParaRPr>
          </a:p>
          <a:p>
            <a:pPr>
              <a:buNone/>
            </a:pPr>
            <a:r>
              <a:rPr lang="nl-NL" b="1" dirty="0" smtClean="0">
                <a:latin typeface="Arial" pitchFamily="34" charset="0"/>
                <a:cs typeface="Arial" pitchFamily="34" charset="0"/>
              </a:rPr>
              <a:t>- Nhận diện, đánh giá tình huống nguy hiểm</a:t>
            </a:r>
            <a:endParaRPr lang="en-US" b="1" dirty="0" smtClean="0">
              <a:latin typeface="Arial" pitchFamily="34" charset="0"/>
              <a:cs typeface="Arial" pitchFamily="34" charset="0"/>
            </a:endParaRPr>
          </a:p>
          <a:p>
            <a:pPr>
              <a:buNone/>
            </a:pPr>
            <a:r>
              <a:rPr lang="nl-NL" b="1" dirty="0" smtClean="0">
                <a:latin typeface="Arial" pitchFamily="34" charset="0"/>
                <a:cs typeface="Arial" pitchFamily="34" charset="0"/>
              </a:rPr>
              <a:t>+ Nguy hiểm đến từ đối tượng nào?</a:t>
            </a:r>
            <a:endParaRPr lang="en-US" b="1" dirty="0" smtClean="0">
              <a:latin typeface="Arial" pitchFamily="34" charset="0"/>
              <a:cs typeface="Arial" pitchFamily="34" charset="0"/>
            </a:endParaRPr>
          </a:p>
          <a:p>
            <a:pPr>
              <a:buNone/>
            </a:pPr>
            <a:r>
              <a:rPr lang="nl-NL" b="1" dirty="0" smtClean="0">
                <a:latin typeface="Arial" pitchFamily="34" charset="0"/>
                <a:cs typeface="Arial" pitchFamily="34" charset="0"/>
              </a:rPr>
              <a:t>+ Nguy cơ có thể gặp phải trong tình huống nguy hiểm là gì?</a:t>
            </a:r>
            <a:endParaRPr lang="en-US" b="1" dirty="0" smtClean="0">
              <a:latin typeface="Arial" pitchFamily="34" charset="0"/>
              <a:cs typeface="Arial" pitchFamily="34" charset="0"/>
            </a:endParaRPr>
          </a:p>
          <a:p>
            <a:pPr>
              <a:buNone/>
            </a:pPr>
            <a:r>
              <a:rPr lang="nl-NL" b="1" dirty="0" smtClean="0">
                <a:latin typeface="Arial" pitchFamily="34" charset="0"/>
                <a:cs typeface="Arial" pitchFamily="34" charset="0"/>
              </a:rPr>
              <a:t>+ Điều gì sẽ xảy ra nếu không thoát khỏi tình huống nguy hiểm?</a:t>
            </a:r>
            <a:endParaRPr lang="en-US" b="1" dirty="0" smtClean="0">
              <a:latin typeface="Arial" pitchFamily="34" charset="0"/>
              <a:cs typeface="Arial" pitchFamily="34" charset="0"/>
            </a:endParaRPr>
          </a:p>
          <a:p>
            <a:pPr>
              <a:buNone/>
            </a:pPr>
            <a:r>
              <a:rPr lang="nl-NL" b="1" dirty="0" smtClean="0">
                <a:latin typeface="Arial" pitchFamily="34" charset="0"/>
                <a:cs typeface="Arial" pitchFamily="34" charset="0"/>
              </a:rPr>
              <a:t>- Tìm kiếm phương án thoát khỏi tình huống nguy hiểm</a:t>
            </a:r>
            <a:endParaRPr lang="en-US" b="1" dirty="0" smtClean="0">
              <a:latin typeface="Arial" pitchFamily="34" charset="0"/>
              <a:cs typeface="Arial" pitchFamily="34" charset="0"/>
            </a:endParaRPr>
          </a:p>
          <a:p>
            <a:pPr>
              <a:buNone/>
            </a:pPr>
            <a:r>
              <a:rPr lang="nl-NL" b="1" dirty="0" smtClean="0">
                <a:latin typeface="Arial" pitchFamily="34" charset="0"/>
                <a:cs typeface="Arial" pitchFamily="34" charset="0"/>
              </a:rPr>
              <a:t>+ Hét to, kêu cứu, tìm sự hỗ trợ từ người lớn</a:t>
            </a:r>
            <a:endParaRPr lang="en-US" b="1" dirty="0" smtClean="0">
              <a:latin typeface="Arial" pitchFamily="34" charset="0"/>
              <a:cs typeface="Arial" pitchFamily="34" charset="0"/>
            </a:endParaRPr>
          </a:p>
          <a:p>
            <a:pPr>
              <a:buNone/>
            </a:pPr>
            <a:r>
              <a:rPr lang="nl-NL" b="1" dirty="0" smtClean="0">
                <a:latin typeface="Arial" pitchFamily="34" charset="0"/>
                <a:cs typeface="Arial" pitchFamily="34" charset="0"/>
              </a:rPr>
              <a:t>+ Đánh lạc hướng đối phương</a:t>
            </a:r>
            <a:endParaRPr lang="en-US" b="1" dirty="0" smtClean="0">
              <a:latin typeface="Arial" pitchFamily="34" charset="0"/>
              <a:cs typeface="Arial" pitchFamily="34" charset="0"/>
            </a:endParaRPr>
          </a:p>
          <a:p>
            <a:pPr>
              <a:buNone/>
            </a:pPr>
            <a:r>
              <a:rPr lang="nl-NL" b="1" dirty="0" smtClean="0">
                <a:latin typeface="Arial" pitchFamily="34" charset="0"/>
                <a:cs typeface="Arial" pitchFamily="34" charset="0"/>
              </a:rPr>
              <a:t>+ Gọi điện thoại cho người thân và các cơ quan hỗ trợ khẩn cấp.</a:t>
            </a:r>
            <a:endParaRPr lang="en-US" b="1" dirty="0">
              <a:latin typeface="Arial" pitchFamily="34" charset="0"/>
              <a:cs typeface="Arial" pitchFamily="34" charset="0"/>
            </a:endParaRPr>
          </a:p>
        </p:txBody>
      </p:sp>
      <p:pic>
        <p:nvPicPr>
          <p:cNvPr id="13"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028700" y="319706"/>
            <a:ext cx="10133561" cy="5674307"/>
            <a:chOff x="1028700" y="319706"/>
            <a:chExt cx="10133561" cy="5674307"/>
          </a:xfrm>
        </p:grpSpPr>
        <p:grpSp>
          <p:nvGrpSpPr>
            <p:cNvPr id="18" name="Group 17"/>
            <p:cNvGrpSpPr/>
            <p:nvPr/>
          </p:nvGrpSpPr>
          <p:grpSpPr>
            <a:xfrm>
              <a:off x="1028700" y="319706"/>
              <a:ext cx="4823774" cy="5330758"/>
              <a:chOff x="-225045" y="1877354"/>
              <a:chExt cx="6590398" cy="4502962"/>
            </a:xfrm>
          </p:grpSpPr>
          <p:pic>
            <p:nvPicPr>
              <p:cNvPr id="19" name="Google Shape;154;p8"/>
              <p:cNvPicPr preferRelativeResize="0"/>
              <p:nvPr/>
            </p:nvPicPr>
            <p:blipFill rotWithShape="1">
              <a:blip r:embed="rId4">
                <a:alphaModFix/>
              </a:blip>
              <a:srcRect l="16992" t="-937" r="50159" b="17086"/>
              <a:stretch/>
            </p:blipFill>
            <p:spPr>
              <a:xfrm>
                <a:off x="-225045" y="1877354"/>
                <a:ext cx="6590398"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7399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Arial" pitchFamily="34" charset="0"/>
                  <a:cs typeface="Arial" pitchFamily="34" charset="0"/>
                </a:rPr>
                <a:t>Bài</a:t>
              </a:r>
              <a:r>
                <a:rPr lang="en-US" sz="3200" b="1" dirty="0" smtClean="0">
                  <a:solidFill>
                    <a:srgbClr val="0000FF"/>
                  </a:solidFill>
                  <a:latin typeface="Arial" pitchFamily="34" charset="0"/>
                  <a:cs typeface="Arial" pitchFamily="34" charset="0"/>
                </a:rPr>
                <a:t> 7:</a:t>
              </a:r>
              <a:r>
                <a:rPr lang="en-US" sz="3200" b="1" dirty="0" smtClean="0">
                  <a:solidFill>
                    <a:srgbClr val="FF0000"/>
                  </a:solidFill>
                  <a:latin typeface="Arial" pitchFamily="34" charset="0"/>
                  <a:cs typeface="Arial" pitchFamily="34" charset="0"/>
                </a:rPr>
                <a:t> </a:t>
              </a:r>
              <a:r>
                <a:rPr lang="nl-NL" sz="3200" b="1" dirty="0" smtClean="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III.</a:t>
              </a:r>
            </a:p>
            <a:p>
              <a:pPr algn="ctr">
                <a:defRPr/>
              </a:pPr>
              <a:r>
                <a:rPr lang="en-US" altLang="zh-CN" sz="3200" b="1" kern="0" dirty="0" smtClean="0">
                  <a:solidFill>
                    <a:srgbClr val="0000FF"/>
                  </a:solidFill>
                  <a:ea typeface="微软雅黑" pitchFamily="34" charset="-122"/>
                  <a:cs typeface="Times New Roman" pitchFamily="18" charset="0"/>
                </a:rPr>
                <a:t>LUYỆN TẬP</a:t>
              </a:r>
              <a:endParaRPr lang="en-US" altLang="zh-CN" sz="3200" b="1" kern="0" dirty="0">
                <a:solidFill>
                  <a:srgbClr val="0000FF"/>
                </a:solidFill>
                <a:ea typeface="微软雅黑" pitchFamily="34" charset="-122"/>
                <a:cs typeface="Times New Roman" pitchFamily="18"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47018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85737" y="748218"/>
            <a:ext cx="11443854" cy="6592149"/>
            <a:chOff x="114867" y="-346472"/>
            <a:chExt cx="8612278" cy="7426902"/>
          </a:xfrm>
        </p:grpSpPr>
        <p:pic>
          <p:nvPicPr>
            <p:cNvPr id="6" name="Google Shape;154;p8"/>
            <p:cNvPicPr preferRelativeResize="0"/>
            <p:nvPr/>
          </p:nvPicPr>
          <p:blipFill rotWithShape="1">
            <a:blip r:embed="rId2">
              <a:alphaModFix/>
            </a:blip>
            <a:srcRect l="16992" t="-937" r="50159" b="17086"/>
            <a:stretch/>
          </p:blipFill>
          <p:spPr>
            <a:xfrm>
              <a:off x="114867" y="-346472"/>
              <a:ext cx="8612278"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11" name="Rectangle: Rounded Corners 1">
            <a:extLst>
              <a:ext uri="{FF2B5EF4-FFF2-40B4-BE49-F238E27FC236}">
                <a16:creationId xmlns:a16="http://schemas.microsoft.com/office/drawing/2014/main" id="{49368C2B-08BB-4567-BA27-2402FAA3C31F}"/>
              </a:ext>
            </a:extLst>
          </p:cNvPr>
          <p:cNvSpPr/>
          <p:nvPr/>
        </p:nvSpPr>
        <p:spPr>
          <a:xfrm>
            <a:off x="618186" y="0"/>
            <a:ext cx="10035959" cy="133003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ea typeface="Times New Roman" panose="02020603050405020304" pitchFamily="18" charset="0"/>
              </a:rPr>
              <a:t>Bài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tập</a:t>
            </a:r>
            <a:r>
              <a:rPr lang="en-US" sz="3200" b="1" dirty="0" smtClean="0">
                <a:solidFill>
                  <a:srgbClr val="FF0000"/>
                </a:solidFill>
                <a:ea typeface="Times New Roman" panose="02020603050405020304" pitchFamily="18" charset="0"/>
              </a:rPr>
              <a:t> 1/36: </a:t>
            </a:r>
            <a:r>
              <a:rPr lang="en-US" sz="3200" b="1" dirty="0" err="1" smtClean="0">
                <a:solidFill>
                  <a:srgbClr val="FF0000"/>
                </a:solidFill>
                <a:ea typeface="Times New Roman" panose="02020603050405020304" pitchFamily="18" charset="0"/>
              </a:rPr>
              <a:t>Nêu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các</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tình</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huống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nguy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hiểm</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đến</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từ</a:t>
            </a:r>
            <a:r>
              <a:rPr lang="en-US" sz="3200" b="1" dirty="0" smtClean="0">
                <a:solidFill>
                  <a:srgbClr val="FF0000"/>
                </a:solidFill>
                <a:ea typeface="Times New Roman" panose="02020603050405020304" pitchFamily="18" charset="0"/>
              </a:rPr>
              <a:t> con </a:t>
            </a:r>
            <a:r>
              <a:rPr lang="en-US" sz="3200" b="1" dirty="0" err="1" smtClean="0">
                <a:solidFill>
                  <a:srgbClr val="FF0000"/>
                </a:solidFill>
                <a:ea typeface="Times New Roman" panose="02020603050405020304" pitchFamily="18" charset="0"/>
              </a:rPr>
              <a:t>người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và</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hậu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quả</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có</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thể</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xảy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ra</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theo</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bảng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dưới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đây</a:t>
            </a:r>
            <a:r>
              <a:rPr lang="en-US" sz="3200" b="1" dirty="0" smtClean="0">
                <a:solidFill>
                  <a:srgbClr val="FF0000"/>
                </a:solidFill>
                <a:ea typeface="Times New Roman" panose="02020603050405020304" pitchFamily="18" charset="0"/>
              </a:rPr>
              <a:t>:</a:t>
            </a:r>
            <a:endParaRPr lang="en-US" sz="3200" b="1" dirty="0">
              <a:solidFill>
                <a:srgbClr val="FF0000"/>
              </a:solidFill>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pic>
        <p:nvPicPr>
          <p:cNvPr id="12" name="Shape 1"/>
          <p:cNvPicPr/>
          <p:nvPr/>
        </p:nvPicPr>
        <p:blipFill>
          <a:blip r:embed="rId4"/>
          <a:stretch/>
        </p:blipFill>
        <p:spPr>
          <a:xfrm>
            <a:off x="10776585" y="0"/>
            <a:ext cx="1158240" cy="1048385"/>
          </a:xfrm>
          <a:prstGeom prst="rect">
            <a:avLst/>
          </a:prstGeom>
          <a:noFill/>
          <a:ln>
            <a:noFill/>
          </a:ln>
        </p:spPr>
      </p:pic>
      <p:graphicFrame>
        <p:nvGraphicFramePr>
          <p:cNvPr id="10" name="Table 9"/>
          <p:cNvGraphicFramePr>
            <a:graphicFrameLocks noGrp="1"/>
          </p:cNvGraphicFramePr>
          <p:nvPr>
            <p:extLst>
              <p:ext uri="{D42A27DB-BD31-4B8C-83A1-F6EECF244321}">
                <p14:modId xmlns:p14="http://schemas.microsoft.com/office/powerpoint/2010/main" val="3957032833"/>
              </p:ext>
            </p:extLst>
          </p:nvPr>
        </p:nvGraphicFramePr>
        <p:xfrm>
          <a:off x="416068" y="2382117"/>
          <a:ext cx="9753601" cy="3634508"/>
        </p:xfrm>
        <a:graphic>
          <a:graphicData uri="http://schemas.openxmlformats.org/drawingml/2006/table">
            <a:tbl>
              <a:tblPr firstRow="1" bandRow="1">
                <a:tableStyleId>{5C22544A-7EE6-4342-B048-85BDC9FD1C3A}</a:tableStyleId>
              </a:tblPr>
              <a:tblGrid>
                <a:gridCol w="2812474">
                  <a:extLst>
                    <a:ext uri="{9D8B030D-6E8A-4147-A177-3AD203B41FA5}">
                      <a16:colId xmlns:a16="http://schemas.microsoft.com/office/drawing/2014/main" val="20000"/>
                    </a:ext>
                  </a:extLst>
                </a:gridCol>
                <a:gridCol w="2515033">
                  <a:extLst>
                    <a:ext uri="{9D8B030D-6E8A-4147-A177-3AD203B41FA5}">
                      <a16:colId xmlns:a16="http://schemas.microsoft.com/office/drawing/2014/main" val="20001"/>
                    </a:ext>
                  </a:extLst>
                </a:gridCol>
                <a:gridCol w="1973840">
                  <a:extLst>
                    <a:ext uri="{9D8B030D-6E8A-4147-A177-3AD203B41FA5}">
                      <a16:colId xmlns:a16="http://schemas.microsoft.com/office/drawing/2014/main" val="20002"/>
                    </a:ext>
                  </a:extLst>
                </a:gridCol>
                <a:gridCol w="2452254">
                  <a:extLst>
                    <a:ext uri="{9D8B030D-6E8A-4147-A177-3AD203B41FA5}">
                      <a16:colId xmlns:a16="http://schemas.microsoft.com/office/drawing/2014/main" val="20003"/>
                    </a:ext>
                  </a:extLst>
                </a:gridCol>
              </a:tblGrid>
              <a:tr h="761999">
                <a:tc>
                  <a:txBody>
                    <a:bodyPr/>
                    <a:lstStyle/>
                    <a:p>
                      <a:pPr algn="ctr"/>
                      <a:r>
                        <a:rPr lang="en-US" sz="3200" dirty="0" err="1" smtClean="0"/>
                        <a:t>Không</a:t>
                      </a:r>
                      <a:r>
                        <a:rPr lang="en-US" sz="3200" baseline="0" dirty="0" smtClean="0"/>
                        <a:t> </a:t>
                      </a:r>
                      <a:r>
                        <a:rPr lang="en-US" sz="3200" baseline="0" dirty="0" err="1" smtClean="0"/>
                        <a:t>gian</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nhà</a:t>
                      </a:r>
                      <a:endParaRPr lang="en-US" sz="3200" dirty="0"/>
                    </a:p>
                  </a:txBody>
                  <a:tcPr/>
                </a:tc>
                <a:tc>
                  <a:txBody>
                    <a:bodyPr/>
                    <a:lstStyle/>
                    <a:p>
                      <a:pPr algn="ctr"/>
                      <a:r>
                        <a:rPr lang="en-US" sz="3200" dirty="0" smtClean="0"/>
                        <a:t>Ở </a:t>
                      </a:r>
                      <a:r>
                        <a:rPr lang="en-US" sz="3200" dirty="0" err="1" smtClean="0"/>
                        <a:t>trường</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những</a:t>
                      </a:r>
                      <a:r>
                        <a:rPr lang="en-US" sz="3200" baseline="0" dirty="0" smtClean="0"/>
                        <a:t> </a:t>
                      </a:r>
                      <a:r>
                        <a:rPr lang="en-US" sz="3200" baseline="0" dirty="0" err="1" smtClean="0"/>
                        <a:t>nơi</a:t>
                      </a:r>
                      <a:r>
                        <a:rPr lang="en-US" sz="3200" baseline="0" dirty="0" smtClean="0"/>
                        <a:t> </a:t>
                      </a:r>
                      <a:r>
                        <a:rPr lang="en-US" sz="3200" baseline="0" dirty="0" err="1" smtClean="0"/>
                        <a:t>khác</a:t>
                      </a:r>
                      <a:endParaRPr lang="en-US" sz="3200" dirty="0"/>
                    </a:p>
                  </a:txBody>
                  <a:tcPr/>
                </a:tc>
                <a:extLst>
                  <a:ext uri="{0D108BD9-81ED-4DB2-BD59-A6C34878D82A}">
                    <a16:rowId xmlns:a16="http://schemas.microsoft.com/office/drawing/2014/main" val="10000"/>
                  </a:ext>
                </a:extLst>
              </a:tr>
              <a:tr h="1283854">
                <a:tc>
                  <a:txBody>
                    <a:bodyPr/>
                    <a:lstStyle/>
                    <a:p>
                      <a:r>
                        <a:rPr lang="en-US" sz="2800" dirty="0" err="1" smtClean="0"/>
                        <a:t>Những</a:t>
                      </a:r>
                      <a:r>
                        <a:rPr lang="en-US" sz="2800" baseline="0" dirty="0" smtClean="0"/>
                        <a:t> </a:t>
                      </a:r>
                      <a:r>
                        <a:rPr lang="en-US" sz="2800" baseline="0" dirty="0" err="1" smtClean="0"/>
                        <a:t>nguy</a:t>
                      </a:r>
                      <a:r>
                        <a:rPr lang="en-US" sz="2800" baseline="0" dirty="0" smtClean="0"/>
                        <a:t> </a:t>
                      </a:r>
                      <a:r>
                        <a:rPr lang="en-US" sz="2800" baseline="0" dirty="0" err="1" smtClean="0"/>
                        <a:t>hiểm</a:t>
                      </a:r>
                      <a:r>
                        <a:rPr lang="en-US" sz="2800" baseline="0" dirty="0" smtClean="0"/>
                        <a:t> </a:t>
                      </a:r>
                      <a:r>
                        <a:rPr lang="en-US" sz="2800" baseline="0" dirty="0" err="1" smtClean="0"/>
                        <a:t>có</a:t>
                      </a:r>
                      <a:r>
                        <a:rPr lang="en-US" sz="2800" baseline="0" dirty="0" smtClean="0"/>
                        <a:t> </a:t>
                      </a:r>
                      <a:r>
                        <a:rPr lang="en-US" sz="2800" baseline="0" dirty="0" err="1" smtClean="0"/>
                        <a:t>thể</a:t>
                      </a:r>
                      <a:r>
                        <a:rPr lang="en-US" sz="2800" baseline="0" dirty="0" smtClean="0"/>
                        <a:t> </a:t>
                      </a:r>
                      <a:r>
                        <a:rPr lang="en-US" sz="2800" baseline="0" dirty="0" err="1" smtClean="0"/>
                        <a:t>xảy</a:t>
                      </a:r>
                      <a:r>
                        <a:rPr lang="en-US" sz="2800" baseline="0" dirty="0" smtClean="0"/>
                        <a:t> </a:t>
                      </a:r>
                      <a:r>
                        <a:rPr lang="en-US" sz="2800" baseline="0" dirty="0" err="1" smtClean="0"/>
                        <a:t>ra</a:t>
                      </a:r>
                      <a:endParaRPr lang="en-US" sz="2800" dirty="0"/>
                    </a:p>
                  </a:txBody>
                  <a:tcPr>
                    <a:solidFill>
                      <a:schemeClr val="accent6">
                        <a:lumMod val="20000"/>
                        <a:lumOff val="80000"/>
                      </a:schemeClr>
                    </a:solidFill>
                  </a:tcPr>
                </a:tc>
                <a:tc>
                  <a:txBody>
                    <a:bodyPr/>
                    <a:lstStyle/>
                    <a:p>
                      <a:endParaRPr lang="en-US" sz="3200" dirty="0"/>
                    </a:p>
                  </a:txBody>
                  <a:tcPr>
                    <a:solidFill>
                      <a:schemeClr val="accent6">
                        <a:lumMod val="20000"/>
                        <a:lumOff val="80000"/>
                      </a:schemeClr>
                    </a:solidFill>
                  </a:tcPr>
                </a:tc>
                <a:tc>
                  <a:txBody>
                    <a:bodyPr/>
                    <a:lstStyle/>
                    <a:p>
                      <a:endParaRPr lang="en-US" sz="3200" dirty="0"/>
                    </a:p>
                  </a:txBody>
                  <a:tcPr>
                    <a:solidFill>
                      <a:schemeClr val="accent6">
                        <a:lumMod val="20000"/>
                        <a:lumOff val="80000"/>
                      </a:schemeClr>
                    </a:solidFill>
                  </a:tcPr>
                </a:tc>
                <a:tc>
                  <a:txBody>
                    <a:bodyPr/>
                    <a:lstStyle/>
                    <a:p>
                      <a:endParaRPr lang="en-US" sz="3200" dirty="0"/>
                    </a:p>
                  </a:txBody>
                  <a:tcPr>
                    <a:solidFill>
                      <a:schemeClr val="accent6">
                        <a:lumMod val="20000"/>
                        <a:lumOff val="80000"/>
                      </a:schemeClr>
                    </a:solidFill>
                  </a:tcPr>
                </a:tc>
                <a:extLst>
                  <a:ext uri="{0D108BD9-81ED-4DB2-BD59-A6C34878D82A}">
                    <a16:rowId xmlns:a16="http://schemas.microsoft.com/office/drawing/2014/main" val="10001"/>
                  </a:ext>
                </a:extLst>
              </a:tr>
              <a:tr h="1283854">
                <a:tc>
                  <a:txBody>
                    <a:bodyPr/>
                    <a:lstStyle/>
                    <a:p>
                      <a:r>
                        <a:rPr lang="en-US" sz="2800" dirty="0" err="1" smtClean="0"/>
                        <a:t>Hậu</a:t>
                      </a:r>
                      <a:r>
                        <a:rPr lang="en-US" sz="2800" baseline="0" dirty="0" smtClean="0"/>
                        <a:t> </a:t>
                      </a:r>
                      <a:r>
                        <a:rPr lang="en-US" sz="2800" baseline="0" dirty="0" err="1" smtClean="0"/>
                        <a:t>quả</a:t>
                      </a:r>
                      <a:r>
                        <a:rPr lang="en-US" sz="2800" baseline="0" dirty="0" smtClean="0"/>
                        <a:t> </a:t>
                      </a:r>
                      <a:r>
                        <a:rPr lang="en-US" sz="2800" baseline="0" dirty="0" err="1" smtClean="0"/>
                        <a:t>của</a:t>
                      </a:r>
                      <a:r>
                        <a:rPr lang="en-US" sz="2800" baseline="0" dirty="0" smtClean="0"/>
                        <a:t> </a:t>
                      </a:r>
                      <a:r>
                        <a:rPr lang="en-US" sz="2800" baseline="0" dirty="0" err="1" smtClean="0"/>
                        <a:t>tình</a:t>
                      </a:r>
                      <a:r>
                        <a:rPr lang="en-US" sz="2800" baseline="0" dirty="0" smtClean="0"/>
                        <a:t> </a:t>
                      </a:r>
                      <a:r>
                        <a:rPr lang="en-US" sz="2800" baseline="0" dirty="0" err="1" smtClean="0"/>
                        <a:t>huống</a:t>
                      </a:r>
                      <a:r>
                        <a:rPr lang="en-US" sz="2800" baseline="0" dirty="0" smtClean="0"/>
                        <a:t> </a:t>
                      </a:r>
                      <a:r>
                        <a:rPr lang="en-US" sz="2800" baseline="0" dirty="0" err="1" smtClean="0"/>
                        <a:t>nguy</a:t>
                      </a:r>
                      <a:r>
                        <a:rPr lang="en-US" sz="2800" baseline="0" dirty="0" smtClean="0"/>
                        <a:t> </a:t>
                      </a:r>
                      <a:r>
                        <a:rPr lang="en-US" sz="2800" baseline="0" dirty="0" err="1" smtClean="0"/>
                        <a:t>hiểm</a:t>
                      </a:r>
                      <a:endParaRPr lang="en-US" sz="2800" dirty="0"/>
                    </a:p>
                  </a:txBody>
                  <a:tcPr>
                    <a:solidFill>
                      <a:schemeClr val="accent6">
                        <a:lumMod val="20000"/>
                        <a:lumOff val="80000"/>
                      </a:schemeClr>
                    </a:solidFill>
                  </a:tcPr>
                </a:tc>
                <a:tc gridSpan="3">
                  <a:txBody>
                    <a:bodyPr/>
                    <a:lstStyle/>
                    <a:p>
                      <a:endParaRPr lang="en-US" sz="3200" dirty="0"/>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19658697"/>
              </p:ext>
            </p:extLst>
          </p:nvPr>
        </p:nvGraphicFramePr>
        <p:xfrm>
          <a:off x="416068" y="2382117"/>
          <a:ext cx="9753601" cy="3905134"/>
        </p:xfrm>
        <a:graphic>
          <a:graphicData uri="http://schemas.openxmlformats.org/drawingml/2006/table">
            <a:tbl>
              <a:tblPr firstRow="1" bandRow="1">
                <a:tableStyleId>{5C22544A-7EE6-4342-B048-85BDC9FD1C3A}</a:tableStyleId>
              </a:tblPr>
              <a:tblGrid>
                <a:gridCol w="2812474">
                  <a:extLst>
                    <a:ext uri="{9D8B030D-6E8A-4147-A177-3AD203B41FA5}">
                      <a16:colId xmlns:a16="http://schemas.microsoft.com/office/drawing/2014/main" val="20000"/>
                    </a:ext>
                  </a:extLst>
                </a:gridCol>
                <a:gridCol w="2515033">
                  <a:extLst>
                    <a:ext uri="{9D8B030D-6E8A-4147-A177-3AD203B41FA5}">
                      <a16:colId xmlns:a16="http://schemas.microsoft.com/office/drawing/2014/main" val="20001"/>
                    </a:ext>
                  </a:extLst>
                </a:gridCol>
                <a:gridCol w="1973840">
                  <a:extLst>
                    <a:ext uri="{9D8B030D-6E8A-4147-A177-3AD203B41FA5}">
                      <a16:colId xmlns:a16="http://schemas.microsoft.com/office/drawing/2014/main" val="20002"/>
                    </a:ext>
                  </a:extLst>
                </a:gridCol>
                <a:gridCol w="2452254">
                  <a:extLst>
                    <a:ext uri="{9D8B030D-6E8A-4147-A177-3AD203B41FA5}">
                      <a16:colId xmlns:a16="http://schemas.microsoft.com/office/drawing/2014/main" val="20003"/>
                    </a:ext>
                  </a:extLst>
                </a:gridCol>
              </a:tblGrid>
              <a:tr h="761999">
                <a:tc>
                  <a:txBody>
                    <a:bodyPr/>
                    <a:lstStyle/>
                    <a:p>
                      <a:pPr algn="ctr"/>
                      <a:r>
                        <a:rPr lang="en-US" sz="3200" dirty="0" err="1" smtClean="0"/>
                        <a:t>Không</a:t>
                      </a:r>
                      <a:r>
                        <a:rPr lang="en-US" sz="3200" baseline="0" dirty="0" smtClean="0"/>
                        <a:t> </a:t>
                      </a:r>
                      <a:r>
                        <a:rPr lang="en-US" sz="3200" baseline="0" dirty="0" err="1" smtClean="0"/>
                        <a:t>gian</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nhà</a:t>
                      </a:r>
                      <a:endParaRPr lang="en-US" sz="3200" dirty="0"/>
                    </a:p>
                  </a:txBody>
                  <a:tcPr/>
                </a:tc>
                <a:tc>
                  <a:txBody>
                    <a:bodyPr/>
                    <a:lstStyle/>
                    <a:p>
                      <a:pPr algn="ctr"/>
                      <a:r>
                        <a:rPr lang="en-US" sz="3200" dirty="0" smtClean="0"/>
                        <a:t>Ở </a:t>
                      </a:r>
                      <a:r>
                        <a:rPr lang="en-US" sz="3200" dirty="0" err="1" smtClean="0"/>
                        <a:t>trường</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những</a:t>
                      </a:r>
                      <a:r>
                        <a:rPr lang="en-US" sz="3200" baseline="0" dirty="0" smtClean="0"/>
                        <a:t> </a:t>
                      </a:r>
                      <a:r>
                        <a:rPr lang="en-US" sz="3200" baseline="0" dirty="0" err="1" smtClean="0"/>
                        <a:t>nơi</a:t>
                      </a:r>
                      <a:r>
                        <a:rPr lang="en-US" sz="3200" baseline="0" dirty="0" smtClean="0"/>
                        <a:t> </a:t>
                      </a:r>
                      <a:r>
                        <a:rPr lang="en-US" sz="3200" baseline="0" dirty="0" err="1" smtClean="0"/>
                        <a:t>khác</a:t>
                      </a:r>
                      <a:endParaRPr lang="en-US" sz="3200" dirty="0"/>
                    </a:p>
                  </a:txBody>
                  <a:tcPr/>
                </a:tc>
                <a:extLst>
                  <a:ext uri="{0D108BD9-81ED-4DB2-BD59-A6C34878D82A}">
                    <a16:rowId xmlns:a16="http://schemas.microsoft.com/office/drawing/2014/main" val="10000"/>
                  </a:ext>
                </a:extLst>
              </a:tr>
              <a:tr h="1283854">
                <a:tc>
                  <a:txBody>
                    <a:bodyPr/>
                    <a:lstStyle/>
                    <a:p>
                      <a:r>
                        <a:rPr lang="en-US" sz="2800" dirty="0" err="1" smtClean="0"/>
                        <a:t>Những</a:t>
                      </a:r>
                      <a:r>
                        <a:rPr lang="en-US" sz="2800" baseline="0" dirty="0" smtClean="0"/>
                        <a:t> </a:t>
                      </a:r>
                      <a:r>
                        <a:rPr lang="en-US" sz="2800" baseline="0" dirty="0" err="1" smtClean="0"/>
                        <a:t>nguy</a:t>
                      </a:r>
                      <a:r>
                        <a:rPr lang="en-US" sz="2800" baseline="0" dirty="0" smtClean="0"/>
                        <a:t> </a:t>
                      </a:r>
                      <a:r>
                        <a:rPr lang="en-US" sz="2800" baseline="0" dirty="0" err="1" smtClean="0"/>
                        <a:t>hiểm</a:t>
                      </a:r>
                      <a:r>
                        <a:rPr lang="en-US" sz="2800" baseline="0" dirty="0" smtClean="0"/>
                        <a:t> </a:t>
                      </a:r>
                      <a:r>
                        <a:rPr lang="en-US" sz="2800" baseline="0" dirty="0" err="1" smtClean="0"/>
                        <a:t>có</a:t>
                      </a:r>
                      <a:r>
                        <a:rPr lang="en-US" sz="2800" baseline="0" dirty="0" smtClean="0"/>
                        <a:t> </a:t>
                      </a:r>
                      <a:r>
                        <a:rPr lang="en-US" sz="2800" baseline="0" dirty="0" err="1" smtClean="0"/>
                        <a:t>thể</a:t>
                      </a:r>
                      <a:r>
                        <a:rPr lang="en-US" sz="2800" baseline="0" dirty="0" smtClean="0"/>
                        <a:t> </a:t>
                      </a:r>
                      <a:r>
                        <a:rPr lang="en-US" sz="2800" baseline="0" dirty="0" err="1" smtClean="0"/>
                        <a:t>xảy</a:t>
                      </a:r>
                      <a:r>
                        <a:rPr lang="en-US" sz="2800" baseline="0" dirty="0" smtClean="0"/>
                        <a:t> </a:t>
                      </a:r>
                      <a:r>
                        <a:rPr lang="en-US" sz="2800" baseline="0" dirty="0" err="1" smtClean="0"/>
                        <a:t>ra</a:t>
                      </a:r>
                      <a:endParaRPr lang="en-US" sz="28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trộm</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xảy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ra</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cháy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nổ</a:t>
                      </a:r>
                      <a:endParaRPr lang="en-US" sz="3200" dirty="0"/>
                    </a:p>
                  </a:txBody>
                  <a:tcPr>
                    <a:solidFill>
                      <a:schemeClr val="accent6">
                        <a:lumMod val="20000"/>
                        <a:lumOff val="80000"/>
                      </a:schemeClr>
                    </a:solidFill>
                  </a:tcPr>
                </a:tc>
                <a:tc>
                  <a:txBody>
                    <a:bodyPr/>
                    <a:lstStyle/>
                    <a:p>
                      <a:endParaRPr lang="en-US" sz="3200" dirty="0"/>
                    </a:p>
                  </a:txBody>
                  <a:tcPr>
                    <a:solidFill>
                      <a:schemeClr val="accent6">
                        <a:lumMod val="20000"/>
                        <a:lumOff val="80000"/>
                      </a:schemeClr>
                    </a:solidFill>
                  </a:tcPr>
                </a:tc>
                <a:tc>
                  <a:txBody>
                    <a:bodyPr/>
                    <a:lstStyle/>
                    <a:p>
                      <a:endParaRPr lang="en-US" sz="3200" dirty="0"/>
                    </a:p>
                  </a:txBody>
                  <a:tcPr>
                    <a:solidFill>
                      <a:schemeClr val="accent6">
                        <a:lumMod val="20000"/>
                        <a:lumOff val="80000"/>
                      </a:schemeClr>
                    </a:solidFill>
                  </a:tcPr>
                </a:tc>
                <a:extLst>
                  <a:ext uri="{0D108BD9-81ED-4DB2-BD59-A6C34878D82A}">
                    <a16:rowId xmlns:a16="http://schemas.microsoft.com/office/drawing/2014/main" val="10001"/>
                  </a:ext>
                </a:extLst>
              </a:tr>
              <a:tr h="1283854">
                <a:tc>
                  <a:txBody>
                    <a:bodyPr/>
                    <a:lstStyle/>
                    <a:p>
                      <a:r>
                        <a:rPr lang="en-US" sz="2800" dirty="0" err="1" smtClean="0"/>
                        <a:t>Hậu</a:t>
                      </a:r>
                      <a:r>
                        <a:rPr lang="en-US" sz="2800" baseline="0" dirty="0" smtClean="0"/>
                        <a:t> </a:t>
                      </a:r>
                      <a:r>
                        <a:rPr lang="en-US" sz="2800" baseline="0" dirty="0" err="1" smtClean="0"/>
                        <a:t>quả</a:t>
                      </a:r>
                      <a:r>
                        <a:rPr lang="en-US" sz="2800" baseline="0" dirty="0" smtClean="0"/>
                        <a:t> </a:t>
                      </a:r>
                      <a:r>
                        <a:rPr lang="en-US" sz="2800" baseline="0" dirty="0" err="1" smtClean="0"/>
                        <a:t>của</a:t>
                      </a:r>
                      <a:r>
                        <a:rPr lang="en-US" sz="2800" baseline="0" dirty="0" smtClean="0"/>
                        <a:t> </a:t>
                      </a:r>
                      <a:r>
                        <a:rPr lang="en-US" sz="2800" baseline="0" dirty="0" err="1" smtClean="0"/>
                        <a:t>tình</a:t>
                      </a:r>
                      <a:r>
                        <a:rPr lang="en-US" sz="2800" baseline="0" dirty="0" smtClean="0"/>
                        <a:t> </a:t>
                      </a:r>
                      <a:r>
                        <a:rPr lang="en-US" sz="2800" baseline="0" dirty="0" err="1" smtClean="0"/>
                        <a:t>huống</a:t>
                      </a:r>
                      <a:r>
                        <a:rPr lang="en-US" sz="2800" baseline="0" dirty="0" smtClean="0"/>
                        <a:t> </a:t>
                      </a:r>
                      <a:r>
                        <a:rPr lang="en-US" sz="2800" baseline="0" dirty="0" err="1" smtClean="0"/>
                        <a:t>nguy</a:t>
                      </a:r>
                      <a:r>
                        <a:rPr lang="en-US" sz="2800" baseline="0" dirty="0" smtClean="0"/>
                        <a:t> </a:t>
                      </a:r>
                      <a:r>
                        <a:rPr lang="en-US" sz="2800" baseline="0" dirty="0" err="1" smtClean="0"/>
                        <a:t>hiểm</a:t>
                      </a:r>
                      <a:endParaRPr lang="en-US" sz="2800" dirty="0"/>
                    </a:p>
                  </a:txBody>
                  <a:tcPr>
                    <a:solidFill>
                      <a:schemeClr val="accent6">
                        <a:lumMod val="20000"/>
                        <a:lumOff val="80000"/>
                      </a:schemeClr>
                    </a:solidFill>
                  </a:tcPr>
                </a:tc>
                <a:tc gridSpan="3">
                  <a:txBody>
                    <a:bodyPr/>
                    <a:lstStyle/>
                    <a:p>
                      <a:endParaRPr lang="en-US" sz="3200" dirty="0"/>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46148596"/>
              </p:ext>
            </p:extLst>
          </p:nvPr>
        </p:nvGraphicFramePr>
        <p:xfrm>
          <a:off x="478315" y="2405727"/>
          <a:ext cx="9753601" cy="3905134"/>
        </p:xfrm>
        <a:graphic>
          <a:graphicData uri="http://schemas.openxmlformats.org/drawingml/2006/table">
            <a:tbl>
              <a:tblPr firstRow="1" bandRow="1">
                <a:tableStyleId>{5C22544A-7EE6-4342-B048-85BDC9FD1C3A}</a:tableStyleId>
              </a:tblPr>
              <a:tblGrid>
                <a:gridCol w="2812474">
                  <a:extLst>
                    <a:ext uri="{9D8B030D-6E8A-4147-A177-3AD203B41FA5}">
                      <a16:colId xmlns:a16="http://schemas.microsoft.com/office/drawing/2014/main" val="20000"/>
                    </a:ext>
                  </a:extLst>
                </a:gridCol>
                <a:gridCol w="2515033">
                  <a:extLst>
                    <a:ext uri="{9D8B030D-6E8A-4147-A177-3AD203B41FA5}">
                      <a16:colId xmlns:a16="http://schemas.microsoft.com/office/drawing/2014/main" val="20001"/>
                    </a:ext>
                  </a:extLst>
                </a:gridCol>
                <a:gridCol w="1973840">
                  <a:extLst>
                    <a:ext uri="{9D8B030D-6E8A-4147-A177-3AD203B41FA5}">
                      <a16:colId xmlns:a16="http://schemas.microsoft.com/office/drawing/2014/main" val="20002"/>
                    </a:ext>
                  </a:extLst>
                </a:gridCol>
                <a:gridCol w="2452254">
                  <a:extLst>
                    <a:ext uri="{9D8B030D-6E8A-4147-A177-3AD203B41FA5}">
                      <a16:colId xmlns:a16="http://schemas.microsoft.com/office/drawing/2014/main" val="20003"/>
                    </a:ext>
                  </a:extLst>
                </a:gridCol>
              </a:tblGrid>
              <a:tr h="761999">
                <a:tc>
                  <a:txBody>
                    <a:bodyPr/>
                    <a:lstStyle/>
                    <a:p>
                      <a:pPr algn="ctr"/>
                      <a:r>
                        <a:rPr lang="en-US" sz="3200" dirty="0" err="1" smtClean="0"/>
                        <a:t>Không</a:t>
                      </a:r>
                      <a:r>
                        <a:rPr lang="en-US" sz="3200" baseline="0" dirty="0" smtClean="0"/>
                        <a:t> </a:t>
                      </a:r>
                      <a:r>
                        <a:rPr lang="en-US" sz="3200" baseline="0" dirty="0" err="1" smtClean="0"/>
                        <a:t>gian</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nhà</a:t>
                      </a:r>
                      <a:endParaRPr lang="en-US" sz="3200" dirty="0"/>
                    </a:p>
                  </a:txBody>
                  <a:tcPr/>
                </a:tc>
                <a:tc>
                  <a:txBody>
                    <a:bodyPr/>
                    <a:lstStyle/>
                    <a:p>
                      <a:pPr algn="ctr"/>
                      <a:r>
                        <a:rPr lang="en-US" sz="3200" dirty="0" smtClean="0"/>
                        <a:t>Ở </a:t>
                      </a:r>
                      <a:r>
                        <a:rPr lang="en-US" sz="3200" dirty="0" err="1" smtClean="0"/>
                        <a:t>trường</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những</a:t>
                      </a:r>
                      <a:r>
                        <a:rPr lang="en-US" sz="3200" baseline="0" dirty="0" smtClean="0"/>
                        <a:t> </a:t>
                      </a:r>
                      <a:r>
                        <a:rPr lang="en-US" sz="3200" baseline="0" dirty="0" err="1" smtClean="0"/>
                        <a:t>nơi</a:t>
                      </a:r>
                      <a:r>
                        <a:rPr lang="en-US" sz="3200" baseline="0" dirty="0" smtClean="0"/>
                        <a:t> </a:t>
                      </a:r>
                      <a:r>
                        <a:rPr lang="en-US" sz="3200" baseline="0" dirty="0" err="1" smtClean="0"/>
                        <a:t>khác</a:t>
                      </a:r>
                      <a:endParaRPr lang="en-US" sz="3200" dirty="0"/>
                    </a:p>
                  </a:txBody>
                  <a:tcPr/>
                </a:tc>
                <a:extLst>
                  <a:ext uri="{0D108BD9-81ED-4DB2-BD59-A6C34878D82A}">
                    <a16:rowId xmlns:a16="http://schemas.microsoft.com/office/drawing/2014/main" val="10000"/>
                  </a:ext>
                </a:extLst>
              </a:tr>
              <a:tr h="1283854">
                <a:tc>
                  <a:txBody>
                    <a:bodyPr/>
                    <a:lstStyle/>
                    <a:p>
                      <a:r>
                        <a:rPr lang="en-US" sz="2800" dirty="0" err="1" smtClean="0"/>
                        <a:t>Những</a:t>
                      </a:r>
                      <a:r>
                        <a:rPr lang="en-US" sz="2800" baseline="0" dirty="0" smtClean="0"/>
                        <a:t> </a:t>
                      </a:r>
                      <a:r>
                        <a:rPr lang="en-US" sz="2800" baseline="0" dirty="0" err="1" smtClean="0"/>
                        <a:t>nguy</a:t>
                      </a:r>
                      <a:r>
                        <a:rPr lang="en-US" sz="2800" baseline="0" dirty="0" smtClean="0"/>
                        <a:t> </a:t>
                      </a:r>
                      <a:r>
                        <a:rPr lang="en-US" sz="2800" baseline="0" dirty="0" err="1" smtClean="0"/>
                        <a:t>hiểm</a:t>
                      </a:r>
                      <a:r>
                        <a:rPr lang="en-US" sz="2800" baseline="0" dirty="0" smtClean="0"/>
                        <a:t> </a:t>
                      </a:r>
                      <a:r>
                        <a:rPr lang="en-US" sz="2800" baseline="0" dirty="0" err="1" smtClean="0"/>
                        <a:t>có</a:t>
                      </a:r>
                      <a:r>
                        <a:rPr lang="en-US" sz="2800" baseline="0" dirty="0" smtClean="0"/>
                        <a:t> </a:t>
                      </a:r>
                      <a:r>
                        <a:rPr lang="en-US" sz="2800" baseline="0" dirty="0" err="1" smtClean="0"/>
                        <a:t>thể</a:t>
                      </a:r>
                      <a:r>
                        <a:rPr lang="en-US" sz="2800" baseline="0" dirty="0" smtClean="0"/>
                        <a:t> </a:t>
                      </a:r>
                      <a:r>
                        <a:rPr lang="en-US" sz="2800" baseline="0" dirty="0" err="1" smtClean="0"/>
                        <a:t>xảy</a:t>
                      </a:r>
                      <a:r>
                        <a:rPr lang="en-US" sz="2800" baseline="0" dirty="0" smtClean="0"/>
                        <a:t> </a:t>
                      </a:r>
                      <a:r>
                        <a:rPr lang="en-US" sz="2800" baseline="0" dirty="0" err="1" smtClean="0"/>
                        <a:t>ra</a:t>
                      </a:r>
                      <a:endParaRPr lang="en-US" sz="28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trộm</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xảy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ra</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cháy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nổ</a:t>
                      </a:r>
                      <a:endParaRPr lang="en-US" sz="32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nạt</a:t>
                      </a:r>
                      <a:endParaRPr lang="en-US" sz="3200" dirty="0"/>
                    </a:p>
                  </a:txBody>
                  <a:tcPr>
                    <a:solidFill>
                      <a:schemeClr val="accent6">
                        <a:lumMod val="20000"/>
                        <a:lumOff val="80000"/>
                      </a:schemeClr>
                    </a:solidFill>
                  </a:tcPr>
                </a:tc>
                <a:tc>
                  <a:txBody>
                    <a:bodyPr/>
                    <a:lstStyle/>
                    <a:p>
                      <a:endParaRPr lang="en-US" sz="3200" dirty="0"/>
                    </a:p>
                  </a:txBody>
                  <a:tcPr>
                    <a:solidFill>
                      <a:schemeClr val="accent6">
                        <a:lumMod val="20000"/>
                        <a:lumOff val="80000"/>
                      </a:schemeClr>
                    </a:solidFill>
                  </a:tcPr>
                </a:tc>
                <a:extLst>
                  <a:ext uri="{0D108BD9-81ED-4DB2-BD59-A6C34878D82A}">
                    <a16:rowId xmlns:a16="http://schemas.microsoft.com/office/drawing/2014/main" val="10001"/>
                  </a:ext>
                </a:extLst>
              </a:tr>
              <a:tr h="1283854">
                <a:tc>
                  <a:txBody>
                    <a:bodyPr/>
                    <a:lstStyle/>
                    <a:p>
                      <a:r>
                        <a:rPr lang="en-US" sz="2800" dirty="0" err="1" smtClean="0"/>
                        <a:t>Hậu</a:t>
                      </a:r>
                      <a:r>
                        <a:rPr lang="en-US" sz="2800" baseline="0" dirty="0" smtClean="0"/>
                        <a:t> </a:t>
                      </a:r>
                      <a:r>
                        <a:rPr lang="en-US" sz="2800" baseline="0" dirty="0" err="1" smtClean="0"/>
                        <a:t>quả</a:t>
                      </a:r>
                      <a:r>
                        <a:rPr lang="en-US" sz="2800" baseline="0" dirty="0" smtClean="0"/>
                        <a:t> </a:t>
                      </a:r>
                      <a:r>
                        <a:rPr lang="en-US" sz="2800" baseline="0" dirty="0" err="1" smtClean="0"/>
                        <a:t>của</a:t>
                      </a:r>
                      <a:r>
                        <a:rPr lang="en-US" sz="2800" baseline="0" dirty="0" smtClean="0"/>
                        <a:t> </a:t>
                      </a:r>
                      <a:r>
                        <a:rPr lang="en-US" sz="2800" baseline="0" dirty="0" err="1" smtClean="0"/>
                        <a:t>tình</a:t>
                      </a:r>
                      <a:r>
                        <a:rPr lang="en-US" sz="2800" baseline="0" dirty="0" smtClean="0"/>
                        <a:t> </a:t>
                      </a:r>
                      <a:r>
                        <a:rPr lang="en-US" sz="2800" baseline="0" dirty="0" err="1" smtClean="0"/>
                        <a:t>huống</a:t>
                      </a:r>
                      <a:r>
                        <a:rPr lang="en-US" sz="2800" baseline="0" dirty="0" smtClean="0"/>
                        <a:t> </a:t>
                      </a:r>
                      <a:r>
                        <a:rPr lang="en-US" sz="2800" baseline="0" dirty="0" err="1" smtClean="0"/>
                        <a:t>nguy</a:t>
                      </a:r>
                      <a:r>
                        <a:rPr lang="en-US" sz="2800" baseline="0" dirty="0" smtClean="0"/>
                        <a:t> </a:t>
                      </a:r>
                      <a:r>
                        <a:rPr lang="en-US" sz="2800" baseline="0" dirty="0" err="1" smtClean="0"/>
                        <a:t>hiểm</a:t>
                      </a:r>
                      <a:endParaRPr lang="en-US" sz="2800" dirty="0"/>
                    </a:p>
                  </a:txBody>
                  <a:tcPr>
                    <a:solidFill>
                      <a:schemeClr val="accent6">
                        <a:lumMod val="20000"/>
                        <a:lumOff val="80000"/>
                      </a:schemeClr>
                    </a:solidFill>
                  </a:tcPr>
                </a:tc>
                <a:tc gridSpan="3">
                  <a:txBody>
                    <a:bodyPr/>
                    <a:lstStyle/>
                    <a:p>
                      <a:endParaRPr lang="en-US" sz="3200" dirty="0"/>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68913705"/>
              </p:ext>
            </p:extLst>
          </p:nvPr>
        </p:nvGraphicFramePr>
        <p:xfrm>
          <a:off x="501925" y="2467974"/>
          <a:ext cx="9753601" cy="3905134"/>
        </p:xfrm>
        <a:graphic>
          <a:graphicData uri="http://schemas.openxmlformats.org/drawingml/2006/table">
            <a:tbl>
              <a:tblPr firstRow="1" bandRow="1">
                <a:tableStyleId>{5C22544A-7EE6-4342-B048-85BDC9FD1C3A}</a:tableStyleId>
              </a:tblPr>
              <a:tblGrid>
                <a:gridCol w="2812474">
                  <a:extLst>
                    <a:ext uri="{9D8B030D-6E8A-4147-A177-3AD203B41FA5}">
                      <a16:colId xmlns:a16="http://schemas.microsoft.com/office/drawing/2014/main" val="20000"/>
                    </a:ext>
                  </a:extLst>
                </a:gridCol>
                <a:gridCol w="2515033">
                  <a:extLst>
                    <a:ext uri="{9D8B030D-6E8A-4147-A177-3AD203B41FA5}">
                      <a16:colId xmlns:a16="http://schemas.microsoft.com/office/drawing/2014/main" val="20001"/>
                    </a:ext>
                  </a:extLst>
                </a:gridCol>
                <a:gridCol w="1973840">
                  <a:extLst>
                    <a:ext uri="{9D8B030D-6E8A-4147-A177-3AD203B41FA5}">
                      <a16:colId xmlns:a16="http://schemas.microsoft.com/office/drawing/2014/main" val="20002"/>
                    </a:ext>
                  </a:extLst>
                </a:gridCol>
                <a:gridCol w="2452254">
                  <a:extLst>
                    <a:ext uri="{9D8B030D-6E8A-4147-A177-3AD203B41FA5}">
                      <a16:colId xmlns:a16="http://schemas.microsoft.com/office/drawing/2014/main" val="20003"/>
                    </a:ext>
                  </a:extLst>
                </a:gridCol>
              </a:tblGrid>
              <a:tr h="761999">
                <a:tc>
                  <a:txBody>
                    <a:bodyPr/>
                    <a:lstStyle/>
                    <a:p>
                      <a:pPr algn="ctr"/>
                      <a:r>
                        <a:rPr lang="en-US" sz="3200" dirty="0" err="1" smtClean="0"/>
                        <a:t>Không</a:t>
                      </a:r>
                      <a:r>
                        <a:rPr lang="en-US" sz="3200" baseline="0" dirty="0" smtClean="0"/>
                        <a:t> </a:t>
                      </a:r>
                      <a:r>
                        <a:rPr lang="en-US" sz="3200" baseline="0" dirty="0" err="1" smtClean="0"/>
                        <a:t>gian</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nhà</a:t>
                      </a:r>
                      <a:endParaRPr lang="en-US" sz="3200" dirty="0"/>
                    </a:p>
                  </a:txBody>
                  <a:tcPr/>
                </a:tc>
                <a:tc>
                  <a:txBody>
                    <a:bodyPr/>
                    <a:lstStyle/>
                    <a:p>
                      <a:pPr algn="ctr"/>
                      <a:r>
                        <a:rPr lang="en-US" sz="3200" dirty="0" smtClean="0"/>
                        <a:t>Ở </a:t>
                      </a:r>
                      <a:r>
                        <a:rPr lang="en-US" sz="3200" dirty="0" err="1" smtClean="0"/>
                        <a:t>trường</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những</a:t>
                      </a:r>
                      <a:r>
                        <a:rPr lang="en-US" sz="3200" baseline="0" dirty="0" smtClean="0"/>
                        <a:t> </a:t>
                      </a:r>
                      <a:r>
                        <a:rPr lang="en-US" sz="3200" baseline="0" dirty="0" err="1" smtClean="0"/>
                        <a:t>nơi</a:t>
                      </a:r>
                      <a:r>
                        <a:rPr lang="en-US" sz="3200" baseline="0" dirty="0" smtClean="0"/>
                        <a:t> </a:t>
                      </a:r>
                      <a:r>
                        <a:rPr lang="en-US" sz="3200" baseline="0" dirty="0" err="1" smtClean="0"/>
                        <a:t>khác</a:t>
                      </a:r>
                      <a:endParaRPr lang="en-US" sz="3200" dirty="0"/>
                    </a:p>
                  </a:txBody>
                  <a:tcPr/>
                </a:tc>
                <a:extLst>
                  <a:ext uri="{0D108BD9-81ED-4DB2-BD59-A6C34878D82A}">
                    <a16:rowId xmlns:a16="http://schemas.microsoft.com/office/drawing/2014/main" val="10000"/>
                  </a:ext>
                </a:extLst>
              </a:tr>
              <a:tr h="1283854">
                <a:tc>
                  <a:txBody>
                    <a:bodyPr/>
                    <a:lstStyle/>
                    <a:p>
                      <a:r>
                        <a:rPr lang="en-US" sz="2800" dirty="0" err="1" smtClean="0"/>
                        <a:t>Những</a:t>
                      </a:r>
                      <a:r>
                        <a:rPr lang="en-US" sz="2800" baseline="0" dirty="0" smtClean="0"/>
                        <a:t> </a:t>
                      </a:r>
                      <a:r>
                        <a:rPr lang="en-US" sz="2800" baseline="0" dirty="0" err="1" smtClean="0"/>
                        <a:t>nguy</a:t>
                      </a:r>
                      <a:r>
                        <a:rPr lang="en-US" sz="2800" baseline="0" dirty="0" smtClean="0"/>
                        <a:t> </a:t>
                      </a:r>
                      <a:r>
                        <a:rPr lang="en-US" sz="2800" baseline="0" dirty="0" err="1" smtClean="0"/>
                        <a:t>hiểm</a:t>
                      </a:r>
                      <a:r>
                        <a:rPr lang="en-US" sz="2800" baseline="0" dirty="0" smtClean="0"/>
                        <a:t> </a:t>
                      </a:r>
                      <a:r>
                        <a:rPr lang="en-US" sz="2800" baseline="0" dirty="0" err="1" smtClean="0"/>
                        <a:t>có</a:t>
                      </a:r>
                      <a:r>
                        <a:rPr lang="en-US" sz="2800" baseline="0" dirty="0" smtClean="0"/>
                        <a:t> </a:t>
                      </a:r>
                      <a:r>
                        <a:rPr lang="en-US" sz="2800" baseline="0" dirty="0" err="1" smtClean="0"/>
                        <a:t>thể</a:t>
                      </a:r>
                      <a:r>
                        <a:rPr lang="en-US" sz="2800" baseline="0" dirty="0" smtClean="0"/>
                        <a:t> </a:t>
                      </a:r>
                      <a:r>
                        <a:rPr lang="en-US" sz="2800" baseline="0" dirty="0" err="1" smtClean="0"/>
                        <a:t>xảy</a:t>
                      </a:r>
                      <a:r>
                        <a:rPr lang="en-US" sz="2800" baseline="0" dirty="0" smtClean="0"/>
                        <a:t> </a:t>
                      </a:r>
                      <a:r>
                        <a:rPr lang="en-US" sz="2800" baseline="0" dirty="0" err="1" smtClean="0"/>
                        <a:t>ra</a:t>
                      </a:r>
                      <a:endParaRPr lang="en-US" sz="28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trộm</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xảy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ra</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cháy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nổ</a:t>
                      </a:r>
                      <a:endParaRPr lang="en-US" sz="32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nạt</a:t>
                      </a:r>
                      <a:endParaRPr lang="en-US" sz="32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lừa</a:t>
                      </a:r>
                      <a:endParaRPr lang="en-US" sz="3200" dirty="0"/>
                    </a:p>
                  </a:txBody>
                  <a:tcPr>
                    <a:solidFill>
                      <a:schemeClr val="accent6">
                        <a:lumMod val="20000"/>
                        <a:lumOff val="80000"/>
                      </a:schemeClr>
                    </a:solidFill>
                  </a:tcPr>
                </a:tc>
                <a:extLst>
                  <a:ext uri="{0D108BD9-81ED-4DB2-BD59-A6C34878D82A}">
                    <a16:rowId xmlns:a16="http://schemas.microsoft.com/office/drawing/2014/main" val="10001"/>
                  </a:ext>
                </a:extLst>
              </a:tr>
              <a:tr h="1283854">
                <a:tc>
                  <a:txBody>
                    <a:bodyPr/>
                    <a:lstStyle/>
                    <a:p>
                      <a:r>
                        <a:rPr lang="en-US" sz="2800" dirty="0" err="1" smtClean="0"/>
                        <a:t>Hậu</a:t>
                      </a:r>
                      <a:r>
                        <a:rPr lang="en-US" sz="2800" baseline="0" dirty="0" smtClean="0"/>
                        <a:t> </a:t>
                      </a:r>
                      <a:r>
                        <a:rPr lang="en-US" sz="2800" baseline="0" dirty="0" err="1" smtClean="0"/>
                        <a:t>quả</a:t>
                      </a:r>
                      <a:r>
                        <a:rPr lang="en-US" sz="2800" baseline="0" dirty="0" smtClean="0"/>
                        <a:t> </a:t>
                      </a:r>
                      <a:r>
                        <a:rPr lang="en-US" sz="2800" baseline="0" dirty="0" err="1" smtClean="0"/>
                        <a:t>của</a:t>
                      </a:r>
                      <a:r>
                        <a:rPr lang="en-US" sz="2800" baseline="0" dirty="0" smtClean="0"/>
                        <a:t> </a:t>
                      </a:r>
                      <a:r>
                        <a:rPr lang="en-US" sz="2800" baseline="0" dirty="0" err="1" smtClean="0"/>
                        <a:t>tình</a:t>
                      </a:r>
                      <a:r>
                        <a:rPr lang="en-US" sz="2800" baseline="0" dirty="0" smtClean="0"/>
                        <a:t> </a:t>
                      </a:r>
                      <a:r>
                        <a:rPr lang="en-US" sz="2800" baseline="0" dirty="0" err="1" smtClean="0"/>
                        <a:t>huống</a:t>
                      </a:r>
                      <a:r>
                        <a:rPr lang="en-US" sz="2800" baseline="0" dirty="0" smtClean="0"/>
                        <a:t> </a:t>
                      </a:r>
                      <a:r>
                        <a:rPr lang="en-US" sz="2800" baseline="0" dirty="0" err="1" smtClean="0"/>
                        <a:t>nguy</a:t>
                      </a:r>
                      <a:r>
                        <a:rPr lang="en-US" sz="2800" baseline="0" dirty="0" smtClean="0"/>
                        <a:t> </a:t>
                      </a:r>
                      <a:r>
                        <a:rPr lang="en-US" sz="2800" baseline="0" dirty="0" err="1" smtClean="0"/>
                        <a:t>hiểm</a:t>
                      </a:r>
                      <a:endParaRPr lang="en-US" sz="2800" dirty="0"/>
                    </a:p>
                  </a:txBody>
                  <a:tcPr>
                    <a:solidFill>
                      <a:schemeClr val="accent6">
                        <a:lumMod val="20000"/>
                        <a:lumOff val="80000"/>
                      </a:schemeClr>
                    </a:solidFill>
                  </a:tcPr>
                </a:tc>
                <a:tc gridSpan="3">
                  <a:txBody>
                    <a:bodyPr/>
                    <a:lstStyle/>
                    <a:p>
                      <a:endParaRPr lang="en-US" sz="3200" dirty="0"/>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56692778"/>
              </p:ext>
            </p:extLst>
          </p:nvPr>
        </p:nvGraphicFramePr>
        <p:xfrm>
          <a:off x="478315" y="2495880"/>
          <a:ext cx="9753601" cy="3905134"/>
        </p:xfrm>
        <a:graphic>
          <a:graphicData uri="http://schemas.openxmlformats.org/drawingml/2006/table">
            <a:tbl>
              <a:tblPr firstRow="1" bandRow="1">
                <a:tableStyleId>{5C22544A-7EE6-4342-B048-85BDC9FD1C3A}</a:tableStyleId>
              </a:tblPr>
              <a:tblGrid>
                <a:gridCol w="2812474">
                  <a:extLst>
                    <a:ext uri="{9D8B030D-6E8A-4147-A177-3AD203B41FA5}">
                      <a16:colId xmlns:a16="http://schemas.microsoft.com/office/drawing/2014/main" val="20000"/>
                    </a:ext>
                  </a:extLst>
                </a:gridCol>
                <a:gridCol w="2515033">
                  <a:extLst>
                    <a:ext uri="{9D8B030D-6E8A-4147-A177-3AD203B41FA5}">
                      <a16:colId xmlns:a16="http://schemas.microsoft.com/office/drawing/2014/main" val="20001"/>
                    </a:ext>
                  </a:extLst>
                </a:gridCol>
                <a:gridCol w="1973840">
                  <a:extLst>
                    <a:ext uri="{9D8B030D-6E8A-4147-A177-3AD203B41FA5}">
                      <a16:colId xmlns:a16="http://schemas.microsoft.com/office/drawing/2014/main" val="20002"/>
                    </a:ext>
                  </a:extLst>
                </a:gridCol>
                <a:gridCol w="2452254">
                  <a:extLst>
                    <a:ext uri="{9D8B030D-6E8A-4147-A177-3AD203B41FA5}">
                      <a16:colId xmlns:a16="http://schemas.microsoft.com/office/drawing/2014/main" val="20003"/>
                    </a:ext>
                  </a:extLst>
                </a:gridCol>
              </a:tblGrid>
              <a:tr h="761999">
                <a:tc>
                  <a:txBody>
                    <a:bodyPr/>
                    <a:lstStyle/>
                    <a:p>
                      <a:pPr algn="ctr"/>
                      <a:r>
                        <a:rPr lang="en-US" sz="3200" dirty="0" err="1" smtClean="0"/>
                        <a:t>Không</a:t>
                      </a:r>
                      <a:r>
                        <a:rPr lang="en-US" sz="3200" baseline="0" dirty="0" smtClean="0"/>
                        <a:t> </a:t>
                      </a:r>
                      <a:r>
                        <a:rPr lang="en-US" sz="3200" baseline="0" dirty="0" err="1" smtClean="0"/>
                        <a:t>gian</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nhà</a:t>
                      </a:r>
                      <a:endParaRPr lang="en-US" sz="3200" dirty="0"/>
                    </a:p>
                  </a:txBody>
                  <a:tcPr/>
                </a:tc>
                <a:tc>
                  <a:txBody>
                    <a:bodyPr/>
                    <a:lstStyle/>
                    <a:p>
                      <a:pPr algn="ctr"/>
                      <a:r>
                        <a:rPr lang="en-US" sz="3200" dirty="0" smtClean="0"/>
                        <a:t>Ở </a:t>
                      </a:r>
                      <a:r>
                        <a:rPr lang="en-US" sz="3200" dirty="0" err="1" smtClean="0"/>
                        <a:t>trường</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những</a:t>
                      </a:r>
                      <a:r>
                        <a:rPr lang="en-US" sz="3200" baseline="0" dirty="0" smtClean="0"/>
                        <a:t> </a:t>
                      </a:r>
                      <a:r>
                        <a:rPr lang="en-US" sz="3200" baseline="0" dirty="0" err="1" smtClean="0"/>
                        <a:t>nơi</a:t>
                      </a:r>
                      <a:r>
                        <a:rPr lang="en-US" sz="3200" baseline="0" dirty="0" smtClean="0"/>
                        <a:t> </a:t>
                      </a:r>
                      <a:r>
                        <a:rPr lang="en-US" sz="3200" baseline="0" dirty="0" err="1" smtClean="0"/>
                        <a:t>khác</a:t>
                      </a:r>
                      <a:endParaRPr lang="en-US" sz="3200" dirty="0"/>
                    </a:p>
                  </a:txBody>
                  <a:tcPr/>
                </a:tc>
                <a:extLst>
                  <a:ext uri="{0D108BD9-81ED-4DB2-BD59-A6C34878D82A}">
                    <a16:rowId xmlns:a16="http://schemas.microsoft.com/office/drawing/2014/main" val="10000"/>
                  </a:ext>
                </a:extLst>
              </a:tr>
              <a:tr h="1283854">
                <a:tc>
                  <a:txBody>
                    <a:bodyPr/>
                    <a:lstStyle/>
                    <a:p>
                      <a:r>
                        <a:rPr lang="en-US" sz="2800" dirty="0" err="1" smtClean="0"/>
                        <a:t>Những</a:t>
                      </a:r>
                      <a:r>
                        <a:rPr lang="en-US" sz="2800" baseline="0" dirty="0" smtClean="0"/>
                        <a:t> </a:t>
                      </a:r>
                      <a:r>
                        <a:rPr lang="en-US" sz="2800" baseline="0" dirty="0" err="1" smtClean="0"/>
                        <a:t>nguy</a:t>
                      </a:r>
                      <a:r>
                        <a:rPr lang="en-US" sz="2800" baseline="0" dirty="0" smtClean="0"/>
                        <a:t> </a:t>
                      </a:r>
                      <a:r>
                        <a:rPr lang="en-US" sz="2800" baseline="0" dirty="0" err="1" smtClean="0"/>
                        <a:t>hiểm</a:t>
                      </a:r>
                      <a:r>
                        <a:rPr lang="en-US" sz="2800" baseline="0" dirty="0" smtClean="0"/>
                        <a:t> </a:t>
                      </a:r>
                      <a:r>
                        <a:rPr lang="en-US" sz="2800" baseline="0" dirty="0" err="1" smtClean="0"/>
                        <a:t>có</a:t>
                      </a:r>
                      <a:r>
                        <a:rPr lang="en-US" sz="2800" baseline="0" dirty="0" smtClean="0"/>
                        <a:t> </a:t>
                      </a:r>
                      <a:r>
                        <a:rPr lang="en-US" sz="2800" baseline="0" dirty="0" err="1" smtClean="0"/>
                        <a:t>thể</a:t>
                      </a:r>
                      <a:r>
                        <a:rPr lang="en-US" sz="2800" baseline="0" dirty="0" smtClean="0"/>
                        <a:t> </a:t>
                      </a:r>
                      <a:r>
                        <a:rPr lang="en-US" sz="2800" baseline="0" dirty="0" err="1" smtClean="0"/>
                        <a:t>xảy</a:t>
                      </a:r>
                      <a:r>
                        <a:rPr lang="en-US" sz="2800" baseline="0" dirty="0" smtClean="0"/>
                        <a:t> </a:t>
                      </a:r>
                      <a:r>
                        <a:rPr lang="en-US" sz="2800" baseline="0" dirty="0" err="1" smtClean="0"/>
                        <a:t>ra</a:t>
                      </a:r>
                      <a:endParaRPr lang="en-US" sz="28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trộm</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xảy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ra</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cháy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nổ</a:t>
                      </a:r>
                      <a:endParaRPr lang="en-US" sz="32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nạt</a:t>
                      </a:r>
                      <a:endParaRPr lang="en-US" sz="32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lừa</a:t>
                      </a:r>
                      <a:endParaRPr lang="en-US" sz="3200" dirty="0"/>
                    </a:p>
                  </a:txBody>
                  <a:tcPr>
                    <a:solidFill>
                      <a:schemeClr val="accent6">
                        <a:lumMod val="20000"/>
                        <a:lumOff val="80000"/>
                      </a:schemeClr>
                    </a:solidFill>
                  </a:tcPr>
                </a:tc>
                <a:extLst>
                  <a:ext uri="{0D108BD9-81ED-4DB2-BD59-A6C34878D82A}">
                    <a16:rowId xmlns:a16="http://schemas.microsoft.com/office/drawing/2014/main" val="10001"/>
                  </a:ext>
                </a:extLst>
              </a:tr>
              <a:tr h="1283854">
                <a:tc>
                  <a:txBody>
                    <a:bodyPr/>
                    <a:lstStyle/>
                    <a:p>
                      <a:r>
                        <a:rPr lang="en-US" sz="2800" dirty="0" err="1" smtClean="0"/>
                        <a:t>Hậu</a:t>
                      </a:r>
                      <a:r>
                        <a:rPr lang="en-US" sz="2800" baseline="0" dirty="0" smtClean="0"/>
                        <a:t> </a:t>
                      </a:r>
                      <a:r>
                        <a:rPr lang="en-US" sz="2800" baseline="0" dirty="0" err="1" smtClean="0"/>
                        <a:t>quả</a:t>
                      </a:r>
                      <a:r>
                        <a:rPr lang="en-US" sz="2800" baseline="0" dirty="0" smtClean="0"/>
                        <a:t> </a:t>
                      </a:r>
                      <a:r>
                        <a:rPr lang="en-US" sz="2800" baseline="0" dirty="0" err="1" smtClean="0"/>
                        <a:t>của</a:t>
                      </a:r>
                      <a:r>
                        <a:rPr lang="en-US" sz="2800" baseline="0" dirty="0" smtClean="0"/>
                        <a:t> </a:t>
                      </a:r>
                      <a:r>
                        <a:rPr lang="en-US" sz="2800" baseline="0" dirty="0" err="1" smtClean="0"/>
                        <a:t>tình</a:t>
                      </a:r>
                      <a:r>
                        <a:rPr lang="en-US" sz="2800" baseline="0" dirty="0" smtClean="0"/>
                        <a:t> </a:t>
                      </a:r>
                      <a:r>
                        <a:rPr lang="en-US" sz="2800" baseline="0" dirty="0" err="1" smtClean="0"/>
                        <a:t>huống</a:t>
                      </a:r>
                      <a:r>
                        <a:rPr lang="en-US" sz="2800" baseline="0" dirty="0" smtClean="0"/>
                        <a:t> </a:t>
                      </a:r>
                      <a:r>
                        <a:rPr lang="en-US" sz="2800" baseline="0" dirty="0" err="1" smtClean="0"/>
                        <a:t>nguy</a:t>
                      </a:r>
                      <a:r>
                        <a:rPr lang="en-US" sz="2800" baseline="0" dirty="0" smtClean="0"/>
                        <a:t> </a:t>
                      </a:r>
                      <a:r>
                        <a:rPr lang="en-US" sz="2800" baseline="0" dirty="0" err="1" smtClean="0"/>
                        <a:t>hiểm</a:t>
                      </a:r>
                      <a:endParaRPr lang="en-US" sz="2800" dirty="0"/>
                    </a:p>
                  </a:txBody>
                  <a:tcPr>
                    <a:solidFill>
                      <a:schemeClr val="accent6">
                        <a:lumMod val="20000"/>
                        <a:lumOff val="80000"/>
                      </a:schemeClr>
                    </a:solidFill>
                  </a:tcPr>
                </a:tc>
                <a:tc gridSpan="3">
                  <a:txBody>
                    <a:bodyPr/>
                    <a:lstStyle/>
                    <a:p>
                      <a:r>
                        <a:rPr lang="en-US" sz="3200" kern="1200" dirty="0" err="1" smtClean="0">
                          <a:solidFill>
                            <a:schemeClr val="dk1"/>
                          </a:solidFill>
                          <a:latin typeface="+mn-lt"/>
                          <a:ea typeface="+mn-ea"/>
                          <a:cs typeface="+mn-cs"/>
                        </a:rPr>
                        <a:t>Ảnh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hưởng</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đến</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tính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mạng</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và</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tinh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thần</a:t>
                      </a:r>
                      <a:endParaRPr lang="en-US" sz="3200" dirty="0"/>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16574" y="242596"/>
            <a:ext cx="13289612" cy="6708710"/>
          </a:xfrm>
          <a:prstGeom prst="rect">
            <a:avLst/>
          </a:prstGeom>
        </p:spPr>
      </p:pic>
      <p:sp>
        <p:nvSpPr>
          <p:cNvPr id="5" name="Text Box 33"/>
          <p:cNvSpPr txBox="1">
            <a:spLocks noChangeArrowheads="1"/>
          </p:cNvSpPr>
          <p:nvPr/>
        </p:nvSpPr>
        <p:spPr bwMode="auto">
          <a:xfrm>
            <a:off x="1353847" y="410028"/>
            <a:ext cx="9548831" cy="1077218"/>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smtClean="0">
                <a:solidFill>
                  <a:srgbClr val="FF00FF"/>
                </a:solidFill>
                <a:latin typeface="+mn-lt"/>
              </a:rPr>
              <a:t>Bài</a:t>
            </a:r>
            <a:r>
              <a:rPr lang="en-US" altLang="en-US" b="1" dirty="0" smtClean="0">
                <a:solidFill>
                  <a:srgbClr val="FF00FF"/>
                </a:solidFill>
                <a:latin typeface="+mn-lt"/>
              </a:rPr>
              <a:t> </a:t>
            </a:r>
            <a:r>
              <a:rPr lang="en-US" altLang="en-US" b="1" dirty="0" err="1" smtClean="0">
                <a:solidFill>
                  <a:srgbClr val="FF00FF"/>
                </a:solidFill>
                <a:latin typeface="+mn-lt"/>
              </a:rPr>
              <a:t>tập</a:t>
            </a:r>
            <a:r>
              <a:rPr lang="en-US" altLang="en-US" b="1" dirty="0" smtClean="0">
                <a:solidFill>
                  <a:srgbClr val="FF00FF"/>
                </a:solidFill>
                <a:latin typeface="+mn-lt"/>
              </a:rPr>
              <a:t> 2/36: </a:t>
            </a:r>
            <a:r>
              <a:rPr lang="en-US" altLang="en-US" b="1" dirty="0" err="1" smtClean="0">
                <a:solidFill>
                  <a:srgbClr val="FF00FF"/>
                </a:solidFill>
                <a:latin typeface="+mn-lt"/>
              </a:rPr>
              <a:t>Trong</a:t>
            </a:r>
            <a:r>
              <a:rPr lang="en-US" altLang="en-US" b="1" dirty="0" smtClean="0">
                <a:solidFill>
                  <a:srgbClr val="FF00FF"/>
                </a:solidFill>
                <a:latin typeface="+mn-lt"/>
              </a:rPr>
              <a:t> </a:t>
            </a:r>
            <a:r>
              <a:rPr lang="en-US" altLang="en-US" b="1" dirty="0" err="1" smtClean="0">
                <a:solidFill>
                  <a:srgbClr val="FF00FF"/>
                </a:solidFill>
                <a:latin typeface="+mn-lt"/>
              </a:rPr>
              <a:t>các</a:t>
            </a:r>
            <a:r>
              <a:rPr lang="en-US" altLang="en-US" b="1" dirty="0" smtClean="0">
                <a:solidFill>
                  <a:srgbClr val="FF00FF"/>
                </a:solidFill>
                <a:latin typeface="+mn-lt"/>
              </a:rPr>
              <a:t> </a:t>
            </a:r>
            <a:r>
              <a:rPr lang="en-US" altLang="en-US" b="1" dirty="0" err="1" smtClean="0">
                <a:solidFill>
                  <a:srgbClr val="FF00FF"/>
                </a:solidFill>
                <a:latin typeface="+mn-lt"/>
              </a:rPr>
              <a:t>tình</a:t>
            </a:r>
            <a:r>
              <a:rPr lang="en-US" altLang="en-US" b="1" dirty="0" smtClean="0">
                <a:solidFill>
                  <a:srgbClr val="FF00FF"/>
                </a:solidFill>
                <a:latin typeface="+mn-lt"/>
              </a:rPr>
              <a:t> </a:t>
            </a:r>
            <a:r>
              <a:rPr lang="en-US" altLang="en-US" b="1" dirty="0" err="1" smtClean="0">
                <a:solidFill>
                  <a:srgbClr val="FF00FF"/>
                </a:solidFill>
                <a:latin typeface="+mn-lt"/>
              </a:rPr>
              <a:t>huống</a:t>
            </a:r>
            <a:r>
              <a:rPr lang="en-US" altLang="en-US" b="1" dirty="0" smtClean="0">
                <a:solidFill>
                  <a:srgbClr val="FF00FF"/>
                </a:solidFill>
                <a:latin typeface="+mn-lt"/>
              </a:rPr>
              <a:t> </a:t>
            </a:r>
            <a:r>
              <a:rPr lang="en-US" altLang="en-US" b="1" dirty="0" err="1" smtClean="0">
                <a:solidFill>
                  <a:srgbClr val="FF00FF"/>
                </a:solidFill>
                <a:latin typeface="+mn-lt"/>
              </a:rPr>
              <a:t>sau</a:t>
            </a:r>
            <a:r>
              <a:rPr lang="en-US" altLang="en-US" b="1" dirty="0" smtClean="0">
                <a:solidFill>
                  <a:srgbClr val="FF00FF"/>
                </a:solidFill>
                <a:latin typeface="+mn-lt"/>
              </a:rPr>
              <a:t>, </a:t>
            </a:r>
            <a:r>
              <a:rPr lang="en-US" altLang="en-US" b="1" dirty="0" err="1" smtClean="0">
                <a:solidFill>
                  <a:srgbClr val="FF00FF"/>
                </a:solidFill>
                <a:latin typeface="+mn-lt"/>
              </a:rPr>
              <a:t>tình</a:t>
            </a:r>
            <a:r>
              <a:rPr lang="en-US" altLang="en-US" b="1" dirty="0" smtClean="0">
                <a:solidFill>
                  <a:srgbClr val="FF00FF"/>
                </a:solidFill>
                <a:latin typeface="+mn-lt"/>
              </a:rPr>
              <a:t> </a:t>
            </a:r>
            <a:r>
              <a:rPr lang="en-US" altLang="en-US" b="1" dirty="0" err="1" smtClean="0">
                <a:solidFill>
                  <a:srgbClr val="FF00FF"/>
                </a:solidFill>
                <a:latin typeface="+mn-lt"/>
              </a:rPr>
              <a:t>huống</a:t>
            </a:r>
            <a:r>
              <a:rPr lang="en-US" altLang="en-US" b="1" dirty="0" smtClean="0">
                <a:solidFill>
                  <a:srgbClr val="FF00FF"/>
                </a:solidFill>
                <a:latin typeface="+mn-lt"/>
              </a:rPr>
              <a:t> </a:t>
            </a:r>
            <a:r>
              <a:rPr lang="en-US" altLang="en-US" b="1" dirty="0" err="1" smtClean="0">
                <a:solidFill>
                  <a:srgbClr val="FF00FF"/>
                </a:solidFill>
                <a:latin typeface="+mn-lt"/>
              </a:rPr>
              <a:t>nào</a:t>
            </a:r>
            <a:r>
              <a:rPr lang="en-US" altLang="en-US" b="1" dirty="0" smtClean="0">
                <a:solidFill>
                  <a:srgbClr val="FF00FF"/>
                </a:solidFill>
                <a:latin typeface="+mn-lt"/>
              </a:rPr>
              <a:t> </a:t>
            </a:r>
            <a:r>
              <a:rPr lang="en-US" altLang="en-US" b="1" dirty="0" err="1" smtClean="0">
                <a:solidFill>
                  <a:srgbClr val="FF00FF"/>
                </a:solidFill>
                <a:latin typeface="+mn-lt"/>
              </a:rPr>
              <a:t>gây</a:t>
            </a:r>
            <a:r>
              <a:rPr lang="en-US" altLang="en-US" b="1" dirty="0" smtClean="0">
                <a:solidFill>
                  <a:srgbClr val="FF00FF"/>
                </a:solidFill>
                <a:latin typeface="+mn-lt"/>
              </a:rPr>
              <a:t> </a:t>
            </a:r>
            <a:r>
              <a:rPr lang="en-US" altLang="en-US" b="1" dirty="0" err="1" smtClean="0">
                <a:solidFill>
                  <a:srgbClr val="FF00FF"/>
                </a:solidFill>
                <a:latin typeface="+mn-lt"/>
              </a:rPr>
              <a:t>nguy</a:t>
            </a:r>
            <a:r>
              <a:rPr lang="en-US" altLang="en-US" b="1" dirty="0" smtClean="0">
                <a:solidFill>
                  <a:srgbClr val="FF00FF"/>
                </a:solidFill>
                <a:latin typeface="+mn-lt"/>
              </a:rPr>
              <a:t> </a:t>
            </a:r>
            <a:r>
              <a:rPr lang="en-US" altLang="en-US" b="1" dirty="0" err="1" smtClean="0">
                <a:solidFill>
                  <a:srgbClr val="FF00FF"/>
                </a:solidFill>
                <a:latin typeface="+mn-lt"/>
              </a:rPr>
              <a:t>hiểm</a:t>
            </a:r>
            <a:r>
              <a:rPr lang="en-US" altLang="en-US" b="1" dirty="0" smtClean="0">
                <a:solidFill>
                  <a:srgbClr val="FF00FF"/>
                </a:solidFill>
                <a:latin typeface="+mn-lt"/>
              </a:rPr>
              <a:t>, </a:t>
            </a:r>
            <a:r>
              <a:rPr lang="en-US" altLang="en-US" b="1" dirty="0" err="1" smtClean="0">
                <a:solidFill>
                  <a:srgbClr val="FF00FF"/>
                </a:solidFill>
                <a:latin typeface="+mn-lt"/>
              </a:rPr>
              <a:t>hậu</a:t>
            </a:r>
            <a:r>
              <a:rPr lang="en-US" altLang="en-US" b="1" dirty="0" smtClean="0">
                <a:solidFill>
                  <a:srgbClr val="FF00FF"/>
                </a:solidFill>
                <a:latin typeface="+mn-lt"/>
              </a:rPr>
              <a:t> </a:t>
            </a:r>
            <a:r>
              <a:rPr lang="en-US" altLang="en-US" b="1" dirty="0" err="1" smtClean="0">
                <a:solidFill>
                  <a:srgbClr val="FF00FF"/>
                </a:solidFill>
                <a:latin typeface="+mn-lt"/>
              </a:rPr>
              <a:t>quả</a:t>
            </a:r>
            <a:r>
              <a:rPr lang="en-US" altLang="en-US" b="1" dirty="0" smtClean="0">
                <a:solidFill>
                  <a:srgbClr val="FF00FF"/>
                </a:solidFill>
                <a:latin typeface="+mn-lt"/>
              </a:rPr>
              <a:t> </a:t>
            </a:r>
            <a:r>
              <a:rPr lang="en-US" altLang="en-US" b="1" dirty="0" err="1" smtClean="0">
                <a:solidFill>
                  <a:srgbClr val="FF00FF"/>
                </a:solidFill>
                <a:latin typeface="+mn-lt"/>
              </a:rPr>
              <a:t>của</a:t>
            </a:r>
            <a:r>
              <a:rPr lang="en-US" altLang="en-US" b="1" dirty="0" smtClean="0">
                <a:solidFill>
                  <a:srgbClr val="FF00FF"/>
                </a:solidFill>
                <a:latin typeface="+mn-lt"/>
              </a:rPr>
              <a:t> </a:t>
            </a:r>
            <a:r>
              <a:rPr lang="en-US" altLang="en-US" b="1" dirty="0" err="1" smtClean="0">
                <a:solidFill>
                  <a:srgbClr val="FF00FF"/>
                </a:solidFill>
                <a:latin typeface="+mn-lt"/>
              </a:rPr>
              <a:t>chúng</a:t>
            </a:r>
            <a:r>
              <a:rPr lang="en-US" altLang="en-US" b="1" dirty="0" smtClean="0">
                <a:solidFill>
                  <a:srgbClr val="FF00FF"/>
                </a:solidFill>
                <a:latin typeface="+mn-lt"/>
              </a:rPr>
              <a:t> </a:t>
            </a:r>
            <a:r>
              <a:rPr lang="en-US" altLang="en-US" b="1" dirty="0" err="1" smtClean="0">
                <a:solidFill>
                  <a:srgbClr val="FF00FF"/>
                </a:solidFill>
                <a:latin typeface="+mn-lt"/>
              </a:rPr>
              <a:t>là</a:t>
            </a:r>
            <a:r>
              <a:rPr lang="en-US" altLang="en-US" b="1" dirty="0" smtClean="0">
                <a:solidFill>
                  <a:srgbClr val="FF00FF"/>
                </a:solidFill>
                <a:latin typeface="+mn-lt"/>
              </a:rPr>
              <a:t> </a:t>
            </a:r>
            <a:r>
              <a:rPr lang="en-US" altLang="en-US" b="1" dirty="0" err="1" smtClean="0">
                <a:solidFill>
                  <a:srgbClr val="FF00FF"/>
                </a:solidFill>
                <a:latin typeface="+mn-lt"/>
              </a:rPr>
              <a:t>gì</a:t>
            </a:r>
            <a:r>
              <a:rPr lang="en-US" altLang="en-US" b="1" dirty="0" smtClean="0">
                <a:solidFill>
                  <a:srgbClr val="FF00FF"/>
                </a:solidFill>
                <a:latin typeface="+mn-lt"/>
              </a:rPr>
              <a:t>?</a:t>
            </a:r>
            <a:endParaRPr lang="en-US" altLang="en-US" b="1" dirty="0">
              <a:solidFill>
                <a:srgbClr val="FF00FF"/>
              </a:solidFill>
              <a:latin typeface="+mn-lt"/>
            </a:endParaRPr>
          </a:p>
        </p:txBody>
      </p:sp>
      <p:pic>
        <p:nvPicPr>
          <p:cNvPr id="9"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0" y="0"/>
            <a:ext cx="1440259" cy="2112622"/>
          </a:xfrm>
          <a:prstGeom prst="rect">
            <a:avLst/>
          </a:prstGeom>
        </p:spPr>
      </p:pic>
      <p:pic>
        <p:nvPicPr>
          <p:cNvPr id="10" name="Shape 1"/>
          <p:cNvPicPr/>
          <p:nvPr/>
        </p:nvPicPr>
        <p:blipFill>
          <a:blip r:embed="rId4"/>
          <a:stretch/>
        </p:blipFill>
        <p:spPr>
          <a:xfrm>
            <a:off x="11033760" y="0"/>
            <a:ext cx="1158240" cy="1048385"/>
          </a:xfrm>
          <a:prstGeom prst="rect">
            <a:avLst/>
          </a:prstGeom>
          <a:noFill/>
          <a:ln>
            <a:noFill/>
          </a:ln>
        </p:spPr>
      </p:pic>
      <p:sp>
        <p:nvSpPr>
          <p:cNvPr id="11" name="Rectangle 10"/>
          <p:cNvSpPr/>
          <p:nvPr/>
        </p:nvSpPr>
        <p:spPr>
          <a:xfrm>
            <a:off x="757238" y="2315809"/>
            <a:ext cx="10415588" cy="3747051"/>
          </a:xfrm>
          <a:prstGeom prst="rect">
            <a:avLst/>
          </a:prstGeom>
        </p:spPr>
        <p:txBody>
          <a:bodyPr wrap="square">
            <a:spAutoFit/>
          </a:bodyPr>
          <a:lstStyle/>
          <a:p>
            <a:pPr algn="just">
              <a:lnSpc>
                <a:spcPct val="107000"/>
              </a:lnSpc>
            </a:pPr>
            <a:r>
              <a:rPr lang="en-US" sz="2800" b="1" dirty="0" smtClean="0">
                <a:latin typeface="Arial" pitchFamily="34" charset="0"/>
                <a:cs typeface="Arial" pitchFamily="34" charset="0"/>
              </a:rPr>
              <a:t>A. </a:t>
            </a:r>
            <a:r>
              <a:rPr lang="en-US" sz="2800" b="1" dirty="0" err="1" smtClean="0">
                <a:latin typeface="Arial" pitchFamily="34" charset="0"/>
                <a:cs typeface="Arial" pitchFamily="34" charset="0"/>
              </a:rPr>
              <a:t>Hưng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thường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học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nhóm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về</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muộn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xe</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đạp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một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mình</a:t>
            </a:r>
            <a:r>
              <a:rPr lang="en-US" sz="2800" b="1" dirty="0" smtClean="0">
                <a:latin typeface="Arial" pitchFamily="34" charset="0"/>
                <a:cs typeface="Arial" pitchFamily="34" charset="0"/>
              </a:rPr>
              <a:t> qua </a:t>
            </a:r>
            <a:r>
              <a:rPr lang="en-US" sz="2800" b="1" dirty="0" err="1" smtClean="0">
                <a:latin typeface="Arial" pitchFamily="34" charset="0"/>
                <a:cs typeface="Arial" pitchFamily="34" charset="0"/>
              </a:rPr>
              <a:t>quãng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đường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vắng</a:t>
            </a:r>
            <a:r>
              <a:rPr lang="en-US" sz="2800" b="1" dirty="0" smtClean="0">
                <a:latin typeface="Arial" pitchFamily="34" charset="0"/>
                <a:cs typeface="Arial" pitchFamily="34" charset="0"/>
              </a:rPr>
              <a:t>.</a:t>
            </a:r>
            <a:endParaRPr lang="en-US" sz="2800" b="1" dirty="0">
              <a:latin typeface="Arial" pitchFamily="34" charset="0"/>
              <a:ea typeface="Calibri" panose="020F0502020204030204" pitchFamily="34" charset="0"/>
              <a:cs typeface="Arial" pitchFamily="34" charset="0"/>
            </a:endParaRPr>
          </a:p>
          <a:p>
            <a:pPr algn="just">
              <a:lnSpc>
                <a:spcPct val="107000"/>
              </a:lnSpc>
            </a:pPr>
            <a:r>
              <a:rPr lang="en-US" sz="2800" b="1" dirty="0" smtClean="0">
                <a:latin typeface="Arial" pitchFamily="34" charset="0"/>
                <a:cs typeface="Arial" pitchFamily="34" charset="0"/>
              </a:rPr>
              <a:t> B. </a:t>
            </a:r>
            <a:r>
              <a:rPr lang="en-US" sz="2800" b="1" dirty="0" err="1" smtClean="0">
                <a:latin typeface="Arial" pitchFamily="34" charset="0"/>
                <a:cs typeface="Arial" pitchFamily="34" charset="0"/>
              </a:rPr>
              <a:t>Nhóm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bạn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rủ</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nhau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tự</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đón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xe</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khách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trốn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bố</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mẹ</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đến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nhà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một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bạn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cùng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lớp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chơi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cách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nơi</a:t>
            </a:r>
            <a:r>
              <a:rPr lang="en-US" sz="2800" b="1" dirty="0" smtClean="0">
                <a:latin typeface="Arial" pitchFamily="34" charset="0"/>
                <a:cs typeface="Arial" pitchFamily="34" charset="0"/>
              </a:rPr>
              <a:t> ở </a:t>
            </a:r>
            <a:r>
              <a:rPr lang="en-US" sz="2800" b="1" dirty="0" err="1" smtClean="0">
                <a:latin typeface="Arial" pitchFamily="34" charset="0"/>
                <a:cs typeface="Arial" pitchFamily="34" charset="0"/>
              </a:rPr>
              <a:t>khoảng</a:t>
            </a:r>
            <a:r>
              <a:rPr lang="en-US" sz="2800" b="1" dirty="0" smtClean="0">
                <a:latin typeface="Arial" pitchFamily="34" charset="0"/>
                <a:cs typeface="Arial" pitchFamily="34" charset="0"/>
              </a:rPr>
              <a:t> 30 km.</a:t>
            </a:r>
            <a:endParaRPr lang="en-US" sz="2800" b="1" dirty="0">
              <a:latin typeface="Arial" pitchFamily="34" charset="0"/>
              <a:ea typeface="Calibri" panose="020F0502020204030204" pitchFamily="34" charset="0"/>
              <a:cs typeface="Arial" pitchFamily="34" charset="0"/>
            </a:endParaRPr>
          </a:p>
          <a:p>
            <a:pPr algn="just">
              <a:lnSpc>
                <a:spcPct val="107000"/>
              </a:lnSpc>
            </a:pPr>
            <a:r>
              <a:rPr lang="en-US" sz="2800" b="1" dirty="0">
                <a:latin typeface="Arial" pitchFamily="34" charset="0"/>
                <a:ea typeface="Calibri" panose="020F0502020204030204" pitchFamily="34" charset="0"/>
                <a:cs typeface="Arial" pitchFamily="34" charset="0"/>
              </a:rPr>
              <a:t>C. </a:t>
            </a:r>
            <a:r>
              <a:rPr lang="en-US" sz="2800" b="1" dirty="0" err="1" smtClean="0">
                <a:latin typeface="Arial" pitchFamily="34" charset="0"/>
                <a:ea typeface="Calibri" panose="020F0502020204030204" pitchFamily="34" charset="0"/>
                <a:cs typeface="Arial" pitchFamily="34" charset="0"/>
              </a:rPr>
              <a:t>Khi</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trực</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nhật</a:t>
            </a:r>
            <a:r>
              <a:rPr lang="en-US" sz="2800" b="1" dirty="0" smtClean="0">
                <a:latin typeface="Arial" pitchFamily="34" charset="0"/>
                <a:ea typeface="Calibri" panose="020F0502020204030204" pitchFamily="34" charset="0"/>
                <a:cs typeface="Arial" pitchFamily="34" charset="0"/>
              </a:rPr>
              <a:t> Mai </a:t>
            </a:r>
            <a:r>
              <a:rPr lang="en-US" sz="2800" b="1" dirty="0" err="1" smtClean="0">
                <a:latin typeface="Arial" pitchFamily="34" charset="0"/>
                <a:ea typeface="Calibri" panose="020F0502020204030204" pitchFamily="34" charset="0"/>
                <a:cs typeface="Arial" pitchFamily="34" charset="0"/>
              </a:rPr>
              <a:t>sơ</a:t>
            </a:r>
            <a:r>
              <a:rPr lang="en-US" sz="2800" b="1" dirty="0" smtClean="0">
                <a:latin typeface="Arial" pitchFamily="34" charset="0"/>
                <a:ea typeface="Calibri" panose="020F0502020204030204" pitchFamily="34" charset="0"/>
                <a:cs typeface="Arial" pitchFamily="34" charset="0"/>
              </a:rPr>
              <a:t> ý </a:t>
            </a:r>
            <a:r>
              <a:rPr lang="en-US" sz="2800" b="1" dirty="0" err="1" smtClean="0">
                <a:latin typeface="Arial" pitchFamily="34" charset="0"/>
                <a:ea typeface="Calibri" panose="020F0502020204030204" pitchFamily="34" charset="0"/>
                <a:cs typeface="Arial" pitchFamily="34" charset="0"/>
              </a:rPr>
              <a:t>làm</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vỡ</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bình</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hoa</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trên</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bàn</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giáo</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viên</a:t>
            </a:r>
            <a:r>
              <a:rPr lang="en-US" sz="2800" b="1" dirty="0" smtClean="0">
                <a:latin typeface="Arial" pitchFamily="34" charset="0"/>
                <a:ea typeface="Calibri" panose="020F0502020204030204" pitchFamily="34" charset="0"/>
                <a:cs typeface="Arial" pitchFamily="34" charset="0"/>
              </a:rPr>
              <a:t>.</a:t>
            </a:r>
            <a:endParaRPr lang="en-US" sz="2800" b="1" dirty="0">
              <a:latin typeface="Arial" pitchFamily="34" charset="0"/>
              <a:ea typeface="Calibri" panose="020F0502020204030204" pitchFamily="34" charset="0"/>
              <a:cs typeface="Arial" pitchFamily="34" charset="0"/>
            </a:endParaRPr>
          </a:p>
          <a:p>
            <a:pPr algn="just">
              <a:lnSpc>
                <a:spcPct val="107000"/>
              </a:lnSpc>
            </a:pPr>
            <a:r>
              <a:rPr lang="en-US" sz="2800" b="1" dirty="0" err="1" smtClean="0">
                <a:latin typeface="Arial" pitchFamily="34" charset="0"/>
                <a:ea typeface="Calibri" panose="020F0502020204030204" pitchFamily="34" charset="0"/>
                <a:cs typeface="Arial" pitchFamily="34" charset="0"/>
              </a:rPr>
              <a:t>D.Khi</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bị</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lạc</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đường</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Phương</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rất</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sợ</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nên</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không</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biết</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làm</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như</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thế</a:t>
            </a:r>
            <a:r>
              <a:rPr lang="en-US" sz="2800" b="1" dirty="0" smtClean="0">
                <a:latin typeface="Arial" pitchFamily="34" charset="0"/>
                <a:ea typeface="Calibri" panose="020F0502020204030204" pitchFamily="34" charset="0"/>
                <a:cs typeface="Arial" pitchFamily="34" charset="0"/>
              </a:rPr>
              <a:t> </a:t>
            </a:r>
            <a:r>
              <a:rPr lang="en-US" sz="2800" b="1" dirty="0" err="1" smtClean="0">
                <a:latin typeface="Arial" pitchFamily="34" charset="0"/>
                <a:ea typeface="Calibri" panose="020F0502020204030204" pitchFamily="34" charset="0"/>
                <a:cs typeface="Arial" pitchFamily="34" charset="0"/>
              </a:rPr>
              <a:t>nào</a:t>
            </a:r>
            <a:r>
              <a:rPr lang="en-US" sz="2800" b="1" dirty="0" smtClean="0">
                <a:latin typeface="Arial" pitchFamily="34" charset="0"/>
                <a:ea typeface="Calibri" panose="020F0502020204030204" pitchFamily="34" charset="0"/>
                <a:cs typeface="Arial" pitchFamily="34" charset="0"/>
              </a:rPr>
              <a:t>.</a:t>
            </a:r>
            <a:endParaRPr lang="en-US" sz="2800" b="1" dirty="0">
              <a:effectLst/>
              <a:latin typeface="Arial" pitchFamily="34" charset="0"/>
              <a:ea typeface="Calibri" panose="020F0502020204030204" pitchFamily="34" charset="0"/>
              <a:cs typeface="Arial" pitchFamily="34" charset="0"/>
            </a:endParaRPr>
          </a:p>
        </p:txBody>
      </p:sp>
      <p:sp>
        <p:nvSpPr>
          <p:cNvPr id="7" name="Rectangle 6"/>
          <p:cNvSpPr/>
          <p:nvPr/>
        </p:nvSpPr>
        <p:spPr>
          <a:xfrm>
            <a:off x="909638" y="4310016"/>
            <a:ext cx="10415588" cy="1014380"/>
          </a:xfrm>
          <a:prstGeom prst="rect">
            <a:avLst/>
          </a:prstGeom>
        </p:spPr>
        <p:txBody>
          <a:bodyPr wrap="square">
            <a:spAutoFit/>
          </a:bodyPr>
          <a:lstStyle/>
          <a:p>
            <a:pPr algn="just">
              <a:lnSpc>
                <a:spcPct val="107000"/>
              </a:lnSpc>
            </a:pPr>
            <a:r>
              <a:rPr lang="en-US" altLang="en-US" sz="2800" b="1" dirty="0" err="1">
                <a:solidFill>
                  <a:srgbClr val="002060"/>
                </a:solidFill>
                <a:latin typeface="Arial" pitchFamily="34" charset="0"/>
                <a:cs typeface="Arial" pitchFamily="34" charset="0"/>
              </a:rPr>
              <a:t>Bài</a:t>
            </a:r>
            <a:r>
              <a:rPr lang="en-US" altLang="en-US" sz="2800" b="1" dirty="0">
                <a:solidFill>
                  <a:srgbClr val="002060"/>
                </a:solidFill>
                <a:latin typeface="Arial" pitchFamily="34" charset="0"/>
                <a:cs typeface="Arial" pitchFamily="34" charset="0"/>
              </a:rPr>
              <a:t> </a:t>
            </a:r>
            <a:r>
              <a:rPr lang="en-US" altLang="en-US" sz="2800" b="1" dirty="0" err="1">
                <a:solidFill>
                  <a:srgbClr val="002060"/>
                </a:solidFill>
                <a:latin typeface="Arial" pitchFamily="34" charset="0"/>
                <a:cs typeface="Arial" pitchFamily="34" charset="0"/>
              </a:rPr>
              <a:t>tập</a:t>
            </a:r>
            <a:r>
              <a:rPr lang="en-US" altLang="en-US" sz="2800" b="1" dirty="0">
                <a:solidFill>
                  <a:srgbClr val="002060"/>
                </a:solidFill>
                <a:latin typeface="Arial" pitchFamily="34" charset="0"/>
                <a:cs typeface="Arial" pitchFamily="34" charset="0"/>
              </a:rPr>
              <a:t> 2/36: </a:t>
            </a:r>
            <a:r>
              <a:rPr lang="en-US" altLang="en-US" sz="2800" b="1" dirty="0" err="1" smtClean="0">
                <a:solidFill>
                  <a:srgbClr val="002060"/>
                </a:solidFill>
                <a:latin typeface="Arial" pitchFamily="34" charset="0"/>
                <a:cs typeface="Arial" pitchFamily="34" charset="0"/>
              </a:rPr>
              <a:t>Tình</a:t>
            </a:r>
            <a:r>
              <a:rPr lang="en-US" altLang="en-US" sz="2800" b="1" dirty="0" smtClean="0">
                <a:solidFill>
                  <a:srgbClr val="002060"/>
                </a:solidFill>
                <a:latin typeface="Arial" pitchFamily="34" charset="0"/>
                <a:cs typeface="Arial" pitchFamily="34" charset="0"/>
              </a:rPr>
              <a:t> </a:t>
            </a:r>
            <a:r>
              <a:rPr lang="en-US" altLang="en-US" sz="2800" b="1" dirty="0" err="1">
                <a:solidFill>
                  <a:srgbClr val="002060"/>
                </a:solidFill>
                <a:latin typeface="Arial" pitchFamily="34" charset="0"/>
                <a:cs typeface="Arial" pitchFamily="34" charset="0"/>
              </a:rPr>
              <a:t>huống</a:t>
            </a:r>
            <a:r>
              <a:rPr lang="en-US" altLang="en-US" sz="2800" b="1" dirty="0">
                <a:solidFill>
                  <a:srgbClr val="002060"/>
                </a:solidFill>
                <a:latin typeface="Arial" pitchFamily="34" charset="0"/>
                <a:cs typeface="Arial" pitchFamily="34" charset="0"/>
              </a:rPr>
              <a:t> </a:t>
            </a:r>
            <a:r>
              <a:rPr lang="en-US" altLang="en-US" sz="2800" b="1" dirty="0" err="1" smtClean="0">
                <a:solidFill>
                  <a:srgbClr val="002060"/>
                </a:solidFill>
                <a:latin typeface="Arial" pitchFamily="34" charset="0"/>
                <a:cs typeface="Arial" pitchFamily="34" charset="0"/>
              </a:rPr>
              <a:t>gây</a:t>
            </a:r>
            <a:r>
              <a:rPr lang="en-US" altLang="en-US" sz="2800" b="1" dirty="0" smtClean="0">
                <a:solidFill>
                  <a:srgbClr val="002060"/>
                </a:solidFill>
                <a:latin typeface="Arial" pitchFamily="34" charset="0"/>
                <a:cs typeface="Arial" pitchFamily="34" charset="0"/>
              </a:rPr>
              <a:t> </a:t>
            </a:r>
            <a:r>
              <a:rPr lang="en-US" altLang="en-US" sz="2800" b="1" dirty="0" err="1">
                <a:solidFill>
                  <a:srgbClr val="002060"/>
                </a:solidFill>
                <a:latin typeface="Arial" pitchFamily="34" charset="0"/>
                <a:cs typeface="Arial" pitchFamily="34" charset="0"/>
              </a:rPr>
              <a:t>nguy</a:t>
            </a:r>
            <a:r>
              <a:rPr lang="en-US" altLang="en-US" sz="2800" b="1" dirty="0">
                <a:solidFill>
                  <a:srgbClr val="002060"/>
                </a:solidFill>
                <a:latin typeface="Arial" pitchFamily="34" charset="0"/>
                <a:cs typeface="Arial" pitchFamily="34" charset="0"/>
              </a:rPr>
              <a:t> </a:t>
            </a:r>
            <a:r>
              <a:rPr lang="en-US" altLang="en-US" sz="2800" b="1" dirty="0" err="1" smtClean="0">
                <a:solidFill>
                  <a:srgbClr val="002060"/>
                </a:solidFill>
                <a:latin typeface="Arial" pitchFamily="34" charset="0"/>
                <a:cs typeface="Arial" pitchFamily="34" charset="0"/>
              </a:rPr>
              <a:t>hiểm</a:t>
            </a:r>
            <a:r>
              <a:rPr lang="en-US" altLang="en-US" sz="2800" b="1" dirty="0" smtClean="0">
                <a:solidFill>
                  <a:srgbClr val="002060"/>
                </a:solidFill>
                <a:latin typeface="Arial" pitchFamily="34" charset="0"/>
                <a:cs typeface="Arial" pitchFamily="34" charset="0"/>
              </a:rPr>
              <a:t> </a:t>
            </a:r>
            <a:r>
              <a:rPr lang="en-US" altLang="en-US" sz="2800" b="1" dirty="0" err="1" smtClean="0">
                <a:solidFill>
                  <a:srgbClr val="002060"/>
                </a:solidFill>
                <a:latin typeface="Arial" pitchFamily="34" charset="0"/>
                <a:cs typeface="Arial" pitchFamily="34" charset="0"/>
              </a:rPr>
              <a:t>là</a:t>
            </a:r>
            <a:r>
              <a:rPr lang="en-US" altLang="en-US" sz="2800" b="1" dirty="0" smtClean="0">
                <a:solidFill>
                  <a:srgbClr val="002060"/>
                </a:solidFill>
                <a:latin typeface="Arial" pitchFamily="34" charset="0"/>
                <a:cs typeface="Arial" pitchFamily="34" charset="0"/>
              </a:rPr>
              <a:t> A,B, D </a:t>
            </a:r>
            <a:r>
              <a:rPr lang="en-US" altLang="en-US" sz="2800" b="1" dirty="0" err="1">
                <a:solidFill>
                  <a:srgbClr val="002060"/>
                </a:solidFill>
                <a:latin typeface="Arial" pitchFamily="34" charset="0"/>
                <a:cs typeface="Arial" pitchFamily="34" charset="0"/>
              </a:rPr>
              <a:t>hậu</a:t>
            </a:r>
            <a:r>
              <a:rPr lang="en-US" altLang="en-US" sz="2800" b="1" dirty="0">
                <a:solidFill>
                  <a:srgbClr val="002060"/>
                </a:solidFill>
                <a:latin typeface="Arial" pitchFamily="34" charset="0"/>
                <a:cs typeface="Arial" pitchFamily="34" charset="0"/>
              </a:rPr>
              <a:t> </a:t>
            </a:r>
            <a:r>
              <a:rPr lang="en-US" altLang="en-US" sz="2800" b="1" dirty="0" err="1" smtClean="0">
                <a:solidFill>
                  <a:srgbClr val="002060"/>
                </a:solidFill>
                <a:latin typeface="Arial" pitchFamily="34" charset="0"/>
                <a:cs typeface="Arial" pitchFamily="34" charset="0"/>
              </a:rPr>
              <a:t>quả</a:t>
            </a:r>
            <a:r>
              <a:rPr lang="en-US" altLang="en-US" sz="2800" b="1" dirty="0" smtClean="0">
                <a:solidFill>
                  <a:srgbClr val="002060"/>
                </a:solidFill>
                <a:latin typeface="Arial" pitchFamily="34" charset="0"/>
                <a:cs typeface="Arial" pitchFamily="34" charset="0"/>
              </a:rPr>
              <a:t>: </a:t>
            </a:r>
            <a:r>
              <a:rPr lang="en-US" altLang="en-US" sz="2800" b="1" dirty="0" err="1" smtClean="0">
                <a:solidFill>
                  <a:srgbClr val="002060"/>
                </a:solidFill>
                <a:latin typeface="Arial" pitchFamily="34" charset="0"/>
                <a:cs typeface="Arial" pitchFamily="34" charset="0"/>
              </a:rPr>
              <a:t>có</a:t>
            </a:r>
            <a:r>
              <a:rPr lang="en-US" altLang="en-US" sz="2800" b="1" dirty="0" smtClean="0">
                <a:solidFill>
                  <a:srgbClr val="002060"/>
                </a:solidFill>
                <a:latin typeface="Arial" pitchFamily="34" charset="0"/>
                <a:cs typeface="Arial" pitchFamily="34" charset="0"/>
              </a:rPr>
              <a:t> </a:t>
            </a:r>
            <a:r>
              <a:rPr lang="en-US" altLang="en-US" sz="2800" b="1" dirty="0" err="1" smtClean="0">
                <a:solidFill>
                  <a:srgbClr val="002060"/>
                </a:solidFill>
                <a:latin typeface="Arial" pitchFamily="34" charset="0"/>
                <a:cs typeface="Arial" pitchFamily="34" charset="0"/>
              </a:rPr>
              <a:t>thể</a:t>
            </a:r>
            <a:r>
              <a:rPr lang="en-US" altLang="en-US" sz="2800" b="1" dirty="0" smtClean="0">
                <a:solidFill>
                  <a:srgbClr val="002060"/>
                </a:solidFill>
                <a:latin typeface="Arial" pitchFamily="34" charset="0"/>
                <a:cs typeface="Arial" pitchFamily="34" charset="0"/>
              </a:rPr>
              <a:t> </a:t>
            </a:r>
            <a:r>
              <a:rPr lang="en-US" altLang="en-US" sz="2800" b="1" dirty="0" err="1" smtClean="0">
                <a:solidFill>
                  <a:srgbClr val="002060"/>
                </a:solidFill>
                <a:latin typeface="Arial" pitchFamily="34" charset="0"/>
                <a:cs typeface="Arial" pitchFamily="34" charset="0"/>
              </a:rPr>
              <a:t>bị</a:t>
            </a:r>
            <a:r>
              <a:rPr lang="en-US" altLang="en-US" sz="2800" b="1" dirty="0" smtClean="0">
                <a:solidFill>
                  <a:srgbClr val="002060"/>
                </a:solidFill>
                <a:latin typeface="Arial" pitchFamily="34" charset="0"/>
                <a:cs typeface="Arial" pitchFamily="34" charset="0"/>
              </a:rPr>
              <a:t> </a:t>
            </a:r>
            <a:r>
              <a:rPr lang="en-US" altLang="en-US" sz="2800" b="1" dirty="0" err="1" smtClean="0">
                <a:solidFill>
                  <a:srgbClr val="002060"/>
                </a:solidFill>
                <a:latin typeface="Arial" pitchFamily="34" charset="0"/>
                <a:cs typeface="Arial" pitchFamily="34" charset="0"/>
              </a:rPr>
              <a:t>bắt</a:t>
            </a:r>
            <a:r>
              <a:rPr lang="en-US" altLang="en-US" sz="2800" b="1" dirty="0" smtClean="0">
                <a:solidFill>
                  <a:srgbClr val="002060"/>
                </a:solidFill>
                <a:latin typeface="Arial" pitchFamily="34" charset="0"/>
                <a:cs typeface="Arial" pitchFamily="34" charset="0"/>
              </a:rPr>
              <a:t> </a:t>
            </a:r>
            <a:r>
              <a:rPr lang="en-US" altLang="en-US" sz="2800" b="1" dirty="0" err="1" smtClean="0">
                <a:solidFill>
                  <a:srgbClr val="002060"/>
                </a:solidFill>
                <a:latin typeface="Arial" pitchFamily="34" charset="0"/>
                <a:cs typeface="Arial" pitchFamily="34" charset="0"/>
              </a:rPr>
              <a:t>cóc</a:t>
            </a:r>
            <a:r>
              <a:rPr lang="en-US" altLang="en-US" sz="2800" b="1" dirty="0" smtClean="0">
                <a:solidFill>
                  <a:srgbClr val="002060"/>
                </a:solidFill>
                <a:latin typeface="Arial" pitchFamily="34" charset="0"/>
                <a:cs typeface="Arial" pitchFamily="34" charset="0"/>
              </a:rPr>
              <a:t>, </a:t>
            </a:r>
            <a:r>
              <a:rPr lang="en-US" altLang="en-US" sz="2800" b="1" dirty="0" err="1" smtClean="0">
                <a:solidFill>
                  <a:srgbClr val="002060"/>
                </a:solidFill>
                <a:latin typeface="Arial" pitchFamily="34" charset="0"/>
                <a:cs typeface="Arial" pitchFamily="34" charset="0"/>
              </a:rPr>
              <a:t>bị</a:t>
            </a:r>
            <a:r>
              <a:rPr lang="en-US" altLang="en-US" sz="2800" b="1" dirty="0" smtClean="0">
                <a:solidFill>
                  <a:srgbClr val="002060"/>
                </a:solidFill>
                <a:latin typeface="Arial" pitchFamily="34" charset="0"/>
                <a:cs typeface="Arial" pitchFamily="34" charset="0"/>
              </a:rPr>
              <a:t> </a:t>
            </a:r>
            <a:r>
              <a:rPr lang="en-US" altLang="en-US" sz="2800" b="1" dirty="0" err="1" smtClean="0">
                <a:solidFill>
                  <a:srgbClr val="002060"/>
                </a:solidFill>
                <a:latin typeface="Arial" pitchFamily="34" charset="0"/>
                <a:cs typeface="Arial" pitchFamily="34" charset="0"/>
              </a:rPr>
              <a:t>dụ</a:t>
            </a:r>
            <a:r>
              <a:rPr lang="en-US" altLang="en-US" sz="2800" b="1" dirty="0" smtClean="0">
                <a:solidFill>
                  <a:srgbClr val="002060"/>
                </a:solidFill>
                <a:latin typeface="Arial" pitchFamily="34" charset="0"/>
                <a:cs typeface="Arial" pitchFamily="34" charset="0"/>
              </a:rPr>
              <a:t> </a:t>
            </a:r>
            <a:r>
              <a:rPr lang="en-US" altLang="en-US" sz="2800" b="1" dirty="0" err="1" smtClean="0">
                <a:solidFill>
                  <a:srgbClr val="002060"/>
                </a:solidFill>
                <a:latin typeface="Arial" pitchFamily="34" charset="0"/>
                <a:cs typeface="Arial" pitchFamily="34" charset="0"/>
              </a:rPr>
              <a:t>dỗ</a:t>
            </a:r>
            <a:r>
              <a:rPr lang="en-US" altLang="en-US" sz="2800" b="1" dirty="0" smtClean="0">
                <a:solidFill>
                  <a:srgbClr val="002060"/>
                </a:solidFill>
                <a:latin typeface="Arial" pitchFamily="34" charset="0"/>
                <a:cs typeface="Arial" pitchFamily="34" charset="0"/>
              </a:rPr>
              <a:t>…</a:t>
            </a:r>
            <a:endParaRPr lang="en-US" sz="2800" dirty="0">
              <a:solidFill>
                <a:srgbClr val="002060"/>
              </a:solidFill>
              <a:effectLst/>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1">
                                            <p:txEl>
                                              <p:pRg st="2" end="2"/>
                                            </p:txEl>
                                          </p:spTgt>
                                        </p:tgtEl>
                                      </p:cBhvr>
                                    </p:animEffect>
                                    <p:set>
                                      <p:cBhvr>
                                        <p:cTn id="7" dur="1" fill="hold">
                                          <p:stCondLst>
                                            <p:cond delay="499"/>
                                          </p:stCondLst>
                                        </p:cTn>
                                        <p:tgtEl>
                                          <p:spTgt spid="11">
                                            <p:txEl>
                                              <p:pRg st="2" end="2"/>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11">
                                            <p:txEl>
                                              <p:pRg st="3" end="3"/>
                                            </p:txEl>
                                          </p:spTgt>
                                        </p:tgtEl>
                                      </p:cBhvr>
                                    </p:animEffect>
                                    <p:set>
                                      <p:cBhvr>
                                        <p:cTn id="10" dur="1" fill="hold">
                                          <p:stCondLst>
                                            <p:cond delay="499"/>
                                          </p:stCondLst>
                                        </p:cTn>
                                        <p:tgtEl>
                                          <p:spTgt spid="11">
                                            <p:txEl>
                                              <p:pRg st="3" end="3"/>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4">
            <a:alphaModFix/>
          </a:blip>
          <a:srcRect l="15285" t="10430" r="46645" b="11190"/>
          <a:stretch/>
        </p:blipFill>
        <p:spPr>
          <a:xfrm>
            <a:off x="-548596" y="-742951"/>
            <a:ext cx="13897706" cy="8007479"/>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 name="Rectangle 2"/>
          <p:cNvSpPr/>
          <p:nvPr/>
        </p:nvSpPr>
        <p:spPr>
          <a:xfrm>
            <a:off x="1492376" y="5143500"/>
            <a:ext cx="9558797" cy="1682897"/>
          </a:xfrm>
          <a:prstGeom prst="rect">
            <a:avLst/>
          </a:prstGeom>
        </p:spPr>
        <p:txBody>
          <a:bodyPr wrap="square">
            <a:spAutoFit/>
          </a:bodyPr>
          <a:lstStyle/>
          <a:p>
            <a:pPr lvl="0"/>
            <a:r>
              <a:rPr lang="en-US" sz="2400" b="1" dirty="0" err="1" smtClean="0">
                <a:solidFill>
                  <a:srgbClr val="002060"/>
                </a:solidFill>
                <a:latin typeface="Arial" pitchFamily="34" charset="0"/>
                <a:cs typeface="Arial" pitchFamily="34" charset="0"/>
              </a:rPr>
              <a:t>Em</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thấy</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điều</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gì</a:t>
            </a:r>
            <a:r>
              <a:rPr lang="en-US" sz="2400" b="1" dirty="0" smtClean="0">
                <a:solidFill>
                  <a:srgbClr val="002060"/>
                </a:solidFill>
                <a:latin typeface="Arial" pitchFamily="34" charset="0"/>
                <a:cs typeface="Arial" pitchFamily="34" charset="0"/>
              </a:rPr>
              <a:t> qua </a:t>
            </a:r>
            <a:r>
              <a:rPr lang="en-US" sz="2400" b="1" dirty="0" err="1" smtClean="0">
                <a:solidFill>
                  <a:srgbClr val="002060"/>
                </a:solidFill>
                <a:latin typeface="Arial" pitchFamily="34" charset="0"/>
                <a:cs typeface="Arial" pitchFamily="34" charset="0"/>
              </a:rPr>
              <a:t>các</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bức</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tranh</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trên</a:t>
            </a:r>
            <a:r>
              <a:rPr lang="en-US" sz="2400" b="1" dirty="0" smtClean="0">
                <a:solidFill>
                  <a:srgbClr val="002060"/>
                </a:solidFill>
                <a:latin typeface="Arial" pitchFamily="34" charset="0"/>
                <a:cs typeface="Arial" pitchFamily="34" charset="0"/>
              </a:rPr>
              <a:t>?</a:t>
            </a:r>
          </a:p>
          <a:p>
            <a:pPr lvl="0"/>
            <a:r>
              <a:rPr lang="en-US" sz="2400" b="1" dirty="0" err="1" smtClean="0">
                <a:solidFill>
                  <a:srgbClr val="002060"/>
                </a:solidFill>
                <a:latin typeface="Arial" pitchFamily="34" charset="0"/>
                <a:cs typeface="Arial" pitchFamily="34" charset="0"/>
              </a:rPr>
              <a:t>Các</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tình</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huống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trên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có</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nguy</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hiểm</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đối</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với</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chúng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ta</a:t>
            </a:r>
            <a:r>
              <a:rPr lang="en-US" sz="2400" b="1" dirty="0" smtClean="0">
                <a:solidFill>
                  <a:srgbClr val="002060"/>
                </a:solidFill>
                <a:latin typeface="Arial" pitchFamily="34" charset="0"/>
                <a:cs typeface="Arial" pitchFamily="34" charset="0"/>
              </a:rPr>
              <a:t> hay </a:t>
            </a:r>
            <a:r>
              <a:rPr lang="en-US" sz="2400" b="1" dirty="0" err="1" smtClean="0">
                <a:solidFill>
                  <a:srgbClr val="002060"/>
                </a:solidFill>
                <a:latin typeface="Arial" pitchFamily="34" charset="0"/>
                <a:cs typeface="Arial" pitchFamily="34" charset="0"/>
              </a:rPr>
              <a:t>không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Các</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tình</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huống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đó</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đến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thiên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nhiên</a:t>
            </a:r>
            <a:r>
              <a:rPr lang="en-US" sz="2400" b="1" dirty="0" smtClean="0">
                <a:solidFill>
                  <a:srgbClr val="002060"/>
                </a:solidFill>
                <a:latin typeface="Arial" pitchFamily="34" charset="0"/>
                <a:cs typeface="Arial" pitchFamily="34" charset="0"/>
              </a:rPr>
              <a:t> hay con </a:t>
            </a:r>
            <a:r>
              <a:rPr lang="en-US" sz="2400" b="1" dirty="0" err="1" smtClean="0">
                <a:solidFill>
                  <a:srgbClr val="002060"/>
                </a:solidFill>
                <a:latin typeface="Arial" pitchFamily="34" charset="0"/>
                <a:cs typeface="Arial" pitchFamily="34" charset="0"/>
              </a:rPr>
              <a:t>người</a:t>
            </a:r>
            <a:r>
              <a:rPr lang="en-US" sz="2400" b="1" dirty="0" smtClean="0">
                <a:solidFill>
                  <a:srgbClr val="002060"/>
                </a:solidFill>
                <a:latin typeface="Arial" pitchFamily="34" charset="0"/>
                <a:cs typeface="Arial" pitchFamily="34" charset="0"/>
              </a:rPr>
              <a:t>?</a:t>
            </a:r>
          </a:p>
          <a:p>
            <a:pPr marR="0" lvl="0" algn="just">
              <a:lnSpc>
                <a:spcPct val="112000"/>
              </a:lnSpc>
              <a:spcBef>
                <a:spcPts val="0"/>
              </a:spcBef>
              <a:spcAft>
                <a:spcPts val="200"/>
              </a:spcAft>
              <a:buClr>
                <a:srgbClr val="1D02DA"/>
              </a:buClr>
              <a:buSzPts val="1000"/>
              <a:tabLst>
                <a:tab pos="334645" algn="l"/>
              </a:tabLst>
            </a:pPr>
            <a:endParaRPr lang="en-US" sz="2800" b="1" dirty="0">
              <a:solidFill>
                <a:srgbClr val="002060"/>
              </a:solidFill>
              <a:latin typeface="Arial" pitchFamily="34" charset="0"/>
              <a:ea typeface="Arial" panose="020B0604020202020204" pitchFamily="34" charset="0"/>
              <a:cs typeface="Arial" pitchFamily="34" charset="0"/>
            </a:endParaRPr>
          </a:p>
        </p:txBody>
      </p:sp>
      <p:pic>
        <p:nvPicPr>
          <p:cNvPr id="10" name="Shape 1"/>
          <p:cNvPicPr/>
          <p:nvPr/>
        </p:nvPicPr>
        <p:blipFill>
          <a:blip r:embed="rId5"/>
          <a:stretch/>
        </p:blipFill>
        <p:spPr>
          <a:xfrm>
            <a:off x="10767058" y="0"/>
            <a:ext cx="1224917" cy="1271587"/>
          </a:xfrm>
          <a:prstGeom prst="rect">
            <a:avLst/>
          </a:prstGeom>
          <a:noFill/>
          <a:ln>
            <a:noFill/>
          </a:ln>
        </p:spPr>
      </p:pic>
      <p:pic>
        <p:nvPicPr>
          <p:cNvPr id="5" name="Thương Người Như Thể Thương Thâ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66648" y="2133935"/>
            <a:ext cx="763084" cy="819666"/>
          </a:xfrm>
          <a:prstGeom prst="rect">
            <a:avLst/>
          </a:prstGeom>
        </p:spPr>
      </p:pic>
      <p:pic>
        <p:nvPicPr>
          <p:cNvPr id="1026" name="Picture 2"/>
          <p:cNvPicPr>
            <a:picLocks noChangeAspect="1" noChangeArrowheads="1"/>
          </p:cNvPicPr>
          <p:nvPr/>
        </p:nvPicPr>
        <p:blipFill>
          <a:blip r:embed="rId7"/>
          <a:srcRect/>
          <a:stretch>
            <a:fillRect/>
          </a:stretch>
        </p:blipFill>
        <p:spPr bwMode="auto">
          <a:xfrm>
            <a:off x="6086475" y="3409950"/>
            <a:ext cx="19050" cy="38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a:srcRect/>
          <a:stretch>
            <a:fillRect/>
          </a:stretch>
        </p:blipFill>
        <p:spPr bwMode="auto">
          <a:xfrm>
            <a:off x="6086475" y="3409950"/>
            <a:ext cx="19050" cy="38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a:srcRect/>
          <a:stretch>
            <a:fillRect/>
          </a:stretch>
        </p:blipFill>
        <p:spPr bwMode="auto">
          <a:xfrm flipH="1" flipV="1">
            <a:off x="6040755" y="2414588"/>
            <a:ext cx="45719" cy="995362"/>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1514475" y="371475"/>
            <a:ext cx="9501188" cy="4757738"/>
          </a:xfrm>
          <a:prstGeom prst="rect">
            <a:avLst/>
          </a:prstGeom>
          <a:noFill/>
          <a:ln w="9525">
            <a:noFill/>
            <a:miter lim="800000"/>
            <a:headEnd/>
            <a:tailEnd/>
          </a:ln>
          <a:effectLst/>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15027"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366" y="33057"/>
            <a:ext cx="6445527" cy="923330"/>
          </a:xfrm>
          <a:prstGeom prst="rect">
            <a:avLst/>
          </a:prstGeom>
          <a:solidFill>
            <a:schemeClr val="accent3">
              <a:lumMod val="20000"/>
              <a:lumOff val="80000"/>
            </a:schemeClr>
          </a:solidFill>
        </p:spPr>
        <p:txBody>
          <a:bodyPr wrap="square" lIns="91440" tIns="45720" rIns="91440" bIns="45720">
            <a:spAutoFit/>
          </a:bodyPr>
          <a:lstStyle/>
          <a:p>
            <a:pPr algn="ct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Thảo</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luận</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nhóm</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bàn</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AutoShape 7"/>
          <p:cNvSpPr>
            <a:spLocks noChangeArrowheads="1"/>
          </p:cNvSpPr>
          <p:nvPr/>
        </p:nvSpPr>
        <p:spPr bwMode="auto">
          <a:xfrm>
            <a:off x="7693122" y="942109"/>
            <a:ext cx="4194077" cy="2345263"/>
          </a:xfrm>
          <a:prstGeom prst="cloudCallout">
            <a:avLst>
              <a:gd name="adj1" fmla="val -17685"/>
              <a:gd name="adj2" fmla="val 85880"/>
            </a:avLst>
          </a:prstGeom>
          <a:solidFill>
            <a:srgbClr val="FFCCFF"/>
          </a:solidFill>
          <a:ln w="9525">
            <a:solidFill>
              <a:schemeClr val="tx1"/>
            </a:solidFill>
            <a:round/>
            <a:headEnd/>
            <a:tailEnd/>
          </a:ln>
          <a:effectLst/>
          <a:extLst/>
        </p:spPr>
        <p:txBody>
          <a:bodyPr anchor="ctr"/>
          <a:lstStyle/>
          <a:p>
            <a:pPr algn="ctr" fontAlgn="base">
              <a:spcBef>
                <a:spcPct val="0"/>
              </a:spcBef>
              <a:spcAft>
                <a:spcPct val="0"/>
              </a:spcAft>
            </a:pPr>
            <a:endParaRPr lang="en-US" sz="2400" b="1" dirty="0" smtClean="0">
              <a:latin typeface="+mj-lt"/>
            </a:endParaRPr>
          </a:p>
          <a:p>
            <a:pPr algn="ctr" fontAlgn="base">
              <a:spcBef>
                <a:spcPct val="0"/>
              </a:spcBef>
              <a:spcAft>
                <a:spcPct val="0"/>
              </a:spcAft>
            </a:pPr>
            <a:r>
              <a:rPr lang="en-US" sz="2400" b="1" dirty="0" smtClean="0">
                <a:solidFill>
                  <a:srgbClr val="002060"/>
                </a:solidFill>
                <a:latin typeface="+mj-lt"/>
              </a:rPr>
              <a:t>a/ </a:t>
            </a:r>
            <a:r>
              <a:rPr lang="en-US" sz="2400" b="1" dirty="0" err="1" smtClean="0">
                <a:solidFill>
                  <a:srgbClr val="002060"/>
                </a:solidFill>
                <a:latin typeface="+mj-lt"/>
              </a:rPr>
              <a:t>Em</a:t>
            </a:r>
            <a:r>
              <a:rPr lang="en-US" sz="2400" b="1" dirty="0" smtClean="0">
                <a:solidFill>
                  <a:srgbClr val="002060"/>
                </a:solidFill>
                <a:latin typeface="+mj-lt"/>
              </a:rPr>
              <a:t> </a:t>
            </a:r>
            <a:r>
              <a:rPr lang="en-US" sz="2400" b="1" dirty="0" err="1" smtClean="0">
                <a:solidFill>
                  <a:srgbClr val="002060"/>
                </a:solidFill>
                <a:latin typeface="+mj-lt"/>
              </a:rPr>
              <a:t>có</a:t>
            </a:r>
            <a:r>
              <a:rPr lang="en-US" sz="2400" b="1" dirty="0" smtClean="0">
                <a:solidFill>
                  <a:srgbClr val="002060"/>
                </a:solidFill>
                <a:latin typeface="+mj-lt"/>
              </a:rPr>
              <a:t> </a:t>
            </a:r>
            <a:r>
              <a:rPr lang="en-US" sz="2400" b="1" dirty="0" err="1" smtClean="0">
                <a:solidFill>
                  <a:srgbClr val="002060"/>
                </a:solidFill>
                <a:latin typeface="+mj-lt"/>
              </a:rPr>
              <a:t>đồng</a:t>
            </a:r>
            <a:r>
              <a:rPr lang="en-US" sz="2400" b="1" dirty="0" smtClean="0">
                <a:solidFill>
                  <a:srgbClr val="002060"/>
                </a:solidFill>
                <a:latin typeface="+mj-lt"/>
              </a:rPr>
              <a:t> ý </a:t>
            </a:r>
            <a:r>
              <a:rPr lang="en-US" sz="2400" b="1" dirty="0" err="1" smtClean="0">
                <a:solidFill>
                  <a:srgbClr val="002060"/>
                </a:solidFill>
                <a:latin typeface="+mj-lt"/>
              </a:rPr>
              <a:t>với</a:t>
            </a:r>
            <a:r>
              <a:rPr lang="en-US" sz="2400" b="1" dirty="0" smtClean="0">
                <a:solidFill>
                  <a:srgbClr val="002060"/>
                </a:solidFill>
                <a:latin typeface="+mj-lt"/>
              </a:rPr>
              <a:t> </a:t>
            </a:r>
            <a:r>
              <a:rPr lang="en-US" sz="2400" b="1" dirty="0" err="1" smtClean="0">
                <a:solidFill>
                  <a:srgbClr val="002060"/>
                </a:solidFill>
                <a:latin typeface="+mj-lt"/>
              </a:rPr>
              <a:t>cách</a:t>
            </a:r>
            <a:r>
              <a:rPr lang="en-US" sz="2400" b="1" dirty="0" smtClean="0">
                <a:solidFill>
                  <a:srgbClr val="002060"/>
                </a:solidFill>
                <a:latin typeface="+mj-lt"/>
              </a:rPr>
              <a:t> </a:t>
            </a:r>
            <a:r>
              <a:rPr lang="en-US" sz="2400" b="1" dirty="0" err="1" smtClean="0">
                <a:solidFill>
                  <a:srgbClr val="002060"/>
                </a:solidFill>
                <a:latin typeface="+mj-lt"/>
              </a:rPr>
              <a:t>giải</a:t>
            </a:r>
            <a:r>
              <a:rPr lang="en-US" sz="2400" b="1" dirty="0" smtClean="0">
                <a:solidFill>
                  <a:srgbClr val="002060"/>
                </a:solidFill>
                <a:latin typeface="+mj-lt"/>
              </a:rPr>
              <a:t> </a:t>
            </a:r>
            <a:r>
              <a:rPr lang="en-US" sz="2400" b="1" dirty="0" err="1" smtClean="0">
                <a:solidFill>
                  <a:srgbClr val="002060"/>
                </a:solidFill>
                <a:latin typeface="+mj-lt"/>
              </a:rPr>
              <a:t>quyết</a:t>
            </a:r>
            <a:r>
              <a:rPr lang="en-US" sz="2400" b="1" dirty="0" smtClean="0">
                <a:solidFill>
                  <a:srgbClr val="002060"/>
                </a:solidFill>
                <a:latin typeface="+mj-lt"/>
              </a:rPr>
              <a:t> </a:t>
            </a:r>
            <a:r>
              <a:rPr lang="en-US" sz="2400" b="1" dirty="0" err="1" smtClean="0">
                <a:solidFill>
                  <a:srgbClr val="002060"/>
                </a:solidFill>
                <a:latin typeface="+mj-lt"/>
              </a:rPr>
              <a:t>của</a:t>
            </a:r>
            <a:r>
              <a:rPr lang="en-US" sz="2400" b="1" dirty="0" smtClean="0">
                <a:solidFill>
                  <a:srgbClr val="002060"/>
                </a:solidFill>
                <a:latin typeface="+mj-lt"/>
              </a:rPr>
              <a:t> Minh </a:t>
            </a:r>
            <a:r>
              <a:rPr lang="en-US" sz="2400" b="1" dirty="0" err="1" smtClean="0">
                <a:solidFill>
                  <a:srgbClr val="002060"/>
                </a:solidFill>
                <a:latin typeface="+mj-lt"/>
              </a:rPr>
              <a:t>trong</a:t>
            </a:r>
            <a:r>
              <a:rPr lang="en-US" sz="2400" b="1" dirty="0" smtClean="0">
                <a:solidFill>
                  <a:srgbClr val="002060"/>
                </a:solidFill>
                <a:latin typeface="+mj-lt"/>
              </a:rPr>
              <a:t> </a:t>
            </a:r>
            <a:r>
              <a:rPr lang="en-US" sz="2400" b="1" dirty="0" err="1" smtClean="0">
                <a:solidFill>
                  <a:srgbClr val="002060"/>
                </a:solidFill>
                <a:latin typeface="+mj-lt"/>
              </a:rPr>
              <a:t>tình</a:t>
            </a:r>
            <a:r>
              <a:rPr lang="en-US" sz="2400" b="1" dirty="0" smtClean="0">
                <a:solidFill>
                  <a:srgbClr val="002060"/>
                </a:solidFill>
                <a:latin typeface="+mj-lt"/>
              </a:rPr>
              <a:t> </a:t>
            </a:r>
            <a:r>
              <a:rPr lang="en-US" sz="2400" b="1" dirty="0" err="1" smtClean="0">
                <a:solidFill>
                  <a:srgbClr val="002060"/>
                </a:solidFill>
                <a:latin typeface="+mj-lt"/>
              </a:rPr>
              <a:t>huống</a:t>
            </a:r>
            <a:r>
              <a:rPr lang="en-US" sz="2400" b="1" dirty="0" smtClean="0">
                <a:solidFill>
                  <a:srgbClr val="002060"/>
                </a:solidFill>
                <a:latin typeface="+mj-lt"/>
              </a:rPr>
              <a:t> </a:t>
            </a:r>
            <a:r>
              <a:rPr lang="en-US" sz="2400" b="1" dirty="0" err="1" smtClean="0">
                <a:solidFill>
                  <a:srgbClr val="002060"/>
                </a:solidFill>
                <a:latin typeface="+mj-lt"/>
              </a:rPr>
              <a:t>trên</a:t>
            </a:r>
            <a:r>
              <a:rPr lang="en-US" sz="2400" b="1" dirty="0" smtClean="0">
                <a:solidFill>
                  <a:srgbClr val="002060"/>
                </a:solidFill>
                <a:latin typeface="+mj-lt"/>
              </a:rPr>
              <a:t> </a:t>
            </a:r>
            <a:r>
              <a:rPr lang="en-US" sz="2400" b="1" dirty="0" err="1" smtClean="0">
                <a:solidFill>
                  <a:srgbClr val="002060"/>
                </a:solidFill>
                <a:latin typeface="+mj-lt"/>
              </a:rPr>
              <a:t>không</a:t>
            </a:r>
            <a:r>
              <a:rPr lang="en-US" sz="2400" b="1" dirty="0" smtClean="0">
                <a:solidFill>
                  <a:srgbClr val="002060"/>
                </a:solidFill>
                <a:latin typeface="+mj-lt"/>
              </a:rPr>
              <a:t>? </a:t>
            </a:r>
            <a:r>
              <a:rPr lang="en-US" sz="2400" b="1" dirty="0" err="1" smtClean="0">
                <a:solidFill>
                  <a:srgbClr val="002060"/>
                </a:solidFill>
                <a:latin typeface="+mj-lt"/>
              </a:rPr>
              <a:t>Tại</a:t>
            </a:r>
            <a:r>
              <a:rPr lang="en-US" sz="2400" b="1" dirty="0" smtClean="0">
                <a:solidFill>
                  <a:srgbClr val="002060"/>
                </a:solidFill>
                <a:latin typeface="+mj-lt"/>
              </a:rPr>
              <a:t> </a:t>
            </a:r>
            <a:r>
              <a:rPr lang="en-US" sz="2400" b="1" dirty="0" err="1" smtClean="0">
                <a:solidFill>
                  <a:srgbClr val="002060"/>
                </a:solidFill>
                <a:latin typeface="+mj-lt"/>
              </a:rPr>
              <a:t>sao</a:t>
            </a:r>
            <a:r>
              <a:rPr lang="en-US" sz="2400" b="1" dirty="0" smtClean="0">
                <a:solidFill>
                  <a:srgbClr val="002060"/>
                </a:solidFill>
                <a:latin typeface="+mj-lt"/>
              </a:rPr>
              <a:t>? </a:t>
            </a:r>
            <a:endParaRPr lang="en-US" sz="2400" b="1" dirty="0">
              <a:solidFill>
                <a:srgbClr val="002060"/>
              </a:solidFill>
              <a:latin typeface="+mj-lt"/>
            </a:endParaRPr>
          </a:p>
          <a:p>
            <a:pPr algn="ctr" fontAlgn="base">
              <a:spcBef>
                <a:spcPct val="0"/>
              </a:spcBef>
              <a:spcAft>
                <a:spcPct val="0"/>
              </a:spcAft>
            </a:pPr>
            <a:r>
              <a:rPr lang="en-US" sz="2400" b="1" i="1" dirty="0" smtClean="0">
                <a:solidFill>
                  <a:srgbClr val="002060"/>
                </a:solidFill>
              </a:rPr>
              <a:t>.</a:t>
            </a:r>
            <a:endParaRPr lang="en-US" sz="2400" b="1" i="1" dirty="0">
              <a:solidFill>
                <a:srgbClr val="002060"/>
              </a:solidFill>
            </a:endParaRPr>
          </a:p>
        </p:txBody>
      </p:sp>
      <p:pic>
        <p:nvPicPr>
          <p:cNvPr id="8" name="Google Shape;154;p8"/>
          <p:cNvPicPr preferRelativeResize="0"/>
          <p:nvPr/>
        </p:nvPicPr>
        <p:blipFill rotWithShape="1">
          <a:blip r:embed="rId2">
            <a:alphaModFix/>
          </a:blip>
          <a:srcRect l="16992" t="-937" r="50159" b="17086"/>
          <a:stretch/>
        </p:blipFill>
        <p:spPr>
          <a:xfrm>
            <a:off x="0" y="350038"/>
            <a:ext cx="8409709" cy="6205308"/>
          </a:xfrm>
          <a:prstGeom prst="rect">
            <a:avLst/>
          </a:prstGeom>
          <a:noFill/>
          <a:ln>
            <a:noFill/>
          </a:ln>
        </p:spPr>
      </p:pic>
      <p:sp>
        <p:nvSpPr>
          <p:cNvPr id="9" name="Snip Diagonal Corner Rectangle 8"/>
          <p:cNvSpPr/>
          <p:nvPr/>
        </p:nvSpPr>
        <p:spPr>
          <a:xfrm>
            <a:off x="297451" y="8623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Bài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tập</a:t>
            </a:r>
            <a:r>
              <a:rPr lang="en-US" sz="2400" b="1" kern="0" dirty="0" smtClean="0">
                <a:solidFill>
                  <a:prstClr val="black"/>
                </a:solidFill>
                <a:latin typeface="Times New Roman" panose="02020603050405020304" pitchFamily="18" charset="0"/>
                <a:cs typeface="Times New Roman" panose="02020603050405020304" pitchFamily="18" charset="0"/>
              </a:rPr>
              <a:t> 3/36:</a:t>
            </a:r>
          </a:p>
        </p:txBody>
      </p:sp>
      <p:pic>
        <p:nvPicPr>
          <p:cNvPr id="10" name="Picture 9"/>
          <p:cNvPicPr>
            <a:picLocks noChangeAspect="1"/>
          </p:cNvPicPr>
          <p:nvPr/>
        </p:nvPicPr>
        <p:blipFill>
          <a:blip r:embed="rId3"/>
          <a:stretch>
            <a:fillRect/>
          </a:stretch>
        </p:blipFill>
        <p:spPr>
          <a:xfrm>
            <a:off x="8300" y="-177674"/>
            <a:ext cx="1943897" cy="1344792"/>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val="1033427590"/>
              </p:ext>
            </p:extLst>
          </p:nvPr>
        </p:nvGraphicFramePr>
        <p:xfrm>
          <a:off x="574114" y="2143733"/>
          <a:ext cx="6947148" cy="3291840"/>
        </p:xfrm>
        <a:graphic>
          <a:graphicData uri="http://schemas.openxmlformats.org/drawingml/2006/table">
            <a:tbl>
              <a:tblPr/>
              <a:tblGrid>
                <a:gridCol w="6947148">
                  <a:extLst>
                    <a:ext uri="{9D8B030D-6E8A-4147-A177-3AD203B41FA5}">
                      <a16:colId xmlns:a16="http://schemas.microsoft.com/office/drawing/2014/main" val="20000"/>
                    </a:ext>
                  </a:extLst>
                </a:gridCol>
              </a:tblGrid>
              <a:tr h="2825721">
                <a:tc>
                  <a:txBody>
                    <a:bodyPr/>
                    <a:lstStyle/>
                    <a:p>
                      <a:pPr algn="just"/>
                      <a:r>
                        <a:rPr lang="en-US" sz="2400" b="1" kern="1200" dirty="0" err="1" smtClean="0">
                          <a:solidFill>
                            <a:schemeClr val="tx1"/>
                          </a:solidFill>
                          <a:effectLst/>
                          <a:latin typeface="Arial" pitchFamily="34" charset="0"/>
                          <a:ea typeface="+mn-ea"/>
                          <a:cs typeface="Arial" pitchFamily="34" charset="0"/>
                        </a:rPr>
                        <a:t>Bố</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mẹ</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đi</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vắng</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hai</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anh</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em</a:t>
                      </a:r>
                      <a:r>
                        <a:rPr lang="en-US" sz="2400" b="1" kern="1200" baseline="0" dirty="0" smtClean="0">
                          <a:solidFill>
                            <a:schemeClr val="tx1"/>
                          </a:solidFill>
                          <a:effectLst/>
                          <a:latin typeface="Arial" pitchFamily="34" charset="0"/>
                          <a:ea typeface="+mn-ea"/>
                          <a:cs typeface="Arial" pitchFamily="34" charset="0"/>
                        </a:rPr>
                        <a:t> Minh </a:t>
                      </a:r>
                      <a:r>
                        <a:rPr lang="en-US" sz="2400" b="1" kern="1200" baseline="0" dirty="0" err="1" smtClean="0">
                          <a:solidFill>
                            <a:schemeClr val="tx1"/>
                          </a:solidFill>
                          <a:effectLst/>
                          <a:latin typeface="Arial" pitchFamily="34" charset="0"/>
                          <a:ea typeface="+mn-ea"/>
                          <a:cs typeface="Arial" pitchFamily="34" charset="0"/>
                        </a:rPr>
                        <a:t>và</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Ngọc</a:t>
                      </a:r>
                      <a:r>
                        <a:rPr lang="en-US" sz="2400" b="1" kern="1200" baseline="0" dirty="0" smtClean="0">
                          <a:solidFill>
                            <a:schemeClr val="tx1"/>
                          </a:solidFill>
                          <a:effectLst/>
                          <a:latin typeface="Arial" pitchFamily="34" charset="0"/>
                          <a:ea typeface="+mn-ea"/>
                          <a:cs typeface="Arial" pitchFamily="34" charset="0"/>
                        </a:rPr>
                        <a:t> ở </a:t>
                      </a:r>
                      <a:r>
                        <a:rPr lang="en-US" sz="2400" b="1" kern="1200" baseline="0" dirty="0" err="1" smtClean="0">
                          <a:solidFill>
                            <a:schemeClr val="tx1"/>
                          </a:solidFill>
                          <a:effectLst/>
                          <a:latin typeface="Arial" pitchFamily="34" charset="0"/>
                          <a:ea typeface="+mn-ea"/>
                          <a:cs typeface="Arial" pitchFamily="34" charset="0"/>
                        </a:rPr>
                        <a:t>nhà</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học</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bài</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Bỗng</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có</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tiếng</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chuông</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cửa</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Ngọc</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chạy</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ra</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thì</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thấy</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một</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chú</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tự</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giới</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thiệu</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là</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nhân</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viên</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Công</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ty</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Điện</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lực</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đề</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nghị</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vào</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nhà</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kiểm</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tra</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các</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thiết</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bị</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điện</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của</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gia</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đình</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Ngọc</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định</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mở</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của</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cho</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chú</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thợ</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điện</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vào</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thì</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anh</a:t>
                      </a:r>
                      <a:r>
                        <a:rPr lang="en-US" sz="2400" b="1" kern="1200" baseline="0" dirty="0" smtClean="0">
                          <a:solidFill>
                            <a:schemeClr val="tx1"/>
                          </a:solidFill>
                          <a:effectLst/>
                          <a:latin typeface="Arial" pitchFamily="34" charset="0"/>
                          <a:ea typeface="+mn-ea"/>
                          <a:cs typeface="Arial" pitchFamily="34" charset="0"/>
                        </a:rPr>
                        <a:t> Minh </a:t>
                      </a:r>
                      <a:r>
                        <a:rPr lang="en-US" sz="2400" b="1" kern="1200" baseline="0" dirty="0" err="1" smtClean="0">
                          <a:solidFill>
                            <a:schemeClr val="tx1"/>
                          </a:solidFill>
                          <a:effectLst/>
                          <a:latin typeface="Arial" pitchFamily="34" charset="0"/>
                          <a:ea typeface="+mn-ea"/>
                          <a:cs typeface="Arial" pitchFamily="34" charset="0"/>
                        </a:rPr>
                        <a:t>liền</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lắc</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đầu</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từ</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chối</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và</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nói</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răng</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khi</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bố</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mẹ</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về</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thì</a:t>
                      </a:r>
                      <a:r>
                        <a:rPr lang="en-US" sz="2400" b="1" kern="1200" baseline="0" dirty="0" smtClean="0">
                          <a:solidFill>
                            <a:schemeClr val="tx1"/>
                          </a:solidFill>
                          <a:effectLst/>
                          <a:latin typeface="Arial" pitchFamily="34" charset="0"/>
                          <a:ea typeface="+mn-ea"/>
                          <a:cs typeface="Arial" pitchFamily="34" charset="0"/>
                        </a:rPr>
                        <a:t> </a:t>
                      </a:r>
                      <a:r>
                        <a:rPr lang="en-US" sz="2400" b="1" kern="1200" baseline="0" dirty="0" err="1" smtClean="0">
                          <a:solidFill>
                            <a:schemeClr val="tx1"/>
                          </a:solidFill>
                          <a:effectLst/>
                          <a:latin typeface="Arial" pitchFamily="34" charset="0"/>
                          <a:ea typeface="+mn-ea"/>
                          <a:cs typeface="Arial" pitchFamily="34" charset="0"/>
                        </a:rPr>
                        <a:t>chú</a:t>
                      </a:r>
                      <a:r>
                        <a:rPr lang="en-US" sz="2400" b="1" kern="1200" baseline="0" dirty="0" smtClean="0">
                          <a:solidFill>
                            <a:schemeClr val="tx1"/>
                          </a:solidFill>
                          <a:effectLst/>
                          <a:latin typeface="Arial" pitchFamily="34" charset="0"/>
                          <a:ea typeface="+mn-ea"/>
                          <a:cs typeface="Arial" pitchFamily="34" charset="0"/>
                        </a:rPr>
                        <a:t> quay </a:t>
                      </a:r>
                      <a:r>
                        <a:rPr lang="en-US" sz="2400" b="1" kern="1200" baseline="0" dirty="0" err="1" smtClean="0">
                          <a:solidFill>
                            <a:schemeClr val="tx1"/>
                          </a:solidFill>
                          <a:effectLst/>
                          <a:latin typeface="Arial" pitchFamily="34" charset="0"/>
                          <a:ea typeface="+mn-ea"/>
                          <a:cs typeface="Arial" pitchFamily="34" charset="0"/>
                        </a:rPr>
                        <a:t>lại</a:t>
                      </a:r>
                      <a:r>
                        <a:rPr lang="en-US" sz="2400" b="1" kern="1200" baseline="0" dirty="0" smtClean="0">
                          <a:solidFill>
                            <a:schemeClr val="tx1"/>
                          </a:solidFill>
                          <a:effectLst/>
                          <a:latin typeface="Arial" pitchFamily="34" charset="0"/>
                          <a:ea typeface="+mn-ea"/>
                          <a:cs typeface="Arial" pitchFamily="34" charset="0"/>
                        </a:rPr>
                        <a:t>.</a:t>
                      </a:r>
                      <a:endParaRPr lang="en-US" sz="2400" b="1" kern="1200" dirty="0" smtClean="0">
                        <a:solidFill>
                          <a:schemeClr val="tx1"/>
                        </a:solidFill>
                        <a:effectLst/>
                        <a:latin typeface="Arial" pitchFamily="34" charset="0"/>
                        <a:ea typeface="+mn-ea"/>
                        <a:cs typeface="Arial" pitchFamily="34" charset="0"/>
                      </a:endParaRPr>
                    </a:p>
                    <a:p>
                      <a:endParaRPr lang="en-US" sz="2400" b="1" kern="1200" dirty="0">
                        <a:solidFill>
                          <a:schemeClr val="tx1"/>
                        </a:solidFill>
                        <a:effectLst/>
                        <a:latin typeface="Arial" pitchFamily="34" charset="0"/>
                        <a:ea typeface="+mn-ea"/>
                        <a:cs typeface="Arial"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2" name="Shape 1"/>
          <p:cNvPicPr/>
          <p:nvPr/>
        </p:nvPicPr>
        <p:blipFill>
          <a:blip r:embed="rId4"/>
          <a:stretch/>
        </p:blipFill>
        <p:spPr>
          <a:xfrm>
            <a:off x="10487608" y="4781"/>
            <a:ext cx="1704392" cy="979882"/>
          </a:xfrm>
          <a:prstGeom prst="rect">
            <a:avLst/>
          </a:prstGeom>
          <a:noFill/>
          <a:ln>
            <a:noFill/>
          </a:ln>
        </p:spPr>
      </p:pic>
      <p:sp>
        <p:nvSpPr>
          <p:cNvPr id="2" name="Rectangle 1"/>
          <p:cNvSpPr/>
          <p:nvPr/>
        </p:nvSpPr>
        <p:spPr>
          <a:xfrm>
            <a:off x="7942020" y="4306751"/>
            <a:ext cx="4086896" cy="2308324"/>
          </a:xfrm>
          <a:prstGeom prst="rect">
            <a:avLst/>
          </a:prstGeom>
        </p:spPr>
        <p:txBody>
          <a:bodyPr wrap="square">
            <a:spAutoFit/>
          </a:bodyPr>
          <a:lstStyle/>
          <a:p>
            <a:pPr algn="just"/>
            <a:r>
              <a:rPr lang="en-US" sz="2400" b="1" dirty="0" smtClean="0">
                <a:solidFill>
                  <a:srgbClr val="002060"/>
                </a:solidFill>
                <a:latin typeface="Arial" pitchFamily="34" charset="0"/>
                <a:cs typeface="Arial" pitchFamily="34" charset="0"/>
              </a:rPr>
              <a:t>a/ </a:t>
            </a:r>
            <a:r>
              <a:rPr lang="vi-VN" sz="2400" b="1" dirty="0" smtClean="0">
                <a:solidFill>
                  <a:srgbClr val="002060"/>
                </a:solidFill>
                <a:latin typeface="Arial" pitchFamily="34" charset="0"/>
                <a:cs typeface="Arial" pitchFamily="34" charset="0"/>
              </a:rPr>
              <a:t>Em </a:t>
            </a:r>
            <a:r>
              <a:rPr lang="vi-VN" sz="2400" b="1" dirty="0">
                <a:solidFill>
                  <a:srgbClr val="002060"/>
                </a:solidFill>
                <a:latin typeface="Arial" pitchFamily="34" charset="0"/>
                <a:cs typeface="Arial" pitchFamily="34" charset="0"/>
              </a:rPr>
              <a:t>có đồng ý với cách giải quyết của Minh trong tình huống trên vì bạn rất cẩn thận không mở cửa cho người lạ vào nhà khi bố mẹ đi vắng.</a:t>
            </a:r>
          </a:p>
        </p:txBody>
      </p:sp>
    </p:spTree>
    <p:extLst>
      <p:ext uri="{BB962C8B-B14F-4D97-AF65-F5344CB8AC3E}">
        <p14:creationId xmlns:p14="http://schemas.microsoft.com/office/powerpoint/2010/main" val="356181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Content Placeholder 2"/>
          <p:cNvSpPr txBox="1">
            <a:spLocks/>
          </p:cNvSpPr>
          <p:nvPr/>
        </p:nvSpPr>
        <p:spPr>
          <a:xfrm>
            <a:off x="6478073" y="3162893"/>
            <a:ext cx="48864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b="1" dirty="0" smtClean="0">
                <a:solidFill>
                  <a:srgbClr val="0070C0"/>
                </a:solidFill>
                <a:latin typeface="Arial" pitchFamily="34" charset="0"/>
                <a:cs typeface="Arial" pitchFamily="34" charset="0"/>
              </a:rPr>
              <a:t>b/ </a:t>
            </a:r>
            <a:r>
              <a:rPr lang="vi-VN" b="1" dirty="0" smtClean="0">
                <a:solidFill>
                  <a:srgbClr val="0070C0"/>
                </a:solidFill>
                <a:latin typeface="Arial" pitchFamily="34" charset="0"/>
                <a:cs typeface="Arial" pitchFamily="34" charset="0"/>
              </a:rPr>
              <a:t>Nếu Ngọc mở cửa cho chủ thợ điện vào nhà khi bố mẹ đi vắng, chuyện có thể xảy ra là bị bắt cóc và trộm vào nhà.</a:t>
            </a:r>
          </a:p>
          <a:p>
            <a:pPr marL="0" indent="0" algn="just">
              <a:buFont typeface="Arial" panose="020B0604020202020204" pitchFamily="34" charset="0"/>
              <a:buNone/>
            </a:pPr>
            <a:endParaRPr lang="en-US" b="1" dirty="0">
              <a:solidFill>
                <a:srgbClr val="0070C0"/>
              </a:solidFill>
              <a:latin typeface="Arial" pitchFamily="34" charset="0"/>
              <a:cs typeface="Arial" pitchFamily="34" charset="0"/>
            </a:endParaRPr>
          </a:p>
        </p:txBody>
      </p:sp>
      <p:sp>
        <p:nvSpPr>
          <p:cNvPr id="6" name="AutoShape 7"/>
          <p:cNvSpPr>
            <a:spLocks noChangeArrowheads="1"/>
          </p:cNvSpPr>
          <p:nvPr/>
        </p:nvSpPr>
        <p:spPr bwMode="auto">
          <a:xfrm>
            <a:off x="1005840" y="283696"/>
            <a:ext cx="5472233" cy="3177961"/>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a:extLst/>
        </p:spPr>
        <p:txBody>
          <a:bodyPr anchor="ctr"/>
          <a:lstStyle/>
          <a:p>
            <a:r>
              <a:rPr lang="en-US" sz="2800" b="1" dirty="0" smtClean="0">
                <a:latin typeface="+mj-lt"/>
              </a:rPr>
              <a:t>b/ </a:t>
            </a:r>
            <a:r>
              <a:rPr lang="en-US" sz="2800" b="1" dirty="0" err="1" smtClean="0">
                <a:latin typeface="+mj-lt"/>
              </a:rPr>
              <a:t>Nếu</a:t>
            </a:r>
            <a:r>
              <a:rPr lang="en-US" sz="2800" b="1" dirty="0" smtClean="0">
                <a:latin typeface="+mj-lt"/>
              </a:rPr>
              <a:t> </a:t>
            </a:r>
            <a:r>
              <a:rPr lang="en-US" sz="2800" b="1" dirty="0" err="1" smtClean="0">
                <a:latin typeface="+mj-lt"/>
              </a:rPr>
              <a:t>Ngọc</a:t>
            </a:r>
            <a:r>
              <a:rPr lang="en-US" sz="2800" b="1" dirty="0" smtClean="0">
                <a:latin typeface="+mj-lt"/>
              </a:rPr>
              <a:t> </a:t>
            </a:r>
            <a:r>
              <a:rPr lang="en-US" sz="2800" b="1" dirty="0" err="1" smtClean="0">
                <a:latin typeface="+mj-lt"/>
              </a:rPr>
              <a:t>mở</a:t>
            </a:r>
            <a:r>
              <a:rPr lang="en-US" sz="2800" b="1" dirty="0" smtClean="0">
                <a:latin typeface="+mj-lt"/>
              </a:rPr>
              <a:t> </a:t>
            </a:r>
            <a:r>
              <a:rPr lang="en-US" sz="2800" b="1" dirty="0" err="1" smtClean="0">
                <a:latin typeface="+mj-lt"/>
              </a:rPr>
              <a:t>của</a:t>
            </a:r>
            <a:r>
              <a:rPr lang="en-US" sz="2800" b="1" dirty="0" smtClean="0">
                <a:latin typeface="+mj-lt"/>
              </a:rPr>
              <a:t> </a:t>
            </a:r>
            <a:r>
              <a:rPr lang="en-US" sz="2800" b="1" dirty="0" err="1" smtClean="0">
                <a:latin typeface="+mj-lt"/>
              </a:rPr>
              <a:t>cho</a:t>
            </a:r>
            <a:r>
              <a:rPr lang="en-US" sz="2800" b="1" dirty="0" smtClean="0">
                <a:latin typeface="+mj-lt"/>
              </a:rPr>
              <a:t> </a:t>
            </a:r>
            <a:r>
              <a:rPr lang="en-US" sz="2800" b="1" dirty="0" err="1" smtClean="0">
                <a:latin typeface="+mj-lt"/>
              </a:rPr>
              <a:t>chú</a:t>
            </a:r>
            <a:r>
              <a:rPr lang="en-US" sz="2800" b="1" dirty="0" smtClean="0">
                <a:latin typeface="+mj-lt"/>
              </a:rPr>
              <a:t> </a:t>
            </a:r>
            <a:r>
              <a:rPr lang="en-US" sz="2800" b="1" dirty="0" err="1" smtClean="0">
                <a:latin typeface="+mj-lt"/>
              </a:rPr>
              <a:t>thợ</a:t>
            </a:r>
            <a:r>
              <a:rPr lang="en-US" sz="2800" b="1" dirty="0" smtClean="0">
                <a:latin typeface="+mj-lt"/>
              </a:rPr>
              <a:t> </a:t>
            </a:r>
            <a:r>
              <a:rPr lang="en-US" sz="2800" b="1" dirty="0" err="1" smtClean="0">
                <a:latin typeface="+mj-lt"/>
              </a:rPr>
              <a:t>điện</a:t>
            </a:r>
            <a:r>
              <a:rPr lang="en-US" sz="2800" b="1" dirty="0" smtClean="0">
                <a:latin typeface="+mj-lt"/>
              </a:rPr>
              <a:t> </a:t>
            </a:r>
            <a:r>
              <a:rPr lang="en-US" sz="2800" b="1" dirty="0" err="1" smtClean="0">
                <a:latin typeface="+mj-lt"/>
              </a:rPr>
              <a:t>vào</a:t>
            </a:r>
            <a:r>
              <a:rPr lang="en-US" sz="2800" b="1" dirty="0" smtClean="0">
                <a:latin typeface="+mj-lt"/>
              </a:rPr>
              <a:t> </a:t>
            </a:r>
            <a:r>
              <a:rPr lang="en-US" sz="2800" b="1" dirty="0" err="1" smtClean="0">
                <a:latin typeface="+mj-lt"/>
              </a:rPr>
              <a:t>nhà</a:t>
            </a:r>
            <a:r>
              <a:rPr lang="en-US" sz="2800" b="1" dirty="0" smtClean="0">
                <a:latin typeface="+mj-lt"/>
              </a:rPr>
              <a:t> </a:t>
            </a:r>
            <a:r>
              <a:rPr lang="en-US" sz="2800" b="1" dirty="0" err="1" smtClean="0">
                <a:latin typeface="+mj-lt"/>
              </a:rPr>
              <a:t>khi</a:t>
            </a:r>
            <a:r>
              <a:rPr lang="en-US" sz="2800" b="1" dirty="0" smtClean="0">
                <a:latin typeface="+mj-lt"/>
              </a:rPr>
              <a:t> </a:t>
            </a:r>
            <a:r>
              <a:rPr lang="en-US" sz="2800" b="1" dirty="0" err="1" smtClean="0">
                <a:latin typeface="+mj-lt"/>
              </a:rPr>
              <a:t>bố</a:t>
            </a:r>
            <a:r>
              <a:rPr lang="en-US" sz="2800" b="1" dirty="0" smtClean="0">
                <a:latin typeface="+mj-lt"/>
              </a:rPr>
              <a:t> </a:t>
            </a:r>
            <a:r>
              <a:rPr lang="en-US" sz="2800" b="1" dirty="0" err="1" smtClean="0">
                <a:latin typeface="+mj-lt"/>
              </a:rPr>
              <a:t>mẹ</a:t>
            </a:r>
            <a:r>
              <a:rPr lang="en-US" sz="2800" b="1" dirty="0" smtClean="0">
                <a:latin typeface="+mj-lt"/>
              </a:rPr>
              <a:t> </a:t>
            </a:r>
            <a:r>
              <a:rPr lang="en-US" sz="2800" b="1" dirty="0" err="1" smtClean="0">
                <a:latin typeface="+mj-lt"/>
              </a:rPr>
              <a:t>đi</a:t>
            </a:r>
            <a:r>
              <a:rPr lang="en-US" sz="2800" b="1" dirty="0" smtClean="0">
                <a:latin typeface="+mj-lt"/>
              </a:rPr>
              <a:t> </a:t>
            </a:r>
            <a:r>
              <a:rPr lang="en-US" sz="2800" b="1" dirty="0" err="1" smtClean="0">
                <a:latin typeface="+mj-lt"/>
              </a:rPr>
              <a:t>vắng</a:t>
            </a:r>
            <a:r>
              <a:rPr lang="en-US" sz="2800" b="1" dirty="0" smtClean="0">
                <a:latin typeface="+mj-lt"/>
              </a:rPr>
              <a:t>, </a:t>
            </a:r>
            <a:r>
              <a:rPr lang="en-US" sz="2800" b="1" dirty="0" err="1" smtClean="0">
                <a:latin typeface="+mj-lt"/>
              </a:rPr>
              <a:t>điều</a:t>
            </a:r>
            <a:r>
              <a:rPr lang="en-US" sz="2800" b="1" dirty="0" smtClean="0">
                <a:latin typeface="+mj-lt"/>
              </a:rPr>
              <a:t> </a:t>
            </a:r>
            <a:r>
              <a:rPr lang="en-US" sz="2800" b="1" dirty="0" err="1" smtClean="0">
                <a:latin typeface="+mj-lt"/>
              </a:rPr>
              <a:t>gì</a:t>
            </a:r>
            <a:r>
              <a:rPr lang="en-US" sz="2800" b="1" dirty="0" smtClean="0">
                <a:latin typeface="+mj-lt"/>
              </a:rPr>
              <a:t> </a:t>
            </a:r>
            <a:r>
              <a:rPr lang="en-US" sz="2800" b="1" dirty="0" err="1" smtClean="0">
                <a:latin typeface="+mj-lt"/>
              </a:rPr>
              <a:t>sẽ</a:t>
            </a:r>
            <a:r>
              <a:rPr lang="en-US" sz="2800" b="1" dirty="0" smtClean="0">
                <a:latin typeface="+mj-lt"/>
              </a:rPr>
              <a:t> </a:t>
            </a:r>
            <a:r>
              <a:rPr lang="en-US" sz="2800" b="1" dirty="0" err="1" smtClean="0">
                <a:latin typeface="+mj-lt"/>
              </a:rPr>
              <a:t>xảy</a:t>
            </a:r>
            <a:r>
              <a:rPr lang="en-US" sz="2800" b="1" dirty="0" smtClean="0">
                <a:latin typeface="+mj-lt"/>
              </a:rPr>
              <a:t> </a:t>
            </a:r>
            <a:r>
              <a:rPr lang="en-US" sz="2800" b="1" dirty="0" err="1" smtClean="0">
                <a:latin typeface="+mj-lt"/>
              </a:rPr>
              <a:t>ra</a:t>
            </a:r>
            <a:r>
              <a:rPr lang="en-US" sz="2800" b="1" dirty="0" smtClean="0">
                <a:latin typeface="+mj-lt"/>
              </a:rPr>
              <a:t>?</a:t>
            </a:r>
            <a:endParaRPr lang="en-US" sz="2800" b="1" dirty="0">
              <a:latin typeface="+mj-lt"/>
            </a:endParaRPr>
          </a:p>
        </p:txBody>
      </p:sp>
    </p:spTree>
    <p:extLst>
      <p:ext uri="{BB962C8B-B14F-4D97-AF65-F5344CB8AC3E}">
        <p14:creationId xmlns:p14="http://schemas.microsoft.com/office/powerpoint/2010/main" val="355481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p:cNvSpPr>
            <a:spLocks noChangeArrowheads="1"/>
          </p:cNvSpPr>
          <p:nvPr/>
        </p:nvSpPr>
        <p:spPr bwMode="auto">
          <a:xfrm>
            <a:off x="5476395" y="997527"/>
            <a:ext cx="3124200" cy="2345263"/>
          </a:xfrm>
          <a:prstGeom prst="cloudCallout">
            <a:avLst>
              <a:gd name="adj1" fmla="val -17685"/>
              <a:gd name="adj2" fmla="val 85880"/>
            </a:avLst>
          </a:prstGeom>
          <a:solidFill>
            <a:srgbClr val="FFCCFF"/>
          </a:solidFill>
          <a:ln w="9525">
            <a:solidFill>
              <a:schemeClr val="tx1"/>
            </a:solidFill>
            <a:round/>
            <a:headEnd/>
            <a:tailEnd/>
          </a:ln>
          <a:effectLst/>
          <a:extLst/>
        </p:spPr>
        <p:txBody>
          <a:bodyPr anchor="ctr"/>
          <a:lstStyle/>
          <a:p>
            <a:pPr algn="ctr" fontAlgn="base">
              <a:spcBef>
                <a:spcPct val="0"/>
              </a:spcBef>
              <a:spcAft>
                <a:spcPct val="0"/>
              </a:spcAft>
            </a:pPr>
            <a:r>
              <a:rPr lang="en-US" sz="2000" b="1" dirty="0" smtClean="0"/>
              <a:t>a) Theo </a:t>
            </a:r>
            <a:r>
              <a:rPr lang="en-US" sz="2000" b="1" dirty="0" err="1" smtClean="0"/>
              <a:t>em</a:t>
            </a:r>
            <a:r>
              <a:rPr lang="en-US" sz="2000" b="1" dirty="0" smtClean="0"/>
              <a:t>, </a:t>
            </a:r>
            <a:r>
              <a:rPr lang="en-US" sz="2000" b="1" dirty="0" err="1" smtClean="0"/>
              <a:t>Dương</a:t>
            </a:r>
            <a:r>
              <a:rPr lang="en-US" sz="2000" b="1" dirty="0" smtClean="0"/>
              <a:t> </a:t>
            </a:r>
            <a:r>
              <a:rPr lang="en-US" sz="2000" b="1" dirty="0" err="1" smtClean="0"/>
              <a:t>có</a:t>
            </a:r>
            <a:r>
              <a:rPr lang="en-US" sz="2000" b="1" dirty="0" smtClean="0"/>
              <a:t> </a:t>
            </a:r>
            <a:r>
              <a:rPr lang="en-US" sz="2000" b="1" dirty="0" err="1" smtClean="0"/>
              <a:t>nên</a:t>
            </a:r>
            <a:r>
              <a:rPr lang="en-US" sz="2000" b="1" dirty="0" smtClean="0"/>
              <a:t> </a:t>
            </a:r>
            <a:r>
              <a:rPr lang="en-US" sz="2000" b="1" dirty="0" err="1" smtClean="0"/>
              <a:t>im</a:t>
            </a:r>
            <a:r>
              <a:rPr lang="en-US" sz="2000" b="1" dirty="0" smtClean="0"/>
              <a:t> </a:t>
            </a:r>
            <a:r>
              <a:rPr lang="en-US" sz="2000" b="1" dirty="0" err="1" smtClean="0"/>
              <a:t>lặng</a:t>
            </a:r>
            <a:r>
              <a:rPr lang="en-US" sz="2000" b="1" dirty="0" smtClean="0"/>
              <a:t> </a:t>
            </a:r>
            <a:r>
              <a:rPr lang="en-US" sz="2000" b="1" dirty="0" err="1" smtClean="0"/>
              <a:t>và</a:t>
            </a:r>
            <a:r>
              <a:rPr lang="en-US" sz="2000" b="1" dirty="0" smtClean="0"/>
              <a:t> </a:t>
            </a:r>
            <a:r>
              <a:rPr lang="en-US" sz="2000" b="1" dirty="0" err="1" smtClean="0"/>
              <a:t>làm</a:t>
            </a:r>
            <a:r>
              <a:rPr lang="en-US" sz="2000" b="1" dirty="0" smtClean="0"/>
              <a:t> </a:t>
            </a:r>
            <a:r>
              <a:rPr lang="en-US" sz="2000" b="1" dirty="0" err="1" smtClean="0"/>
              <a:t>theo</a:t>
            </a:r>
            <a:r>
              <a:rPr lang="en-US" sz="2000" b="1" dirty="0" smtClean="0"/>
              <a:t> </a:t>
            </a:r>
            <a:r>
              <a:rPr lang="en-US" sz="2000" b="1" dirty="0" err="1" smtClean="0"/>
              <a:t>yêu</a:t>
            </a:r>
            <a:r>
              <a:rPr lang="en-US" sz="2000" b="1" dirty="0" smtClean="0"/>
              <a:t> </a:t>
            </a:r>
            <a:r>
              <a:rPr lang="en-US" sz="2000" b="1" dirty="0" err="1" smtClean="0"/>
              <a:t>cầu</a:t>
            </a:r>
            <a:r>
              <a:rPr lang="en-US" sz="2000" b="1" dirty="0" smtClean="0"/>
              <a:t> </a:t>
            </a:r>
            <a:r>
              <a:rPr lang="en-US" sz="2000" b="1" dirty="0" err="1" smtClean="0"/>
              <a:t>của</a:t>
            </a:r>
            <a:r>
              <a:rPr lang="en-US" sz="2000" b="1" dirty="0" smtClean="0"/>
              <a:t> </a:t>
            </a:r>
            <a:r>
              <a:rPr lang="en-US" sz="2000" b="1" dirty="0" err="1" smtClean="0"/>
              <a:t>Chiến</a:t>
            </a:r>
            <a:r>
              <a:rPr lang="en-US" sz="2000" b="1" dirty="0" smtClean="0"/>
              <a:t> </a:t>
            </a:r>
            <a:r>
              <a:rPr lang="en-US" sz="2000" b="1" dirty="0" err="1" smtClean="0"/>
              <a:t>không</a:t>
            </a:r>
            <a:r>
              <a:rPr lang="en-US" sz="2000" b="1" dirty="0" smtClean="0"/>
              <a:t>? </a:t>
            </a:r>
            <a:r>
              <a:rPr lang="en-US" sz="2000" b="1" dirty="0" err="1" smtClean="0"/>
              <a:t>vì</a:t>
            </a:r>
            <a:r>
              <a:rPr lang="en-US" sz="2000" b="1" dirty="0" smtClean="0"/>
              <a:t> </a:t>
            </a:r>
            <a:r>
              <a:rPr lang="en-US" sz="2000" b="1" dirty="0" err="1" smtClean="0"/>
              <a:t>sao</a:t>
            </a:r>
            <a:r>
              <a:rPr lang="en-US" sz="2000" b="1" dirty="0" smtClean="0"/>
              <a:t>? </a:t>
            </a:r>
            <a:endParaRPr lang="en-US" sz="2000" b="1" i="1" dirty="0">
              <a:solidFill>
                <a:srgbClr val="A50021"/>
              </a:solidFill>
            </a:endParaRPr>
          </a:p>
        </p:txBody>
      </p:sp>
      <p:sp>
        <p:nvSpPr>
          <p:cNvPr id="7" name="AutoShape 7"/>
          <p:cNvSpPr>
            <a:spLocks noChangeArrowheads="1"/>
          </p:cNvSpPr>
          <p:nvPr/>
        </p:nvSpPr>
        <p:spPr bwMode="auto">
          <a:xfrm>
            <a:off x="8600595" y="1"/>
            <a:ext cx="3591405" cy="3124688"/>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a:extLst/>
        </p:spPr>
        <p:txBody>
          <a:bodyPr anchor="ctr"/>
          <a:lstStyle/>
          <a:p>
            <a:r>
              <a:rPr lang="en-US" sz="2000" b="1" dirty="0" smtClean="0">
                <a:solidFill>
                  <a:srgbClr val="0070C0"/>
                </a:solidFill>
              </a:rPr>
              <a:t>a/</a:t>
            </a:r>
            <a:r>
              <a:rPr lang="vi-VN" sz="2000" b="1" dirty="0" smtClean="0">
                <a:solidFill>
                  <a:srgbClr val="0070C0"/>
                </a:solidFill>
              </a:rPr>
              <a:t>Theo </a:t>
            </a:r>
            <a:r>
              <a:rPr lang="vi-VN" sz="2000" b="1" dirty="0">
                <a:solidFill>
                  <a:srgbClr val="0070C0"/>
                </a:solidFill>
              </a:rPr>
              <a:t>em, Dương không nên im lặng và làm theo yêu cầu của Chiến vì đó là hành động bắt nạt sai trái.</a:t>
            </a:r>
          </a:p>
        </p:txBody>
      </p:sp>
      <p:pic>
        <p:nvPicPr>
          <p:cNvPr id="8" name="Google Shape;154;p8"/>
          <p:cNvPicPr preferRelativeResize="0"/>
          <p:nvPr/>
        </p:nvPicPr>
        <p:blipFill rotWithShape="1">
          <a:blip r:embed="rId3">
            <a:alphaModFix/>
          </a:blip>
          <a:srcRect l="16992" t="-937" r="50159" b="17086"/>
          <a:stretch/>
        </p:blipFill>
        <p:spPr>
          <a:xfrm>
            <a:off x="233265" y="443345"/>
            <a:ext cx="5641062" cy="6507962"/>
          </a:xfrm>
          <a:prstGeom prst="rect">
            <a:avLst/>
          </a:prstGeom>
          <a:noFill/>
          <a:ln>
            <a:noFill/>
          </a:ln>
        </p:spPr>
      </p:pic>
      <p:sp>
        <p:nvSpPr>
          <p:cNvPr id="9" name="Snip Diagonal Corner Rectangle 8"/>
          <p:cNvSpPr/>
          <p:nvPr/>
        </p:nvSpPr>
        <p:spPr>
          <a:xfrm>
            <a:off x="297451" y="8623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Bài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tập</a:t>
            </a:r>
            <a:r>
              <a:rPr lang="en-US" sz="2400" b="1" kern="0" dirty="0" smtClean="0">
                <a:solidFill>
                  <a:prstClr val="black"/>
                </a:solidFill>
                <a:latin typeface="Times New Roman" panose="02020603050405020304" pitchFamily="18" charset="0"/>
                <a:cs typeface="Times New Roman" panose="02020603050405020304" pitchFamily="18" charset="0"/>
              </a:rPr>
              <a:t> 4/36</a:t>
            </a:r>
          </a:p>
        </p:txBody>
      </p:sp>
      <p:pic>
        <p:nvPicPr>
          <p:cNvPr id="10" name="Picture 9"/>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val="3554347078"/>
              </p:ext>
            </p:extLst>
          </p:nvPr>
        </p:nvGraphicFramePr>
        <p:xfrm>
          <a:off x="720435" y="2022764"/>
          <a:ext cx="4530438" cy="4364182"/>
        </p:xfrm>
        <a:graphic>
          <a:graphicData uri="http://schemas.openxmlformats.org/drawingml/2006/table">
            <a:tbl>
              <a:tblPr/>
              <a:tblGrid>
                <a:gridCol w="4530438">
                  <a:extLst>
                    <a:ext uri="{9D8B030D-6E8A-4147-A177-3AD203B41FA5}">
                      <a16:colId xmlns:a16="http://schemas.microsoft.com/office/drawing/2014/main" val="20000"/>
                    </a:ext>
                  </a:extLst>
                </a:gridCol>
              </a:tblGrid>
              <a:tr h="4364182">
                <a:tc>
                  <a:txBody>
                    <a:bodyPr/>
                    <a:lstStyle/>
                    <a:p>
                      <a:pPr algn="just"/>
                      <a:r>
                        <a:rPr lang="en-US" sz="2400" b="1" kern="1200" dirty="0" err="1" smtClean="0">
                          <a:solidFill>
                            <a:schemeClr val="tx1"/>
                          </a:solidFill>
                          <a:effectLst/>
                          <a:latin typeface="+mj-lt"/>
                          <a:ea typeface="+mn-ea"/>
                          <a:cs typeface="+mn-cs"/>
                        </a:rPr>
                        <a:t>Chiến</a:t>
                      </a:r>
                      <a:r>
                        <a:rPr lang="en-US" sz="2400" b="1" kern="1200" dirty="0" smtClean="0">
                          <a:solidFill>
                            <a:schemeClr val="tx1"/>
                          </a:solidFill>
                          <a:effectLst/>
                          <a:latin typeface="+mj-lt"/>
                          <a:ea typeface="+mn-ea"/>
                          <a:cs typeface="+mn-cs"/>
                        </a:rPr>
                        <a:t>,</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học</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sinh</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lớp</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6A</a:t>
                      </a:r>
                      <a:r>
                        <a:rPr lang="en-US" sz="2400" b="1" kern="1200" baseline="0" dirty="0" smtClean="0">
                          <a:solidFill>
                            <a:schemeClr val="tx1"/>
                          </a:solidFill>
                          <a:effectLst/>
                          <a:latin typeface="+mj-lt"/>
                          <a:ea typeface="+mn-ea"/>
                          <a:cs typeface="+mn-cs"/>
                        </a:rPr>
                        <a:t> hay </a:t>
                      </a:r>
                      <a:r>
                        <a:rPr lang="en-US" sz="2400" b="1" kern="1200" baseline="0" dirty="0" err="1" smtClean="0">
                          <a:solidFill>
                            <a:schemeClr val="tx1"/>
                          </a:solidFill>
                          <a:effectLst/>
                          <a:latin typeface="+mj-lt"/>
                          <a:ea typeface="+mn-ea"/>
                          <a:cs typeface="+mn-cs"/>
                        </a:rPr>
                        <a:t>bắt</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nạt</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các</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bạn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yếu</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thế</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hơn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mình</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trong</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đó</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có</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Arial" pitchFamily="34" charset="0"/>
                          <a:ea typeface="+mn-ea"/>
                          <a:cs typeface="Arial" pitchFamily="34" charset="0"/>
                        </a:rPr>
                        <a:t>Dương</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Gần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đây</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Dương</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phải</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thức</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khuya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hơn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để</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vừa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làm</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hết</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bài</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tập</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của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mình</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vừa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chép</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bài</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tập</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về</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nhà</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vào</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vở</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cho</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Chiến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Trong</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các</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giờ</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kiểm</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tra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Dương</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phải</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tìm</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cách</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cho</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Chiến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nhìn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bài</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của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mình</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Cứ</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nghĩ</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đến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sự</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đe</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dọa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của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Chiến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Dương</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cảm</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thấy</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sợ</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hãi</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và</a:t>
                      </a:r>
                      <a:r>
                        <a:rPr lang="en-US" sz="2400" b="1" kern="1200" baseline="0" dirty="0" smtClean="0">
                          <a:solidFill>
                            <a:schemeClr val="tx1"/>
                          </a:solidFill>
                          <a:effectLst/>
                          <a:latin typeface="+mj-lt"/>
                          <a:ea typeface="+mn-ea"/>
                          <a:cs typeface="+mn-cs"/>
                        </a:rPr>
                        <a:t> lo </a:t>
                      </a:r>
                      <a:r>
                        <a:rPr lang="en-US" sz="2400" b="1" kern="1200" baseline="0" dirty="0" err="1" smtClean="0">
                          <a:solidFill>
                            <a:schemeClr val="tx1"/>
                          </a:solidFill>
                          <a:effectLst/>
                          <a:latin typeface="+mj-lt"/>
                          <a:ea typeface="+mn-ea"/>
                          <a:cs typeface="+mn-cs"/>
                        </a:rPr>
                        <a:t>lắng</a:t>
                      </a:r>
                      <a:r>
                        <a:rPr lang="en-US" sz="2400" b="1" kern="1200" baseline="0" dirty="0" smtClean="0">
                          <a:solidFill>
                            <a:schemeClr val="tx1"/>
                          </a:solidFill>
                          <a:effectLst/>
                          <a:latin typeface="+mj-lt"/>
                          <a:ea typeface="+mn-ea"/>
                          <a:cs typeface="+mn-cs"/>
                        </a:rPr>
                        <a:t>.</a:t>
                      </a:r>
                      <a:endParaRPr lang="en-US" sz="2400" b="1" kern="1200" dirty="0" smtClean="0">
                        <a:solidFill>
                          <a:schemeClr val="tx1"/>
                        </a:solidFill>
                        <a:effectLst/>
                        <a:latin typeface="+mj-lt"/>
                        <a:ea typeface="+mn-ea"/>
                        <a:cs typeface="+mn-cs"/>
                      </a:endParaRPr>
                    </a:p>
                    <a:p>
                      <a:endParaRPr lang="en-US" sz="2400" b="1"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6181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p:cNvSpPr>
            <a:spLocks noChangeArrowheads="1"/>
          </p:cNvSpPr>
          <p:nvPr/>
        </p:nvSpPr>
        <p:spPr bwMode="auto">
          <a:xfrm>
            <a:off x="5476395" y="695459"/>
            <a:ext cx="3124200" cy="2647331"/>
          </a:xfrm>
          <a:prstGeom prst="cloudCallout">
            <a:avLst>
              <a:gd name="adj1" fmla="val -17685"/>
              <a:gd name="adj2" fmla="val 85880"/>
            </a:avLst>
          </a:prstGeom>
          <a:solidFill>
            <a:srgbClr val="FFCCFF"/>
          </a:solidFill>
          <a:ln w="9525">
            <a:solidFill>
              <a:schemeClr val="tx1"/>
            </a:solidFill>
            <a:round/>
            <a:headEnd/>
            <a:tailEnd/>
          </a:ln>
          <a:effectLst/>
          <a:extLst/>
        </p:spPr>
        <p:txBody>
          <a:bodyPr anchor="ctr"/>
          <a:lstStyle/>
          <a:p>
            <a:pPr algn="just"/>
            <a:r>
              <a:rPr lang="en-US" sz="2000" b="1" dirty="0" smtClean="0">
                <a:solidFill>
                  <a:srgbClr val="002060"/>
                </a:solidFill>
              </a:rPr>
              <a:t>b/ </a:t>
            </a:r>
            <a:r>
              <a:rPr lang="vi-VN" sz="2000" b="1" dirty="0" smtClean="0">
                <a:solidFill>
                  <a:srgbClr val="002060"/>
                </a:solidFill>
              </a:rPr>
              <a:t>Nếu </a:t>
            </a:r>
            <a:r>
              <a:rPr lang="vi-VN" sz="2000" b="1" dirty="0">
                <a:solidFill>
                  <a:srgbClr val="002060"/>
                </a:solidFill>
              </a:rPr>
              <a:t>là Dương em sẽ báo cáo với giáo viên để đề ra hướng giải quyết.</a:t>
            </a:r>
          </a:p>
        </p:txBody>
      </p:sp>
      <p:sp>
        <p:nvSpPr>
          <p:cNvPr id="7" name="AutoShape 7"/>
          <p:cNvSpPr>
            <a:spLocks noChangeArrowheads="1"/>
          </p:cNvSpPr>
          <p:nvPr/>
        </p:nvSpPr>
        <p:spPr bwMode="auto">
          <a:xfrm>
            <a:off x="8600595" y="983673"/>
            <a:ext cx="3591405" cy="2141015"/>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a:extLst/>
        </p:spPr>
        <p:txBody>
          <a:bodyPr anchor="ctr"/>
          <a:lstStyle/>
          <a:p>
            <a:pPr algn="just"/>
            <a:r>
              <a:rPr lang="en-US" sz="2400" b="1" dirty="0" smtClean="0"/>
              <a:t>b) </a:t>
            </a:r>
            <a:r>
              <a:rPr lang="en-US" sz="2400" b="1" dirty="0" err="1" smtClean="0"/>
              <a:t>Nếu</a:t>
            </a:r>
            <a:r>
              <a:rPr lang="en-US" sz="2400" b="1" dirty="0" smtClean="0"/>
              <a:t> </a:t>
            </a:r>
            <a:r>
              <a:rPr lang="en-US" sz="2400" b="1" dirty="0" err="1" smtClean="0"/>
              <a:t>là</a:t>
            </a:r>
            <a:r>
              <a:rPr lang="en-US" sz="2400" b="1" dirty="0" smtClean="0"/>
              <a:t> </a:t>
            </a:r>
            <a:r>
              <a:rPr lang="en-US" sz="2400" b="1" dirty="0" err="1" smtClean="0"/>
              <a:t>Dương</a:t>
            </a:r>
            <a:r>
              <a:rPr lang="en-US" sz="2400" b="1" dirty="0" smtClean="0"/>
              <a:t> </a:t>
            </a:r>
            <a:r>
              <a:rPr lang="en-US" sz="2400" b="1" dirty="0" err="1" smtClean="0"/>
              <a:t>em</a:t>
            </a:r>
            <a:r>
              <a:rPr lang="en-US" sz="2400" b="1" dirty="0" smtClean="0"/>
              <a:t> </a:t>
            </a:r>
            <a:r>
              <a:rPr lang="en-US" sz="2400" b="1" dirty="0" err="1" smtClean="0"/>
              <a:t>sẽ</a:t>
            </a:r>
            <a:r>
              <a:rPr lang="en-US" sz="2400" b="1" dirty="0" smtClean="0"/>
              <a:t> </a:t>
            </a:r>
            <a:r>
              <a:rPr lang="en-US" sz="2400" b="1" dirty="0" err="1" smtClean="0"/>
              <a:t>xử</a:t>
            </a:r>
            <a:r>
              <a:rPr lang="en-US" sz="2400" b="1" dirty="0" smtClean="0"/>
              <a:t> </a:t>
            </a:r>
            <a:r>
              <a:rPr lang="en-US" sz="2400" b="1" dirty="0" err="1" smtClean="0"/>
              <a:t>lí</a:t>
            </a:r>
            <a:r>
              <a:rPr lang="en-US" sz="2400" b="1" dirty="0" smtClean="0"/>
              <a:t> </a:t>
            </a:r>
            <a:r>
              <a:rPr lang="en-US" sz="2400" b="1" dirty="0" err="1" smtClean="0"/>
              <a:t>tình</a:t>
            </a:r>
            <a:r>
              <a:rPr lang="en-US" sz="2400" b="1" dirty="0" smtClean="0"/>
              <a:t> </a:t>
            </a:r>
            <a:r>
              <a:rPr lang="en-US" sz="2400" b="1" dirty="0" err="1" smtClean="0"/>
              <a:t>huống</a:t>
            </a:r>
            <a:r>
              <a:rPr lang="en-US" sz="2400" b="1" dirty="0" smtClean="0"/>
              <a:t> </a:t>
            </a:r>
            <a:r>
              <a:rPr lang="en-US" sz="2400" b="1" dirty="0" err="1" smtClean="0"/>
              <a:t>này</a:t>
            </a:r>
            <a:r>
              <a:rPr lang="en-US" sz="2400" b="1" dirty="0" smtClean="0"/>
              <a:t> </a:t>
            </a:r>
            <a:r>
              <a:rPr lang="en-US" sz="2400" b="1" dirty="0" err="1" smtClean="0"/>
              <a:t>như</a:t>
            </a:r>
            <a:r>
              <a:rPr lang="en-US" sz="2400" b="1" dirty="0" smtClean="0"/>
              <a:t> </a:t>
            </a:r>
            <a:r>
              <a:rPr lang="en-US" sz="2400" b="1" dirty="0" err="1" smtClean="0"/>
              <a:t>thế</a:t>
            </a:r>
            <a:r>
              <a:rPr lang="en-US" sz="2400" b="1" dirty="0" smtClean="0"/>
              <a:t> </a:t>
            </a:r>
            <a:r>
              <a:rPr lang="en-US" sz="2400" b="1" dirty="0" err="1" smtClean="0"/>
              <a:t>nào</a:t>
            </a:r>
            <a:r>
              <a:rPr lang="en-US" sz="2400" b="1" dirty="0" smtClean="0">
                <a:latin typeface="+mj-lt"/>
              </a:rPr>
              <a:t>?</a:t>
            </a:r>
            <a:endParaRPr lang="en-US" sz="2400" b="1" dirty="0">
              <a:latin typeface="+mj-lt"/>
            </a:endParaRPr>
          </a:p>
        </p:txBody>
      </p:sp>
      <p:pic>
        <p:nvPicPr>
          <p:cNvPr id="8" name="Google Shape;154;p8"/>
          <p:cNvPicPr preferRelativeResize="0"/>
          <p:nvPr/>
        </p:nvPicPr>
        <p:blipFill rotWithShape="1">
          <a:blip r:embed="rId3">
            <a:alphaModFix/>
          </a:blip>
          <a:srcRect l="16992" t="-937" r="50159" b="17086"/>
          <a:stretch/>
        </p:blipFill>
        <p:spPr>
          <a:xfrm>
            <a:off x="233265" y="443345"/>
            <a:ext cx="5641062" cy="6507962"/>
          </a:xfrm>
          <a:prstGeom prst="rect">
            <a:avLst/>
          </a:prstGeom>
          <a:noFill/>
          <a:ln>
            <a:noFill/>
          </a:ln>
        </p:spPr>
      </p:pic>
      <p:sp>
        <p:nvSpPr>
          <p:cNvPr id="9" name="Snip Diagonal Corner Rectangle 8"/>
          <p:cNvSpPr/>
          <p:nvPr/>
        </p:nvSpPr>
        <p:spPr>
          <a:xfrm>
            <a:off x="297451" y="8623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Bài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tập</a:t>
            </a:r>
            <a:r>
              <a:rPr lang="en-US" sz="2400" b="1" kern="0" dirty="0" smtClean="0">
                <a:solidFill>
                  <a:prstClr val="black"/>
                </a:solidFill>
                <a:latin typeface="Times New Roman" panose="02020603050405020304" pitchFamily="18" charset="0"/>
                <a:cs typeface="Times New Roman" panose="02020603050405020304" pitchFamily="18" charset="0"/>
              </a:rPr>
              <a:t> 4/36</a:t>
            </a:r>
          </a:p>
        </p:txBody>
      </p:sp>
      <p:pic>
        <p:nvPicPr>
          <p:cNvPr id="10" name="Picture 9"/>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val="3278244610"/>
              </p:ext>
            </p:extLst>
          </p:nvPr>
        </p:nvGraphicFramePr>
        <p:xfrm>
          <a:off x="720435" y="2022764"/>
          <a:ext cx="4530438" cy="4364182"/>
        </p:xfrm>
        <a:graphic>
          <a:graphicData uri="http://schemas.openxmlformats.org/drawingml/2006/table">
            <a:tbl>
              <a:tblPr/>
              <a:tblGrid>
                <a:gridCol w="4530438">
                  <a:extLst>
                    <a:ext uri="{9D8B030D-6E8A-4147-A177-3AD203B41FA5}">
                      <a16:colId xmlns:a16="http://schemas.microsoft.com/office/drawing/2014/main" val="20000"/>
                    </a:ext>
                  </a:extLst>
                </a:gridCol>
              </a:tblGrid>
              <a:tr h="4364182">
                <a:tc>
                  <a:txBody>
                    <a:bodyPr/>
                    <a:lstStyle/>
                    <a:p>
                      <a:pPr algn="just"/>
                      <a:r>
                        <a:rPr lang="en-US" sz="2400" b="1" kern="1200" dirty="0" err="1" smtClean="0">
                          <a:solidFill>
                            <a:schemeClr val="tx1"/>
                          </a:solidFill>
                          <a:effectLst/>
                          <a:latin typeface="+mj-lt"/>
                          <a:ea typeface="+mn-ea"/>
                          <a:cs typeface="+mn-cs"/>
                        </a:rPr>
                        <a:t>Chiến</a:t>
                      </a:r>
                      <a:r>
                        <a:rPr lang="en-US" sz="2400" b="1" kern="1200" dirty="0" smtClean="0">
                          <a:solidFill>
                            <a:schemeClr val="tx1"/>
                          </a:solidFill>
                          <a:effectLst/>
                          <a:latin typeface="+mj-lt"/>
                          <a:ea typeface="+mn-ea"/>
                          <a:cs typeface="+mn-cs"/>
                        </a:rPr>
                        <a:t>,</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học</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sinh</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lớp</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6A</a:t>
                      </a:r>
                      <a:r>
                        <a:rPr lang="en-US" sz="2400" b="1" kern="1200" baseline="0" dirty="0" smtClean="0">
                          <a:solidFill>
                            <a:schemeClr val="tx1"/>
                          </a:solidFill>
                          <a:effectLst/>
                          <a:latin typeface="+mj-lt"/>
                          <a:ea typeface="+mn-ea"/>
                          <a:cs typeface="+mn-cs"/>
                        </a:rPr>
                        <a:t> hay </a:t>
                      </a:r>
                      <a:r>
                        <a:rPr lang="en-US" sz="2400" b="1" kern="1200" baseline="0" dirty="0" err="1" smtClean="0">
                          <a:solidFill>
                            <a:schemeClr val="tx1"/>
                          </a:solidFill>
                          <a:effectLst/>
                          <a:latin typeface="+mj-lt"/>
                          <a:ea typeface="+mn-ea"/>
                          <a:cs typeface="+mn-cs"/>
                        </a:rPr>
                        <a:t>bắt</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nạt</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các</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bạn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yếu</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thế</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hơn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mình</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trong</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đó</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có</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Arial" pitchFamily="34" charset="0"/>
                          <a:ea typeface="+mn-ea"/>
                          <a:cs typeface="Arial" pitchFamily="34" charset="0"/>
                        </a:rPr>
                        <a:t>Dương</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Gần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đây</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Dương</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phải</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thức</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khuya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hơn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để</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vừa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làm</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hết</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bài</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tập</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của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mình</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vừa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chép</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bài</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tập</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về</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nhà</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vào</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vở</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cho</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Chiến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Trong</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các</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giờ</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kiểm</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tra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Dương</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phải</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tìm</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cách</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cho</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Chiến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nhìn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bài</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của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mình</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Cứ</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nghĩ</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đến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sự</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đe</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dọa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của</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Chiến</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Dương</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cảm</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thấy</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sợ</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hãi</a:t>
                      </a:r>
                      <a:r>
                        <a:rPr lang="en-US" sz="2400" b="1" kern="1200" baseline="0" dirty="0" smtClean="0">
                          <a:solidFill>
                            <a:schemeClr val="tx1"/>
                          </a:solidFill>
                          <a:effectLst/>
                          <a:latin typeface="+mj-lt"/>
                          <a:ea typeface="+mn-ea"/>
                          <a:cs typeface="+mn-cs"/>
                        </a:rPr>
                        <a:t> </a:t>
                      </a:r>
                      <a:r>
                        <a:rPr lang="en-US" sz="2400" b="1" kern="1200" baseline="0" dirty="0" err="1" smtClean="0">
                          <a:solidFill>
                            <a:schemeClr val="tx1"/>
                          </a:solidFill>
                          <a:effectLst/>
                          <a:latin typeface="+mj-lt"/>
                          <a:ea typeface="+mn-ea"/>
                          <a:cs typeface="+mn-cs"/>
                        </a:rPr>
                        <a:t>và</a:t>
                      </a:r>
                      <a:r>
                        <a:rPr lang="en-US" sz="2400" b="1" kern="1200" baseline="0" dirty="0" smtClean="0">
                          <a:solidFill>
                            <a:schemeClr val="tx1"/>
                          </a:solidFill>
                          <a:effectLst/>
                          <a:latin typeface="+mj-lt"/>
                          <a:ea typeface="+mn-ea"/>
                          <a:cs typeface="+mn-cs"/>
                        </a:rPr>
                        <a:t> lo </a:t>
                      </a:r>
                      <a:r>
                        <a:rPr lang="en-US" sz="2400" b="1" kern="1200" baseline="0" dirty="0" err="1" smtClean="0">
                          <a:solidFill>
                            <a:schemeClr val="tx1"/>
                          </a:solidFill>
                          <a:effectLst/>
                          <a:latin typeface="+mj-lt"/>
                          <a:ea typeface="+mn-ea"/>
                          <a:cs typeface="+mn-cs"/>
                        </a:rPr>
                        <a:t>lắng</a:t>
                      </a:r>
                      <a:r>
                        <a:rPr lang="en-US" sz="2400" b="1" kern="1200" baseline="0" dirty="0" smtClean="0">
                          <a:solidFill>
                            <a:schemeClr val="tx1"/>
                          </a:solidFill>
                          <a:effectLst/>
                          <a:latin typeface="+mj-lt"/>
                          <a:ea typeface="+mn-ea"/>
                          <a:cs typeface="+mn-cs"/>
                        </a:rPr>
                        <a:t>.</a:t>
                      </a:r>
                      <a:endParaRPr lang="en-US" sz="2400" b="1" kern="1200" dirty="0" smtClean="0">
                        <a:solidFill>
                          <a:schemeClr val="tx1"/>
                        </a:solidFill>
                        <a:effectLst/>
                        <a:latin typeface="+mj-lt"/>
                        <a:ea typeface="+mn-ea"/>
                        <a:cs typeface="+mn-cs"/>
                      </a:endParaRPr>
                    </a:p>
                    <a:p>
                      <a:endParaRPr lang="en-US" sz="2400" b="1"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2"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96167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2" presetClass="entr" presetSubtype="4"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45322" cy="5745745"/>
            <a:chOff x="1259802" y="248268"/>
            <a:chExt cx="9945322"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Arial" pitchFamily="34" charset="0"/>
                  <a:cs typeface="Arial" pitchFamily="34" charset="0"/>
                </a:rPr>
                <a:t>Bài</a:t>
              </a:r>
              <a:r>
                <a:rPr lang="en-US" sz="3200" b="1" dirty="0" smtClean="0">
                  <a:solidFill>
                    <a:srgbClr val="0000FF"/>
                  </a:solidFill>
                  <a:latin typeface="Arial" pitchFamily="34" charset="0"/>
                  <a:cs typeface="Arial" pitchFamily="34" charset="0"/>
                </a:rPr>
                <a:t> 7:</a:t>
              </a:r>
              <a:r>
                <a:rPr lang="en-US" sz="3200" b="1" dirty="0" smtClean="0">
                  <a:solidFill>
                    <a:srgbClr val="FF0000"/>
                  </a:solidFill>
                  <a:latin typeface="Arial" pitchFamily="34" charset="0"/>
                  <a:cs typeface="Arial" pitchFamily="34" charset="0"/>
                </a:rPr>
                <a:t> </a:t>
              </a:r>
              <a:r>
                <a:rPr lang="nl-NL" sz="3200" b="1" dirty="0" smtClean="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50453"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868310"/>
              <a:ext cx="2667000" cy="584775"/>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IV/VẬN DỤNG</a:t>
              </a:r>
              <a:endParaRPr lang="en-US" altLang="zh-CN" sz="3200" b="1" kern="0" dirty="0">
                <a:solidFill>
                  <a:srgbClr val="0000FF"/>
                </a:solidFill>
                <a:ea typeface="微软雅黑" pitchFamily="34" charset="-122"/>
                <a:cs typeface="Times New Roman" pitchFamily="18"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769601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4"/>
          <a:stretch>
            <a:fillRect/>
          </a:stretch>
        </p:blipFill>
        <p:spPr>
          <a:xfrm>
            <a:off x="288770" y="609056"/>
            <a:ext cx="11059543" cy="58653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161808103"/>
              </p:ext>
            </p:extLst>
          </p:nvPr>
        </p:nvGraphicFramePr>
        <p:xfrm>
          <a:off x="857250" y="2730137"/>
          <a:ext cx="3848367" cy="1214845"/>
        </p:xfrm>
        <a:graphic>
          <a:graphicData uri="http://schemas.openxmlformats.org/drawingml/2006/table">
            <a:tbl>
              <a:tblPr/>
              <a:tblGrid>
                <a:gridCol w="3848367">
                  <a:extLst>
                    <a:ext uri="{9D8B030D-6E8A-4147-A177-3AD203B41FA5}">
                      <a16:colId xmlns:a16="http://schemas.microsoft.com/office/drawing/2014/main" val="20000"/>
                    </a:ext>
                  </a:extLst>
                </a:gridCol>
              </a:tblGrid>
              <a:tr h="1214845">
                <a:tc>
                  <a:txBody>
                    <a:bodyPr/>
                    <a:lstStyle/>
                    <a:p>
                      <a:pPr algn="just"/>
                      <a:endParaRPr lang="en-US" sz="3200" kern="1200" dirty="0" smtClean="0">
                        <a:solidFill>
                          <a:srgbClr val="0000FF"/>
                        </a:solidFill>
                        <a:effectLst/>
                        <a:latin typeface="+mn-lt"/>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68184687"/>
              </p:ext>
            </p:extLst>
          </p:nvPr>
        </p:nvGraphicFramePr>
        <p:xfrm>
          <a:off x="1285876" y="2506232"/>
          <a:ext cx="8629649" cy="3437368"/>
        </p:xfrm>
        <a:graphic>
          <a:graphicData uri="http://schemas.openxmlformats.org/drawingml/2006/table">
            <a:tbl>
              <a:tblPr/>
              <a:tblGrid>
                <a:gridCol w="8629649">
                  <a:extLst>
                    <a:ext uri="{9D8B030D-6E8A-4147-A177-3AD203B41FA5}">
                      <a16:colId xmlns:a16="http://schemas.microsoft.com/office/drawing/2014/main" val="20000"/>
                    </a:ext>
                  </a:extLst>
                </a:gridCol>
              </a:tblGrid>
              <a:tr h="34373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tx1"/>
                          </a:solidFill>
                          <a:effectLst/>
                          <a:latin typeface="Arial" pitchFamily="34" charset="0"/>
                          <a:ea typeface="+mn-ea"/>
                          <a:cs typeface="Arial" pitchFamily="34" charset="0"/>
                        </a:rPr>
                        <a:t> </a:t>
                      </a:r>
                      <a:r>
                        <a:rPr lang="en-US" sz="3200" b="1" kern="1200" dirty="0" err="1" smtClean="0">
                          <a:solidFill>
                            <a:srgbClr val="0000FF"/>
                          </a:solidFill>
                          <a:effectLst/>
                          <a:latin typeface="Arial" pitchFamily="34" charset="0"/>
                          <a:ea typeface="+mn-ea"/>
                          <a:cs typeface="Arial" pitchFamily="34" charset="0"/>
                        </a:rPr>
                        <a:t>Câu</a:t>
                      </a:r>
                      <a:r>
                        <a:rPr lang="en-US" sz="3200" b="1" kern="1200" dirty="0" smtClean="0">
                          <a:solidFill>
                            <a:srgbClr val="0000FF"/>
                          </a:solidFill>
                          <a:effectLst/>
                          <a:latin typeface="Arial" pitchFamily="34" charset="0"/>
                          <a:ea typeface="+mn-ea"/>
                          <a:cs typeface="Arial" pitchFamily="34" charset="0"/>
                        </a:rPr>
                        <a:t> 1: </a:t>
                      </a:r>
                      <a:r>
                        <a:rPr lang="en-US" sz="3200" b="1" kern="1200" dirty="0" err="1" smtClean="0">
                          <a:solidFill>
                            <a:schemeClr val="tx1"/>
                          </a:solidFill>
                          <a:latin typeface="Arial" pitchFamily="34" charset="0"/>
                          <a:ea typeface="+mn-ea"/>
                          <a:cs typeface="Arial" pitchFamily="34" charset="0"/>
                        </a:rPr>
                        <a:t>Em</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hãy</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sưu</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tầm</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các</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biện</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pháp</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ứng</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phó</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khi</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xảy</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ra</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các</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tình</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huống</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nguy</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hiểm</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từ</a:t>
                      </a:r>
                      <a:r>
                        <a:rPr lang="en-US" sz="3200" b="1" kern="1200" dirty="0" smtClean="0">
                          <a:solidFill>
                            <a:schemeClr val="tx1"/>
                          </a:solidFill>
                          <a:latin typeface="Arial" pitchFamily="34" charset="0"/>
                          <a:ea typeface="+mn-ea"/>
                          <a:cs typeface="Arial" pitchFamily="34" charset="0"/>
                        </a:rPr>
                        <a:t> con </a:t>
                      </a:r>
                      <a:r>
                        <a:rPr lang="en-US" sz="3200" b="1" kern="1200" dirty="0" err="1" smtClean="0">
                          <a:solidFill>
                            <a:schemeClr val="tx1"/>
                          </a:solidFill>
                          <a:latin typeface="Arial" pitchFamily="34" charset="0"/>
                          <a:ea typeface="+mn-ea"/>
                          <a:cs typeface="Arial" pitchFamily="34" charset="0"/>
                        </a:rPr>
                        <a:t>người</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ngoài</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những</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biện</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pháp</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mà</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em</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đã</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được</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học</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và</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lập</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thành</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cuốn</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sổ</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tay</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cá</a:t>
                      </a:r>
                      <a:r>
                        <a:rPr lang="en-US" sz="3200" b="1" kern="1200" dirty="0" smtClean="0">
                          <a:solidFill>
                            <a:schemeClr val="tx1"/>
                          </a:solidFill>
                          <a:latin typeface="Arial" pitchFamily="34" charset="0"/>
                          <a:ea typeface="+mn-ea"/>
                          <a:cs typeface="Arial" pitchFamily="34" charset="0"/>
                        </a:rPr>
                        <a:t> </a:t>
                      </a:r>
                      <a:r>
                        <a:rPr lang="en-US" sz="3200" b="1" kern="1200" dirty="0" err="1" smtClean="0">
                          <a:solidFill>
                            <a:schemeClr val="tx1"/>
                          </a:solidFill>
                          <a:latin typeface="Arial" pitchFamily="34" charset="0"/>
                          <a:ea typeface="+mn-ea"/>
                          <a:cs typeface="Arial" pitchFamily="34" charset="0"/>
                        </a:rPr>
                        <a:t>nhân</a:t>
                      </a:r>
                      <a:r>
                        <a:rPr lang="en-US" sz="3200" b="1" kern="1200" dirty="0" smtClean="0">
                          <a:solidFill>
                            <a:schemeClr val="tx1"/>
                          </a:solidFill>
                          <a:latin typeface="Arial" pitchFamily="34" charset="0"/>
                          <a:ea typeface="+mn-ea"/>
                          <a:cs typeface="Arial" pitchFamily="34" charset="0"/>
                        </a:rPr>
                        <a:t>.</a:t>
                      </a:r>
                      <a:endParaRPr lang="en-US" sz="3200" b="1" kern="1200" dirty="0" smtClean="0">
                        <a:solidFill>
                          <a:srgbClr val="0000FF"/>
                        </a:solidFill>
                        <a:effectLst/>
                        <a:latin typeface="Arial" pitchFamily="34" charset="0"/>
                        <a:ea typeface="+mn-ea"/>
                        <a:cs typeface="Arial" pitchFamily="34" charset="0"/>
                      </a:endParaRPr>
                    </a:p>
                    <a:p>
                      <a:endParaRPr lang="en-US" sz="3200" b="1" kern="1200" dirty="0">
                        <a:solidFill>
                          <a:schemeClr val="tx1"/>
                        </a:solidFill>
                        <a:effectLst/>
                        <a:latin typeface="Arial" pitchFamily="34" charset="0"/>
                        <a:ea typeface="+mn-ea"/>
                        <a:cs typeface="Arial"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171450" y="-242888"/>
            <a:ext cx="12363450" cy="6317197"/>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036356543"/>
              </p:ext>
            </p:extLst>
          </p:nvPr>
        </p:nvGraphicFramePr>
        <p:xfrm>
          <a:off x="1414463" y="1963307"/>
          <a:ext cx="9072562" cy="3901440"/>
        </p:xfrm>
        <a:graphic>
          <a:graphicData uri="http://schemas.openxmlformats.org/drawingml/2006/table">
            <a:tbl>
              <a:tblPr/>
              <a:tblGrid>
                <a:gridCol w="9072562">
                  <a:extLst>
                    <a:ext uri="{9D8B030D-6E8A-4147-A177-3AD203B41FA5}">
                      <a16:colId xmlns:a16="http://schemas.microsoft.com/office/drawing/2014/main" val="20000"/>
                    </a:ext>
                  </a:extLst>
                </a:gridCol>
              </a:tblGrid>
              <a:tr h="1279956">
                <a:tc>
                  <a:txBody>
                    <a:bodyPr/>
                    <a:lstStyle/>
                    <a:p>
                      <a:pPr algn="just"/>
                      <a:r>
                        <a:rPr lang="en-US" sz="3200" b="1" kern="1200" dirty="0" err="1" smtClean="0">
                          <a:solidFill>
                            <a:srgbClr val="0000FF"/>
                          </a:solidFill>
                          <a:effectLst/>
                          <a:latin typeface="+mn-lt"/>
                          <a:ea typeface="+mn-ea"/>
                          <a:cs typeface="+mn-cs"/>
                        </a:rPr>
                        <a:t>Câu</a:t>
                      </a:r>
                      <a:r>
                        <a:rPr lang="en-US" sz="3200" b="1" kern="1200" dirty="0" smtClean="0">
                          <a:solidFill>
                            <a:srgbClr val="0000FF"/>
                          </a:solidFill>
                          <a:effectLst/>
                          <a:latin typeface="+mn-lt"/>
                          <a:ea typeface="+mn-ea"/>
                          <a:cs typeface="+mn-cs"/>
                        </a:rPr>
                        <a:t> 2</a:t>
                      </a:r>
                      <a:r>
                        <a:rPr lang="en-US" sz="3200" b="1" kern="1200" dirty="0" smtClean="0">
                          <a:solidFill>
                            <a:schemeClr val="tx1"/>
                          </a:solidFill>
                          <a:effectLst/>
                          <a:latin typeface="+mn-lt"/>
                          <a:ea typeface="+mn-ea"/>
                          <a:cs typeface="+mn-cs"/>
                        </a:rPr>
                        <a:t>: </a:t>
                      </a:r>
                      <a:r>
                        <a:rPr lang="en-US" sz="3200" b="1" kern="1200" dirty="0" err="1" smtClean="0">
                          <a:solidFill>
                            <a:schemeClr val="tx1"/>
                          </a:solidFill>
                          <a:latin typeface="+mn-lt"/>
                          <a:ea typeface="+mn-ea"/>
                          <a:cs typeface="+mn-cs"/>
                        </a:rPr>
                        <a:t>Vẽ</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bản</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đồ</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cảnh</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báo</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nguy</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hiểm</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trên</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đường</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từ</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nhà</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em</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đến</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trường</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học</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bằng</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cách</a:t>
                      </a:r>
                      <a:r>
                        <a:rPr lang="en-US" sz="3200" b="1" kern="1200" dirty="0" smtClean="0">
                          <a:solidFill>
                            <a:schemeClr val="tx1"/>
                          </a:solidFill>
                          <a:latin typeface="+mn-lt"/>
                          <a:ea typeface="+mn-ea"/>
                          <a:cs typeface="+mn-cs"/>
                        </a:rPr>
                        <a:t>:</a:t>
                      </a:r>
                    </a:p>
                    <a:p>
                      <a:pPr algn="just"/>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Đánh</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dấu</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vào</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những</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địa</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điểm</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không</a:t>
                      </a:r>
                      <a:r>
                        <a:rPr lang="en-US" sz="3200" b="1" kern="1200" dirty="0" smtClean="0">
                          <a:solidFill>
                            <a:schemeClr val="tx1"/>
                          </a:solidFill>
                          <a:latin typeface="+mn-lt"/>
                          <a:ea typeface="+mn-ea"/>
                          <a:cs typeface="+mn-cs"/>
                        </a:rPr>
                        <a:t> an </a:t>
                      </a:r>
                      <a:r>
                        <a:rPr lang="en-US" sz="3200" b="1" kern="1200" dirty="0" err="1" smtClean="0">
                          <a:solidFill>
                            <a:schemeClr val="tx1"/>
                          </a:solidFill>
                          <a:latin typeface="+mn-lt"/>
                          <a:ea typeface="+mn-ea"/>
                          <a:cs typeface="+mn-cs"/>
                        </a:rPr>
                        <a:t>toàn</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và</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ghi</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chú</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bắt</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nạt</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trêu</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chọc</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chặn</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đánh</a:t>
                      </a:r>
                      <a:r>
                        <a:rPr lang="en-US" sz="3200" b="1" kern="1200" dirty="0" smtClean="0">
                          <a:solidFill>
                            <a:schemeClr val="tx1"/>
                          </a:solidFill>
                          <a:latin typeface="+mn-lt"/>
                          <a:ea typeface="+mn-ea"/>
                          <a:cs typeface="+mn-cs"/>
                        </a:rPr>
                        <a:t>....).</a:t>
                      </a:r>
                    </a:p>
                    <a:p>
                      <a:pPr algn="just"/>
                      <a:r>
                        <a:rPr lang="en-US" sz="3200" b="1" kern="1200" dirty="0" err="1" smtClean="0">
                          <a:solidFill>
                            <a:schemeClr val="tx1"/>
                          </a:solidFill>
                          <a:latin typeface="+mn-lt"/>
                          <a:ea typeface="+mn-ea"/>
                          <a:cs typeface="+mn-cs"/>
                        </a:rPr>
                        <a:t>Lưu</a:t>
                      </a:r>
                      <a:r>
                        <a:rPr lang="en-US" sz="3200" b="1" kern="1200" dirty="0" smtClean="0">
                          <a:solidFill>
                            <a:schemeClr val="tx1"/>
                          </a:solidFill>
                          <a:latin typeface="+mn-lt"/>
                          <a:ea typeface="+mn-ea"/>
                          <a:cs typeface="+mn-cs"/>
                        </a:rPr>
                        <a:t> ý </a:t>
                      </a:r>
                      <a:r>
                        <a:rPr lang="en-US" sz="3200" b="1" kern="1200" dirty="0" err="1" smtClean="0">
                          <a:solidFill>
                            <a:schemeClr val="tx1"/>
                          </a:solidFill>
                          <a:latin typeface="+mn-lt"/>
                          <a:ea typeface="+mn-ea"/>
                          <a:cs typeface="+mn-cs"/>
                        </a:rPr>
                        <a:t>những</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thời</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điểm</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không</a:t>
                      </a:r>
                      <a:r>
                        <a:rPr lang="en-US" sz="3200" b="1" kern="1200" dirty="0" smtClean="0">
                          <a:solidFill>
                            <a:schemeClr val="tx1"/>
                          </a:solidFill>
                          <a:latin typeface="+mn-lt"/>
                          <a:ea typeface="+mn-ea"/>
                          <a:cs typeface="+mn-cs"/>
                        </a:rPr>
                        <a:t> an </a:t>
                      </a:r>
                      <a:r>
                        <a:rPr lang="en-US" sz="3200" b="1" kern="1200" dirty="0" err="1" smtClean="0">
                          <a:solidFill>
                            <a:schemeClr val="tx1"/>
                          </a:solidFill>
                          <a:latin typeface="+mn-lt"/>
                          <a:ea typeface="+mn-ea"/>
                          <a:cs typeface="+mn-cs"/>
                        </a:rPr>
                        <a:t>toàn</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khi</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đi</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một</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mình</a:t>
                      </a:r>
                      <a:r>
                        <a:rPr lang="en-US" sz="3200" b="1" kern="1200" dirty="0" smtClean="0">
                          <a:solidFill>
                            <a:schemeClr val="tx1"/>
                          </a:solidFill>
                          <a:latin typeface="+mn-lt"/>
                          <a:ea typeface="+mn-ea"/>
                          <a:cs typeface="+mn-cs"/>
                        </a:rPr>
                        <a:t>.</a:t>
                      </a:r>
                    </a:p>
                    <a:p>
                      <a:pPr algn="just"/>
                      <a:r>
                        <a:rPr lang="en-US" sz="3200" b="1" kern="1200" dirty="0" err="1" smtClean="0">
                          <a:solidFill>
                            <a:schemeClr val="tx1"/>
                          </a:solidFill>
                          <a:latin typeface="+mn-lt"/>
                          <a:ea typeface="+mn-ea"/>
                          <a:cs typeface="+mn-cs"/>
                        </a:rPr>
                        <a:t>Chú</a:t>
                      </a:r>
                      <a:r>
                        <a:rPr lang="en-US" sz="3200" b="1" kern="1200" dirty="0" smtClean="0">
                          <a:solidFill>
                            <a:schemeClr val="tx1"/>
                          </a:solidFill>
                          <a:latin typeface="+mn-lt"/>
                          <a:ea typeface="+mn-ea"/>
                          <a:cs typeface="+mn-cs"/>
                        </a:rPr>
                        <a:t> ý </a:t>
                      </a:r>
                      <a:r>
                        <a:rPr lang="en-US" sz="3200" b="1" kern="1200" dirty="0" err="1" smtClean="0">
                          <a:solidFill>
                            <a:schemeClr val="tx1"/>
                          </a:solidFill>
                          <a:latin typeface="+mn-lt"/>
                          <a:ea typeface="+mn-ea"/>
                          <a:cs typeface="+mn-cs"/>
                        </a:rPr>
                        <a:t>việc</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cần</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làm</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để</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đảm</a:t>
                      </a:r>
                      <a:r>
                        <a:rPr lang="en-US" sz="3200" b="1" kern="1200" dirty="0" smtClean="0">
                          <a:solidFill>
                            <a:schemeClr val="tx1"/>
                          </a:solidFill>
                          <a:latin typeface="+mn-lt"/>
                          <a:ea typeface="+mn-ea"/>
                          <a:cs typeface="+mn-cs"/>
                        </a:rPr>
                        <a:t> </a:t>
                      </a:r>
                      <a:r>
                        <a:rPr lang="en-US" sz="3200" b="1" kern="1200" dirty="0" err="1" smtClean="0">
                          <a:solidFill>
                            <a:schemeClr val="tx1"/>
                          </a:solidFill>
                          <a:latin typeface="+mn-lt"/>
                          <a:ea typeface="+mn-ea"/>
                          <a:cs typeface="+mn-cs"/>
                        </a:rPr>
                        <a:t>bảo</a:t>
                      </a:r>
                      <a:r>
                        <a:rPr lang="en-US" sz="3200" b="1" kern="1200" dirty="0" smtClean="0">
                          <a:solidFill>
                            <a:schemeClr val="tx1"/>
                          </a:solidFill>
                          <a:latin typeface="+mn-lt"/>
                          <a:ea typeface="+mn-ea"/>
                          <a:cs typeface="+mn-cs"/>
                        </a:rPr>
                        <a:t> an </a:t>
                      </a:r>
                      <a:r>
                        <a:rPr lang="en-US" sz="3200" b="1" kern="1200" dirty="0" err="1" smtClean="0">
                          <a:solidFill>
                            <a:schemeClr val="tx1"/>
                          </a:solidFill>
                          <a:latin typeface="+mn-lt"/>
                          <a:ea typeface="+mn-ea"/>
                          <a:cs typeface="+mn-cs"/>
                        </a:rPr>
                        <a:t>toàn</a:t>
                      </a:r>
                      <a:r>
                        <a:rPr lang="en-US" sz="3200" b="1" kern="1200" dirty="0" smtClean="0">
                          <a:solidFill>
                            <a:schemeClr val="tx1"/>
                          </a:solidFill>
                          <a:latin typeface="+mn-lt"/>
                          <a:ea typeface="+mn-ea"/>
                          <a:cs typeface="+mn-cs"/>
                        </a:rPr>
                        <a:t>.</a:t>
                      </a:r>
                    </a:p>
                    <a:p>
                      <a:endParaRPr lang="en-US" sz="3200" b="1"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2014538" y="1"/>
            <a:ext cx="9144000" cy="1500188"/>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dirty="0" err="1" smtClean="0">
                <a:solidFill>
                  <a:srgbClr val="E9E955"/>
                </a:solidFill>
              </a:rPr>
              <a:t>Câu</a:t>
            </a:r>
            <a:r>
              <a:rPr lang="en-US" dirty="0" smtClean="0">
                <a:solidFill>
                  <a:srgbClr val="E9E955"/>
                </a:solidFill>
              </a:rPr>
              <a:t> </a:t>
            </a:r>
            <a:r>
              <a:rPr lang="en-US" dirty="0" err="1" smtClean="0">
                <a:solidFill>
                  <a:srgbClr val="E9E955"/>
                </a:solidFill>
              </a:rPr>
              <a:t>2:Vẽ</a:t>
            </a:r>
            <a:r>
              <a:rPr lang="en-US" dirty="0" smtClean="0">
                <a:solidFill>
                  <a:srgbClr val="E9E955"/>
                </a:solidFill>
              </a:rPr>
              <a:t> </a:t>
            </a:r>
            <a:r>
              <a:rPr lang="en-US" dirty="0" err="1" smtClean="0">
                <a:solidFill>
                  <a:srgbClr val="E9E955"/>
                </a:solidFill>
              </a:rPr>
              <a:t>bản</a:t>
            </a:r>
            <a:r>
              <a:rPr lang="en-US" dirty="0" smtClean="0">
                <a:solidFill>
                  <a:srgbClr val="E9E955"/>
                </a:solidFill>
              </a:rPr>
              <a:t> </a:t>
            </a:r>
            <a:r>
              <a:rPr lang="en-US" dirty="0" err="1" smtClean="0">
                <a:solidFill>
                  <a:srgbClr val="E9E955"/>
                </a:solidFill>
              </a:rPr>
              <a:t>đồ</a:t>
            </a:r>
            <a:r>
              <a:rPr lang="en-US" dirty="0" smtClean="0">
                <a:solidFill>
                  <a:srgbClr val="E9E955"/>
                </a:solidFill>
              </a:rPr>
              <a:t> </a:t>
            </a:r>
            <a:r>
              <a:rPr lang="en-US" dirty="0" err="1" smtClean="0">
                <a:solidFill>
                  <a:srgbClr val="E9E955"/>
                </a:solidFill>
              </a:rPr>
              <a:t>cảnh</a:t>
            </a:r>
            <a:r>
              <a:rPr lang="en-US" dirty="0" smtClean="0">
                <a:solidFill>
                  <a:srgbClr val="E9E955"/>
                </a:solidFill>
              </a:rPr>
              <a:t> </a:t>
            </a:r>
            <a:r>
              <a:rPr lang="en-US" dirty="0" err="1" smtClean="0">
                <a:solidFill>
                  <a:srgbClr val="E9E955"/>
                </a:solidFill>
              </a:rPr>
              <a:t>báo</a:t>
            </a:r>
            <a:r>
              <a:rPr lang="en-US" dirty="0" smtClean="0">
                <a:solidFill>
                  <a:srgbClr val="E9E955"/>
                </a:solidFill>
              </a:rPr>
              <a:t> </a:t>
            </a:r>
            <a:r>
              <a:rPr lang="en-US" dirty="0" err="1" smtClean="0">
                <a:solidFill>
                  <a:srgbClr val="E9E955"/>
                </a:solidFill>
              </a:rPr>
              <a:t>nguy</a:t>
            </a:r>
            <a:r>
              <a:rPr lang="en-US" dirty="0" smtClean="0">
                <a:solidFill>
                  <a:srgbClr val="E9E955"/>
                </a:solidFill>
              </a:rPr>
              <a:t> </a:t>
            </a:r>
            <a:r>
              <a:rPr lang="en-US" dirty="0" err="1" smtClean="0">
                <a:solidFill>
                  <a:srgbClr val="E9E955"/>
                </a:solidFill>
              </a:rPr>
              <a:t>hiểm</a:t>
            </a:r>
            <a:r>
              <a:rPr lang="en-US" dirty="0" smtClean="0">
                <a:solidFill>
                  <a:srgbClr val="E9E955"/>
                </a:solidFill>
              </a:rPr>
              <a:t> </a:t>
            </a:r>
            <a:r>
              <a:rPr lang="en-US" dirty="0" err="1" smtClean="0">
                <a:solidFill>
                  <a:srgbClr val="E9E955"/>
                </a:solidFill>
              </a:rPr>
              <a:t>trên</a:t>
            </a:r>
            <a:r>
              <a:rPr lang="en-US" dirty="0" smtClean="0">
                <a:solidFill>
                  <a:srgbClr val="E9E955"/>
                </a:solidFill>
              </a:rPr>
              <a:t> </a:t>
            </a:r>
          </a:p>
          <a:p>
            <a:r>
              <a:rPr lang="en-US" dirty="0" err="1" smtClean="0">
                <a:solidFill>
                  <a:srgbClr val="E9E955"/>
                </a:solidFill>
              </a:rPr>
              <a:t>đường</a:t>
            </a:r>
            <a:r>
              <a:rPr lang="en-US" dirty="0" smtClean="0">
                <a:solidFill>
                  <a:srgbClr val="E9E955"/>
                </a:solidFill>
              </a:rPr>
              <a:t> </a:t>
            </a:r>
            <a:r>
              <a:rPr lang="en-US" dirty="0" err="1" smtClean="0">
                <a:solidFill>
                  <a:srgbClr val="E9E955"/>
                </a:solidFill>
              </a:rPr>
              <a:t>từ</a:t>
            </a:r>
            <a:r>
              <a:rPr lang="en-US" dirty="0" smtClean="0">
                <a:solidFill>
                  <a:srgbClr val="E9E955"/>
                </a:solidFill>
              </a:rPr>
              <a:t> </a:t>
            </a:r>
            <a:r>
              <a:rPr lang="en-US" dirty="0" err="1" smtClean="0">
                <a:solidFill>
                  <a:srgbClr val="E9E955"/>
                </a:solidFill>
              </a:rPr>
              <a:t>nhà</a:t>
            </a:r>
            <a:r>
              <a:rPr lang="en-US" dirty="0" smtClean="0">
                <a:solidFill>
                  <a:srgbClr val="E9E955"/>
                </a:solidFill>
              </a:rPr>
              <a:t> </a:t>
            </a:r>
            <a:r>
              <a:rPr lang="en-US" dirty="0" err="1" smtClean="0">
                <a:solidFill>
                  <a:srgbClr val="E9E955"/>
                </a:solidFill>
              </a:rPr>
              <a:t>em</a:t>
            </a:r>
            <a:r>
              <a:rPr lang="en-US" dirty="0" smtClean="0">
                <a:solidFill>
                  <a:srgbClr val="E9E955"/>
                </a:solidFill>
              </a:rPr>
              <a:t> </a:t>
            </a:r>
            <a:r>
              <a:rPr lang="en-US" dirty="0" err="1" smtClean="0">
                <a:solidFill>
                  <a:srgbClr val="E9E955"/>
                </a:solidFill>
              </a:rPr>
              <a:t>đến</a:t>
            </a:r>
            <a:r>
              <a:rPr lang="en-US" dirty="0" smtClean="0">
                <a:solidFill>
                  <a:srgbClr val="E9E955"/>
                </a:solidFill>
              </a:rPr>
              <a:t> </a:t>
            </a:r>
            <a:r>
              <a:rPr lang="en-US" dirty="0" err="1" smtClean="0">
                <a:solidFill>
                  <a:srgbClr val="E9E955"/>
                </a:solidFill>
              </a:rPr>
              <a:t>trường</a:t>
            </a:r>
            <a:r>
              <a:rPr lang="en-US" dirty="0" smtClean="0">
                <a:solidFill>
                  <a:srgbClr val="E9E955"/>
                </a:solidFill>
              </a:rPr>
              <a:t>:</a:t>
            </a:r>
          </a:p>
        </p:txBody>
      </p:sp>
      <p:pic>
        <p:nvPicPr>
          <p:cNvPr id="6" name="Picture 5"/>
          <p:cNvPicPr>
            <a:picLocks noChangeAspect="1"/>
          </p:cNvPicPr>
          <p:nvPr/>
        </p:nvPicPr>
        <p:blipFill>
          <a:blip r:embed="rId4"/>
          <a:stretch>
            <a:fillRect/>
          </a:stretch>
        </p:blipFill>
        <p:spPr>
          <a:xfrm>
            <a:off x="400050" y="1471612"/>
            <a:ext cx="11458575" cy="504348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271588" y="1585914"/>
          <a:ext cx="9215437" cy="4143374"/>
        </p:xfrm>
        <a:graphic>
          <a:graphicData uri="http://schemas.openxmlformats.org/drawingml/2006/table">
            <a:tbl>
              <a:tblPr/>
              <a:tblGrid>
                <a:gridCol w="9215437">
                  <a:extLst>
                    <a:ext uri="{9D8B030D-6E8A-4147-A177-3AD203B41FA5}">
                      <a16:colId xmlns:a16="http://schemas.microsoft.com/office/drawing/2014/main" val="20000"/>
                    </a:ext>
                  </a:extLst>
                </a:gridCol>
              </a:tblGrid>
              <a:tr h="4143374">
                <a:tc>
                  <a:txBody>
                    <a:bodyPr/>
                    <a:lstStyle/>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pic>
        <p:nvPicPr>
          <p:cNvPr id="8" name="Picture 2"/>
          <p:cNvPicPr>
            <a:picLocks noGrp="1" noChangeAspect="1" noChangeArrowheads="1"/>
          </p:cNvPicPr>
          <p:nvPr>
            <p:ph idx="1"/>
          </p:nvPr>
        </p:nvPicPr>
        <p:blipFill>
          <a:blip r:embed="rId6"/>
          <a:srcRect/>
          <a:stretch>
            <a:fillRect/>
          </a:stretch>
        </p:blipFill>
        <p:spPr bwMode="auto">
          <a:xfrm>
            <a:off x="1316183" y="2808577"/>
            <a:ext cx="9185562" cy="3063153"/>
          </a:xfrm>
          <a:prstGeom prst="rect">
            <a:avLst/>
          </a:prstGeom>
          <a:noFill/>
          <a:ln w="9525">
            <a:noFill/>
            <a:miter lim="800000"/>
            <a:headEnd/>
            <a:tailEnd/>
          </a:ln>
          <a:effectLst/>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171450" y="-1114425"/>
            <a:ext cx="12363450" cy="778668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84292304"/>
              </p:ext>
            </p:extLst>
          </p:nvPr>
        </p:nvGraphicFramePr>
        <p:xfrm>
          <a:off x="785813" y="1314451"/>
          <a:ext cx="9901238" cy="4754880"/>
        </p:xfrm>
        <a:graphic>
          <a:graphicData uri="http://schemas.openxmlformats.org/drawingml/2006/table">
            <a:tbl>
              <a:tblPr/>
              <a:tblGrid>
                <a:gridCol w="9901238">
                  <a:extLst>
                    <a:ext uri="{9D8B030D-6E8A-4147-A177-3AD203B41FA5}">
                      <a16:colId xmlns:a16="http://schemas.microsoft.com/office/drawing/2014/main" val="20000"/>
                    </a:ext>
                  </a:extLst>
                </a:gridCol>
              </a:tblGrid>
              <a:tr h="4256928">
                <a:tc>
                  <a:txBody>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lang="en-US" sz="2800" b="0" kern="1200" dirty="0" err="1" smtClean="0">
                          <a:solidFill>
                            <a:srgbClr val="0000FF"/>
                          </a:solidFill>
                          <a:effectLst/>
                          <a:latin typeface="+mn-lt"/>
                          <a:ea typeface="+mn-ea"/>
                          <a:cs typeface="+mn-cs"/>
                        </a:rPr>
                        <a:t>Câu</a:t>
                      </a:r>
                      <a:r>
                        <a:rPr lang="en-US" sz="2800" b="0" kern="1200" dirty="0" smtClean="0">
                          <a:solidFill>
                            <a:srgbClr val="0000FF"/>
                          </a:solidFill>
                          <a:effectLst/>
                          <a:latin typeface="+mn-lt"/>
                          <a:ea typeface="+mn-ea"/>
                          <a:cs typeface="+mn-cs"/>
                        </a:rPr>
                        <a:t> 3</a:t>
                      </a:r>
                      <a:r>
                        <a:rPr lang="en-US" sz="2800" b="0" kern="1200" dirty="0" smtClean="0">
                          <a:solidFill>
                            <a:schemeClr val="tx1"/>
                          </a:solidFill>
                          <a:effectLst/>
                          <a:latin typeface="+mn-lt"/>
                          <a:ea typeface="+mn-ea"/>
                          <a:cs typeface="+mn-cs"/>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trường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toàn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Mỗi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nội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dung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bạn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kiến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phản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đối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hậu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cùng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loại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bỏ</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Trình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bày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giới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thiệu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bình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chọn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hay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nhất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p:cNvPicPr>
            <a:picLocks noChangeAspect="1" noChangeArrowheads="1"/>
          </p:cNvPicPr>
          <p:nvPr/>
        </p:nvPicPr>
        <p:blipFill>
          <a:blip r:embed="rId2"/>
          <a:srcRect/>
          <a:stretch>
            <a:fillRect/>
          </a:stretch>
        </p:blipFill>
        <p:spPr bwMode="auto">
          <a:xfrm rot="20806414">
            <a:off x="7312018" y="4812319"/>
            <a:ext cx="4999239" cy="1998345"/>
          </a:xfrm>
          <a:prstGeom prst="rect">
            <a:avLst/>
          </a:prstGeom>
          <a:noFill/>
        </p:spPr>
      </p:pic>
      <p:pic>
        <p:nvPicPr>
          <p:cNvPr id="21519" name="Picture 15" descr="Cover"/>
          <p:cNvPicPr>
            <a:picLocks noChangeAspect="1" noChangeArrowheads="1"/>
          </p:cNvPicPr>
          <p:nvPr/>
        </p:nvPicPr>
        <p:blipFill>
          <a:blip r:embed="rId3"/>
          <a:srcRect/>
          <a:stretch>
            <a:fillRect/>
          </a:stretch>
        </p:blipFill>
        <p:spPr bwMode="auto">
          <a:xfrm>
            <a:off x="7274045" y="2938952"/>
            <a:ext cx="4419600" cy="2954378"/>
          </a:xfrm>
          <a:prstGeom prst="rect">
            <a:avLst/>
          </a:prstGeom>
          <a:noFill/>
        </p:spPr>
      </p:pic>
      <p:pic>
        <p:nvPicPr>
          <p:cNvPr id="21518" name="Picture 14" descr="Cover"/>
          <p:cNvPicPr>
            <a:picLocks noChangeAspect="1" noChangeArrowheads="1"/>
          </p:cNvPicPr>
          <p:nvPr/>
        </p:nvPicPr>
        <p:blipFill>
          <a:blip r:embed="rId4"/>
          <a:srcRect/>
          <a:stretch>
            <a:fillRect/>
          </a:stretch>
        </p:blipFill>
        <p:spPr bwMode="auto">
          <a:xfrm rot="20669901">
            <a:off x="884767" y="2454264"/>
            <a:ext cx="6438900" cy="4521301"/>
          </a:xfrm>
          <a:prstGeom prst="rect">
            <a:avLst/>
          </a:prstGeom>
          <a:noFill/>
        </p:spPr>
      </p:pic>
      <p:pic>
        <p:nvPicPr>
          <p:cNvPr id="21517" name="Picture 13" descr="Cover"/>
          <p:cNvPicPr>
            <a:picLocks noChangeAspect="1" noChangeArrowheads="1"/>
          </p:cNvPicPr>
          <p:nvPr/>
        </p:nvPicPr>
        <p:blipFill rotWithShape="1">
          <a:blip r:embed="rId5"/>
          <a:srcRect l="-566" t="-22706" r="566" b="-16647"/>
          <a:stretch/>
        </p:blipFill>
        <p:spPr bwMode="auto">
          <a:xfrm>
            <a:off x="5579534" y="2692026"/>
            <a:ext cx="2309284" cy="2077728"/>
          </a:xfrm>
          <a:prstGeom prst="rect">
            <a:avLst/>
          </a:prstGeom>
          <a:noFill/>
        </p:spPr>
      </p:pic>
      <p:pic>
        <p:nvPicPr>
          <p:cNvPr id="21516" name="Picture 12" descr="Cover"/>
          <p:cNvPicPr>
            <a:picLocks noChangeAspect="1" noChangeArrowheads="1"/>
          </p:cNvPicPr>
          <p:nvPr/>
        </p:nvPicPr>
        <p:blipFill rotWithShape="1">
          <a:blip r:embed="rId6"/>
          <a:srcRect b="39172"/>
          <a:stretch/>
        </p:blipFill>
        <p:spPr bwMode="auto">
          <a:xfrm>
            <a:off x="5266415" y="1196098"/>
            <a:ext cx="2243667" cy="1954549"/>
          </a:xfrm>
          <a:prstGeom prst="rect">
            <a:avLst/>
          </a:prstGeom>
          <a:noFill/>
        </p:spPr>
      </p:pic>
      <p:pic>
        <p:nvPicPr>
          <p:cNvPr id="21515" name="Picture 11" descr="Cover"/>
          <p:cNvPicPr>
            <a:picLocks noChangeAspect="1" noChangeArrowheads="1"/>
          </p:cNvPicPr>
          <p:nvPr/>
        </p:nvPicPr>
        <p:blipFill>
          <a:blip r:embed="rId7"/>
          <a:srcRect/>
          <a:stretch>
            <a:fillRect/>
          </a:stretch>
        </p:blipFill>
        <p:spPr bwMode="auto">
          <a:xfrm rot="20729763">
            <a:off x="5670321" y="2568301"/>
            <a:ext cx="2019300" cy="824879"/>
          </a:xfrm>
          <a:prstGeom prst="rect">
            <a:avLst/>
          </a:prstGeom>
          <a:noFill/>
        </p:spPr>
      </p:pic>
      <p:pic>
        <p:nvPicPr>
          <p:cNvPr id="21513" name="Picture 9" descr="Cover"/>
          <p:cNvPicPr>
            <a:picLocks noChangeAspect="1" noChangeArrowheads="1"/>
          </p:cNvPicPr>
          <p:nvPr/>
        </p:nvPicPr>
        <p:blipFill>
          <a:blip r:embed="rId8"/>
          <a:srcRect/>
          <a:stretch>
            <a:fillRect/>
          </a:stretch>
        </p:blipFill>
        <p:spPr bwMode="auto">
          <a:xfrm>
            <a:off x="884767" y="2544100"/>
            <a:ext cx="5024967" cy="1877547"/>
          </a:xfrm>
          <a:prstGeom prst="rect">
            <a:avLst/>
          </a:prstGeom>
          <a:noFill/>
        </p:spPr>
      </p:pic>
      <p:pic>
        <p:nvPicPr>
          <p:cNvPr id="21512" name="Picture 8" descr="Cover"/>
          <p:cNvPicPr>
            <a:picLocks noChangeAspect="1" noChangeArrowheads="1"/>
          </p:cNvPicPr>
          <p:nvPr/>
        </p:nvPicPr>
        <p:blipFill>
          <a:blip r:embed="rId9"/>
          <a:srcRect/>
          <a:stretch>
            <a:fillRect/>
          </a:stretch>
        </p:blipFill>
        <p:spPr bwMode="auto">
          <a:xfrm>
            <a:off x="7716716" y="1137535"/>
            <a:ext cx="1530351" cy="1025060"/>
          </a:xfrm>
          <a:prstGeom prst="rect">
            <a:avLst/>
          </a:prstGeom>
          <a:noFill/>
        </p:spPr>
      </p:pic>
      <p:pic>
        <p:nvPicPr>
          <p:cNvPr id="21511" name="Picture 7" descr="Cover"/>
          <p:cNvPicPr>
            <a:picLocks noChangeAspect="1" noChangeArrowheads="1"/>
          </p:cNvPicPr>
          <p:nvPr/>
        </p:nvPicPr>
        <p:blipFill>
          <a:blip r:embed="rId10"/>
          <a:srcRect/>
          <a:stretch>
            <a:fillRect/>
          </a:stretch>
        </p:blipFill>
        <p:spPr bwMode="auto">
          <a:xfrm>
            <a:off x="7751771" y="689064"/>
            <a:ext cx="1689100" cy="811074"/>
          </a:xfrm>
          <a:prstGeom prst="rect">
            <a:avLst/>
          </a:prstGeom>
          <a:noFill/>
        </p:spPr>
      </p:pic>
      <p:pic>
        <p:nvPicPr>
          <p:cNvPr id="21510" name="Picture 6" descr="Cover"/>
          <p:cNvPicPr>
            <a:picLocks noChangeAspect="1" noChangeArrowheads="1"/>
          </p:cNvPicPr>
          <p:nvPr/>
        </p:nvPicPr>
        <p:blipFill>
          <a:blip r:embed="rId11"/>
          <a:srcRect/>
          <a:stretch>
            <a:fillRect/>
          </a:stretch>
        </p:blipFill>
        <p:spPr bwMode="auto">
          <a:xfrm>
            <a:off x="7685976" y="122904"/>
            <a:ext cx="1689100" cy="1363294"/>
          </a:xfrm>
          <a:prstGeom prst="rect">
            <a:avLst/>
          </a:prstGeom>
          <a:noFill/>
        </p:spPr>
      </p:pic>
      <p:pic>
        <p:nvPicPr>
          <p:cNvPr id="21508" name="Picture 4" descr="Cover"/>
          <p:cNvPicPr>
            <a:picLocks noChangeAspect="1" noChangeArrowheads="1"/>
          </p:cNvPicPr>
          <p:nvPr/>
        </p:nvPicPr>
        <p:blipFill>
          <a:blip r:embed="rId12"/>
          <a:srcRect/>
          <a:stretch>
            <a:fillRect/>
          </a:stretch>
        </p:blipFill>
        <p:spPr bwMode="auto">
          <a:xfrm>
            <a:off x="0" y="1808004"/>
            <a:ext cx="2226733" cy="4034657"/>
          </a:xfrm>
          <a:prstGeom prst="rect">
            <a:avLst/>
          </a:prstGeom>
          <a:noFill/>
        </p:spPr>
      </p:pic>
      <p:pic>
        <p:nvPicPr>
          <p:cNvPr id="15" name="Picture 5" descr="Cover"/>
          <p:cNvPicPr>
            <a:picLocks noChangeAspect="1" noChangeArrowheads="1"/>
          </p:cNvPicPr>
          <p:nvPr/>
        </p:nvPicPr>
        <p:blipFill rotWithShape="1">
          <a:blip r:embed="rId13"/>
          <a:srcRect b="21716"/>
          <a:stretch/>
        </p:blipFill>
        <p:spPr bwMode="auto">
          <a:xfrm rot="1217449">
            <a:off x="1478025" y="-347942"/>
            <a:ext cx="6248400" cy="4447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wipe(left)">
                                      <p:cBhvr>
                                        <p:cTn id="12" dur="5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wipe(left)">
                                      <p:cBhvr>
                                        <p:cTn id="17" dur="500"/>
                                        <p:tgtEl>
                                          <p:spTgt spid="215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left)">
                                      <p:cBhvr>
                                        <p:cTn id="22" dur="500"/>
                                        <p:tgtEl>
                                          <p:spTgt spid="215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3"/>
                                        </p:tgtEl>
                                        <p:attrNameLst>
                                          <p:attrName>style.visibility</p:attrName>
                                        </p:attrNameLst>
                                      </p:cBhvr>
                                      <p:to>
                                        <p:strVal val="visible"/>
                                      </p:to>
                                    </p:set>
                                    <p:animEffect transition="in" filter="wipe(left)">
                                      <p:cBhvr>
                                        <p:cTn id="27" dur="500"/>
                                        <p:tgtEl>
                                          <p:spTgt spid="215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5"/>
                                        </p:tgtEl>
                                        <p:attrNameLst>
                                          <p:attrName>style.visibility</p:attrName>
                                        </p:attrNameLst>
                                      </p:cBhvr>
                                      <p:to>
                                        <p:strVal val="visible"/>
                                      </p:to>
                                    </p:set>
                                    <p:animEffect transition="in" filter="wipe(left)">
                                      <p:cBhvr>
                                        <p:cTn id="32" dur="500"/>
                                        <p:tgtEl>
                                          <p:spTgt spid="215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6"/>
                                        </p:tgtEl>
                                        <p:attrNameLst>
                                          <p:attrName>style.visibility</p:attrName>
                                        </p:attrNameLst>
                                      </p:cBhvr>
                                      <p:to>
                                        <p:strVal val="visible"/>
                                      </p:to>
                                    </p:set>
                                    <p:animEffect transition="in" filter="wipe(left)">
                                      <p:cBhvr>
                                        <p:cTn id="37" dur="500"/>
                                        <p:tgtEl>
                                          <p:spTgt spid="215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7"/>
                                        </p:tgtEl>
                                        <p:attrNameLst>
                                          <p:attrName>style.visibility</p:attrName>
                                        </p:attrNameLst>
                                      </p:cBhvr>
                                      <p:to>
                                        <p:strVal val="visible"/>
                                      </p:to>
                                    </p:set>
                                    <p:animEffect transition="in" filter="wipe(left)">
                                      <p:cBhvr>
                                        <p:cTn id="42" dur="500"/>
                                        <p:tgtEl>
                                          <p:spTgt spid="215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8"/>
                                        </p:tgtEl>
                                        <p:attrNameLst>
                                          <p:attrName>style.visibility</p:attrName>
                                        </p:attrNameLst>
                                      </p:cBhvr>
                                      <p:to>
                                        <p:strVal val="visible"/>
                                      </p:to>
                                    </p:set>
                                    <p:animEffect transition="in" filter="wipe(left)">
                                      <p:cBhvr>
                                        <p:cTn id="47" dur="500"/>
                                        <p:tgtEl>
                                          <p:spTgt spid="215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9"/>
                                        </p:tgtEl>
                                        <p:attrNameLst>
                                          <p:attrName>style.visibility</p:attrName>
                                        </p:attrNameLst>
                                      </p:cBhvr>
                                      <p:to>
                                        <p:strVal val="visible"/>
                                      </p:to>
                                    </p:set>
                                    <p:animEffect transition="in" filter="wipe(left)">
                                      <p:cBhvr>
                                        <p:cTn id="52" dur="500"/>
                                        <p:tgtEl>
                                          <p:spTgt spid="215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20"/>
                                        </p:tgtEl>
                                        <p:attrNameLst>
                                          <p:attrName>style.visibility</p:attrName>
                                        </p:attrNameLst>
                                      </p:cBhvr>
                                      <p:to>
                                        <p:strVal val="visible"/>
                                      </p:to>
                                    </p:set>
                                    <p:animEffect transition="in" filter="wipe(left)">
                                      <p:cBhvr>
                                        <p:cTn id="57" dur="500"/>
                                        <p:tgtEl>
                                          <p:spTgt spid="215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2885"/>
            <a:ext cx="10515600" cy="4351338"/>
          </a:xfrm>
        </p:spPr>
        <p:txBody>
          <a:bodyPr>
            <a:normAutofit/>
          </a:bodyPr>
          <a:lstStyle/>
          <a:p>
            <a:pPr marL="0" indent="0">
              <a:buNone/>
            </a:pPr>
            <a:r>
              <a:rPr lang="vi-VN" sz="3200" b="1" dirty="0">
                <a:solidFill>
                  <a:srgbClr val="0000FF"/>
                </a:solidFill>
              </a:rPr>
              <a:t>Thanh đang đi một mình trên đường thì bị một người lớn hơn bắt nạt. Em hãy giúp Thanh </a:t>
            </a:r>
            <a:r>
              <a:rPr lang="vi-VN" sz="3200" b="1" dirty="0" smtClean="0">
                <a:solidFill>
                  <a:srgbClr val="0000FF"/>
                </a:solidFill>
              </a:rPr>
              <a:t>ch</a:t>
            </a:r>
            <a:r>
              <a:rPr lang="en-US" sz="3200" b="1" dirty="0">
                <a:solidFill>
                  <a:srgbClr val="0000FF"/>
                </a:solidFill>
              </a:rPr>
              <a:t>ọ</a:t>
            </a:r>
            <a:r>
              <a:rPr lang="vi-VN" sz="3200" b="1" dirty="0" smtClean="0">
                <a:solidFill>
                  <a:srgbClr val="0000FF"/>
                </a:solidFill>
              </a:rPr>
              <a:t>n </a:t>
            </a:r>
            <a:r>
              <a:rPr lang="vi-VN" sz="3200" b="1" dirty="0">
                <a:solidFill>
                  <a:srgbClr val="0000FF"/>
                </a:solidFill>
              </a:rPr>
              <a:t>một trong các cách xử lí sau?</a:t>
            </a:r>
          </a:p>
          <a:p>
            <a:pPr marL="0" indent="0">
              <a:buNone/>
            </a:pPr>
            <a:r>
              <a:rPr lang="vi-VN" sz="3200" b="1" dirty="0">
                <a:solidFill>
                  <a:srgbClr val="002060"/>
                </a:solidFill>
              </a:rPr>
              <a:t>A. Hét to đề người khác nghe thấy.</a:t>
            </a:r>
          </a:p>
          <a:p>
            <a:pPr marL="0" indent="0">
              <a:buNone/>
            </a:pPr>
            <a:r>
              <a:rPr lang="vi-VN" sz="3200" b="1" dirty="0">
                <a:solidFill>
                  <a:srgbClr val="002060"/>
                </a:solidFill>
              </a:rPr>
              <a:t>B. Khóc, van xin kẻ bắt nạt.</a:t>
            </a:r>
          </a:p>
          <a:p>
            <a:pPr marL="0" indent="0">
              <a:buNone/>
            </a:pPr>
            <a:r>
              <a:rPr lang="vi-VN" sz="3200" b="1" dirty="0">
                <a:solidFill>
                  <a:srgbClr val="002060"/>
                </a:solidFill>
              </a:rPr>
              <a:t>C. </a:t>
            </a:r>
            <a:r>
              <a:rPr lang="vi-VN" sz="3200" b="1" dirty="0" smtClean="0">
                <a:solidFill>
                  <a:srgbClr val="002060"/>
                </a:solidFill>
              </a:rPr>
              <a:t>B</a:t>
            </a:r>
            <a:r>
              <a:rPr lang="en-US" sz="3200" b="1" dirty="0">
                <a:solidFill>
                  <a:srgbClr val="002060"/>
                </a:solidFill>
              </a:rPr>
              <a:t>ì</a:t>
            </a:r>
            <a:r>
              <a:rPr lang="vi-VN" sz="3200" b="1" dirty="0" smtClean="0">
                <a:solidFill>
                  <a:srgbClr val="002060"/>
                </a:solidFill>
              </a:rPr>
              <a:t>nh </a:t>
            </a:r>
            <a:r>
              <a:rPr lang="vi-VN" sz="3200" b="1" dirty="0">
                <a:solidFill>
                  <a:srgbClr val="002060"/>
                </a:solidFill>
              </a:rPr>
              <a:t>tĩnh tìm cách thoát thân.</a:t>
            </a:r>
          </a:p>
          <a:p>
            <a:pPr marL="0" indent="0">
              <a:buNone/>
            </a:pPr>
            <a:endParaRPr lang="en-US" sz="3200" b="1" dirty="0">
              <a:solidFill>
                <a:srgbClr val="002060"/>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Oval 4"/>
          <p:cNvSpPr/>
          <p:nvPr/>
        </p:nvSpPr>
        <p:spPr>
          <a:xfrm>
            <a:off x="798490" y="3593206"/>
            <a:ext cx="605307" cy="592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C</a:t>
            </a:r>
            <a:endParaRPr lang="en-US" sz="3200" b="1" dirty="0">
              <a:solidFill>
                <a:schemeClr val="bg1"/>
              </a:solidFill>
            </a:endParaRPr>
          </a:p>
        </p:txBody>
      </p:sp>
    </p:spTree>
    <p:extLst>
      <p:ext uri="{BB962C8B-B14F-4D97-AF65-F5344CB8AC3E}">
        <p14:creationId xmlns:p14="http://schemas.microsoft.com/office/powerpoint/2010/main" val="371266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739685" cy="5674184"/>
            <a:chOff x="1259802" y="248268"/>
            <a:chExt cx="9739685" cy="5674184"/>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mn-lt"/>
                  <a:cs typeface="Arial" pitchFamily="34" charset="0"/>
                </a:rPr>
                <a:t>Bài</a:t>
              </a:r>
              <a:r>
                <a:rPr lang="en-US" sz="3200" b="1" dirty="0" smtClean="0">
                  <a:solidFill>
                    <a:srgbClr val="0000FF"/>
                  </a:solidFill>
                  <a:latin typeface="+mn-lt"/>
                  <a:cs typeface="Arial" pitchFamily="34" charset="0"/>
                </a:rPr>
                <a:t> 7:</a:t>
              </a:r>
              <a:r>
                <a:rPr lang="en-US" sz="3200" b="1" dirty="0" smtClean="0">
                  <a:solidFill>
                    <a:srgbClr val="FF0000"/>
                  </a:solidFill>
                  <a:latin typeface="+mn-lt"/>
                  <a:cs typeface="Arial" pitchFamily="34" charset="0"/>
                </a:rPr>
                <a:t> </a:t>
              </a:r>
              <a:r>
                <a:rPr lang="nl-NL" sz="3200" b="1" dirty="0" smtClean="0">
                  <a:solidFill>
                    <a:srgbClr val="FF0000"/>
                  </a:solidFill>
                  <a:latin typeface="+mn-lt"/>
                  <a:cs typeface="Arial" pitchFamily="34" charset="0"/>
                </a:rPr>
                <a:t>ỨNG PHÓ VỚI CÁC TÌNH HUỐNG NGUY HIỂM TỪ CON NGƯỜI</a:t>
              </a:r>
              <a:endParaRPr lang="en-SG" altLang="en-US" sz="3200" b="1" dirty="0" smtClean="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144816" y="905827"/>
              <a:ext cx="4854671" cy="5016625"/>
            </a:xfrm>
            <a:prstGeom prst="rect">
              <a:avLst/>
            </a:prstGeom>
            <a:noFill/>
            <a:ln w="9525">
              <a:noFill/>
              <a:miter lim="800000"/>
              <a:headEnd/>
              <a:tailEnd/>
            </a:ln>
          </p:spPr>
        </p:pic>
        <p:sp>
          <p:nvSpPr>
            <p:cNvPr id="16" name="Rectangle 189"/>
            <p:cNvSpPr>
              <a:spLocks noChangeArrowheads="1"/>
            </p:cNvSpPr>
            <p:nvPr/>
          </p:nvSpPr>
          <p:spPr bwMode="auto">
            <a:xfrm>
              <a:off x="7248037" y="2875530"/>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XIN CHÀO VÀ HẸN GẶP LẠI</a:t>
              </a:r>
              <a:endParaRPr lang="en-US" altLang="zh-CN" sz="3200" b="1" kern="0" dirty="0">
                <a:solidFill>
                  <a:srgbClr val="0000FF"/>
                </a:solidFill>
                <a:ea typeface="微软雅黑" pitchFamily="34" charset="-122"/>
                <a:cs typeface="Times New Roman" pitchFamily="18"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77078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1"/>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FF0000"/>
                  </a:solidFill>
                  <a:latin typeface="+mn-lt"/>
                  <a:cs typeface="Arial" pitchFamily="34" charset="0"/>
                </a:rPr>
                <a:t>Bài</a:t>
              </a:r>
              <a:r>
                <a:rPr lang="en-US" sz="3200" b="1" dirty="0" smtClean="0">
                  <a:solidFill>
                    <a:srgbClr val="FF0000"/>
                  </a:solidFill>
                  <a:latin typeface="+mn-lt"/>
                  <a:cs typeface="Arial" pitchFamily="34" charset="0"/>
                </a:rPr>
                <a:t> 7: </a:t>
              </a:r>
              <a:r>
                <a:rPr lang="nl-NL" sz="3200" b="1" dirty="0" smtClean="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latin typeface="Arial" panose="020B0604020202020204" pitchFamily="34" charset="0"/>
                  <a:ea typeface="微软雅黑" pitchFamily="34" charset="-122"/>
                  <a:cs typeface="Arial" panose="020B0604020202020204" pitchFamily="34" charset="0"/>
                </a:rPr>
                <a:t>II/ KHÁM PHÁ</a:t>
              </a:r>
              <a:endParaRPr lang="en-US" altLang="zh-CN" sz="3200" b="1" kern="0" dirty="0">
                <a:solidFill>
                  <a:srgbClr val="0000FF"/>
                </a:solidFill>
                <a:latin typeface="Arial" panose="020B0604020202020204" pitchFamily="34" charset="0"/>
                <a:ea typeface="微软雅黑" pitchFamily="34" charset="-122"/>
                <a:cs typeface="Arial" panose="020B0604020202020204" pitchFamily="34" charset="0"/>
              </a:endParaRPr>
            </a:p>
          </p:txBody>
        </p:sp>
      </p:grpSp>
      <p:pic>
        <p:nvPicPr>
          <p:cNvPr id="17" name="Shape 1"/>
          <p:cNvPicPr/>
          <p:nvPr/>
        </p:nvPicPr>
        <p:blipFill>
          <a:blip r:embed="rId7"/>
          <a:stretch/>
        </p:blipFill>
        <p:spPr>
          <a:xfrm>
            <a:off x="10105072" y="0"/>
            <a:ext cx="2086928" cy="1485900"/>
          </a:xfrm>
          <a:prstGeom prst="rect">
            <a:avLst/>
          </a:prstGeom>
          <a:noFill/>
          <a:ln>
            <a:noFill/>
          </a:ln>
        </p:spPr>
      </p:pic>
    </p:spTree>
    <p:extLst>
      <p:ext uri="{BB962C8B-B14F-4D97-AF65-F5344CB8AC3E}">
        <p14:creationId xmlns:p14="http://schemas.microsoft.com/office/powerpoint/2010/main" val="171523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423847" cy="5604731"/>
          </a:xfrm>
          <a:prstGeom prst="rect">
            <a:avLst/>
          </a:prstGeom>
        </p:spPr>
      </p:pic>
      <p:sp>
        <p:nvSpPr>
          <p:cNvPr id="11" name="Rectangle 10"/>
          <p:cNvSpPr/>
          <p:nvPr/>
        </p:nvSpPr>
        <p:spPr>
          <a:xfrm>
            <a:off x="6199684" y="2382514"/>
            <a:ext cx="5558449" cy="2067746"/>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altLang="zh-CN" sz="3600" b="1" kern="0" dirty="0">
                <a:solidFill>
                  <a:srgbClr val="0000FF"/>
                </a:solidFill>
                <a:latin typeface="Arial" panose="020B0604020202020204" pitchFamily="34" charset="0"/>
                <a:ea typeface="微软雅黑" pitchFamily="34" charset="-122"/>
                <a:cs typeface="Arial" panose="020B0604020202020204" pitchFamily="34" charset="0"/>
              </a:rPr>
              <a:t>II/ KHÁM PHÁ</a:t>
            </a:r>
            <a:endParaRPr lang="en-US" sz="3600" b="1" dirty="0" smtClean="0">
              <a:solidFill>
                <a:srgbClr val="FF0000"/>
              </a:solidFill>
              <a:latin typeface="Arial" pitchFamily="34" charset="0"/>
              <a:ea typeface="Arial" panose="020B0604020202020204" pitchFamily="34" charset="0"/>
              <a:cs typeface="Arial" pitchFamily="34" charset="0"/>
            </a:endParaRPr>
          </a:p>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Arial" pitchFamily="34" charset="0"/>
                <a:ea typeface="Arial" panose="020B0604020202020204" pitchFamily="34" charset="0"/>
                <a:cs typeface="Arial" pitchFamily="34" charset="0"/>
              </a:rPr>
              <a:t>1. </a:t>
            </a:r>
            <a:r>
              <a:rPr lang="es-ES" sz="3600" b="1" dirty="0" err="1" smtClean="0">
                <a:solidFill>
                  <a:srgbClr val="FF0000"/>
                </a:solidFill>
                <a:latin typeface="Arial" pitchFamily="34" charset="0"/>
                <a:cs typeface="Arial" pitchFamily="34" charset="0"/>
              </a:rPr>
              <a:t>Tình</a:t>
            </a:r>
            <a:r>
              <a:rPr lang="es-ES" sz="3600" b="1" dirty="0" smtClean="0">
                <a:solidFill>
                  <a:srgbClr val="FF0000"/>
                </a:solidFill>
                <a:latin typeface="Arial" pitchFamily="34" charset="0"/>
                <a:cs typeface="Arial" pitchFamily="34" charset="0"/>
              </a:rPr>
              <a:t> </a:t>
            </a:r>
            <a:r>
              <a:rPr lang="es-ES" sz="3600" b="1" dirty="0" err="1" smtClean="0">
                <a:solidFill>
                  <a:srgbClr val="FF0000"/>
                </a:solidFill>
                <a:latin typeface="Arial" pitchFamily="34" charset="0"/>
                <a:cs typeface="Arial" pitchFamily="34" charset="0"/>
              </a:rPr>
              <a:t>huống</a:t>
            </a:r>
            <a:r>
              <a:rPr lang="es-ES" sz="3600" b="1" dirty="0" smtClean="0">
                <a:solidFill>
                  <a:srgbClr val="FF0000"/>
                </a:solidFill>
                <a:latin typeface="Arial" pitchFamily="34" charset="0"/>
                <a:cs typeface="Arial" pitchFamily="34" charset="0"/>
              </a:rPr>
              <a:t> </a:t>
            </a:r>
            <a:r>
              <a:rPr lang="es-ES" sz="3600" b="1" dirty="0" err="1" smtClean="0">
                <a:solidFill>
                  <a:srgbClr val="FF0000"/>
                </a:solidFill>
                <a:latin typeface="Arial" pitchFamily="34" charset="0"/>
                <a:cs typeface="Arial" pitchFamily="34" charset="0"/>
              </a:rPr>
              <a:t>nguy</a:t>
            </a:r>
            <a:r>
              <a:rPr lang="es-ES" sz="3600" b="1" dirty="0" smtClean="0">
                <a:solidFill>
                  <a:srgbClr val="FF0000"/>
                </a:solidFill>
                <a:latin typeface="Arial" pitchFamily="34" charset="0"/>
                <a:cs typeface="Arial" pitchFamily="34" charset="0"/>
              </a:rPr>
              <a:t> </a:t>
            </a:r>
            <a:r>
              <a:rPr lang="es-ES" sz="3600" b="1" dirty="0" err="1" smtClean="0">
                <a:solidFill>
                  <a:srgbClr val="FF0000"/>
                </a:solidFill>
                <a:latin typeface="Arial" pitchFamily="34" charset="0"/>
                <a:cs typeface="Arial" pitchFamily="34" charset="0"/>
              </a:rPr>
              <a:t>hiểm</a:t>
            </a:r>
            <a:r>
              <a:rPr lang="es-ES" sz="3600" b="1" dirty="0" smtClean="0">
                <a:solidFill>
                  <a:srgbClr val="FF0000"/>
                </a:solidFill>
                <a:latin typeface="Arial" pitchFamily="34" charset="0"/>
                <a:cs typeface="Arial" pitchFamily="34" charset="0"/>
              </a:rPr>
              <a:t> </a:t>
            </a:r>
            <a:r>
              <a:rPr lang="es-ES" sz="3600" b="1" dirty="0" err="1" smtClean="0">
                <a:solidFill>
                  <a:srgbClr val="FF0000"/>
                </a:solidFill>
                <a:latin typeface="Arial" pitchFamily="34" charset="0"/>
                <a:cs typeface="Arial" pitchFamily="34" charset="0"/>
              </a:rPr>
              <a:t>đến</a:t>
            </a:r>
            <a:r>
              <a:rPr lang="es-ES" sz="3600" b="1" dirty="0" smtClean="0">
                <a:solidFill>
                  <a:srgbClr val="FF0000"/>
                </a:solidFill>
                <a:latin typeface="Arial" pitchFamily="34" charset="0"/>
                <a:cs typeface="Arial" pitchFamily="34" charset="0"/>
              </a:rPr>
              <a:t> </a:t>
            </a:r>
            <a:r>
              <a:rPr lang="es-ES" sz="3600" b="1" dirty="0" err="1" smtClean="0">
                <a:solidFill>
                  <a:srgbClr val="FF0000"/>
                </a:solidFill>
                <a:latin typeface="Arial" pitchFamily="34" charset="0"/>
                <a:cs typeface="Arial" pitchFamily="34" charset="0"/>
              </a:rPr>
              <a:t>từ</a:t>
            </a:r>
            <a:r>
              <a:rPr lang="es-ES" sz="3600" b="1" dirty="0" smtClean="0">
                <a:solidFill>
                  <a:srgbClr val="FF0000"/>
                </a:solidFill>
                <a:latin typeface="Arial" pitchFamily="34" charset="0"/>
                <a:cs typeface="Arial" pitchFamily="34" charset="0"/>
              </a:rPr>
              <a:t> con </a:t>
            </a:r>
            <a:r>
              <a:rPr lang="es-ES" sz="3600" b="1" dirty="0" err="1" smtClean="0">
                <a:solidFill>
                  <a:srgbClr val="FF0000"/>
                </a:solidFill>
                <a:latin typeface="Arial" pitchFamily="34" charset="0"/>
                <a:cs typeface="Arial" pitchFamily="34" charset="0"/>
              </a:rPr>
              <a:t>người</a:t>
            </a:r>
            <a:endParaRPr lang="es-ES" sz="3600" b="1" dirty="0" smtClean="0">
              <a:solidFill>
                <a:srgbClr val="FF0000"/>
              </a:solidFill>
              <a:latin typeface="Arial" pitchFamily="34" charset="0"/>
              <a:cs typeface="Arial"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pic>
        <p:nvPicPr>
          <p:cNvPr id="5" name="Google Shape;154;p8"/>
          <p:cNvPicPr preferRelativeResize="0"/>
          <p:nvPr/>
        </p:nvPicPr>
        <p:blipFill rotWithShape="1">
          <a:blip r:embed="rId4">
            <a:alphaModFix/>
          </a:blip>
          <a:srcRect l="16992" t="-937" r="50159" b="17086"/>
          <a:stretch/>
        </p:blipFill>
        <p:spPr>
          <a:xfrm>
            <a:off x="1320610" y="248268"/>
            <a:ext cx="4131814" cy="5330758"/>
          </a:xfrm>
          <a:prstGeom prst="rect">
            <a:avLst/>
          </a:prstGeom>
          <a:noFill/>
          <a:ln>
            <a:noFill/>
          </a:ln>
        </p:spPr>
      </p:pic>
      <p:sp>
        <p:nvSpPr>
          <p:cNvPr id="7" name="Rectangle 6"/>
          <p:cNvSpPr>
            <a:spLocks noChangeArrowheads="1"/>
          </p:cNvSpPr>
          <p:nvPr/>
        </p:nvSpPr>
        <p:spPr bwMode="auto">
          <a:xfrm>
            <a:off x="1489325" y="1760931"/>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FF0000"/>
                </a:solidFill>
                <a:latin typeface="+mn-lt"/>
                <a:cs typeface="Arial" pitchFamily="34" charset="0"/>
              </a:rPr>
              <a:t>Bài</a:t>
            </a:r>
            <a:r>
              <a:rPr lang="en-US" sz="3200" b="1" dirty="0" smtClean="0">
                <a:solidFill>
                  <a:srgbClr val="FF0000"/>
                </a:solidFill>
                <a:latin typeface="+mn-lt"/>
                <a:cs typeface="Arial" pitchFamily="34" charset="0"/>
              </a:rPr>
              <a:t> 7: </a:t>
            </a:r>
            <a:r>
              <a:rPr lang="nl-NL" sz="3200" b="1" dirty="0" smtClean="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4462" y="-497540"/>
            <a:ext cx="14499771" cy="7867154"/>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V="1">
            <a:off x="457200" y="1158420"/>
            <a:ext cx="11127849" cy="523220"/>
          </a:xfrm>
          <a:prstGeom prst="rect">
            <a:avLst/>
          </a:prstGeom>
          <a:noFill/>
        </p:spPr>
        <p:txBody>
          <a:bodyPr wrap="square" rtlCol="0">
            <a:spAutoFit/>
          </a:bodyPr>
          <a:lstStyle/>
          <a:p>
            <a:pPr algn="just"/>
            <a:r>
              <a:rPr lang="en-US" sz="2800" i="1" dirty="0" smtClean="0">
                <a:latin typeface="#9Slide05 IcielSanelma" pitchFamily="2" charset="0"/>
              </a:rPr>
              <a:t>   </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sp>
        <p:nvSpPr>
          <p:cNvPr id="10" name="TextBox 9"/>
          <p:cNvSpPr txBox="1"/>
          <p:nvPr/>
        </p:nvSpPr>
        <p:spPr>
          <a:xfrm>
            <a:off x="565509" y="3136718"/>
            <a:ext cx="8435368" cy="421654"/>
          </a:xfrm>
          <a:prstGeom prst="rect">
            <a:avLst/>
          </a:prstGeom>
          <a:noFill/>
        </p:spPr>
        <p:txBody>
          <a:bodyPr wrap="square" rtlCol="0">
            <a:spAutoFit/>
          </a:bodyPr>
          <a:lstStyle/>
          <a:p>
            <a:pPr algn="just">
              <a:lnSpc>
                <a:spcPct val="107000"/>
              </a:lnSpc>
            </a:pPr>
            <a:r>
              <a:rPr lang="en-US" sz="2000" dirty="0" smtClean="0">
                <a:latin typeface="SVN-Vanilla Daisy Pro" panose="00000500000000000000" pitchFamily="2" charset="0"/>
                <a:ea typeface="Calibri" panose="020F0502020204030204" pitchFamily="34" charset="0"/>
                <a:cs typeface="Times New Roman" panose="02020603050405020304" pitchFamily="18" charset="0"/>
              </a:rPr>
              <a:t>     </a:t>
            </a: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742950" y="441234"/>
            <a:ext cx="10729913" cy="6340197"/>
          </a:xfrm>
          <a:prstGeom prst="rect">
            <a:avLst/>
          </a:prstGeom>
        </p:spPr>
        <p:txBody>
          <a:bodyPr wrap="square">
            <a:spAutoFit/>
          </a:bodyPr>
          <a:lstStyle/>
          <a:p>
            <a:pPr algn="ctr">
              <a:tabLst>
                <a:tab pos="457200" algn="l"/>
              </a:tabLst>
            </a:pPr>
            <a:r>
              <a:rPr lang="es-ES" sz="2900" b="1" dirty="0" err="1" smtClean="0">
                <a:solidFill>
                  <a:srgbClr val="0000FF"/>
                </a:solidFill>
                <a:latin typeface="Times" panose="02020603050405020304" pitchFamily="18" charset="0"/>
                <a:cs typeface="Times" panose="02020603050405020304" pitchFamily="18" charset="0"/>
              </a:rPr>
              <a:t>MỘT</a:t>
            </a:r>
            <a:r>
              <a:rPr lang="es-ES" sz="2900" b="1" dirty="0" smtClean="0">
                <a:solidFill>
                  <a:srgbClr val="0000FF"/>
                </a:solidFill>
                <a:latin typeface="Times" panose="02020603050405020304" pitchFamily="18" charset="0"/>
                <a:cs typeface="Times" panose="02020603050405020304" pitchFamily="18" charset="0"/>
              </a:rPr>
              <a:t> </a:t>
            </a:r>
            <a:r>
              <a:rPr lang="es-ES" sz="2900" b="1" dirty="0" err="1" smtClean="0">
                <a:solidFill>
                  <a:srgbClr val="0000FF"/>
                </a:solidFill>
                <a:latin typeface="Times" panose="02020603050405020304" pitchFamily="18" charset="0"/>
                <a:cs typeface="Times" panose="02020603050405020304" pitchFamily="18" charset="0"/>
              </a:rPr>
              <a:t>NẠN</a:t>
            </a:r>
            <a:r>
              <a:rPr lang="es-ES" sz="2900" b="1" dirty="0" smtClean="0">
                <a:solidFill>
                  <a:srgbClr val="0000FF"/>
                </a:solidFill>
                <a:latin typeface="Times" panose="02020603050405020304" pitchFamily="18" charset="0"/>
                <a:cs typeface="Times" panose="02020603050405020304" pitchFamily="18" charset="0"/>
              </a:rPr>
              <a:t> </a:t>
            </a:r>
            <a:r>
              <a:rPr lang="es-ES" sz="2900" b="1" dirty="0" err="1" smtClean="0">
                <a:solidFill>
                  <a:srgbClr val="0000FF"/>
                </a:solidFill>
                <a:latin typeface="Times" panose="02020603050405020304" pitchFamily="18" charset="0"/>
                <a:cs typeface="Times" panose="02020603050405020304" pitchFamily="18" charset="0"/>
              </a:rPr>
              <a:t>NHÂN</a:t>
            </a:r>
            <a:r>
              <a:rPr lang="es-ES" sz="2900" b="1" dirty="0" smtClean="0">
                <a:solidFill>
                  <a:srgbClr val="0000FF"/>
                </a:solidFill>
                <a:latin typeface="Times" panose="02020603050405020304" pitchFamily="18" charset="0"/>
                <a:cs typeface="Times" panose="02020603050405020304" pitchFamily="18" charset="0"/>
              </a:rPr>
              <a:t> </a:t>
            </a:r>
          </a:p>
          <a:p>
            <a:pPr algn="just">
              <a:tabLst>
                <a:tab pos="411163" algn="l"/>
                <a:tab pos="457200" algn="l"/>
              </a:tabLst>
            </a:pP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Hành</a:t>
            </a:r>
            <a:r>
              <a:rPr lang="es-ES" sz="2900" b="1" dirty="0" smtClean="0">
                <a:latin typeface="Times" panose="02020603050405020304" pitchFamily="18" charset="0"/>
                <a:cs typeface="Times" panose="02020603050405020304" pitchFamily="18" charset="0"/>
              </a:rPr>
              <a:t> vi </a:t>
            </a:r>
            <a:r>
              <a:rPr lang="es-ES" sz="2900" b="1" dirty="0" err="1" smtClean="0">
                <a:latin typeface="Times" panose="02020603050405020304" pitchFamily="18" charset="0"/>
                <a:cs typeface="Times" panose="02020603050405020304" pitchFamily="18" charset="0"/>
              </a:rPr>
              <a:t>bắt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nạt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thường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xảy</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ra</a:t>
            </a:r>
            <a:r>
              <a:rPr lang="es-ES" sz="2900" b="1" dirty="0" smtClean="0">
                <a:latin typeface="Times" panose="02020603050405020304" pitchFamily="18" charset="0"/>
                <a:cs typeface="Times" panose="02020603050405020304" pitchFamily="18" charset="0"/>
              </a:rPr>
              <a:t> ở </a:t>
            </a:r>
            <a:r>
              <a:rPr lang="es-ES" sz="2900" b="1" dirty="0" err="1" smtClean="0">
                <a:latin typeface="Times" panose="02020603050405020304" pitchFamily="18" charset="0"/>
                <a:cs typeface="Times" panose="02020603050405020304" pitchFamily="18" charset="0"/>
              </a:rPr>
              <a:t>tuổi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thơ</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và</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để</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lại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hệ</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quả</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xấu</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cho</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người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bị</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bắt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nạt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Chỉ</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mấy</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tuần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sau</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khi</a:t>
            </a:r>
            <a:r>
              <a:rPr lang="es-ES" sz="2900" b="1" dirty="0" smtClean="0">
                <a:latin typeface="Times" panose="02020603050405020304" pitchFamily="18" charset="0"/>
                <a:cs typeface="Times" panose="02020603050405020304" pitchFamily="18" charset="0"/>
              </a:rPr>
              <a:t> H </a:t>
            </a:r>
            <a:r>
              <a:rPr lang="es-ES" sz="2900" b="1" dirty="0" err="1" smtClean="0">
                <a:latin typeface="Times" panose="02020603050405020304" pitchFamily="18" charset="0"/>
                <a:cs typeface="Times" panose="02020603050405020304" pitchFamily="18" charset="0"/>
              </a:rPr>
              <a:t>cùng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gia</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đình</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chuyển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đến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sống</a:t>
            </a:r>
            <a:r>
              <a:rPr lang="es-ES" sz="2900" b="1" dirty="0" smtClean="0">
                <a:latin typeface="Times" panose="02020603050405020304" pitchFamily="18" charset="0"/>
                <a:cs typeface="Times" panose="02020603050405020304" pitchFamily="18" charset="0"/>
              </a:rPr>
              <a:t> ở </a:t>
            </a:r>
            <a:r>
              <a:rPr lang="es-ES" sz="2900" b="1" dirty="0" err="1" smtClean="0">
                <a:latin typeface="Times" panose="02020603050405020304" pitchFamily="18" charset="0"/>
                <a:cs typeface="Times" panose="02020603050405020304" pitchFamily="18" charset="0"/>
              </a:rPr>
              <a:t>tỉnh</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mới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thì</a:t>
            </a:r>
            <a:r>
              <a:rPr lang="es-ES" sz="2900" b="1" dirty="0" smtClean="0">
                <a:latin typeface="Times" panose="02020603050405020304" pitchFamily="18" charset="0"/>
                <a:cs typeface="Times" panose="02020603050405020304" pitchFamily="18" charset="0"/>
              </a:rPr>
              <a:t> H </a:t>
            </a:r>
            <a:r>
              <a:rPr lang="es-ES" sz="2900" b="1" dirty="0" err="1" smtClean="0">
                <a:latin typeface="Times" panose="02020603050405020304" pitchFamily="18" charset="0"/>
                <a:cs typeface="Times" panose="02020603050405020304" pitchFamily="18" charset="0"/>
              </a:rPr>
              <a:t>bắt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đầu</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bị</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bắt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nạt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Khi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ấy</a:t>
            </a:r>
            <a:r>
              <a:rPr lang="es-ES" sz="2900" b="1" dirty="0" smtClean="0">
                <a:latin typeface="Times" panose="02020603050405020304" pitchFamily="18" charset="0"/>
                <a:cs typeface="Times" panose="02020603050405020304" pitchFamily="18" charset="0"/>
              </a:rPr>
              <a:t>, H </a:t>
            </a:r>
            <a:r>
              <a:rPr lang="es-ES" sz="2900" b="1" dirty="0" err="1" smtClean="0">
                <a:latin typeface="Times" panose="02020603050405020304" pitchFamily="18" charset="0"/>
                <a:cs typeface="Times" panose="02020603050405020304" pitchFamily="18" charset="0"/>
              </a:rPr>
              <a:t>bắt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đầu</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vào</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học</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lớp</a:t>
            </a:r>
            <a:r>
              <a:rPr lang="es-ES" sz="2900" b="1" dirty="0" smtClean="0">
                <a:latin typeface="Times" panose="02020603050405020304" pitchFamily="18" charset="0"/>
                <a:cs typeface="Times" panose="02020603050405020304" pitchFamily="18" charset="0"/>
              </a:rPr>
              <a:t> 5 </a:t>
            </a:r>
            <a:r>
              <a:rPr lang="es-ES" sz="2900" b="1" dirty="0" err="1" smtClean="0">
                <a:latin typeface="Times" panose="02020603050405020304" pitchFamily="18" charset="0"/>
                <a:cs typeface="Times" panose="02020603050405020304" pitchFamily="18" charset="0"/>
              </a:rPr>
              <a:t>bị</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bắt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nạt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về</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giọng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nói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vùng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miền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cũng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như</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bị</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trêu</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chọc</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cả</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về</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bề</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ngoài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của</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cậu</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Nếu</a:t>
            </a:r>
            <a:r>
              <a:rPr lang="es-ES" sz="2900" b="1" dirty="0" smtClean="0">
                <a:latin typeface="Times" panose="02020603050405020304" pitchFamily="18" charset="0"/>
                <a:cs typeface="Times" panose="02020603050405020304" pitchFamily="18" charset="0"/>
              </a:rPr>
              <a:t> H </a:t>
            </a:r>
            <a:r>
              <a:rPr lang="es-ES" sz="2900" b="1" dirty="0" err="1" smtClean="0">
                <a:latin typeface="Times" panose="02020603050405020304" pitchFamily="18" charset="0"/>
                <a:cs typeface="Times" panose="02020603050405020304" pitchFamily="18" charset="0"/>
              </a:rPr>
              <a:t>phản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đối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thì</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ngay</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lập</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tức</a:t>
            </a:r>
            <a:r>
              <a:rPr lang="es-ES" sz="2900" b="1" dirty="0" smtClean="0">
                <a:latin typeface="Times" panose="02020603050405020304" pitchFamily="18" charset="0"/>
                <a:cs typeface="Times" panose="02020603050405020304" pitchFamily="18" charset="0"/>
              </a:rPr>
              <a:t> H </a:t>
            </a:r>
            <a:r>
              <a:rPr lang="es-ES" sz="2900" b="1" dirty="0" err="1" smtClean="0">
                <a:latin typeface="Times" panose="02020603050405020304" pitchFamily="18" charset="0"/>
                <a:cs typeface="Times" panose="02020603050405020304" pitchFamily="18" charset="0"/>
              </a:rPr>
              <a:t>bị</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dọạ</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đánh</a:t>
            </a:r>
            <a:r>
              <a:rPr lang="es-ES" sz="2900" b="1" dirty="0" smtClean="0">
                <a:latin typeface="Times" panose="02020603050405020304" pitchFamily="18" charset="0"/>
                <a:cs typeface="Times" panose="02020603050405020304" pitchFamily="18" charset="0"/>
              </a:rPr>
              <a:t>. H </a:t>
            </a:r>
            <a:r>
              <a:rPr lang="es-ES" sz="2900" b="1" dirty="0" err="1" smtClean="0">
                <a:latin typeface="Times" panose="02020603050405020304" pitchFamily="18" charset="0"/>
                <a:cs typeface="Times" panose="02020603050405020304" pitchFamily="18" charset="0"/>
              </a:rPr>
              <a:t>đã</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bị</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đánh</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máy</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lần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nên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cậu</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cảm</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thầy</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sợ</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hãi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cô</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độc</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chán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nản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và</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chểnh</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mảng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học</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hành</a:t>
            </a:r>
            <a:r>
              <a:rPr lang="es-ES" sz="2900" b="1" dirty="0" smtClean="0">
                <a:latin typeface="Times" panose="02020603050405020304" pitchFamily="18" charset="0"/>
                <a:cs typeface="Times" panose="02020603050405020304" pitchFamily="18" charset="0"/>
              </a:rPr>
              <a:t>.</a:t>
            </a:r>
            <a:endParaRPr lang="en-US" sz="2900" b="1" dirty="0" smtClean="0">
              <a:latin typeface="Times" panose="02020603050405020304" pitchFamily="18" charset="0"/>
              <a:cs typeface="Times" panose="02020603050405020304" pitchFamily="18" charset="0"/>
            </a:endParaRPr>
          </a:p>
          <a:p>
            <a:pPr algn="just"/>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Tôi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cảm</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thấy</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chẳng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ai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ưa</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tôi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cả</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Vì</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vậy</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tôi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cũng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không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ưa</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tôi</a:t>
            </a:r>
            <a:r>
              <a:rPr lang="es-ES" sz="2900" b="1" dirty="0" smtClean="0">
                <a:latin typeface="Times" panose="02020603050405020304" pitchFamily="18" charset="0"/>
                <a:cs typeface="Times" panose="02020603050405020304" pitchFamily="18" charset="0"/>
              </a:rPr>
              <a:t>” - H </a:t>
            </a:r>
            <a:r>
              <a:rPr lang="es-ES" sz="2900" b="1" dirty="0" err="1" smtClean="0">
                <a:latin typeface="Times" panose="02020603050405020304" pitchFamily="18" charset="0"/>
                <a:cs typeface="Times" panose="02020603050405020304" pitchFamily="18" charset="0"/>
              </a:rPr>
              <a:t>kể</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lại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Trải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nghiệm</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của</a:t>
            </a:r>
            <a:r>
              <a:rPr lang="es-ES" sz="2900" b="1" dirty="0" smtClean="0">
                <a:latin typeface="Times" panose="02020603050405020304" pitchFamily="18" charset="0"/>
                <a:cs typeface="Times" panose="02020603050405020304" pitchFamily="18" charset="0"/>
              </a:rPr>
              <a:t> H </a:t>
            </a:r>
            <a:r>
              <a:rPr lang="es-ES" sz="2900" b="1" dirty="0" err="1" smtClean="0">
                <a:latin typeface="Times" panose="02020603050405020304" pitchFamily="18" charset="0"/>
                <a:cs typeface="Times" panose="02020603050405020304" pitchFamily="18" charset="0"/>
              </a:rPr>
              <a:t>nhấn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mạnh</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một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sự</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thật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đau</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lòng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Trẻ</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em</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cùng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với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tất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cả</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sự</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thơ</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ngây</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và</a:t>
            </a:r>
            <a:r>
              <a:rPr lang="es-ES" sz="2900" b="1" dirty="0" smtClean="0">
                <a:latin typeface="Times" panose="02020603050405020304" pitchFamily="18" charset="0"/>
                <a:cs typeface="Times" panose="02020603050405020304" pitchFamily="18" charset="0"/>
              </a:rPr>
              <a:t> non </a:t>
            </a:r>
            <a:r>
              <a:rPr lang="es-ES" sz="2900" b="1" dirty="0" err="1" smtClean="0">
                <a:latin typeface="Times" panose="02020603050405020304" pitchFamily="18" charset="0"/>
                <a:cs typeface="Times" panose="02020603050405020304" pitchFamily="18" charset="0"/>
              </a:rPr>
              <a:t>nớt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trong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đời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có</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thể</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trở</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thành</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nạn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nhân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của</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sự</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bị</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bắt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nạt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Hành</a:t>
            </a:r>
            <a:r>
              <a:rPr lang="es-ES" sz="2900" b="1" dirty="0" smtClean="0">
                <a:latin typeface="Times" panose="02020603050405020304" pitchFamily="18" charset="0"/>
                <a:cs typeface="Times" panose="02020603050405020304" pitchFamily="18" charset="0"/>
              </a:rPr>
              <a:t> vi </a:t>
            </a:r>
            <a:r>
              <a:rPr lang="es-ES" sz="2900" b="1" dirty="0" err="1" smtClean="0">
                <a:latin typeface="Times" panose="02020603050405020304" pitchFamily="18" charset="0"/>
                <a:cs typeface="Times" panose="02020603050405020304" pitchFamily="18" charset="0"/>
              </a:rPr>
              <a:t>của</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những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người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bắt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nạt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có</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thể</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rất</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nhẫn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tâm</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đề</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lại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nỗi</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ám</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ảnh</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cho</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nạn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nhân</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trong</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cuộc</a:t>
            </a:r>
            <a:r>
              <a:rPr lang="es-ES" sz="2900" b="1" dirty="0" smtClean="0">
                <a:latin typeface="Times" panose="02020603050405020304" pitchFamily="18" charset="0"/>
                <a:cs typeface="Times" panose="02020603050405020304" pitchFamily="18" charset="0"/>
              </a:rPr>
              <a:t> </a:t>
            </a:r>
            <a:r>
              <a:rPr lang="es-ES" sz="2900" b="1" dirty="0" err="1" smtClean="0">
                <a:latin typeface="Times" panose="02020603050405020304" pitchFamily="18" charset="0"/>
                <a:cs typeface="Times" panose="02020603050405020304" pitchFamily="18" charset="0"/>
              </a:rPr>
              <a:t>sống</a:t>
            </a:r>
            <a:r>
              <a:rPr lang="es-ES" sz="2900" b="1" dirty="0" smtClean="0">
                <a:latin typeface="Times" panose="02020603050405020304" pitchFamily="18" charset="0"/>
                <a:cs typeface="Times" panose="02020603050405020304" pitchFamily="18" charset="0"/>
              </a:rPr>
              <a:t>.</a:t>
            </a: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ea typeface="Times New Roman" panose="02020603050405020304" pitchFamily="18" charset="0"/>
              </a:rPr>
              <a:t>PHIẾU BÀI TẬP</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01732" y="2130829"/>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prstClr val="black"/>
              </a:solidFill>
              <a:latin typeface="SVN-Vanilla Daisy Pro" panose="00000500000000000000" pitchFamily="2" charset="0"/>
              <a:cs typeface="Times"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 </a:t>
            </a:r>
            <a:r>
              <a:rPr lang="es-ES" sz="2400" b="1" i="1" spc="40" dirty="0" smtClean="0">
                <a:solidFill>
                  <a:schemeClr val="tx1"/>
                </a:solidFill>
              </a:rPr>
              <a:t>a) </a:t>
            </a:r>
            <a:r>
              <a:rPr lang="es-ES" sz="2400" b="1" i="1" spc="40" dirty="0" err="1" smtClean="0">
                <a:solidFill>
                  <a:schemeClr val="tx1"/>
                </a:solidFill>
              </a:rPr>
              <a:t>Những</a:t>
            </a:r>
            <a:r>
              <a:rPr lang="es-ES" sz="2400" b="1" i="1" spc="40" dirty="0" smtClean="0">
                <a:solidFill>
                  <a:schemeClr val="tx1"/>
                </a:solidFill>
              </a:rPr>
              <a:t> </a:t>
            </a:r>
            <a:r>
              <a:rPr lang="es-ES" sz="2400" b="1" i="1" spc="40" dirty="0" err="1" smtClean="0">
                <a:solidFill>
                  <a:schemeClr val="tx1"/>
                </a:solidFill>
              </a:rPr>
              <a:t>chi</a:t>
            </a:r>
            <a:r>
              <a:rPr lang="es-ES" sz="2400" b="1" i="1" spc="40" dirty="0" smtClean="0">
                <a:solidFill>
                  <a:schemeClr val="tx1"/>
                </a:solidFill>
              </a:rPr>
              <a:t> </a:t>
            </a:r>
            <a:r>
              <a:rPr lang="es-ES" sz="2400" b="1" i="1" spc="40" dirty="0" err="1" smtClean="0">
                <a:solidFill>
                  <a:schemeClr val="tx1"/>
                </a:solidFill>
              </a:rPr>
              <a:t>tiết</a:t>
            </a:r>
            <a:r>
              <a:rPr lang="es-ES" sz="2400" b="1" i="1" spc="40" dirty="0" smtClean="0">
                <a:solidFill>
                  <a:schemeClr val="tx1"/>
                </a:solidFill>
              </a:rPr>
              <a:t> </a:t>
            </a:r>
            <a:r>
              <a:rPr lang="es-ES" sz="2400" b="1" i="1" spc="40" dirty="0" err="1" smtClean="0">
                <a:solidFill>
                  <a:schemeClr val="tx1"/>
                </a:solidFill>
              </a:rPr>
              <a:t>nào</a:t>
            </a:r>
            <a:r>
              <a:rPr lang="es-ES" sz="2400" b="1" i="1" spc="40" dirty="0" smtClean="0">
                <a:solidFill>
                  <a:schemeClr val="tx1"/>
                </a:solidFill>
              </a:rPr>
              <a:t> </a:t>
            </a:r>
            <a:r>
              <a:rPr lang="es-ES" sz="2400" b="1" i="1" spc="40" dirty="0" err="1" smtClean="0">
                <a:solidFill>
                  <a:schemeClr val="tx1"/>
                </a:solidFill>
              </a:rPr>
              <a:t>trong</a:t>
            </a:r>
            <a:r>
              <a:rPr lang="es-ES" sz="2400" b="1" i="1" spc="40" dirty="0" smtClean="0">
                <a:solidFill>
                  <a:schemeClr val="tx1"/>
                </a:solidFill>
              </a:rPr>
              <a:t> </a:t>
            </a:r>
            <a:r>
              <a:rPr lang="es-ES" sz="2400" b="1" i="1" spc="40" dirty="0" err="1" smtClean="0">
                <a:solidFill>
                  <a:schemeClr val="tx1"/>
                </a:solidFill>
              </a:rPr>
              <a:t>thông</a:t>
            </a:r>
            <a:r>
              <a:rPr lang="es-ES" sz="2400" b="1" i="1" spc="40" dirty="0" smtClean="0">
                <a:solidFill>
                  <a:schemeClr val="tx1"/>
                </a:solidFill>
              </a:rPr>
              <a:t> </a:t>
            </a:r>
            <a:r>
              <a:rPr lang="es-ES" sz="2400" b="1" i="1" spc="40" dirty="0" err="1" smtClean="0">
                <a:solidFill>
                  <a:schemeClr val="tx1"/>
                </a:solidFill>
              </a:rPr>
              <a:t>tin</a:t>
            </a:r>
            <a:r>
              <a:rPr lang="es-ES" sz="2400" b="1" i="1" spc="40" dirty="0" smtClean="0">
                <a:solidFill>
                  <a:schemeClr val="tx1"/>
                </a:solidFill>
              </a:rPr>
              <a:t> </a:t>
            </a:r>
            <a:r>
              <a:rPr lang="es-ES" sz="2400" b="1" i="1" spc="40" dirty="0" err="1" smtClean="0">
                <a:solidFill>
                  <a:schemeClr val="tx1"/>
                </a:solidFill>
              </a:rPr>
              <a:t>trên</a:t>
            </a:r>
            <a:r>
              <a:rPr lang="es-ES" sz="2400" b="1" i="1" spc="40" dirty="0" smtClean="0">
                <a:solidFill>
                  <a:schemeClr val="tx1"/>
                </a:solidFill>
              </a:rPr>
              <a:t> </a:t>
            </a:r>
            <a:r>
              <a:rPr lang="es-ES" sz="2400" b="1" i="1" spc="40" dirty="0" err="1" smtClean="0">
                <a:solidFill>
                  <a:schemeClr val="tx1"/>
                </a:solidFill>
              </a:rPr>
              <a:t>cho</a:t>
            </a:r>
            <a:r>
              <a:rPr lang="es-ES" sz="2400" b="1" i="1" spc="40" dirty="0" smtClean="0">
                <a:solidFill>
                  <a:schemeClr val="tx1"/>
                </a:solidFill>
              </a:rPr>
              <a:t> </a:t>
            </a:r>
            <a:r>
              <a:rPr lang="es-ES" sz="2400" b="1" i="1" spc="40" dirty="0" err="1" smtClean="0">
                <a:solidFill>
                  <a:schemeClr val="tx1"/>
                </a:solidFill>
              </a:rPr>
              <a:t>thấy</a:t>
            </a:r>
            <a:r>
              <a:rPr lang="es-ES" sz="2400" b="1" i="1" spc="40" dirty="0" smtClean="0">
                <a:solidFill>
                  <a:schemeClr val="tx1"/>
                </a:solidFill>
              </a:rPr>
              <a:t> H </a:t>
            </a:r>
            <a:r>
              <a:rPr lang="es-ES" sz="2400" b="1" i="1" spc="40" dirty="0" err="1" smtClean="0">
                <a:solidFill>
                  <a:schemeClr val="tx1"/>
                </a:solidFill>
              </a:rPr>
              <a:t>là</a:t>
            </a:r>
            <a:r>
              <a:rPr lang="es-ES" sz="2400" b="1" i="1" spc="40" dirty="0" smtClean="0">
                <a:solidFill>
                  <a:schemeClr val="tx1"/>
                </a:solidFill>
              </a:rPr>
              <a:t> </a:t>
            </a:r>
            <a:r>
              <a:rPr lang="es-ES" sz="2400" b="1" i="1" spc="40" dirty="0" err="1" smtClean="0">
                <a:solidFill>
                  <a:schemeClr val="tx1"/>
                </a:solidFill>
              </a:rPr>
              <a:t>nạn</a:t>
            </a:r>
            <a:r>
              <a:rPr lang="es-ES" sz="2400" b="1" i="1" spc="40" dirty="0" smtClean="0">
                <a:solidFill>
                  <a:schemeClr val="tx1"/>
                </a:solidFill>
              </a:rPr>
              <a:t> </a:t>
            </a:r>
            <a:r>
              <a:rPr lang="es-ES" sz="2400" b="1" i="1" spc="40" dirty="0" err="1" smtClean="0">
                <a:solidFill>
                  <a:schemeClr val="tx1"/>
                </a:solidFill>
              </a:rPr>
              <a:t>nhân</a:t>
            </a:r>
            <a:r>
              <a:rPr lang="es-ES" sz="2400" b="1" i="1" spc="40" dirty="0" smtClean="0">
                <a:solidFill>
                  <a:schemeClr val="tx1"/>
                </a:solidFill>
              </a:rPr>
              <a:t> </a:t>
            </a:r>
            <a:r>
              <a:rPr lang="es-ES" sz="2400" b="1" i="1" spc="40" dirty="0" err="1" smtClean="0">
                <a:solidFill>
                  <a:schemeClr val="tx1"/>
                </a:solidFill>
              </a:rPr>
              <a:t>của</a:t>
            </a:r>
            <a:r>
              <a:rPr lang="es-ES" sz="2400" b="1" i="1" spc="40" dirty="0" smtClean="0">
                <a:solidFill>
                  <a:schemeClr val="tx1"/>
                </a:solidFill>
              </a:rPr>
              <a:t> </a:t>
            </a:r>
            <a:r>
              <a:rPr lang="es-ES" sz="2400" b="1" i="1" spc="40" dirty="0" err="1" smtClean="0">
                <a:solidFill>
                  <a:schemeClr val="tx1"/>
                </a:solidFill>
              </a:rPr>
              <a:t>những</a:t>
            </a:r>
            <a:r>
              <a:rPr lang="es-ES" sz="2400" b="1" i="1" spc="40" dirty="0" smtClean="0">
                <a:solidFill>
                  <a:schemeClr val="tx1"/>
                </a:solidFill>
              </a:rPr>
              <a:t> </a:t>
            </a:r>
            <a:r>
              <a:rPr lang="es-ES" sz="2400" b="1" i="1" spc="40" dirty="0" err="1" smtClean="0">
                <a:solidFill>
                  <a:schemeClr val="tx1"/>
                </a:solidFill>
              </a:rPr>
              <a:t>kẻ</a:t>
            </a:r>
            <a:r>
              <a:rPr lang="es-ES" sz="2400" b="1" i="1" spc="40" dirty="0" smtClean="0">
                <a:solidFill>
                  <a:schemeClr val="tx1"/>
                </a:solidFill>
              </a:rPr>
              <a:t> </a:t>
            </a:r>
            <a:r>
              <a:rPr lang="es-ES" sz="2400" b="1" i="1" spc="40" dirty="0" err="1" smtClean="0">
                <a:solidFill>
                  <a:schemeClr val="tx1"/>
                </a:solidFill>
              </a:rPr>
              <a:t>bắt</a:t>
            </a:r>
            <a:r>
              <a:rPr lang="es-ES" sz="2400" b="1" i="1" spc="40" dirty="0" smtClean="0">
                <a:solidFill>
                  <a:schemeClr val="tx1"/>
                </a:solidFill>
              </a:rPr>
              <a:t> </a:t>
            </a:r>
            <a:r>
              <a:rPr lang="es-ES" sz="2400" b="1" i="1" spc="40" dirty="0" err="1" smtClean="0">
                <a:solidFill>
                  <a:schemeClr val="tx1"/>
                </a:solidFill>
              </a:rPr>
              <a:t>nạt</a:t>
            </a:r>
            <a:r>
              <a:rPr lang="es-ES" sz="2400" b="1" i="1" spc="40" dirty="0" smtClean="0">
                <a:solidFill>
                  <a:schemeClr val="tx1"/>
                </a:solidFill>
              </a:rPr>
              <a:t>?</a:t>
            </a:r>
            <a:endParaRPr lang="en-US" sz="2400" b="1" spc="40" dirty="0" smtClean="0">
              <a:solidFill>
                <a:schemeClr val="tx1"/>
              </a:solidFill>
            </a:endParaRPr>
          </a:p>
          <a:p>
            <a:endParaRPr lang="en-US" sz="24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smtClean="0">
                <a:solidFill>
                  <a:schemeClr val="tx1"/>
                </a:solidFill>
              </a:rPr>
              <a:t>b) </a:t>
            </a:r>
            <a:r>
              <a:rPr lang="es-ES" sz="2400" b="1" i="1" dirty="0" err="1" smtClean="0">
                <a:solidFill>
                  <a:schemeClr val="tx1"/>
                </a:solidFill>
              </a:rPr>
              <a:t>Khi</a:t>
            </a:r>
            <a:r>
              <a:rPr lang="es-ES" sz="2400" b="1" i="1" dirty="0" smtClean="0">
                <a:solidFill>
                  <a:schemeClr val="tx1"/>
                </a:solidFill>
              </a:rPr>
              <a:t> </a:t>
            </a:r>
            <a:r>
              <a:rPr lang="es-ES" sz="2400" b="1" i="1" dirty="0" err="1" smtClean="0">
                <a:solidFill>
                  <a:schemeClr val="tx1"/>
                </a:solidFill>
              </a:rPr>
              <a:t>bị</a:t>
            </a:r>
            <a:r>
              <a:rPr lang="es-ES" sz="2400" b="1" i="1" dirty="0" smtClean="0">
                <a:solidFill>
                  <a:schemeClr val="tx1"/>
                </a:solidFill>
              </a:rPr>
              <a:t> </a:t>
            </a:r>
            <a:r>
              <a:rPr lang="es-ES" sz="2400" b="1" i="1" dirty="0" err="1" smtClean="0">
                <a:solidFill>
                  <a:schemeClr val="tx1"/>
                </a:solidFill>
              </a:rPr>
              <a:t>bắt</a:t>
            </a:r>
            <a:r>
              <a:rPr lang="es-ES" sz="2400" b="1" i="1" dirty="0" smtClean="0">
                <a:solidFill>
                  <a:schemeClr val="tx1"/>
                </a:solidFill>
              </a:rPr>
              <a:t> </a:t>
            </a:r>
            <a:r>
              <a:rPr lang="es-ES" sz="2400" b="1" i="1" dirty="0" err="1" smtClean="0">
                <a:solidFill>
                  <a:schemeClr val="tx1"/>
                </a:solidFill>
              </a:rPr>
              <a:t>nạt</a:t>
            </a:r>
            <a:r>
              <a:rPr lang="es-ES" sz="2400" b="1" i="1" dirty="0" smtClean="0">
                <a:solidFill>
                  <a:schemeClr val="tx1"/>
                </a:solidFill>
              </a:rPr>
              <a:t>, H </a:t>
            </a:r>
            <a:r>
              <a:rPr lang="es-ES" sz="2400" b="1" i="1" dirty="0" err="1" smtClean="0">
                <a:solidFill>
                  <a:schemeClr val="tx1"/>
                </a:solidFill>
              </a:rPr>
              <a:t>đã</a:t>
            </a:r>
            <a:r>
              <a:rPr lang="es-ES" sz="2400" b="1" i="1" dirty="0" smtClean="0">
                <a:solidFill>
                  <a:schemeClr val="tx1"/>
                </a:solidFill>
              </a:rPr>
              <a:t> </a:t>
            </a:r>
            <a:r>
              <a:rPr lang="es-ES" sz="2400" b="1" i="1" dirty="0" err="1" smtClean="0">
                <a:solidFill>
                  <a:schemeClr val="tx1"/>
                </a:solidFill>
              </a:rPr>
              <a:t>cảm</a:t>
            </a:r>
            <a:r>
              <a:rPr lang="es-ES" sz="2400" b="1" i="1" dirty="0" smtClean="0">
                <a:solidFill>
                  <a:schemeClr val="tx1"/>
                </a:solidFill>
              </a:rPr>
              <a:t> </a:t>
            </a:r>
            <a:r>
              <a:rPr lang="es-ES" sz="2400" b="1" i="1" dirty="0" err="1" smtClean="0">
                <a:solidFill>
                  <a:schemeClr val="tx1"/>
                </a:solidFill>
              </a:rPr>
              <a:t>thấy</a:t>
            </a:r>
            <a:r>
              <a:rPr lang="es-ES" sz="2400" b="1" i="1" dirty="0" smtClean="0">
                <a:solidFill>
                  <a:schemeClr val="tx1"/>
                </a:solidFill>
              </a:rPr>
              <a:t> </a:t>
            </a:r>
            <a:r>
              <a:rPr lang="es-ES" sz="2400" b="1" i="1" dirty="0" err="1" smtClean="0">
                <a:solidFill>
                  <a:schemeClr val="tx1"/>
                </a:solidFill>
              </a:rPr>
              <a:t>như</a:t>
            </a:r>
            <a:r>
              <a:rPr lang="es-ES" sz="2400" b="1" i="1" dirty="0" smtClean="0">
                <a:solidFill>
                  <a:schemeClr val="tx1"/>
                </a:solidFill>
              </a:rPr>
              <a:t> </a:t>
            </a:r>
            <a:r>
              <a:rPr lang="es-ES" sz="2400" b="1" i="1" dirty="0" err="1" smtClean="0">
                <a:solidFill>
                  <a:schemeClr val="tx1"/>
                </a:solidFill>
              </a:rPr>
              <a:t>thế</a:t>
            </a:r>
            <a:r>
              <a:rPr lang="es-ES" sz="2400" b="1" i="1" dirty="0" smtClean="0">
                <a:solidFill>
                  <a:schemeClr val="tx1"/>
                </a:solidFill>
              </a:rPr>
              <a:t> </a:t>
            </a:r>
            <a:r>
              <a:rPr lang="es-ES" sz="2400" b="1" i="1" dirty="0" err="1" smtClean="0">
                <a:solidFill>
                  <a:schemeClr val="tx1"/>
                </a:solidFill>
              </a:rPr>
              <a:t>nào</a:t>
            </a:r>
            <a:r>
              <a:rPr lang="es-ES" sz="2400" b="1" i="1" dirty="0" smtClean="0">
                <a:solidFill>
                  <a:schemeClr val="tx1"/>
                </a:solidFill>
              </a:rPr>
              <a:t>?</a:t>
            </a:r>
            <a:endParaRPr lang="en-US" sz="2400" b="1" dirty="0" smtClean="0">
              <a:solidFill>
                <a:schemeClr val="tx1"/>
              </a:solidFill>
            </a:endParaRPr>
          </a:p>
          <a:p>
            <a:pPr algn="ctr"/>
            <a:endParaRPr lang="en-US" dirty="0">
              <a:solidFill>
                <a:schemeClr val="tx1"/>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dirty="0" smtClean="0">
                <a:solidFill>
                  <a:srgbClr val="002060"/>
                </a:solidFill>
              </a:rPr>
              <a:t>H </a:t>
            </a:r>
            <a:r>
              <a:rPr lang="es-ES" sz="2000" b="1" dirty="0" err="1" smtClean="0">
                <a:solidFill>
                  <a:srgbClr val="002060"/>
                </a:solidFill>
              </a:rPr>
              <a:t>bắt</a:t>
            </a:r>
            <a:r>
              <a:rPr lang="es-ES" sz="2000" b="1" dirty="0" smtClean="0">
                <a:solidFill>
                  <a:srgbClr val="002060"/>
                </a:solidFill>
              </a:rPr>
              <a:t> </a:t>
            </a:r>
            <a:r>
              <a:rPr lang="es-ES" sz="2000" b="1" dirty="0" err="1" smtClean="0">
                <a:solidFill>
                  <a:srgbClr val="002060"/>
                </a:solidFill>
              </a:rPr>
              <a:t>đầu</a:t>
            </a:r>
            <a:r>
              <a:rPr lang="es-ES" sz="2000" b="1" dirty="0" smtClean="0">
                <a:solidFill>
                  <a:srgbClr val="002060"/>
                </a:solidFill>
              </a:rPr>
              <a:t> </a:t>
            </a:r>
            <a:r>
              <a:rPr lang="es-ES" sz="2000" b="1" dirty="0" err="1" smtClean="0">
                <a:solidFill>
                  <a:srgbClr val="002060"/>
                </a:solidFill>
              </a:rPr>
              <a:t>vào</a:t>
            </a:r>
            <a:r>
              <a:rPr lang="es-ES" sz="2000" b="1" dirty="0" smtClean="0">
                <a:solidFill>
                  <a:srgbClr val="002060"/>
                </a:solidFill>
              </a:rPr>
              <a:t> </a:t>
            </a:r>
            <a:r>
              <a:rPr lang="es-ES" sz="2000" b="1" dirty="0" err="1" smtClean="0">
                <a:solidFill>
                  <a:srgbClr val="002060"/>
                </a:solidFill>
              </a:rPr>
              <a:t>học</a:t>
            </a:r>
            <a:r>
              <a:rPr lang="es-ES" sz="2000" b="1" dirty="0" smtClean="0">
                <a:solidFill>
                  <a:srgbClr val="002060"/>
                </a:solidFill>
              </a:rPr>
              <a:t> </a:t>
            </a:r>
            <a:r>
              <a:rPr lang="es-ES" sz="2000" b="1" dirty="0" err="1" smtClean="0">
                <a:solidFill>
                  <a:srgbClr val="002060"/>
                </a:solidFill>
              </a:rPr>
              <a:t>lớp</a:t>
            </a:r>
            <a:r>
              <a:rPr lang="es-ES" sz="2000" b="1" dirty="0" smtClean="0">
                <a:solidFill>
                  <a:srgbClr val="002060"/>
                </a:solidFill>
              </a:rPr>
              <a:t> 5 </a:t>
            </a:r>
            <a:r>
              <a:rPr lang="es-ES" sz="2000" b="1" dirty="0" err="1" smtClean="0">
                <a:solidFill>
                  <a:srgbClr val="002060"/>
                </a:solidFill>
              </a:rPr>
              <a:t>bị</a:t>
            </a:r>
            <a:r>
              <a:rPr lang="es-ES" sz="2000" b="1" dirty="0" smtClean="0">
                <a:solidFill>
                  <a:srgbClr val="002060"/>
                </a:solidFill>
              </a:rPr>
              <a:t> </a:t>
            </a:r>
            <a:r>
              <a:rPr lang="es-ES" sz="2000" b="1" dirty="0" err="1" smtClean="0">
                <a:solidFill>
                  <a:srgbClr val="002060"/>
                </a:solidFill>
              </a:rPr>
              <a:t>bắt</a:t>
            </a:r>
            <a:r>
              <a:rPr lang="es-ES" sz="2000" b="1" dirty="0" smtClean="0">
                <a:solidFill>
                  <a:srgbClr val="002060"/>
                </a:solidFill>
              </a:rPr>
              <a:t> </a:t>
            </a:r>
            <a:r>
              <a:rPr lang="es-ES" sz="2000" b="1" dirty="0" err="1" smtClean="0">
                <a:solidFill>
                  <a:srgbClr val="002060"/>
                </a:solidFill>
              </a:rPr>
              <a:t>nạt</a:t>
            </a:r>
            <a:r>
              <a:rPr lang="es-ES" sz="2000" b="1" dirty="0" smtClean="0">
                <a:solidFill>
                  <a:srgbClr val="002060"/>
                </a:solidFill>
              </a:rPr>
              <a:t> </a:t>
            </a:r>
            <a:r>
              <a:rPr lang="es-ES" sz="2000" b="1" dirty="0" err="1" smtClean="0">
                <a:solidFill>
                  <a:srgbClr val="002060"/>
                </a:solidFill>
              </a:rPr>
              <a:t>về</a:t>
            </a:r>
            <a:r>
              <a:rPr lang="es-ES" sz="2000" b="1" dirty="0" smtClean="0">
                <a:solidFill>
                  <a:srgbClr val="002060"/>
                </a:solidFill>
              </a:rPr>
              <a:t> </a:t>
            </a:r>
            <a:r>
              <a:rPr lang="es-ES" sz="2000" b="1" dirty="0" err="1" smtClean="0">
                <a:solidFill>
                  <a:srgbClr val="002060"/>
                </a:solidFill>
              </a:rPr>
              <a:t>giọng</a:t>
            </a:r>
            <a:r>
              <a:rPr lang="es-ES" sz="2000" b="1" dirty="0" smtClean="0">
                <a:solidFill>
                  <a:srgbClr val="002060"/>
                </a:solidFill>
              </a:rPr>
              <a:t> </a:t>
            </a:r>
            <a:r>
              <a:rPr lang="es-ES" sz="2000" b="1" dirty="0" err="1" smtClean="0">
                <a:solidFill>
                  <a:srgbClr val="002060"/>
                </a:solidFill>
              </a:rPr>
              <a:t>nói</a:t>
            </a:r>
            <a:r>
              <a:rPr lang="es-ES" sz="2000" b="1" dirty="0" smtClean="0">
                <a:solidFill>
                  <a:srgbClr val="002060"/>
                </a:solidFill>
              </a:rPr>
              <a:t> </a:t>
            </a:r>
            <a:r>
              <a:rPr lang="es-ES" sz="2000" b="1" dirty="0" err="1" smtClean="0">
                <a:solidFill>
                  <a:srgbClr val="002060"/>
                </a:solidFill>
              </a:rPr>
              <a:t>vùng</a:t>
            </a:r>
            <a:r>
              <a:rPr lang="es-ES" sz="2000" b="1" dirty="0" smtClean="0">
                <a:solidFill>
                  <a:srgbClr val="002060"/>
                </a:solidFill>
              </a:rPr>
              <a:t> </a:t>
            </a:r>
            <a:r>
              <a:rPr lang="es-ES" sz="2000" b="1" dirty="0" err="1" smtClean="0">
                <a:solidFill>
                  <a:srgbClr val="002060"/>
                </a:solidFill>
              </a:rPr>
              <a:t>miền</a:t>
            </a:r>
            <a:r>
              <a:rPr lang="es-ES" sz="2000" b="1" dirty="0" smtClean="0">
                <a:solidFill>
                  <a:srgbClr val="002060"/>
                </a:solidFill>
              </a:rPr>
              <a:t>, </a:t>
            </a:r>
            <a:r>
              <a:rPr lang="es-ES" sz="2000" b="1" dirty="0" err="1" smtClean="0">
                <a:solidFill>
                  <a:srgbClr val="002060"/>
                </a:solidFill>
              </a:rPr>
              <a:t>cũng</a:t>
            </a:r>
            <a:r>
              <a:rPr lang="es-ES" sz="2000" b="1" dirty="0" smtClean="0">
                <a:solidFill>
                  <a:srgbClr val="002060"/>
                </a:solidFill>
              </a:rPr>
              <a:t> </a:t>
            </a:r>
            <a:r>
              <a:rPr lang="es-ES" sz="2000" b="1" dirty="0" err="1" smtClean="0">
                <a:solidFill>
                  <a:srgbClr val="002060"/>
                </a:solidFill>
              </a:rPr>
              <a:t>như</a:t>
            </a:r>
            <a:r>
              <a:rPr lang="es-ES" sz="2000" b="1" dirty="0" smtClean="0">
                <a:solidFill>
                  <a:srgbClr val="002060"/>
                </a:solidFill>
              </a:rPr>
              <a:t> </a:t>
            </a:r>
            <a:r>
              <a:rPr lang="es-ES" sz="2000" b="1" dirty="0" err="1" smtClean="0">
                <a:solidFill>
                  <a:srgbClr val="002060"/>
                </a:solidFill>
              </a:rPr>
              <a:t>bị</a:t>
            </a:r>
            <a:r>
              <a:rPr lang="es-ES" sz="2000" b="1" dirty="0" smtClean="0">
                <a:solidFill>
                  <a:srgbClr val="002060"/>
                </a:solidFill>
              </a:rPr>
              <a:t> </a:t>
            </a:r>
            <a:r>
              <a:rPr lang="es-ES" sz="2000" b="1" dirty="0" err="1" smtClean="0">
                <a:solidFill>
                  <a:srgbClr val="002060"/>
                </a:solidFill>
              </a:rPr>
              <a:t>trêu</a:t>
            </a:r>
            <a:r>
              <a:rPr lang="es-ES" sz="2000" b="1" dirty="0" smtClean="0">
                <a:solidFill>
                  <a:srgbClr val="002060"/>
                </a:solidFill>
              </a:rPr>
              <a:t> </a:t>
            </a:r>
            <a:r>
              <a:rPr lang="es-ES" sz="2000" b="1" dirty="0" err="1" smtClean="0">
                <a:solidFill>
                  <a:srgbClr val="002060"/>
                </a:solidFill>
              </a:rPr>
              <a:t>chọc</a:t>
            </a:r>
            <a:r>
              <a:rPr lang="es-ES" sz="2000" b="1" dirty="0" smtClean="0">
                <a:solidFill>
                  <a:srgbClr val="002060"/>
                </a:solidFill>
              </a:rPr>
              <a:t> </a:t>
            </a:r>
            <a:r>
              <a:rPr lang="es-ES" sz="2000" b="1" dirty="0" err="1" smtClean="0">
                <a:solidFill>
                  <a:srgbClr val="002060"/>
                </a:solidFill>
              </a:rPr>
              <a:t>cả</a:t>
            </a:r>
            <a:r>
              <a:rPr lang="es-ES" sz="2000" b="1" dirty="0" smtClean="0">
                <a:solidFill>
                  <a:srgbClr val="002060"/>
                </a:solidFill>
              </a:rPr>
              <a:t> </a:t>
            </a:r>
            <a:r>
              <a:rPr lang="es-ES" sz="2000" b="1" dirty="0" err="1" smtClean="0">
                <a:solidFill>
                  <a:srgbClr val="002060"/>
                </a:solidFill>
              </a:rPr>
              <a:t>về</a:t>
            </a:r>
            <a:r>
              <a:rPr lang="es-ES" sz="2000" b="1" dirty="0" smtClean="0">
                <a:solidFill>
                  <a:srgbClr val="002060"/>
                </a:solidFill>
              </a:rPr>
              <a:t> </a:t>
            </a:r>
            <a:r>
              <a:rPr lang="es-ES" sz="2000" b="1" dirty="0" err="1" smtClean="0">
                <a:solidFill>
                  <a:srgbClr val="002060"/>
                </a:solidFill>
              </a:rPr>
              <a:t>bề</a:t>
            </a:r>
            <a:r>
              <a:rPr lang="es-ES" sz="2000" b="1" dirty="0" smtClean="0">
                <a:solidFill>
                  <a:srgbClr val="002060"/>
                </a:solidFill>
              </a:rPr>
              <a:t> </a:t>
            </a:r>
            <a:r>
              <a:rPr lang="es-ES" sz="2000" b="1" dirty="0" err="1" smtClean="0">
                <a:solidFill>
                  <a:srgbClr val="002060"/>
                </a:solidFill>
              </a:rPr>
              <a:t>ngoài</a:t>
            </a:r>
            <a:r>
              <a:rPr lang="es-ES" sz="2000" b="1" dirty="0" smtClean="0">
                <a:solidFill>
                  <a:srgbClr val="002060"/>
                </a:solidFill>
              </a:rPr>
              <a:t> </a:t>
            </a:r>
            <a:r>
              <a:rPr lang="es-ES" sz="2000" b="1" dirty="0" err="1" smtClean="0">
                <a:solidFill>
                  <a:srgbClr val="002060"/>
                </a:solidFill>
              </a:rPr>
              <a:t>của</a:t>
            </a:r>
            <a:r>
              <a:rPr lang="es-ES" sz="2000" b="1" dirty="0" smtClean="0">
                <a:solidFill>
                  <a:srgbClr val="002060"/>
                </a:solidFill>
              </a:rPr>
              <a:t> </a:t>
            </a:r>
            <a:r>
              <a:rPr lang="es-ES" sz="2000" b="1" dirty="0" err="1" smtClean="0">
                <a:solidFill>
                  <a:srgbClr val="002060"/>
                </a:solidFill>
              </a:rPr>
              <a:t>cậu</a:t>
            </a:r>
            <a:r>
              <a:rPr lang="es-ES" sz="2000" b="1" dirty="0" smtClean="0">
                <a:solidFill>
                  <a:srgbClr val="002060"/>
                </a:solidFill>
              </a:rPr>
              <a:t>. </a:t>
            </a:r>
            <a:r>
              <a:rPr lang="es-ES" sz="2000" b="1" dirty="0" err="1" smtClean="0">
                <a:solidFill>
                  <a:srgbClr val="002060"/>
                </a:solidFill>
              </a:rPr>
              <a:t>Nếu</a:t>
            </a:r>
            <a:r>
              <a:rPr lang="es-ES" sz="2000" b="1" dirty="0" smtClean="0">
                <a:solidFill>
                  <a:srgbClr val="002060"/>
                </a:solidFill>
              </a:rPr>
              <a:t> H </a:t>
            </a:r>
            <a:r>
              <a:rPr lang="es-ES" sz="2000" b="1" dirty="0" err="1" smtClean="0">
                <a:solidFill>
                  <a:srgbClr val="002060"/>
                </a:solidFill>
              </a:rPr>
              <a:t>phản</a:t>
            </a:r>
            <a:r>
              <a:rPr lang="es-ES" sz="2000" b="1" dirty="0" smtClean="0">
                <a:solidFill>
                  <a:srgbClr val="002060"/>
                </a:solidFill>
              </a:rPr>
              <a:t> </a:t>
            </a:r>
            <a:r>
              <a:rPr lang="es-ES" sz="2000" b="1" dirty="0" err="1" smtClean="0">
                <a:solidFill>
                  <a:srgbClr val="002060"/>
                </a:solidFill>
              </a:rPr>
              <a:t>đối</a:t>
            </a:r>
            <a:r>
              <a:rPr lang="es-ES" sz="2000" b="1" dirty="0" smtClean="0">
                <a:solidFill>
                  <a:srgbClr val="002060"/>
                </a:solidFill>
              </a:rPr>
              <a:t> </a:t>
            </a:r>
            <a:r>
              <a:rPr lang="es-ES" sz="2000" b="1" dirty="0" err="1" smtClean="0">
                <a:solidFill>
                  <a:srgbClr val="002060"/>
                </a:solidFill>
              </a:rPr>
              <a:t>thì</a:t>
            </a:r>
            <a:r>
              <a:rPr lang="es-ES" sz="2000" b="1" dirty="0" smtClean="0">
                <a:solidFill>
                  <a:srgbClr val="002060"/>
                </a:solidFill>
              </a:rPr>
              <a:t> </a:t>
            </a:r>
            <a:r>
              <a:rPr lang="es-ES" sz="2000" b="1" dirty="0" err="1" smtClean="0">
                <a:solidFill>
                  <a:srgbClr val="002060"/>
                </a:solidFill>
              </a:rPr>
              <a:t>ngay</a:t>
            </a:r>
            <a:r>
              <a:rPr lang="es-ES" sz="2000" b="1" dirty="0" smtClean="0">
                <a:solidFill>
                  <a:srgbClr val="002060"/>
                </a:solidFill>
              </a:rPr>
              <a:t> </a:t>
            </a:r>
            <a:r>
              <a:rPr lang="es-ES" sz="2000" b="1" dirty="0" err="1" smtClean="0">
                <a:solidFill>
                  <a:srgbClr val="002060"/>
                </a:solidFill>
              </a:rPr>
              <a:t>lập</a:t>
            </a:r>
            <a:r>
              <a:rPr lang="es-ES" sz="2000" b="1" dirty="0" smtClean="0">
                <a:solidFill>
                  <a:srgbClr val="002060"/>
                </a:solidFill>
              </a:rPr>
              <a:t> </a:t>
            </a:r>
            <a:r>
              <a:rPr lang="es-ES" sz="2000" b="1" dirty="0" err="1" smtClean="0">
                <a:solidFill>
                  <a:srgbClr val="002060"/>
                </a:solidFill>
              </a:rPr>
              <a:t>tức</a:t>
            </a:r>
            <a:r>
              <a:rPr lang="es-ES" sz="2000" b="1" dirty="0" smtClean="0">
                <a:solidFill>
                  <a:srgbClr val="002060"/>
                </a:solidFill>
              </a:rPr>
              <a:t> H </a:t>
            </a:r>
            <a:r>
              <a:rPr lang="es-ES" sz="2000" b="1" dirty="0" err="1" smtClean="0">
                <a:solidFill>
                  <a:srgbClr val="002060"/>
                </a:solidFill>
              </a:rPr>
              <a:t>bị</a:t>
            </a:r>
            <a:r>
              <a:rPr lang="es-ES" sz="2000" b="1" dirty="0" smtClean="0">
                <a:solidFill>
                  <a:srgbClr val="002060"/>
                </a:solidFill>
              </a:rPr>
              <a:t> </a:t>
            </a:r>
            <a:r>
              <a:rPr lang="es-ES" sz="2000" b="1" dirty="0" err="1" smtClean="0">
                <a:solidFill>
                  <a:srgbClr val="002060"/>
                </a:solidFill>
              </a:rPr>
              <a:t>doạ</a:t>
            </a:r>
            <a:r>
              <a:rPr lang="es-ES" sz="2000" b="1" dirty="0" smtClean="0">
                <a:solidFill>
                  <a:srgbClr val="002060"/>
                </a:solidFill>
              </a:rPr>
              <a:t> </a:t>
            </a:r>
            <a:r>
              <a:rPr lang="es-ES" sz="2000" b="1" dirty="0" err="1" smtClean="0">
                <a:solidFill>
                  <a:srgbClr val="002060"/>
                </a:solidFill>
              </a:rPr>
              <a:t>đánh</a:t>
            </a:r>
            <a:r>
              <a:rPr lang="es-ES" sz="2000" b="1" dirty="0" smtClean="0">
                <a:solidFill>
                  <a:srgbClr val="002060"/>
                </a:solidFill>
              </a:rPr>
              <a:t>. H </a:t>
            </a:r>
            <a:r>
              <a:rPr lang="es-ES" sz="2000" b="1" dirty="0" err="1" smtClean="0">
                <a:solidFill>
                  <a:srgbClr val="002060"/>
                </a:solidFill>
              </a:rPr>
              <a:t>đã</a:t>
            </a:r>
            <a:r>
              <a:rPr lang="es-ES" sz="2000" b="1" dirty="0" smtClean="0">
                <a:solidFill>
                  <a:srgbClr val="002060"/>
                </a:solidFill>
              </a:rPr>
              <a:t> </a:t>
            </a:r>
            <a:r>
              <a:rPr lang="es-ES" sz="2000" b="1" dirty="0" err="1" smtClean="0">
                <a:solidFill>
                  <a:srgbClr val="002060"/>
                </a:solidFill>
              </a:rPr>
              <a:t>bị</a:t>
            </a:r>
            <a:r>
              <a:rPr lang="es-ES" sz="2000" b="1" dirty="0" smtClean="0">
                <a:solidFill>
                  <a:srgbClr val="002060"/>
                </a:solidFill>
              </a:rPr>
              <a:t> </a:t>
            </a:r>
            <a:r>
              <a:rPr lang="es-ES" sz="2000" b="1" dirty="0" err="1" smtClean="0">
                <a:solidFill>
                  <a:srgbClr val="002060"/>
                </a:solidFill>
              </a:rPr>
              <a:t>đánh</a:t>
            </a:r>
            <a:r>
              <a:rPr lang="es-ES" sz="2000" b="1" dirty="0" smtClean="0">
                <a:solidFill>
                  <a:srgbClr val="002060"/>
                </a:solidFill>
              </a:rPr>
              <a:t> </a:t>
            </a:r>
            <a:r>
              <a:rPr lang="es-ES" sz="2000" b="1" dirty="0" err="1" smtClean="0">
                <a:solidFill>
                  <a:srgbClr val="002060"/>
                </a:solidFill>
              </a:rPr>
              <a:t>mấy</a:t>
            </a:r>
            <a:r>
              <a:rPr lang="es-ES" sz="2000" b="1" dirty="0" smtClean="0">
                <a:solidFill>
                  <a:srgbClr val="002060"/>
                </a:solidFill>
              </a:rPr>
              <a:t> </a:t>
            </a:r>
            <a:r>
              <a:rPr lang="es-ES" sz="2000" b="1" dirty="0" err="1" smtClean="0">
                <a:solidFill>
                  <a:srgbClr val="002060"/>
                </a:solidFill>
              </a:rPr>
              <a:t>lần</a:t>
            </a:r>
            <a:r>
              <a:rPr lang="es-ES" sz="2000" b="1" dirty="0" smtClean="0">
                <a:solidFill>
                  <a:srgbClr val="002060"/>
                </a:solidFill>
              </a:rPr>
              <a:t>.</a:t>
            </a:r>
            <a:endParaRPr lang="en-US" sz="2000" b="1" dirty="0">
              <a:solidFill>
                <a:srgbClr val="002060"/>
              </a:solidFill>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dirty="0" err="1" smtClean="0">
                <a:solidFill>
                  <a:schemeClr val="tx1"/>
                </a:solidFill>
              </a:rPr>
              <a:t>Khi</a:t>
            </a:r>
            <a:r>
              <a:rPr lang="es-ES" sz="2000" b="1" dirty="0" smtClean="0">
                <a:solidFill>
                  <a:schemeClr val="tx1"/>
                </a:solidFill>
              </a:rPr>
              <a:t> </a:t>
            </a:r>
            <a:r>
              <a:rPr lang="es-ES" sz="2000" b="1" dirty="0" err="1" smtClean="0">
                <a:solidFill>
                  <a:schemeClr val="tx1"/>
                </a:solidFill>
              </a:rPr>
              <a:t>bị</a:t>
            </a:r>
            <a:r>
              <a:rPr lang="es-ES" sz="2000" b="1" dirty="0" smtClean="0">
                <a:solidFill>
                  <a:schemeClr val="tx1"/>
                </a:solidFill>
              </a:rPr>
              <a:t> </a:t>
            </a:r>
            <a:r>
              <a:rPr lang="es-ES" sz="2000" b="1" dirty="0" err="1" smtClean="0">
                <a:solidFill>
                  <a:schemeClr val="tx1"/>
                </a:solidFill>
              </a:rPr>
              <a:t>bắt</a:t>
            </a:r>
            <a:r>
              <a:rPr lang="es-ES" sz="2000" b="1" dirty="0" smtClean="0">
                <a:solidFill>
                  <a:schemeClr val="tx1"/>
                </a:solidFill>
              </a:rPr>
              <a:t> </a:t>
            </a:r>
            <a:r>
              <a:rPr lang="es-ES" sz="2000" b="1" dirty="0" err="1" smtClean="0">
                <a:solidFill>
                  <a:schemeClr val="tx1"/>
                </a:solidFill>
              </a:rPr>
              <a:t>nạt</a:t>
            </a:r>
            <a:r>
              <a:rPr lang="es-ES" sz="2000" b="1" dirty="0" smtClean="0">
                <a:solidFill>
                  <a:schemeClr val="tx1"/>
                </a:solidFill>
              </a:rPr>
              <a:t>, H </a:t>
            </a:r>
            <a:r>
              <a:rPr lang="es-ES" sz="2000" b="1" dirty="0" err="1" smtClean="0">
                <a:solidFill>
                  <a:schemeClr val="tx1"/>
                </a:solidFill>
              </a:rPr>
              <a:t>đã</a:t>
            </a:r>
            <a:r>
              <a:rPr lang="es-ES" sz="2000" b="1" dirty="0" smtClean="0">
                <a:solidFill>
                  <a:schemeClr val="tx1"/>
                </a:solidFill>
              </a:rPr>
              <a:t> </a:t>
            </a:r>
            <a:r>
              <a:rPr lang="es-ES" sz="2000" b="1" dirty="0" err="1" smtClean="0">
                <a:solidFill>
                  <a:schemeClr val="tx1"/>
                </a:solidFill>
              </a:rPr>
              <a:t>cảm</a:t>
            </a:r>
            <a:r>
              <a:rPr lang="es-ES" sz="2000" b="1" dirty="0" smtClean="0">
                <a:solidFill>
                  <a:schemeClr val="tx1"/>
                </a:solidFill>
              </a:rPr>
              <a:t> </a:t>
            </a:r>
            <a:r>
              <a:rPr lang="es-ES" sz="2000" b="1" dirty="0" err="1" smtClean="0">
                <a:solidFill>
                  <a:schemeClr val="tx1"/>
                </a:solidFill>
              </a:rPr>
              <a:t>thấy</a:t>
            </a:r>
            <a:r>
              <a:rPr lang="es-ES" sz="2000" b="1" dirty="0" smtClean="0">
                <a:solidFill>
                  <a:schemeClr val="tx1"/>
                </a:solidFill>
              </a:rPr>
              <a:t> </a:t>
            </a:r>
            <a:r>
              <a:rPr lang="es-ES" sz="2000" b="1" dirty="0" err="1" smtClean="0">
                <a:solidFill>
                  <a:schemeClr val="tx1"/>
                </a:solidFill>
              </a:rPr>
              <a:t>không</a:t>
            </a:r>
            <a:r>
              <a:rPr lang="es-ES" sz="2000" b="1" dirty="0" smtClean="0">
                <a:solidFill>
                  <a:schemeClr val="tx1"/>
                </a:solidFill>
              </a:rPr>
              <a:t> </a:t>
            </a:r>
            <a:r>
              <a:rPr lang="es-ES" sz="2000" b="1" dirty="0" err="1" smtClean="0">
                <a:solidFill>
                  <a:schemeClr val="tx1"/>
                </a:solidFill>
              </a:rPr>
              <a:t>còn</a:t>
            </a:r>
            <a:r>
              <a:rPr lang="es-ES" sz="2000" b="1" dirty="0" smtClean="0">
                <a:solidFill>
                  <a:schemeClr val="tx1"/>
                </a:solidFill>
              </a:rPr>
              <a:t> </a:t>
            </a:r>
            <a:r>
              <a:rPr lang="es-ES" sz="2000" b="1" dirty="0" err="1" smtClean="0">
                <a:solidFill>
                  <a:schemeClr val="tx1"/>
                </a:solidFill>
              </a:rPr>
              <a:t>yêu</a:t>
            </a:r>
            <a:r>
              <a:rPr lang="es-ES" sz="2000" b="1" dirty="0" smtClean="0">
                <a:solidFill>
                  <a:schemeClr val="tx1"/>
                </a:solidFill>
              </a:rPr>
              <a:t> </a:t>
            </a:r>
            <a:r>
              <a:rPr lang="es-ES" sz="2000" b="1" dirty="0" err="1" smtClean="0">
                <a:solidFill>
                  <a:schemeClr val="tx1"/>
                </a:solidFill>
              </a:rPr>
              <a:t>bản</a:t>
            </a:r>
            <a:r>
              <a:rPr lang="es-ES" sz="2000" b="1" dirty="0" smtClean="0">
                <a:solidFill>
                  <a:schemeClr val="tx1"/>
                </a:solidFill>
              </a:rPr>
              <a:t> </a:t>
            </a:r>
            <a:r>
              <a:rPr lang="es-ES" sz="2000" b="1" dirty="0" err="1" smtClean="0">
                <a:solidFill>
                  <a:schemeClr val="tx1"/>
                </a:solidFill>
              </a:rPr>
              <a:t>thân</a:t>
            </a:r>
            <a:r>
              <a:rPr lang="es-ES" sz="2000" b="1" dirty="0" smtClean="0">
                <a:solidFill>
                  <a:schemeClr val="tx1"/>
                </a:solidFill>
              </a:rPr>
              <a:t> </a:t>
            </a:r>
            <a:r>
              <a:rPr lang="es-ES" sz="2000" b="1" dirty="0" err="1" smtClean="0">
                <a:solidFill>
                  <a:schemeClr val="tx1"/>
                </a:solidFill>
              </a:rPr>
              <a:t>mình</a:t>
            </a:r>
            <a:r>
              <a:rPr lang="es-ES" sz="2000" b="1" dirty="0" smtClean="0">
                <a:solidFill>
                  <a:schemeClr val="tx1"/>
                </a:solidFill>
              </a:rPr>
              <a:t> </a:t>
            </a:r>
            <a:r>
              <a:rPr lang="es-ES" sz="2000" b="1" dirty="0" err="1" smtClean="0">
                <a:solidFill>
                  <a:schemeClr val="tx1"/>
                </a:solidFill>
              </a:rPr>
              <a:t>nữa</a:t>
            </a:r>
            <a:r>
              <a:rPr lang="es-ES" sz="2000" b="1" dirty="0" smtClean="0">
                <a:solidFill>
                  <a:schemeClr val="tx1"/>
                </a:solidFill>
              </a:rPr>
              <a:t>, </a:t>
            </a:r>
            <a:r>
              <a:rPr lang="es-ES" sz="2000" b="1" dirty="0" err="1" smtClean="0">
                <a:solidFill>
                  <a:schemeClr val="tx1"/>
                </a:solidFill>
              </a:rPr>
              <a:t>luôn</a:t>
            </a:r>
            <a:r>
              <a:rPr lang="es-ES" sz="2000" b="1" dirty="0" smtClean="0">
                <a:solidFill>
                  <a:schemeClr val="tx1"/>
                </a:solidFill>
              </a:rPr>
              <a:t> </a:t>
            </a:r>
            <a:r>
              <a:rPr lang="es-ES" sz="2000" b="1" dirty="0" err="1" smtClean="0">
                <a:solidFill>
                  <a:schemeClr val="tx1"/>
                </a:solidFill>
              </a:rPr>
              <a:t>trong</a:t>
            </a:r>
            <a:r>
              <a:rPr lang="es-ES" sz="2000" b="1" dirty="0" smtClean="0">
                <a:solidFill>
                  <a:schemeClr val="tx1"/>
                </a:solidFill>
              </a:rPr>
              <a:t> </a:t>
            </a:r>
            <a:r>
              <a:rPr lang="es-ES" sz="2000" b="1" dirty="0" err="1" smtClean="0">
                <a:solidFill>
                  <a:schemeClr val="tx1"/>
                </a:solidFill>
              </a:rPr>
              <a:t>tâm</a:t>
            </a:r>
            <a:r>
              <a:rPr lang="es-ES" sz="2000" b="1" dirty="0" smtClean="0">
                <a:solidFill>
                  <a:schemeClr val="tx1"/>
                </a:solidFill>
              </a:rPr>
              <a:t> </a:t>
            </a:r>
            <a:r>
              <a:rPr lang="es-ES" sz="2000" b="1" dirty="0" err="1" smtClean="0">
                <a:solidFill>
                  <a:schemeClr val="tx1"/>
                </a:solidFill>
              </a:rPr>
              <a:t>lí</a:t>
            </a:r>
            <a:r>
              <a:rPr lang="es-ES" sz="2000" b="1" dirty="0" smtClean="0">
                <a:solidFill>
                  <a:schemeClr val="tx1"/>
                </a:solidFill>
              </a:rPr>
              <a:t> </a:t>
            </a:r>
            <a:r>
              <a:rPr lang="es-ES" sz="2000" b="1" dirty="0" err="1" smtClean="0">
                <a:solidFill>
                  <a:schemeClr val="tx1"/>
                </a:solidFill>
              </a:rPr>
              <a:t>sợ</a:t>
            </a:r>
            <a:r>
              <a:rPr lang="es-ES" sz="2000" b="1" dirty="0" smtClean="0">
                <a:solidFill>
                  <a:schemeClr val="tx1"/>
                </a:solidFill>
              </a:rPr>
              <a:t> </a:t>
            </a:r>
            <a:r>
              <a:rPr lang="es-ES" sz="2000" b="1" dirty="0" err="1" smtClean="0">
                <a:solidFill>
                  <a:schemeClr val="tx1"/>
                </a:solidFill>
              </a:rPr>
              <a:t>hãi</a:t>
            </a:r>
            <a:r>
              <a:rPr lang="es-ES" sz="2000" b="1" dirty="0" smtClean="0">
                <a:solidFill>
                  <a:schemeClr val="tx1"/>
                </a:solidFill>
              </a:rPr>
              <a:t>: "</a:t>
            </a:r>
            <a:r>
              <a:rPr lang="es-ES" sz="2000" b="1" dirty="0" err="1" smtClean="0">
                <a:solidFill>
                  <a:schemeClr val="tx1"/>
                </a:solidFill>
              </a:rPr>
              <a:t>Tôi</a:t>
            </a:r>
            <a:r>
              <a:rPr lang="es-ES" sz="2000" b="1" dirty="0" smtClean="0">
                <a:solidFill>
                  <a:schemeClr val="tx1"/>
                </a:solidFill>
              </a:rPr>
              <a:t> </a:t>
            </a:r>
            <a:r>
              <a:rPr lang="es-ES" sz="2000" b="1" dirty="0" err="1" smtClean="0">
                <a:solidFill>
                  <a:schemeClr val="tx1"/>
                </a:solidFill>
              </a:rPr>
              <a:t>cảm</a:t>
            </a:r>
            <a:r>
              <a:rPr lang="es-ES" sz="2000" b="1" dirty="0" smtClean="0">
                <a:solidFill>
                  <a:schemeClr val="tx1"/>
                </a:solidFill>
              </a:rPr>
              <a:t> </a:t>
            </a:r>
            <a:r>
              <a:rPr lang="es-ES" sz="2000" b="1" dirty="0" err="1" smtClean="0">
                <a:solidFill>
                  <a:schemeClr val="tx1"/>
                </a:solidFill>
              </a:rPr>
              <a:t>thấy</a:t>
            </a:r>
            <a:r>
              <a:rPr lang="es-ES" sz="2000" b="1" dirty="0" smtClean="0">
                <a:solidFill>
                  <a:schemeClr val="tx1"/>
                </a:solidFill>
              </a:rPr>
              <a:t> </a:t>
            </a:r>
            <a:r>
              <a:rPr lang="es-ES" sz="2000" b="1" dirty="0" err="1" smtClean="0">
                <a:solidFill>
                  <a:schemeClr val="tx1"/>
                </a:solidFill>
              </a:rPr>
              <a:t>chẳng</a:t>
            </a:r>
            <a:r>
              <a:rPr lang="es-ES" sz="2000" b="1" dirty="0" smtClean="0">
                <a:solidFill>
                  <a:schemeClr val="tx1"/>
                </a:solidFill>
              </a:rPr>
              <a:t> </a:t>
            </a:r>
            <a:r>
              <a:rPr lang="es-ES" sz="2000" b="1" dirty="0" err="1" smtClean="0">
                <a:solidFill>
                  <a:schemeClr val="tx1"/>
                </a:solidFill>
              </a:rPr>
              <a:t>ai</a:t>
            </a:r>
            <a:r>
              <a:rPr lang="es-ES" sz="2000" b="1" dirty="0" smtClean="0">
                <a:solidFill>
                  <a:schemeClr val="tx1"/>
                </a:solidFill>
              </a:rPr>
              <a:t> </a:t>
            </a:r>
            <a:r>
              <a:rPr lang="es-ES" sz="2000" b="1" dirty="0" err="1" smtClean="0">
                <a:solidFill>
                  <a:schemeClr val="tx1"/>
                </a:solidFill>
              </a:rPr>
              <a:t>ưa</a:t>
            </a:r>
            <a:r>
              <a:rPr lang="es-ES" sz="2000" b="1" dirty="0" smtClean="0">
                <a:solidFill>
                  <a:schemeClr val="tx1"/>
                </a:solidFill>
              </a:rPr>
              <a:t> </a:t>
            </a:r>
            <a:r>
              <a:rPr lang="es-ES" sz="2000" b="1" dirty="0" err="1" smtClean="0">
                <a:solidFill>
                  <a:schemeClr val="tx1"/>
                </a:solidFill>
              </a:rPr>
              <a:t>tôi</a:t>
            </a:r>
            <a:r>
              <a:rPr lang="es-ES" sz="2000" b="1" dirty="0" smtClean="0">
                <a:solidFill>
                  <a:schemeClr val="tx1"/>
                </a:solidFill>
              </a:rPr>
              <a:t> </a:t>
            </a:r>
            <a:r>
              <a:rPr lang="es-ES" sz="2000" b="1" dirty="0" err="1" smtClean="0">
                <a:solidFill>
                  <a:schemeClr val="tx1"/>
                </a:solidFill>
              </a:rPr>
              <a:t>cả</a:t>
            </a:r>
            <a:r>
              <a:rPr lang="es-ES" sz="2000" b="1" dirty="0" smtClean="0">
                <a:solidFill>
                  <a:schemeClr val="tx1"/>
                </a:solidFill>
              </a:rPr>
              <a:t>. </a:t>
            </a:r>
            <a:r>
              <a:rPr lang="es-ES" sz="2000" b="1" dirty="0" err="1" smtClean="0">
                <a:solidFill>
                  <a:schemeClr val="tx1"/>
                </a:solidFill>
              </a:rPr>
              <a:t>Vì</a:t>
            </a:r>
            <a:r>
              <a:rPr lang="es-ES" sz="2000" b="1" dirty="0" smtClean="0">
                <a:solidFill>
                  <a:schemeClr val="tx1"/>
                </a:solidFill>
              </a:rPr>
              <a:t> </a:t>
            </a:r>
            <a:r>
              <a:rPr lang="es-ES" sz="2000" b="1" dirty="0" err="1" smtClean="0">
                <a:solidFill>
                  <a:schemeClr val="tx1"/>
                </a:solidFill>
              </a:rPr>
              <a:t>vậy</a:t>
            </a:r>
            <a:r>
              <a:rPr lang="es-ES" sz="2000" b="1" dirty="0" smtClean="0">
                <a:solidFill>
                  <a:schemeClr val="tx1"/>
                </a:solidFill>
              </a:rPr>
              <a:t> </a:t>
            </a:r>
            <a:r>
              <a:rPr lang="es-ES" sz="2000" b="1" dirty="0" err="1" smtClean="0">
                <a:solidFill>
                  <a:schemeClr val="tx1"/>
                </a:solidFill>
              </a:rPr>
              <a:t>tôi</a:t>
            </a:r>
            <a:r>
              <a:rPr lang="es-ES" sz="2000" b="1" dirty="0" smtClean="0">
                <a:solidFill>
                  <a:schemeClr val="tx1"/>
                </a:solidFill>
              </a:rPr>
              <a:t> </a:t>
            </a:r>
            <a:r>
              <a:rPr lang="es-ES" sz="2000" b="1" dirty="0" err="1" smtClean="0">
                <a:solidFill>
                  <a:schemeClr val="tx1"/>
                </a:solidFill>
              </a:rPr>
              <a:t>cũng</a:t>
            </a:r>
            <a:r>
              <a:rPr lang="es-ES" sz="2000" b="1" dirty="0" smtClean="0">
                <a:solidFill>
                  <a:schemeClr val="tx1"/>
                </a:solidFill>
              </a:rPr>
              <a:t> </a:t>
            </a:r>
            <a:r>
              <a:rPr lang="es-ES" sz="2000" b="1" dirty="0" err="1" smtClean="0">
                <a:solidFill>
                  <a:schemeClr val="tx1"/>
                </a:solidFill>
              </a:rPr>
              <a:t>không</a:t>
            </a:r>
            <a:r>
              <a:rPr lang="es-ES" sz="2000" b="1" dirty="0" smtClean="0">
                <a:solidFill>
                  <a:schemeClr val="tx1"/>
                </a:solidFill>
              </a:rPr>
              <a:t> </a:t>
            </a:r>
            <a:r>
              <a:rPr lang="es-ES" sz="2000" b="1" dirty="0" err="1" smtClean="0">
                <a:solidFill>
                  <a:schemeClr val="tx1"/>
                </a:solidFill>
              </a:rPr>
              <a:t>ưa</a:t>
            </a:r>
            <a:r>
              <a:rPr lang="es-ES" sz="2000" b="1" dirty="0" smtClean="0">
                <a:solidFill>
                  <a:schemeClr val="tx1"/>
                </a:solidFill>
              </a:rPr>
              <a:t> </a:t>
            </a:r>
            <a:r>
              <a:rPr lang="es-ES" sz="2000" b="1" dirty="0" err="1" smtClean="0">
                <a:solidFill>
                  <a:schemeClr val="tx1"/>
                </a:solidFill>
              </a:rPr>
              <a:t>tôi</a:t>
            </a:r>
            <a:r>
              <a:rPr lang="es-ES" sz="2000" b="1" dirty="0" smtClean="0">
                <a:solidFill>
                  <a:schemeClr val="tx1"/>
                </a:solidFill>
              </a:rPr>
              <a:t>” .</a:t>
            </a:r>
            <a:endParaRPr lang="en-US" sz="2000" b="1" dirty="0">
              <a:solidFill>
                <a:schemeClr val="tx1"/>
              </a:solidFill>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433455"/>
            <a:ext cx="3805266" cy="24245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rgbClr val="0070C0"/>
                </a:solidFill>
              </a:rPr>
              <a:t>Là</a:t>
            </a:r>
            <a:r>
              <a:rPr lang="de-DE" sz="2000" b="1" dirty="0" smtClean="0">
                <a:solidFill>
                  <a:srgbClr val="0070C0"/>
                </a:solidFill>
              </a:rPr>
              <a:t> những tình huống gây ra bởi các hành vi của con người như trộm cắp, cướp giật, bắt nạt, xâm hại người khác,...làm tổn hại đến tính mạng, của cải vật chất, tinh thần của cá nhân và xã hội.</a:t>
            </a:r>
            <a:endParaRPr lang="en-US" sz="2000" b="1" dirty="0">
              <a:solidFill>
                <a:srgbClr val="0070C0"/>
              </a:solidFill>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smtClean="0">
                <a:solidFill>
                  <a:schemeClr val="tx1"/>
                </a:solidFill>
              </a:rPr>
              <a:t>c)</a:t>
            </a:r>
            <a:r>
              <a:rPr lang="es-ES" sz="2400" b="1" i="1" dirty="0" err="1" smtClean="0">
                <a:solidFill>
                  <a:schemeClr val="tx1"/>
                </a:solidFill>
              </a:rPr>
              <a:t>Theo</a:t>
            </a:r>
            <a:r>
              <a:rPr lang="es-ES" sz="2400" b="1" i="1" dirty="0" smtClean="0">
                <a:solidFill>
                  <a:schemeClr val="tx1"/>
                </a:solidFill>
              </a:rPr>
              <a:t> </a:t>
            </a:r>
            <a:r>
              <a:rPr lang="es-ES" sz="2400" b="1" i="1" dirty="0" err="1" smtClean="0">
                <a:solidFill>
                  <a:schemeClr val="tx1"/>
                </a:solidFill>
              </a:rPr>
              <a:t>em</a:t>
            </a:r>
            <a:r>
              <a:rPr lang="es-ES" sz="2400" b="1" i="1" dirty="0" smtClean="0">
                <a:solidFill>
                  <a:schemeClr val="tx1"/>
                </a:solidFill>
              </a:rPr>
              <a:t> </a:t>
            </a:r>
            <a:r>
              <a:rPr lang="es-ES" sz="2400" b="1" i="1" dirty="0" err="1" smtClean="0">
                <a:solidFill>
                  <a:schemeClr val="tx1"/>
                </a:solidFill>
              </a:rPr>
              <a:t>các</a:t>
            </a:r>
            <a:r>
              <a:rPr lang="es-ES" sz="2400" b="1" i="1" dirty="0" smtClean="0">
                <a:solidFill>
                  <a:schemeClr val="tx1"/>
                </a:solidFill>
              </a:rPr>
              <a:t> </a:t>
            </a:r>
            <a:r>
              <a:rPr lang="es-ES" sz="2400" b="1" i="1" dirty="0" err="1" smtClean="0">
                <a:solidFill>
                  <a:schemeClr val="tx1"/>
                </a:solidFill>
              </a:rPr>
              <a:t>tình</a:t>
            </a:r>
            <a:r>
              <a:rPr lang="es-ES" sz="2400" b="1" i="1" dirty="0" smtClean="0">
                <a:solidFill>
                  <a:schemeClr val="tx1"/>
                </a:solidFill>
              </a:rPr>
              <a:t> </a:t>
            </a:r>
            <a:r>
              <a:rPr lang="es-ES" sz="2400" b="1" i="1" dirty="0" err="1" smtClean="0">
                <a:solidFill>
                  <a:schemeClr val="tx1"/>
                </a:solidFill>
              </a:rPr>
              <a:t>huống</a:t>
            </a:r>
            <a:r>
              <a:rPr lang="es-ES" sz="2400" b="1" i="1" dirty="0" smtClean="0">
                <a:solidFill>
                  <a:schemeClr val="tx1"/>
                </a:solidFill>
              </a:rPr>
              <a:t> </a:t>
            </a:r>
            <a:r>
              <a:rPr lang="es-ES" sz="2400" b="1" i="1" dirty="0" err="1" smtClean="0">
                <a:solidFill>
                  <a:schemeClr val="tx1"/>
                </a:solidFill>
              </a:rPr>
              <a:t>nguy</a:t>
            </a:r>
            <a:r>
              <a:rPr lang="es-ES" sz="2400" b="1" i="1" dirty="0" smtClean="0">
                <a:solidFill>
                  <a:schemeClr val="tx1"/>
                </a:solidFill>
              </a:rPr>
              <a:t> </a:t>
            </a:r>
            <a:r>
              <a:rPr lang="es-ES" sz="2400" b="1" i="1" dirty="0" err="1" smtClean="0">
                <a:solidFill>
                  <a:schemeClr val="tx1"/>
                </a:solidFill>
              </a:rPr>
              <a:t>hiểm</a:t>
            </a:r>
            <a:r>
              <a:rPr lang="es-ES" sz="2400" b="1" i="1" dirty="0" smtClean="0">
                <a:solidFill>
                  <a:schemeClr val="tx1"/>
                </a:solidFill>
              </a:rPr>
              <a:t> </a:t>
            </a:r>
            <a:r>
              <a:rPr lang="es-ES" sz="2400" b="1" i="1" dirty="0" err="1" smtClean="0">
                <a:solidFill>
                  <a:schemeClr val="tx1"/>
                </a:solidFill>
              </a:rPr>
              <a:t>đến</a:t>
            </a:r>
            <a:r>
              <a:rPr lang="es-ES" sz="2400" b="1" i="1" dirty="0" smtClean="0">
                <a:solidFill>
                  <a:schemeClr val="tx1"/>
                </a:solidFill>
              </a:rPr>
              <a:t> </a:t>
            </a:r>
            <a:r>
              <a:rPr lang="es-ES" sz="2400" b="1" i="1" dirty="0" err="1" smtClean="0">
                <a:solidFill>
                  <a:schemeClr val="tx1"/>
                </a:solidFill>
              </a:rPr>
              <a:t>từ</a:t>
            </a:r>
            <a:r>
              <a:rPr lang="es-ES" sz="2400" b="1" i="1" dirty="0" smtClean="0">
                <a:solidFill>
                  <a:schemeClr val="tx1"/>
                </a:solidFill>
              </a:rPr>
              <a:t> con </a:t>
            </a:r>
            <a:r>
              <a:rPr lang="es-ES" sz="2400" b="1" i="1" dirty="0" err="1" smtClean="0">
                <a:solidFill>
                  <a:schemeClr val="tx1"/>
                </a:solidFill>
              </a:rPr>
              <a:t>người</a:t>
            </a:r>
            <a:r>
              <a:rPr lang="es-ES" sz="2400" b="1" i="1" dirty="0" smtClean="0">
                <a:solidFill>
                  <a:schemeClr val="tx1"/>
                </a:solidFill>
              </a:rPr>
              <a:t> </a:t>
            </a:r>
            <a:r>
              <a:rPr lang="es-ES" sz="2400" b="1" i="1" dirty="0" err="1" smtClean="0">
                <a:solidFill>
                  <a:schemeClr val="tx1"/>
                </a:solidFill>
              </a:rPr>
              <a:t>là</a:t>
            </a:r>
            <a:r>
              <a:rPr lang="es-ES" sz="2400" b="1" i="1" dirty="0" smtClean="0">
                <a:solidFill>
                  <a:schemeClr val="tx1"/>
                </a:solidFill>
              </a:rPr>
              <a:t> </a:t>
            </a:r>
            <a:r>
              <a:rPr lang="es-ES" sz="2400" b="1" i="1" dirty="0" err="1" smtClean="0">
                <a:solidFill>
                  <a:schemeClr val="tx1"/>
                </a:solidFill>
              </a:rPr>
              <a:t>gì</a:t>
            </a:r>
            <a:r>
              <a:rPr lang="es-ES" sz="2400" b="1" i="1" dirty="0" smtClean="0">
                <a:solidFill>
                  <a:schemeClr val="tx1"/>
                </a:solidFill>
              </a:rPr>
              <a:t>?</a:t>
            </a:r>
            <a:endParaRPr lang="vi-VN" sz="2400" b="1" i="1" dirty="0" smtClean="0">
              <a:solidFill>
                <a:schemeClr val="tx1"/>
              </a:solidFill>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0"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55162" y="1018750"/>
            <a:ext cx="6117426" cy="42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en-US" sz="3200" b="1" dirty="0" err="1" smtClean="0">
                <a:solidFill>
                  <a:srgbClr val="0000FF"/>
                </a:solidFill>
                <a:latin typeface="Arial" pitchFamily="34" charset="0"/>
                <a:cs typeface="Arial" pitchFamily="34" charset="0"/>
              </a:rPr>
              <a:t>Tình</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huống</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nguy</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hiểm</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là</a:t>
            </a:r>
            <a:r>
              <a:rPr lang="de-DE" sz="3200" b="1" dirty="0" smtClean="0">
                <a:solidFill>
                  <a:srgbClr val="0000FF"/>
                </a:solidFill>
                <a:latin typeface="Arial" pitchFamily="34" charset="0"/>
                <a:cs typeface="Arial" pitchFamily="34" charset="0"/>
              </a:rPr>
              <a:t> những tình huống gây ra bởi các hành vi của con người như trộm cắp, cướp giật, bắt nạt, xâm hại người khác,...làm tổn hại đến tính mạng, của cải vật chất, tinh thần của cá nhân và xã hội</a:t>
            </a:r>
          </a:p>
          <a:p>
            <a:pPr indent="400050" algn="just">
              <a:buNone/>
            </a:pPr>
            <a:endParaRPr lang="en-US" sz="3200" b="1" dirty="0" smtClean="0">
              <a:solidFill>
                <a:srgbClr val="C00000"/>
              </a:solidFill>
              <a:latin typeface="Arial" pitchFamily="34" charset="0"/>
              <a:cs typeface="Arial" pitchFamily="34" charset="0"/>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8" name="Shape 1"/>
          <p:cNvPicPr/>
          <p:nvPr/>
        </p:nvPicPr>
        <p:blipFill>
          <a:blip r:embed="rId6"/>
          <a:stretch/>
        </p:blipFill>
        <p:spPr>
          <a:xfrm>
            <a:off x="10958513" y="0"/>
            <a:ext cx="1233487" cy="1048385"/>
          </a:xfrm>
          <a:prstGeom prst="rect">
            <a:avLst/>
          </a:prstGeom>
          <a:noFill/>
          <a:ln>
            <a:noFill/>
          </a:ln>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6" y="524192"/>
            <a:ext cx="5423847" cy="5604731"/>
          </a:xfrm>
          <a:prstGeom prst="rect">
            <a:avLst/>
          </a:prstGeom>
        </p:spPr>
      </p:pic>
      <p:sp>
        <p:nvSpPr>
          <p:cNvPr id="11" name="Rectangle 10"/>
          <p:cNvSpPr/>
          <p:nvPr/>
        </p:nvSpPr>
        <p:spPr>
          <a:xfrm>
            <a:off x="6379990" y="2704489"/>
            <a:ext cx="5104195" cy="2003625"/>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pt-BR" sz="3600" b="1" dirty="0" smtClean="0">
                <a:solidFill>
                  <a:srgbClr val="FF0000"/>
                </a:solidFill>
                <a:latin typeface="Arial" pitchFamily="34" charset="0"/>
                <a:cs typeface="Arial" pitchFamily="34" charset="0"/>
              </a:rPr>
              <a:t>2. </a:t>
            </a:r>
            <a:r>
              <a:rPr lang="nl-NL" sz="3600" b="1" dirty="0" smtClean="0">
                <a:solidFill>
                  <a:srgbClr val="FF0000"/>
                </a:solidFill>
                <a:latin typeface="Arial" pitchFamily="34" charset="0"/>
                <a:cs typeface="Arial" pitchFamily="34" charset="0"/>
              </a:rPr>
              <a:t>Hậu quả của tình huống nguy hiểm từ con người </a:t>
            </a:r>
            <a:endParaRPr lang="en-US" sz="3600" b="1" dirty="0" smtClean="0">
              <a:solidFill>
                <a:srgbClr val="FF0000"/>
              </a:solidFill>
              <a:latin typeface="Arial" pitchFamily="34" charset="0"/>
              <a:ea typeface="Arial" panose="020B0604020202020204" pitchFamily="34" charset="0"/>
              <a:cs typeface="Arial"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9766</TotalTime>
  <Words>2086</Words>
  <Application>Microsoft Office PowerPoint</Application>
  <PresentationFormat>Widescreen</PresentationFormat>
  <Paragraphs>151</Paragraphs>
  <Slides>30</Slides>
  <Notes>5</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30</vt:i4>
      </vt:variant>
    </vt:vector>
  </HeadingPairs>
  <TitlesOfParts>
    <vt:vector size="44" baseType="lpstr">
      <vt:lpstr>微软雅黑</vt:lpstr>
      <vt:lpstr>#9Slide05 Brannboll Ny</vt:lpstr>
      <vt:lpstr>#9Slide05 IcielSanelma</vt:lpstr>
      <vt:lpstr>Arial</vt:lpstr>
      <vt:lpstr>Arial Unicode MS</vt:lpstr>
      <vt:lpstr>Calibri</vt:lpstr>
      <vt:lpstr>Calibri Light</vt:lpstr>
      <vt:lpstr>SVN-Vanilla Daisy Pro</vt:lpstr>
      <vt:lpstr>Times</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Em hãy bày tỏ ý kiến của mình về cách giải quyết của hai bạn trong tình huống trên.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348</cp:revision>
  <dcterms:created xsi:type="dcterms:W3CDTF">2021-06-28T15:32:15Z</dcterms:created>
  <dcterms:modified xsi:type="dcterms:W3CDTF">2024-01-19T01:47:46Z</dcterms:modified>
</cp:coreProperties>
</file>