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 id="2147488617" r:id="rId5"/>
    <p:sldMasterId id="2147488629" r:id="rId6"/>
    <p:sldMasterId id="2147488641" r:id="rId7"/>
    <p:sldMasterId id="2147488653" r:id="rId8"/>
    <p:sldMasterId id="2147488665" r:id="rId9"/>
  </p:sldMasterIdLst>
  <p:notesMasterIdLst>
    <p:notesMasterId r:id="rId52"/>
  </p:notesMasterIdLst>
  <p:sldIdLst>
    <p:sldId id="384" r:id="rId10"/>
    <p:sldId id="317" r:id="rId11"/>
    <p:sldId id="415" r:id="rId12"/>
    <p:sldId id="333" r:id="rId13"/>
    <p:sldId id="385" r:id="rId14"/>
    <p:sldId id="416" r:id="rId15"/>
    <p:sldId id="365" r:id="rId16"/>
    <p:sldId id="321" r:id="rId17"/>
    <p:sldId id="331" r:id="rId18"/>
    <p:sldId id="417" r:id="rId19"/>
    <p:sldId id="391" r:id="rId20"/>
    <p:sldId id="418" r:id="rId21"/>
    <p:sldId id="404" r:id="rId22"/>
    <p:sldId id="405" r:id="rId23"/>
    <p:sldId id="406" r:id="rId24"/>
    <p:sldId id="407" r:id="rId25"/>
    <p:sldId id="408" r:id="rId26"/>
    <p:sldId id="409" r:id="rId27"/>
    <p:sldId id="410" r:id="rId28"/>
    <p:sldId id="411" r:id="rId29"/>
    <p:sldId id="412" r:id="rId30"/>
    <p:sldId id="413" r:id="rId31"/>
    <p:sldId id="414" r:id="rId32"/>
    <p:sldId id="399" r:id="rId33"/>
    <p:sldId id="366" r:id="rId34"/>
    <p:sldId id="373" r:id="rId35"/>
    <p:sldId id="371" r:id="rId36"/>
    <p:sldId id="392" r:id="rId37"/>
    <p:sldId id="372" r:id="rId38"/>
    <p:sldId id="382" r:id="rId39"/>
    <p:sldId id="363" r:id="rId40"/>
    <p:sldId id="386" r:id="rId41"/>
    <p:sldId id="401" r:id="rId42"/>
    <p:sldId id="375" r:id="rId43"/>
    <p:sldId id="396" r:id="rId44"/>
    <p:sldId id="395" r:id="rId45"/>
    <p:sldId id="397" r:id="rId46"/>
    <p:sldId id="378" r:id="rId47"/>
    <p:sldId id="387" r:id="rId48"/>
    <p:sldId id="398" r:id="rId49"/>
    <p:sldId id="390" r:id="rId50"/>
    <p:sldId id="38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68" autoAdjust="0"/>
    <p:restoredTop sz="94660"/>
  </p:normalViewPr>
  <p:slideViewPr>
    <p:cSldViewPr snapToGrid="0">
      <p:cViewPr>
        <p:scale>
          <a:sx n="75" d="100"/>
          <a:sy n="75" d="100"/>
        </p:scale>
        <p:origin x="892" y="4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Sau</a:t>
            </a:r>
            <a:r>
              <a:rPr lang="en-US" baseline="0" dirty="0"/>
              <a:t> </a:t>
            </a:r>
            <a:r>
              <a:rPr lang="en-US" baseline="0" dirty="0" err="1"/>
              <a:t>đó</a:t>
            </a:r>
            <a:r>
              <a:rPr lang="en-US" baseline="0" dirty="0"/>
              <a:t> click </a:t>
            </a:r>
            <a:r>
              <a:rPr lang="en-US" baseline="0" dirty="0" err="1"/>
              <a:t>vào</a:t>
            </a:r>
            <a:r>
              <a:rPr lang="en-US" baseline="0" dirty="0"/>
              <a:t> Jack </a:t>
            </a:r>
            <a:r>
              <a:rPr lang="en-US" baseline="0" dirty="0" err="1"/>
              <a:t>hoặc</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711894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58456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6405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Click vào PLAY để bắt đầu chơi game</a:t>
            </a:r>
          </a:p>
        </p:txBody>
      </p:sp>
    </p:spTree>
    <p:extLst>
      <p:ext uri="{BB962C8B-B14F-4D97-AF65-F5344CB8AC3E}">
        <p14:creationId xmlns:p14="http://schemas.microsoft.com/office/powerpoint/2010/main" val="713551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các</a:t>
            </a:r>
            <a:r>
              <a:rPr lang="en-US" baseline="0" dirty="0"/>
              <a:t> </a:t>
            </a:r>
            <a:r>
              <a:rPr lang="en-US" baseline="0" dirty="0" err="1"/>
              <a:t>rương</a:t>
            </a:r>
            <a:r>
              <a:rPr lang="en-US" baseline="0" dirty="0"/>
              <a:t>, </a:t>
            </a:r>
            <a:r>
              <a:rPr lang="en-US" baseline="0" dirty="0" err="1"/>
              <a:t>hòm</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hỏi</a:t>
            </a:r>
            <a:r>
              <a:rPr lang="en-US" baseline="0" dirty="0"/>
              <a:t>.</a:t>
            </a:r>
          </a:p>
          <a:p>
            <a:r>
              <a:rPr lang="en-US" baseline="0" dirty="0" err="1"/>
              <a:t>Trả</a:t>
            </a:r>
            <a:r>
              <a:rPr lang="en-US" baseline="0" dirty="0"/>
              <a:t> </a:t>
            </a:r>
            <a:r>
              <a:rPr lang="en-US" baseline="0" dirty="0" err="1"/>
              <a:t>lời</a:t>
            </a:r>
            <a:r>
              <a:rPr lang="en-US" baseline="0" dirty="0"/>
              <a:t> </a:t>
            </a:r>
            <a:r>
              <a:rPr lang="en-US" baseline="0" dirty="0" err="1"/>
              <a:t>xong</a:t>
            </a:r>
            <a:r>
              <a:rPr lang="en-US" baseline="0" dirty="0"/>
              <a:t>, click </a:t>
            </a:r>
            <a:r>
              <a:rPr lang="en-US" baseline="0" dirty="0" err="1"/>
              <a:t>vào</a:t>
            </a:r>
            <a:r>
              <a:rPr lang="en-US" baseline="0" dirty="0"/>
              <a:t> con </a:t>
            </a:r>
            <a:r>
              <a:rPr lang="en-US" baseline="0" dirty="0" err="1"/>
              <a:t>thuyền</a:t>
            </a:r>
            <a:r>
              <a:rPr lang="en-US" baseline="0" dirty="0"/>
              <a:t> </a:t>
            </a:r>
            <a:r>
              <a:rPr lang="en-US" baseline="0" dirty="0" err="1"/>
              <a:t>để</a:t>
            </a:r>
            <a:r>
              <a:rPr lang="en-US" baseline="0" dirty="0"/>
              <a:t> </a:t>
            </a:r>
            <a:r>
              <a:rPr lang="en-US" baseline="0" dirty="0" err="1"/>
              <a:t>tiếp</a:t>
            </a:r>
            <a:r>
              <a:rPr lang="en-US" baseline="0" dirty="0"/>
              <a:t> </a:t>
            </a:r>
            <a:r>
              <a:rPr lang="en-US" baseline="0" dirty="0" err="1"/>
              <a:t>tục</a:t>
            </a:r>
            <a:r>
              <a:rPr lang="en-US" baseline="0" dirty="0"/>
              <a:t> </a:t>
            </a:r>
            <a:r>
              <a:rPr lang="en-US" baseline="0" dirty="0" err="1"/>
              <a:t>bài</a:t>
            </a:r>
            <a:r>
              <a:rPr lang="en-US" baseline="0" dirty="0"/>
              <a:t> </a:t>
            </a:r>
            <a:r>
              <a:rPr lang="en-US" baseline="0" dirty="0" err="1"/>
              <a:t>học</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1211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Sau</a:t>
            </a:r>
            <a:r>
              <a:rPr lang="en-US" baseline="0" dirty="0"/>
              <a:t> </a:t>
            </a:r>
            <a:r>
              <a:rPr lang="en-US" baseline="0" dirty="0" err="1"/>
              <a:t>đó</a:t>
            </a:r>
            <a:r>
              <a:rPr lang="en-US" baseline="0" dirty="0"/>
              <a:t> click </a:t>
            </a:r>
            <a:r>
              <a:rPr lang="en-US" baseline="0" dirty="0" err="1"/>
              <a:t>vào</a:t>
            </a:r>
            <a:r>
              <a:rPr lang="en-US" baseline="0" dirty="0"/>
              <a:t> Jack </a:t>
            </a:r>
            <a:r>
              <a:rPr lang="en-US" baseline="0" dirty="0" err="1"/>
              <a:t>hoặc</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1700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Sau</a:t>
            </a:r>
            <a:r>
              <a:rPr lang="en-US" baseline="0" dirty="0"/>
              <a:t> </a:t>
            </a:r>
            <a:r>
              <a:rPr lang="en-US" baseline="0" dirty="0" err="1"/>
              <a:t>đó</a:t>
            </a:r>
            <a:r>
              <a:rPr lang="en-US" baseline="0" dirty="0"/>
              <a:t> click </a:t>
            </a:r>
            <a:r>
              <a:rPr lang="en-US" baseline="0" dirty="0" err="1"/>
              <a:t>vào</a:t>
            </a:r>
            <a:r>
              <a:rPr lang="en-US" baseline="0" dirty="0"/>
              <a:t> Jack </a:t>
            </a:r>
            <a:r>
              <a:rPr lang="en-US" baseline="0" dirty="0" err="1"/>
              <a:t>hoặc</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057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Sau</a:t>
            </a:r>
            <a:r>
              <a:rPr lang="en-US" baseline="0" dirty="0"/>
              <a:t> </a:t>
            </a:r>
            <a:r>
              <a:rPr lang="en-US" baseline="0" dirty="0" err="1"/>
              <a:t>đó</a:t>
            </a:r>
            <a:r>
              <a:rPr lang="en-US" baseline="0" dirty="0"/>
              <a:t> click </a:t>
            </a:r>
            <a:r>
              <a:rPr lang="en-US" baseline="0" dirty="0" err="1"/>
              <a:t>vào</a:t>
            </a:r>
            <a:r>
              <a:rPr lang="en-US" baseline="0" dirty="0"/>
              <a:t> Jack </a:t>
            </a:r>
            <a:r>
              <a:rPr lang="en-US" baseline="0" dirty="0" err="1"/>
              <a:t>hoặc</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2909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Sau</a:t>
            </a:r>
            <a:r>
              <a:rPr lang="en-US" baseline="0" dirty="0"/>
              <a:t> </a:t>
            </a:r>
            <a:r>
              <a:rPr lang="en-US" baseline="0" dirty="0" err="1"/>
              <a:t>đó</a:t>
            </a:r>
            <a:r>
              <a:rPr lang="en-US" baseline="0" dirty="0"/>
              <a:t> click </a:t>
            </a:r>
            <a:r>
              <a:rPr lang="en-US" baseline="0" dirty="0" err="1"/>
              <a:t>vào</a:t>
            </a:r>
            <a:r>
              <a:rPr lang="en-US" baseline="0" dirty="0"/>
              <a:t> Jack </a:t>
            </a:r>
            <a:r>
              <a:rPr lang="en-US" baseline="0" dirty="0" err="1"/>
              <a:t>hoặc</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1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vùng</a:t>
            </a:r>
            <a:r>
              <a:rPr lang="en-US" baseline="0" dirty="0"/>
              <a:t> </a:t>
            </a:r>
            <a:r>
              <a:rPr lang="en-US" baseline="0" dirty="0" err="1"/>
              <a:t>trống</a:t>
            </a:r>
            <a:r>
              <a:rPr lang="en-US" baseline="0" dirty="0"/>
              <a:t> </a:t>
            </a:r>
            <a:r>
              <a:rPr lang="en-US" baseline="0" dirty="0" err="1"/>
              <a:t>để</a:t>
            </a:r>
            <a:r>
              <a:rPr lang="en-US" baseline="0" dirty="0"/>
              <a:t> </a:t>
            </a:r>
            <a:r>
              <a:rPr lang="en-US" baseline="0" dirty="0" err="1"/>
              <a:t>hiện</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Sau</a:t>
            </a:r>
            <a:r>
              <a:rPr lang="en-US" baseline="0" dirty="0"/>
              <a:t> </a:t>
            </a:r>
            <a:r>
              <a:rPr lang="en-US" baseline="0" dirty="0" err="1"/>
              <a:t>đó</a:t>
            </a:r>
            <a:r>
              <a:rPr lang="en-US" baseline="0" dirty="0"/>
              <a:t> click </a:t>
            </a:r>
            <a:r>
              <a:rPr lang="en-US" baseline="0" dirty="0" err="1"/>
              <a:t>vào</a:t>
            </a:r>
            <a:r>
              <a:rPr lang="en-US" baseline="0" dirty="0"/>
              <a:t> Jack </a:t>
            </a:r>
            <a:r>
              <a:rPr lang="en-US" baseline="0" dirty="0" err="1"/>
              <a:t>hoặc</a:t>
            </a:r>
            <a:r>
              <a:rPr lang="en-US" baseline="0" dirty="0"/>
              <a:t> </a:t>
            </a:r>
            <a:r>
              <a:rPr lang="en-US" baseline="0" dirty="0" err="1"/>
              <a:t>kho</a:t>
            </a:r>
            <a:r>
              <a:rPr lang="en-US" baseline="0" dirty="0"/>
              <a:t> </a:t>
            </a:r>
            <a:r>
              <a:rPr lang="en-US" baseline="0" dirty="0" err="1"/>
              <a:t>báu</a:t>
            </a:r>
            <a:r>
              <a:rPr lang="en-US" baseline="0" dirty="0"/>
              <a:t> </a:t>
            </a:r>
            <a:r>
              <a:rPr lang="en-US" baseline="0" dirty="0" err="1"/>
              <a:t>để</a:t>
            </a:r>
            <a:r>
              <a:rPr lang="en-US" baseline="0" dirty="0"/>
              <a:t> </a:t>
            </a:r>
            <a:r>
              <a:rPr lang="en-US" baseline="0" dirty="0" err="1"/>
              <a:t>về</a:t>
            </a:r>
            <a:r>
              <a:rPr lang="en-US" baseline="0" dirty="0"/>
              <a:t> </a:t>
            </a:r>
            <a:r>
              <a:rPr lang="en-US" baseline="0" dirty="0" err="1"/>
              <a:t>màn</a:t>
            </a:r>
            <a:r>
              <a:rPr lang="en-US" baseline="0" dirty="0"/>
              <a:t> </a:t>
            </a:r>
            <a:r>
              <a:rPr lang="en-US" baseline="0" dirty="0" err="1"/>
              <a:t>hình</a:t>
            </a:r>
            <a:r>
              <a:rPr lang="en-US" baseline="0" dirty="0"/>
              <a:t> </a:t>
            </a:r>
            <a:r>
              <a:rPr lang="en-US" baseline="0" dirty="0" err="1"/>
              <a:t>nhận</a:t>
            </a:r>
            <a:r>
              <a:rPr lang="en-US" baseline="0" dirty="0"/>
              <a:t> </a:t>
            </a:r>
            <a:r>
              <a:rPr lang="en-US" baseline="0" dirty="0" err="1"/>
              <a:t>kho</a:t>
            </a:r>
            <a:r>
              <a:rPr lang="en-US" baseline="0" dirty="0"/>
              <a:t> </a:t>
            </a:r>
            <a:r>
              <a:rPr lang="en-US" baseline="0" dirty="0" err="1"/>
              <a:t>báu</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46045F-C343-4255-B054-77D2AE83FD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0432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55175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0132F-27AD-4901-812E-8330D5487512}"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10/2/2024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02-10-2024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02-10-2024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02-10-2024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02-10-2024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02-10-2024</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02-10-2024</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02-10-2024</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10/2/2024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02-10-2024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02-10-2024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02-10-2024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02-10-2024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10/2/2024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10/2/2024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0132F-27AD-4901-812E-8330D5487512}"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10/2/2024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10/2/2024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10/2/2024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10/2/2024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536B1F-EE64-456B-AB98-4A02B7A93106}"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95992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A78F58-097C-4905-A838-C2FB2C183D3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81516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4558D4-B2A0-4B65-B6BE-D648FF7D8D5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78156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9FCAB5-81DE-4729-A068-A841F71E24F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66232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0132F-27AD-4901-812E-8330D5487512}" type="datetimeFigureOut">
              <a:rPr lang="en-US" smtClean="0"/>
              <a:t>10/2/2024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F68A17-69DE-45AE-86AE-1A2E227A0A1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72248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DC60F3-99DB-45AD-A455-E323D6CA23B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73836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79B089-770B-42E5-B4CD-326E205543F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82645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C8335F-0687-43BD-A92A-7A371260C73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76056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FFA2EA-8B08-4B9C-91E6-4D934162C94B}"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66919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597FDC-5BDA-4662-8C51-29F729BA0F6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51116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693A02-23AA-4B53-BF99-BE41B251197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418980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20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746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67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0132F-27AD-4901-812E-8330D5487512}" type="datetimeFigureOut">
              <a:rPr lang="en-US" smtClean="0"/>
              <a:t>10/2/2024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10/2/2024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088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0692F37-1AEC-423B-B0DD-D42EDFC608AA}" type="datetimeFigureOut">
              <a:rPr lang="en-US" smtClean="0">
                <a:solidFill>
                  <a:prstClr val="black">
                    <a:tint val="75000"/>
                  </a:prstClr>
                </a:solidFill>
              </a:rPr>
              <a:pPr/>
              <a:t>10/2/2024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352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0692F37-1AEC-423B-B0DD-D42EDFC608AA}" type="datetimeFigureOut">
              <a:rPr lang="en-US" smtClean="0">
                <a:solidFill>
                  <a:prstClr val="black">
                    <a:tint val="75000"/>
                  </a:prstClr>
                </a:solidFill>
              </a:rPr>
              <a:pPr/>
              <a:t>10/2/2024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362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92F37-1AEC-423B-B0DD-D42EDFC608AA}" type="datetimeFigureOut">
              <a:rPr lang="en-US" smtClean="0">
                <a:solidFill>
                  <a:prstClr val="black">
                    <a:tint val="75000"/>
                  </a:prstClr>
                </a:solidFill>
              </a:rPr>
              <a:pPr/>
              <a:t>10/2/2024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356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10/2/2024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700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10/2/2024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1686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672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10/2/2024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17793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0671212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4255509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10/2/2024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52706788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193438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0961735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6020739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9222293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69704757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404472901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7992694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1604221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001722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2236138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1313883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83237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9693307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597595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6658539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47968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695955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5326135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554942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10/2/2024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21721155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1708355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79346863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75532915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3418460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12421125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6489761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1210898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06694683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4201471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3.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3.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3.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10/2/2024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10/2/2024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02-10-2024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10/2/2024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6594CEC0-5F8F-41EE-8DE7-95573CECC4C2}" type="slidenum">
              <a:rPr lang="en-US" altLang="en-US" smtClean="0">
                <a:solidFill>
                  <a:prstClr val="black">
                    <a:tint val="75000"/>
                  </a:prstClr>
                </a:solidFill>
                <a:latin typeface="Arial" panose="020B0604020202020204" pitchFamily="34" charset="0"/>
              </a:rPr>
              <a:pPr fontAlgn="base">
                <a:spcBef>
                  <a:spcPct val="0"/>
                </a:spcBef>
                <a:spcAft>
                  <a:spcPct val="0"/>
                </a:spcAft>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18176595"/>
      </p:ext>
    </p:extLst>
  </p:cSld>
  <p:clrMap bg1="lt1" tx1="dk1" bg2="lt2" tx2="dk2" accent1="accent1" accent2="accent2" accent3="accent3" accent4="accent4" accent5="accent5" accent6="accent6" hlink="hlink" folHlink="folHlink"/>
  <p:sldLayoutIdLst>
    <p:sldLayoutId id="2147488618" r:id="rId1"/>
    <p:sldLayoutId id="2147488619" r:id="rId2"/>
    <p:sldLayoutId id="2147488620" r:id="rId3"/>
    <p:sldLayoutId id="2147488621" r:id="rId4"/>
    <p:sldLayoutId id="2147488622" r:id="rId5"/>
    <p:sldLayoutId id="2147488623" r:id="rId6"/>
    <p:sldLayoutId id="2147488624" r:id="rId7"/>
    <p:sldLayoutId id="2147488625" r:id="rId8"/>
    <p:sldLayoutId id="2147488626" r:id="rId9"/>
    <p:sldLayoutId id="2147488627" r:id="rId10"/>
    <p:sldLayoutId id="21474886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92F37-1AEC-423B-B0DD-D42EDFC608AA}" type="datetimeFigureOut">
              <a:rPr lang="en-US" smtClean="0">
                <a:solidFill>
                  <a:prstClr val="black">
                    <a:tint val="75000"/>
                  </a:prstClr>
                </a:solidFill>
              </a:rPr>
              <a:pPr/>
              <a:t>10/2/2024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571308"/>
      </p:ext>
    </p:extLst>
  </p:cSld>
  <p:clrMap bg1="lt1" tx1="dk1" bg2="lt2" tx2="dk2" accent1="accent1" accent2="accent2" accent3="accent3" accent4="accent4" accent5="accent5" accent6="accent6" hlink="hlink" folHlink="folHlink"/>
  <p:sldLayoutIdLst>
    <p:sldLayoutId id="2147488630" r:id="rId1"/>
    <p:sldLayoutId id="2147488631" r:id="rId2"/>
    <p:sldLayoutId id="2147488632" r:id="rId3"/>
    <p:sldLayoutId id="2147488633" r:id="rId4"/>
    <p:sldLayoutId id="2147488634" r:id="rId5"/>
    <p:sldLayoutId id="2147488635" r:id="rId6"/>
    <p:sldLayoutId id="2147488636" r:id="rId7"/>
    <p:sldLayoutId id="2147488637" r:id="rId8"/>
    <p:sldLayoutId id="2147488638" r:id="rId9"/>
    <p:sldLayoutId id="2147488639" r:id="rId10"/>
    <p:sldLayoutId id="21474886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629025424"/>
      </p:ext>
    </p:extLst>
  </p:cSld>
  <p:clrMap bg1="lt1" tx1="dk1" bg2="lt2" tx2="dk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398359076"/>
      </p:ext>
    </p:extLst>
  </p:cSld>
  <p:clrMap bg1="lt1" tx1="dk1" bg2="lt2" tx2="dk2" accent1="accent1" accent2="accent2" accent3="accent3" accent4="accent4" accent5="accent5" accent6="accent6" hlink="hlink" folHlink="folHlink"/>
  <p:sldLayoutIdLst>
    <p:sldLayoutId id="2147488654" r:id="rId1"/>
    <p:sldLayoutId id="2147488655" r:id="rId2"/>
    <p:sldLayoutId id="2147488656" r:id="rId3"/>
    <p:sldLayoutId id="2147488657" r:id="rId4"/>
    <p:sldLayoutId id="2147488658" r:id="rId5"/>
    <p:sldLayoutId id="2147488659" r:id="rId6"/>
    <p:sldLayoutId id="2147488660" r:id="rId7"/>
    <p:sldLayoutId id="2147488661" r:id="rId8"/>
    <p:sldLayoutId id="2147488662" r:id="rId9"/>
    <p:sldLayoutId id="2147488663" r:id="rId10"/>
    <p:sldLayoutId id="21474886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8BD707-D9CF-40AE-B4C6-C98DA3205C09}" type="datetimeFigureOut">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10/2/2024</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6F15528-21DE-4FAA-801E-634DDDAF4B2B}" type="slidenum">
              <a:rPr kumimoji="0" lang="en-US" sz="12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301223568"/>
      </p:ext>
    </p:extLst>
  </p:cSld>
  <p:clrMap bg1="lt1" tx1="dk1" bg2="lt2" tx2="dk2" accent1="accent1" accent2="accent2" accent3="accent3" accent4="accent4" accent5="accent5" accent6="accent6" hlink="hlink" folHlink="folHlink"/>
  <p:sldLayoutIdLst>
    <p:sldLayoutId id="2147488666" r:id="rId1"/>
    <p:sldLayoutId id="2147488667" r:id="rId2"/>
    <p:sldLayoutId id="2147488668" r:id="rId3"/>
    <p:sldLayoutId id="2147488669" r:id="rId4"/>
    <p:sldLayoutId id="2147488670" r:id="rId5"/>
    <p:sldLayoutId id="2147488671" r:id="rId6"/>
    <p:sldLayoutId id="2147488672" r:id="rId7"/>
    <p:sldLayoutId id="2147488673" r:id="rId8"/>
    <p:sldLayoutId id="2147488674" r:id="rId9"/>
    <p:sldLayoutId id="2147488675" r:id="rId10"/>
    <p:sldLayoutId id="214748867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34.xml"/><Relationship Id="rId5" Type="http://schemas.openxmlformats.org/officeDocument/2006/relationships/image" Target="../media/image4.jpe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xml"/><Relationship Id="rId1" Type="http://schemas.openxmlformats.org/officeDocument/2006/relationships/slideLayout" Target="../slideLayouts/slideLayout69.xml"/><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image" Target="../media/image29.jpeg"/><Relationship Id="rId3" Type="http://schemas.openxmlformats.org/officeDocument/2006/relationships/slideLayout" Target="../slideLayouts/slideLayout68.xml"/><Relationship Id="rId7" Type="http://schemas.openxmlformats.org/officeDocument/2006/relationships/image" Target="../media/image27.gif"/><Relationship Id="rId12" Type="http://schemas.openxmlformats.org/officeDocument/2006/relationships/image" Target="../media/image33.png"/><Relationship Id="rId17" Type="http://schemas.openxmlformats.org/officeDocument/2006/relationships/slide" Target="slide20.xml"/><Relationship Id="rId2" Type="http://schemas.openxmlformats.org/officeDocument/2006/relationships/audio" Target="../media/media2.mp3"/><Relationship Id="rId16" Type="http://schemas.openxmlformats.org/officeDocument/2006/relationships/slide" Target="slide19.xml"/><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32.gif"/><Relationship Id="rId5" Type="http://schemas.openxmlformats.org/officeDocument/2006/relationships/slide" Target="slide17.xml"/><Relationship Id="rId15" Type="http://schemas.openxmlformats.org/officeDocument/2006/relationships/slide" Target="slide18.xml"/><Relationship Id="rId10" Type="http://schemas.openxmlformats.org/officeDocument/2006/relationships/slide" Target="slide16.xml"/><Relationship Id="rId4" Type="http://schemas.openxmlformats.org/officeDocument/2006/relationships/notesSlide" Target="../notesSlides/notesSlide4.xml"/><Relationship Id="rId9" Type="http://schemas.openxmlformats.org/officeDocument/2006/relationships/image" Target="../media/image31.pn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 Target="slide23.xml"/><Relationship Id="rId7"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23.xml"/><Relationship Id="rId7"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27.gif"/></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 Target="slide23.xml"/><Relationship Id="rId7"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27.gif"/></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 Target="slide23.xml"/><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8.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27.gif"/></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 Target="slide23.xml"/><Relationship Id="rId7"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9.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 Target="slide23.xml"/><Relationship Id="rId7"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90.xml"/><Relationship Id="rId6" Type="http://schemas.openxmlformats.org/officeDocument/2006/relationships/image" Target="../media/image36.png"/><Relationship Id="rId5" Type="http://schemas.openxmlformats.org/officeDocument/2006/relationships/image" Target="../media/image35.gif"/><Relationship Id="rId4" Type="http://schemas.openxmlformats.org/officeDocument/2006/relationships/image" Target="../media/image27.gif"/></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34.xml"/><Relationship Id="rId5" Type="http://schemas.openxmlformats.org/officeDocument/2006/relationships/image" Target="../media/image4.jpe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26" Type="http://schemas.openxmlformats.org/officeDocument/2006/relationships/image" Target="../media/image4.jpeg"/><Relationship Id="rId3" Type="http://schemas.openxmlformats.org/officeDocument/2006/relationships/image" Target="../media/image62.png"/><Relationship Id="rId21" Type="http://schemas.openxmlformats.org/officeDocument/2006/relationships/image" Target="../media/image80.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5" Type="http://schemas.openxmlformats.org/officeDocument/2006/relationships/image" Target="../media/image50.png"/><Relationship Id="rId2" Type="http://schemas.openxmlformats.org/officeDocument/2006/relationships/image" Target="../media/image61.png"/><Relationship Id="rId16" Type="http://schemas.openxmlformats.org/officeDocument/2006/relationships/image" Target="../media/image75.png"/><Relationship Id="rId20" Type="http://schemas.openxmlformats.org/officeDocument/2006/relationships/image" Target="../media/image79.png"/><Relationship Id="rId1" Type="http://schemas.openxmlformats.org/officeDocument/2006/relationships/slideLayout" Target="../slideLayouts/slideLayout52.xml"/><Relationship Id="rId6" Type="http://schemas.openxmlformats.org/officeDocument/2006/relationships/image" Target="../media/image65.png"/><Relationship Id="rId11" Type="http://schemas.openxmlformats.org/officeDocument/2006/relationships/image" Target="../media/image70.png"/><Relationship Id="rId24" Type="http://schemas.openxmlformats.org/officeDocument/2006/relationships/image" Target="../media/image83.png"/><Relationship Id="rId5" Type="http://schemas.openxmlformats.org/officeDocument/2006/relationships/image" Target="../media/image64.png"/><Relationship Id="rId15" Type="http://schemas.openxmlformats.org/officeDocument/2006/relationships/image" Target="../media/image74.png"/><Relationship Id="rId23" Type="http://schemas.openxmlformats.org/officeDocument/2006/relationships/image" Target="../media/image82.png"/><Relationship Id="rId10" Type="http://schemas.openxmlformats.org/officeDocument/2006/relationships/image" Target="../media/image69.png"/><Relationship Id="rId19" Type="http://schemas.openxmlformats.org/officeDocument/2006/relationships/image" Target="../media/image78.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 Id="rId22"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50.png"/><Relationship Id="rId7" Type="http://schemas.openxmlformats.org/officeDocument/2006/relationships/image" Target="../media/image16.png"/><Relationship Id="rId2" Type="http://schemas.openxmlformats.org/officeDocument/2006/relationships/image" Target="../media/image84.pn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png"/><Relationship Id="rId4" Type="http://schemas.openxmlformats.org/officeDocument/2006/relationships/image" Target="../media/image4.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84.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36.xml"/><Relationship Id="rId6" Type="http://schemas.openxmlformats.org/officeDocument/2006/relationships/image" Target="../media/image4.jpeg"/><Relationship Id="rId5" Type="http://schemas.openxmlformats.org/officeDocument/2006/relationships/image" Target="../media/image21.emf"/><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5.png"/><Relationship Id="rId1" Type="http://schemas.openxmlformats.org/officeDocument/2006/relationships/slideLayout" Target="../slideLayouts/slideLayout36.xml"/><Relationship Id="rId5" Type="http://schemas.openxmlformats.org/officeDocument/2006/relationships/image" Target="../media/image4.jpe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3.png"/><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7.png"/><Relationship Id="rId1" Type="http://schemas.openxmlformats.org/officeDocument/2006/relationships/slideLayout" Target="../slideLayouts/slideLayout36.xml"/><Relationship Id="rId6" Type="http://schemas.openxmlformats.org/officeDocument/2006/relationships/image" Target="../media/image21.emf"/><Relationship Id="rId5" Type="http://schemas.openxmlformats.org/officeDocument/2006/relationships/image" Target="../media/image1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jpe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89.jpeg"/><Relationship Id="rId7" Type="http://schemas.openxmlformats.org/officeDocument/2006/relationships/image" Target="../media/image9.jpeg"/><Relationship Id="rId2" Type="http://schemas.openxmlformats.org/officeDocument/2006/relationships/image" Target="../media/image88.png"/><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4.jpe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92.png"/><Relationship Id="rId1" Type="http://schemas.openxmlformats.org/officeDocument/2006/relationships/slideLayout" Target="../slideLayouts/slideLayout13.xml"/><Relationship Id="rId6" Type="http://schemas.openxmlformats.org/officeDocument/2006/relationships/image" Target="../media/image4.jpeg"/><Relationship Id="rId5" Type="http://schemas.openxmlformats.org/officeDocument/2006/relationships/image" Target="../media/image84.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jpg"/><Relationship Id="rId1" Type="http://schemas.openxmlformats.org/officeDocument/2006/relationships/slideLayout" Target="../slideLayouts/slideLayout34.xml"/><Relationship Id="rId5" Type="http://schemas.openxmlformats.org/officeDocument/2006/relationships/image" Target="../media/image4.jpe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emf"/><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17" name="Shape 1"/>
          <p:cNvPicPr/>
          <p:nvPr/>
        </p:nvPicPr>
        <p:blipFill>
          <a:blip r:embed="rId3"/>
          <a:stretch/>
        </p:blipFill>
        <p:spPr>
          <a:xfrm>
            <a:off x="11033760" y="0"/>
            <a:ext cx="1158240" cy="1048385"/>
          </a:xfrm>
          <a:prstGeom prst="rect">
            <a:avLst/>
          </a:prstGeom>
          <a:noFill/>
          <a:ln>
            <a:noFill/>
          </a:ln>
        </p:spPr>
      </p:pic>
      <p:sp>
        <p:nvSpPr>
          <p:cNvPr id="6" name="Rectangle 5"/>
          <p:cNvSpPr/>
          <p:nvPr/>
        </p:nvSpPr>
        <p:spPr>
          <a:xfrm>
            <a:off x="3081867" y="1488702"/>
            <a:ext cx="6671733" cy="1323439"/>
          </a:xfrm>
          <a:prstGeom prst="rect">
            <a:avLst/>
          </a:prstGeom>
        </p:spPr>
        <p:txBody>
          <a:bodyPr wrap="square">
            <a:spAutoFit/>
          </a:bodyPr>
          <a:lstStyle/>
          <a:p>
            <a:pPr algn="ctr">
              <a:defRPr/>
            </a:pPr>
            <a:r>
              <a:rPr lang="vi-VN" altLang="zh-CN" sz="8000" b="1" kern="0" dirty="0" smtClean="0">
                <a:solidFill>
                  <a:srgbClr val="0000FF"/>
                </a:solidFill>
                <a:latin typeface="Times" panose="02020603050405020304" pitchFamily="18" charset="0"/>
                <a:ea typeface="微软雅黑" pitchFamily="34" charset="-122"/>
                <a:cs typeface="Times" panose="02020603050405020304" pitchFamily="18" charset="0"/>
              </a:rPr>
              <a:t>KHỞI ĐỘNG</a:t>
            </a:r>
            <a:endParaRPr lang="en-US" altLang="zh-CN" sz="8000" b="1" kern="0" dirty="0">
              <a:solidFill>
                <a:srgbClr val="0000FF"/>
              </a:solidFill>
              <a:latin typeface="Times" panose="02020603050405020304" pitchFamily="18" charset="0"/>
              <a:ea typeface="微软雅黑" pitchFamily="34" charset="-122"/>
              <a:cs typeface="Times" panose="02020603050405020304" pitchFamily="18" charset="0"/>
            </a:endParaRPr>
          </a:p>
        </p:txBody>
      </p:sp>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360DE7-86EF-4CB4-90D8-8A6B4AE9DC2A}"/>
              </a:ext>
            </a:extLst>
          </p:cNvPr>
          <p:cNvGrpSpPr/>
          <p:nvPr/>
        </p:nvGrpSpPr>
        <p:grpSpPr>
          <a:xfrm>
            <a:off x="4810880" y="901066"/>
            <a:ext cx="3672720" cy="800166"/>
            <a:chOff x="4598534" y="2207778"/>
            <a:chExt cx="3672720" cy="800166"/>
          </a:xfrm>
        </p:grpSpPr>
        <p:sp>
          <p:nvSpPr>
            <p:cNvPr id="6" name="Google Shape;434;p13">
              <a:extLst>
                <a:ext uri="{FF2B5EF4-FFF2-40B4-BE49-F238E27FC236}">
                  <a16:creationId xmlns:a16="http://schemas.microsoft.com/office/drawing/2014/main" id="{71EDB9DB-B40D-9CD3-A6BF-9BBD7EB55EB5}"/>
                </a:ext>
              </a:extLst>
            </p:cNvPr>
            <p:cNvSpPr txBox="1"/>
            <p:nvPr/>
          </p:nvSpPr>
          <p:spPr>
            <a:xfrm>
              <a:off x="5019294" y="2207779"/>
              <a:ext cx="3251960" cy="800165"/>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KẾT LUẬN</a:t>
              </a:r>
              <a:endParaRPr kumimoji="0" sz="40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pic>
          <p:nvPicPr>
            <p:cNvPr id="7" name="Picture 2" descr="Writing ">
              <a:extLst>
                <a:ext uri="{FF2B5EF4-FFF2-40B4-BE49-F238E27FC236}">
                  <a16:creationId xmlns:a16="http://schemas.microsoft.com/office/drawing/2014/main" id="{B5354320-831F-81D2-0A94-BC8E79A25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8534" y="2207778"/>
              <a:ext cx="553943" cy="553943"/>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2">
            <a:extLst>
              <a:ext uri="{FF2B5EF4-FFF2-40B4-BE49-F238E27FC236}">
                <a16:creationId xmlns:a16="http://schemas.microsoft.com/office/drawing/2014/main" id="{BE94DD12-A0F9-E74F-099F-77BDE336866E}"/>
              </a:ext>
            </a:extLst>
          </p:cNvPr>
          <p:cNvSpPr txBox="1"/>
          <p:nvPr/>
        </p:nvSpPr>
        <p:spPr>
          <a:xfrm>
            <a:off x="4486980" y="2883072"/>
            <a:ext cx="7006520" cy="2462213"/>
          </a:xfrm>
          <a:prstGeom prst="rect">
            <a:avLst/>
          </a:prstGeom>
        </p:spPr>
        <p:txBody>
          <a:bodyPr wrap="square" lIns="0" tIns="0" rIns="0" bIns="0" rtlCol="0" anchor="t">
            <a:spAutoFit/>
          </a:bodyPr>
          <a:lstStyle/>
          <a:p>
            <a:pPr algn="just">
              <a:lnSpc>
                <a:spcPct val="125000"/>
              </a:lnSpc>
              <a:buClrTx/>
            </a:pPr>
            <a:r>
              <a:rPr lang="vi-VN" sz="3200" kern="1200" dirty="0" smtClean="0">
                <a:solidFill>
                  <a:schemeClr val="tx1"/>
                </a:solidFill>
                <a:latin typeface="UTM Avo" panose="02040603050506020204" pitchFamily="18" charset="0"/>
                <a:ea typeface="+mn-ea"/>
                <a:cs typeface="Arial" pitchFamily="34" charset="0"/>
              </a:rPr>
              <a:t>	Yêu </a:t>
            </a:r>
            <a:r>
              <a:rPr lang="vi-VN" sz="3200" kern="1200" dirty="0">
                <a:solidFill>
                  <a:schemeClr val="tx1"/>
                </a:solidFill>
                <a:latin typeface="UTM Avo" panose="02040603050506020204" pitchFamily="18" charset="0"/>
                <a:ea typeface="+mn-ea"/>
                <a:cs typeface="Arial" pitchFamily="34" charset="0"/>
              </a:rPr>
              <a:t>thương con người là quan tâm, giúp đỡ, làm những điều tốt đẹp cho người khác, nhất là những người gặp khó khăn, hoạn nạn.</a:t>
            </a:r>
          </a:p>
        </p:txBody>
      </p:sp>
      <p:pic>
        <p:nvPicPr>
          <p:cNvPr id="2" name="Picture 1">
            <a:extLst>
              <a:ext uri="{FF2B5EF4-FFF2-40B4-BE49-F238E27FC236}">
                <a16:creationId xmlns:a16="http://schemas.microsoft.com/office/drawing/2014/main" id="{B59AB40E-9C34-1B87-DF96-AC04D5DD21B0}"/>
              </a:ext>
            </a:extLst>
          </p:cNvPr>
          <p:cNvPicPr>
            <a:picLocks noChangeAspect="1"/>
          </p:cNvPicPr>
          <p:nvPr/>
        </p:nvPicPr>
        <p:blipFill>
          <a:blip r:embed="rId3"/>
          <a:stretch>
            <a:fillRect/>
          </a:stretch>
        </p:blipFill>
        <p:spPr>
          <a:xfrm>
            <a:off x="-208567" y="2273300"/>
            <a:ext cx="4876800" cy="4876800"/>
          </a:xfrm>
          <a:prstGeom prst="rect">
            <a:avLst/>
          </a:prstGeom>
        </p:spPr>
      </p:pic>
    </p:spTree>
    <p:extLst>
      <p:ext uri="{BB962C8B-B14F-4D97-AF65-F5344CB8AC3E}">
        <p14:creationId xmlns:p14="http://schemas.microsoft.com/office/powerpoint/2010/main" val="289484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108473" y="2566247"/>
            <a:ext cx="6035040" cy="72943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smtClean="0">
                <a:solidFill>
                  <a:srgbClr val="FF0000"/>
                </a:solidFill>
                <a:latin typeface="#9Slide06 SVNSlow Attack" pitchFamily="2" charset="0"/>
                <a:ea typeface="Arial" panose="020B0604020202020204" pitchFamily="34" charset="0"/>
                <a:cs typeface="Arial" panose="020B0604020202020204" pitchFamily="34" charset="0"/>
              </a:rPr>
              <a:t>2. B</a:t>
            </a:r>
            <a:r>
              <a:rPr lang="vi-VN" sz="3600" b="1" dirty="0" smtClean="0">
                <a:solidFill>
                  <a:srgbClr val="FF0000"/>
                </a:solidFill>
                <a:latin typeface="#9Slide06 SVNSlow Attack" pitchFamily="2" charset="0"/>
                <a:ea typeface="Arial" panose="020B0604020202020204" pitchFamily="34" charset="0"/>
                <a:cs typeface="Arial" panose="020B0604020202020204" pitchFamily="34" charset="0"/>
              </a:rPr>
              <a:t>iểu </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hiện </a:t>
            </a:r>
            <a:r>
              <a:rPr lang="vi-VN" sz="3600" b="1" dirty="0" smtClean="0">
                <a:solidFill>
                  <a:srgbClr val="FF0000"/>
                </a:solidFill>
                <a:latin typeface="#9Slide06 SVNSlow Attack" pitchFamily="2" charset="0"/>
                <a:ea typeface="Arial" panose="020B0604020202020204" pitchFamily="34" charset="0"/>
                <a:cs typeface="Arial" panose="020B0604020202020204" pitchFamily="34" charset="0"/>
              </a:rPr>
              <a:t>c</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ủ</a:t>
            </a:r>
            <a:r>
              <a:rPr lang="vi-VN" sz="3600" b="1" dirty="0" smtClean="0">
                <a:solidFill>
                  <a:srgbClr val="FF0000"/>
                </a:solidFill>
                <a:latin typeface="#9Slide06 SVNSlow Attack" pitchFamily="2" charset="0"/>
                <a:ea typeface="Arial" panose="020B0604020202020204" pitchFamily="34" charset="0"/>
                <a:cs typeface="Arial" panose="020B0604020202020204" pitchFamily="34" charset="0"/>
              </a:rPr>
              <a:t>a </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yêu thương con người</a:t>
            </a:r>
            <a:endParaRPr lang="en-US" sz="3600"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9244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99;p9">
            <a:extLst>
              <a:ext uri="{FF2B5EF4-FFF2-40B4-BE49-F238E27FC236}">
                <a16:creationId xmlns:a16="http://schemas.microsoft.com/office/drawing/2014/main" id="{2B956BE5-1227-13BC-850D-F4ED08D823CB}"/>
              </a:ext>
            </a:extLst>
          </p:cNvPr>
          <p:cNvSpPr/>
          <p:nvPr/>
        </p:nvSpPr>
        <p:spPr>
          <a:xfrm>
            <a:off x="372664" y="506261"/>
            <a:ext cx="7468264" cy="553943"/>
          </a:xfrm>
          <a:prstGeom prst="rect">
            <a:avLst/>
          </a:prstGeom>
          <a:noFill/>
          <a:ln>
            <a:noFill/>
          </a:ln>
        </p:spPr>
        <p:txBody>
          <a:bodyPr spcFirstLastPara="1" wrap="square" lIns="121900" tIns="60933" rIns="121900" bIns="60933" anchor="t" anchorCtr="0">
            <a:spAutoFit/>
          </a:bodyPr>
          <a:lstStyle/>
          <a:p>
            <a:r>
              <a:rPr lang="en-US" sz="2800" b="1" dirty="0">
                <a:latin typeface="UTM Avo" panose="02040603050506020204" pitchFamily="18" charset="0"/>
              </a:rPr>
              <a:t>2. </a:t>
            </a:r>
            <a:r>
              <a:rPr lang="en-US" sz="2800" b="1" dirty="0" err="1">
                <a:latin typeface="UTM Avo" panose="02040603050506020204" pitchFamily="18" charset="0"/>
              </a:rPr>
              <a:t>Biểu</a:t>
            </a:r>
            <a:r>
              <a:rPr lang="en-US" sz="2800" b="1" dirty="0">
                <a:latin typeface="UTM Avo" panose="02040603050506020204" pitchFamily="18" charset="0"/>
              </a:rPr>
              <a:t> </a:t>
            </a:r>
            <a:r>
              <a:rPr lang="en-US" sz="2800" b="1" dirty="0" err="1">
                <a:latin typeface="UTM Avo" panose="02040603050506020204" pitchFamily="18" charset="0"/>
              </a:rPr>
              <a:t>hiện</a:t>
            </a:r>
            <a:r>
              <a:rPr lang="en-US" sz="2800" b="1" dirty="0">
                <a:latin typeface="UTM Avo" panose="02040603050506020204" pitchFamily="18" charset="0"/>
              </a:rPr>
              <a:t> </a:t>
            </a:r>
            <a:r>
              <a:rPr lang="en-US" sz="2800" b="1" dirty="0" err="1">
                <a:latin typeface="UTM Avo" panose="02040603050506020204" pitchFamily="18" charset="0"/>
              </a:rPr>
              <a:t>của</a:t>
            </a:r>
            <a:r>
              <a:rPr lang="en-US" sz="2800" b="1" dirty="0">
                <a:latin typeface="UTM Avo" panose="02040603050506020204" pitchFamily="18" charset="0"/>
              </a:rPr>
              <a:t> </a:t>
            </a:r>
            <a:r>
              <a:rPr lang="en-US" sz="2800" b="1" dirty="0" err="1">
                <a:latin typeface="UTM Avo" panose="02040603050506020204" pitchFamily="18" charset="0"/>
              </a:rPr>
              <a:t>yêu</a:t>
            </a:r>
            <a:r>
              <a:rPr lang="en-US" sz="2800" b="1" dirty="0">
                <a:latin typeface="UTM Avo" panose="02040603050506020204" pitchFamily="18" charset="0"/>
              </a:rPr>
              <a:t> </a:t>
            </a:r>
            <a:r>
              <a:rPr lang="en-US" sz="2800" b="1" dirty="0" err="1">
                <a:latin typeface="UTM Avo" panose="02040603050506020204" pitchFamily="18" charset="0"/>
              </a:rPr>
              <a:t>thương</a:t>
            </a:r>
            <a:r>
              <a:rPr lang="en-US" sz="2800" b="1" dirty="0">
                <a:latin typeface="UTM Avo" panose="02040603050506020204" pitchFamily="18" charset="0"/>
              </a:rPr>
              <a:t> con </a:t>
            </a:r>
            <a:r>
              <a:rPr lang="en-US" sz="2800" b="1" dirty="0" err="1">
                <a:latin typeface="UTM Avo" panose="02040603050506020204" pitchFamily="18" charset="0"/>
              </a:rPr>
              <a:t>người</a:t>
            </a:r>
            <a:endParaRPr sz="2800" dirty="0">
              <a:latin typeface="UTM Avo" panose="02040603050506020204" pitchFamily="18" charset="0"/>
            </a:endParaRPr>
          </a:p>
        </p:txBody>
      </p:sp>
      <p:sp>
        <p:nvSpPr>
          <p:cNvPr id="6" name="Google Shape;600;p9">
            <a:extLst>
              <a:ext uri="{FF2B5EF4-FFF2-40B4-BE49-F238E27FC236}">
                <a16:creationId xmlns:a16="http://schemas.microsoft.com/office/drawing/2014/main" id="{A1BE16FE-9382-A195-0370-6766752B3FD7}"/>
              </a:ext>
            </a:extLst>
          </p:cNvPr>
          <p:cNvSpPr/>
          <p:nvPr/>
        </p:nvSpPr>
        <p:spPr>
          <a:xfrm>
            <a:off x="77540" y="2948480"/>
            <a:ext cx="6726032" cy="2816101"/>
          </a:xfrm>
          <a:prstGeom prst="rect">
            <a:avLst/>
          </a:prstGeom>
          <a:noFill/>
          <a:ln>
            <a:noFill/>
          </a:ln>
        </p:spPr>
        <p:txBody>
          <a:bodyPr spcFirstLastPara="1" wrap="square" lIns="121900" tIns="60933" rIns="121900" bIns="60933" anchor="t" anchorCtr="0">
            <a:spAutoFit/>
          </a:bodyPr>
          <a:lstStyle/>
          <a:p>
            <a:pPr algn="just">
              <a:lnSpc>
                <a:spcPct val="125000"/>
              </a:lnSpc>
            </a:pPr>
            <a:r>
              <a:rPr lang="en-US" sz="2800" dirty="0">
                <a:latin typeface="UTM Avo" panose="02040603050506020204" pitchFamily="18" charset="0"/>
              </a:rPr>
              <a:t>a) Em </a:t>
            </a:r>
            <a:r>
              <a:rPr lang="en-US" sz="2800" dirty="0" err="1">
                <a:latin typeface="UTM Avo" panose="02040603050506020204" pitchFamily="18" charset="0"/>
              </a:rPr>
              <a:t>hãy</a:t>
            </a:r>
            <a:r>
              <a:rPr lang="en-US" sz="2800" dirty="0">
                <a:latin typeface="UTM Avo" panose="02040603050506020204" pitchFamily="18" charset="0"/>
              </a:rPr>
              <a:t> </a:t>
            </a:r>
            <a:r>
              <a:rPr lang="en-US" sz="2800" dirty="0" err="1">
                <a:latin typeface="UTM Avo" panose="02040603050506020204" pitchFamily="18" charset="0"/>
              </a:rPr>
              <a:t>mô</a:t>
            </a:r>
            <a:r>
              <a:rPr lang="en-US" sz="2800" dirty="0">
                <a:latin typeface="UTM Avo" panose="02040603050506020204" pitchFamily="18" charset="0"/>
              </a:rPr>
              <a:t> </a:t>
            </a:r>
            <a:r>
              <a:rPr lang="en-US" sz="2800" dirty="0" err="1">
                <a:latin typeface="UTM Avo" panose="02040603050506020204" pitchFamily="18" charset="0"/>
              </a:rPr>
              <a:t>tả</a:t>
            </a:r>
            <a:r>
              <a:rPr lang="en-US" sz="2800" dirty="0">
                <a:latin typeface="UTM Avo" panose="02040603050506020204" pitchFamily="18" charset="0"/>
              </a:rPr>
              <a:t> </a:t>
            </a:r>
            <a:r>
              <a:rPr lang="en-US" sz="2800" dirty="0" err="1">
                <a:latin typeface="UTM Avo" panose="02040603050506020204" pitchFamily="18" charset="0"/>
              </a:rPr>
              <a:t>nội</a:t>
            </a:r>
            <a:r>
              <a:rPr lang="en-US" sz="2800" dirty="0">
                <a:latin typeface="UTM Avo" panose="02040603050506020204" pitchFamily="18" charset="0"/>
              </a:rPr>
              <a:t> dung </a:t>
            </a:r>
            <a:r>
              <a:rPr lang="en-US" sz="2800" dirty="0" err="1">
                <a:latin typeface="UTM Avo" panose="02040603050506020204" pitchFamily="18" charset="0"/>
              </a:rPr>
              <a:t>và</a:t>
            </a:r>
            <a:r>
              <a:rPr lang="en-US" sz="2800" dirty="0">
                <a:latin typeface="UTM Avo" panose="02040603050506020204" pitchFamily="18" charset="0"/>
              </a:rPr>
              <a:t> </a:t>
            </a:r>
            <a:r>
              <a:rPr lang="en-US" sz="2800" dirty="0" err="1">
                <a:latin typeface="UTM Avo" panose="02040603050506020204" pitchFamily="18" charset="0"/>
              </a:rPr>
              <a:t>đặt</a:t>
            </a:r>
            <a:r>
              <a:rPr lang="en-US" sz="2800" dirty="0">
                <a:latin typeface="UTM Avo" panose="02040603050506020204" pitchFamily="18" charset="0"/>
              </a:rPr>
              <a:t> </a:t>
            </a:r>
            <a:r>
              <a:rPr lang="en-US" sz="2800" dirty="0" err="1">
                <a:latin typeface="UTM Avo" panose="02040603050506020204" pitchFamily="18" charset="0"/>
              </a:rPr>
              <a:t>tên</a:t>
            </a:r>
            <a:r>
              <a:rPr lang="en-US" sz="2800" dirty="0">
                <a:latin typeface="UTM Avo" panose="02040603050506020204" pitchFamily="18" charset="0"/>
              </a:rPr>
              <a:t> </a:t>
            </a:r>
            <a:r>
              <a:rPr lang="en-US" sz="2800" dirty="0" err="1">
                <a:latin typeface="UTM Avo" panose="02040603050506020204" pitchFamily="18" charset="0"/>
              </a:rPr>
              <a:t>cho</a:t>
            </a:r>
            <a:r>
              <a:rPr lang="en-US" sz="2800" dirty="0">
                <a:latin typeface="UTM Avo" panose="02040603050506020204" pitchFamily="18" charset="0"/>
              </a:rPr>
              <a:t> </a:t>
            </a:r>
            <a:r>
              <a:rPr lang="en-US" sz="2800" dirty="0" err="1">
                <a:latin typeface="UTM Avo" panose="02040603050506020204" pitchFamily="18" charset="0"/>
              </a:rPr>
              <a:t>từng</a:t>
            </a:r>
            <a:r>
              <a:rPr lang="en-US" sz="2800" dirty="0">
                <a:latin typeface="UTM Avo" panose="02040603050506020204" pitchFamily="18" charset="0"/>
              </a:rPr>
              <a:t> </a:t>
            </a:r>
            <a:r>
              <a:rPr lang="en-US" sz="2800" dirty="0" err="1">
                <a:latin typeface="UTM Avo" panose="02040603050506020204" pitchFamily="18" charset="0"/>
              </a:rPr>
              <a:t>bức</a:t>
            </a:r>
            <a:r>
              <a:rPr lang="en-US" sz="2800" dirty="0">
                <a:latin typeface="UTM Avo" panose="02040603050506020204" pitchFamily="18" charset="0"/>
              </a:rPr>
              <a:t> </a:t>
            </a:r>
            <a:r>
              <a:rPr lang="en-US" sz="2800" dirty="0" err="1">
                <a:latin typeface="UTM Avo" panose="02040603050506020204" pitchFamily="18" charset="0"/>
              </a:rPr>
              <a:t>hình</a:t>
            </a:r>
            <a:r>
              <a:rPr lang="en-US" sz="2800" dirty="0">
                <a:latin typeface="UTM Avo" panose="02040603050506020204" pitchFamily="18" charset="0"/>
              </a:rPr>
              <a:t> </a:t>
            </a:r>
            <a:r>
              <a:rPr lang="en-US" sz="2800" dirty="0" err="1">
                <a:latin typeface="UTM Avo" panose="02040603050506020204" pitchFamily="18" charset="0"/>
              </a:rPr>
              <a:t>trên</a:t>
            </a:r>
            <a:r>
              <a:rPr lang="en-US" sz="2800" dirty="0">
                <a:latin typeface="UTM Avo" panose="02040603050506020204" pitchFamily="18" charset="0"/>
              </a:rPr>
              <a:t>.</a:t>
            </a:r>
            <a:endParaRPr sz="2800" dirty="0">
              <a:latin typeface="UTM Avo" panose="02040603050506020204" pitchFamily="18" charset="0"/>
            </a:endParaRPr>
          </a:p>
          <a:p>
            <a:pPr algn="just">
              <a:lnSpc>
                <a:spcPct val="125000"/>
              </a:lnSpc>
            </a:pPr>
            <a:r>
              <a:rPr lang="en-US" sz="2800" dirty="0">
                <a:latin typeface="UTM Avo" panose="02040603050506020204" pitchFamily="18" charset="0"/>
              </a:rPr>
              <a:t>b) </a:t>
            </a:r>
            <a:r>
              <a:rPr lang="en-US" sz="2800" dirty="0" err="1">
                <a:latin typeface="UTM Avo" panose="02040603050506020204" pitchFamily="18" charset="0"/>
              </a:rPr>
              <a:t>Hãy</a:t>
            </a:r>
            <a:r>
              <a:rPr lang="en-US" sz="2800" dirty="0">
                <a:latin typeface="UTM Avo" panose="02040603050506020204" pitchFamily="18" charset="0"/>
              </a:rPr>
              <a:t> </a:t>
            </a:r>
            <a:r>
              <a:rPr lang="en-US" sz="2800" dirty="0" err="1">
                <a:latin typeface="UTM Avo" panose="02040603050506020204" pitchFamily="18" charset="0"/>
              </a:rPr>
              <a:t>nêu</a:t>
            </a:r>
            <a:r>
              <a:rPr lang="en-US" sz="2800" dirty="0">
                <a:latin typeface="UTM Avo" panose="02040603050506020204" pitchFamily="18" charset="0"/>
              </a:rPr>
              <a:t> </a:t>
            </a:r>
            <a:r>
              <a:rPr lang="en-US" sz="2800" dirty="0" err="1">
                <a:latin typeface="UTM Avo" panose="02040603050506020204" pitchFamily="18" charset="0"/>
              </a:rPr>
              <a:t>các</a:t>
            </a:r>
            <a:r>
              <a:rPr lang="en-US" sz="2800" dirty="0">
                <a:latin typeface="UTM Avo" panose="02040603050506020204" pitchFamily="18" charset="0"/>
              </a:rPr>
              <a:t> </a:t>
            </a:r>
            <a:r>
              <a:rPr lang="en-US" sz="2800" dirty="0" err="1">
                <a:latin typeface="UTM Avo" panose="02040603050506020204" pitchFamily="18" charset="0"/>
              </a:rPr>
              <a:t>biểu</a:t>
            </a:r>
            <a:r>
              <a:rPr lang="en-US" sz="2800" dirty="0">
                <a:latin typeface="UTM Avo" panose="02040603050506020204" pitchFamily="18" charset="0"/>
              </a:rPr>
              <a:t> </a:t>
            </a:r>
            <a:r>
              <a:rPr lang="en-US" sz="2800" dirty="0" err="1">
                <a:latin typeface="UTM Avo" panose="02040603050506020204" pitchFamily="18" charset="0"/>
              </a:rPr>
              <a:t>hiện</a:t>
            </a:r>
            <a:r>
              <a:rPr lang="en-US" sz="2800" dirty="0">
                <a:latin typeface="UTM Avo" panose="02040603050506020204" pitchFamily="18" charset="0"/>
              </a:rPr>
              <a:t> </a:t>
            </a:r>
            <a:r>
              <a:rPr lang="en-US" sz="2800" dirty="0" err="1">
                <a:latin typeface="UTM Avo" panose="02040603050506020204" pitchFamily="18" charset="0"/>
              </a:rPr>
              <a:t>của</a:t>
            </a:r>
            <a:r>
              <a:rPr lang="en-US" sz="2800" dirty="0">
                <a:latin typeface="UTM Avo" panose="02040603050506020204" pitchFamily="18" charset="0"/>
              </a:rPr>
              <a:t> </a:t>
            </a:r>
            <a:r>
              <a:rPr lang="en-US" sz="2800" dirty="0" err="1">
                <a:latin typeface="UTM Avo" panose="02040603050506020204" pitchFamily="18" charset="0"/>
              </a:rPr>
              <a:t>yêu</a:t>
            </a:r>
            <a:r>
              <a:rPr lang="en-US" sz="2800" dirty="0">
                <a:latin typeface="UTM Avo" panose="02040603050506020204" pitchFamily="18" charset="0"/>
              </a:rPr>
              <a:t> </a:t>
            </a:r>
            <a:r>
              <a:rPr lang="en-US" sz="2800" dirty="0" err="1">
                <a:latin typeface="UTM Avo" panose="02040603050506020204" pitchFamily="18" charset="0"/>
              </a:rPr>
              <a:t>thương</a:t>
            </a:r>
            <a:r>
              <a:rPr lang="en-US" sz="2800" dirty="0">
                <a:latin typeface="UTM Avo" panose="02040603050506020204" pitchFamily="18" charset="0"/>
              </a:rPr>
              <a:t> con </a:t>
            </a:r>
            <a:r>
              <a:rPr lang="en-US" sz="2800" dirty="0" err="1">
                <a:latin typeface="UTM Avo" panose="02040603050506020204" pitchFamily="18" charset="0"/>
              </a:rPr>
              <a:t>người</a:t>
            </a:r>
            <a:r>
              <a:rPr lang="en-US" sz="2800" dirty="0">
                <a:latin typeface="UTM Avo" panose="02040603050506020204" pitchFamily="18" charset="0"/>
              </a:rPr>
              <a:t> </a:t>
            </a:r>
            <a:r>
              <a:rPr lang="en-US" sz="2800" dirty="0" err="1">
                <a:latin typeface="UTM Avo" panose="02040603050506020204" pitchFamily="18" charset="0"/>
              </a:rPr>
              <a:t>và</a:t>
            </a:r>
            <a:r>
              <a:rPr lang="en-US" sz="2800" dirty="0">
                <a:latin typeface="UTM Avo" panose="02040603050506020204" pitchFamily="18" charset="0"/>
              </a:rPr>
              <a:t> </a:t>
            </a:r>
            <a:r>
              <a:rPr lang="en-US" sz="2800" dirty="0" err="1">
                <a:latin typeface="UTM Avo" panose="02040603050506020204" pitchFamily="18" charset="0"/>
              </a:rPr>
              <a:t>biểu</a:t>
            </a:r>
            <a:r>
              <a:rPr lang="en-US" sz="2800" dirty="0">
                <a:latin typeface="UTM Avo" panose="02040603050506020204" pitchFamily="18" charset="0"/>
              </a:rPr>
              <a:t> </a:t>
            </a:r>
            <a:r>
              <a:rPr lang="en-US" sz="2800" dirty="0" err="1">
                <a:latin typeface="UTM Avo" panose="02040603050506020204" pitchFamily="18" charset="0"/>
              </a:rPr>
              <a:t>hiện</a:t>
            </a:r>
            <a:r>
              <a:rPr lang="en-US" sz="2800" dirty="0">
                <a:latin typeface="UTM Avo" panose="02040603050506020204" pitchFamily="18" charset="0"/>
              </a:rPr>
              <a:t> </a:t>
            </a:r>
            <a:r>
              <a:rPr lang="en-US" sz="2800" dirty="0" err="1">
                <a:latin typeface="UTM Avo" panose="02040603050506020204" pitchFamily="18" charset="0"/>
              </a:rPr>
              <a:t>chưa</a:t>
            </a:r>
            <a:r>
              <a:rPr lang="en-US" sz="2800" dirty="0">
                <a:latin typeface="UTM Avo" panose="02040603050506020204" pitchFamily="18" charset="0"/>
              </a:rPr>
              <a:t> </a:t>
            </a:r>
            <a:r>
              <a:rPr lang="en-US" sz="2800" dirty="0" err="1">
                <a:latin typeface="UTM Avo" panose="02040603050506020204" pitchFamily="18" charset="0"/>
              </a:rPr>
              <a:t>yêu</a:t>
            </a:r>
            <a:r>
              <a:rPr lang="en-US" sz="2800" dirty="0">
                <a:latin typeface="UTM Avo" panose="02040603050506020204" pitchFamily="18" charset="0"/>
              </a:rPr>
              <a:t> </a:t>
            </a:r>
            <a:r>
              <a:rPr lang="en-US" sz="2800" dirty="0" err="1">
                <a:latin typeface="UTM Avo" panose="02040603050506020204" pitchFamily="18" charset="0"/>
              </a:rPr>
              <a:t>thương</a:t>
            </a:r>
            <a:r>
              <a:rPr lang="en-US" sz="2800" dirty="0">
                <a:latin typeface="UTM Avo" panose="02040603050506020204" pitchFamily="18" charset="0"/>
              </a:rPr>
              <a:t> con </a:t>
            </a:r>
            <a:r>
              <a:rPr lang="en-US" sz="2800" dirty="0" err="1">
                <a:latin typeface="UTM Avo" panose="02040603050506020204" pitchFamily="18" charset="0"/>
              </a:rPr>
              <a:t>người</a:t>
            </a:r>
            <a:r>
              <a:rPr lang="en-US" sz="2800" dirty="0">
                <a:latin typeface="UTM Avo" panose="02040603050506020204" pitchFamily="18" charset="0"/>
              </a:rPr>
              <a:t>.</a:t>
            </a:r>
            <a:endParaRPr sz="2800" dirty="0">
              <a:latin typeface="UTM Avo" panose="02040603050506020204" pitchFamily="18" charset="0"/>
            </a:endParaRPr>
          </a:p>
        </p:txBody>
      </p:sp>
      <p:sp>
        <p:nvSpPr>
          <p:cNvPr id="7" name="Google Shape;601;p9">
            <a:extLst>
              <a:ext uri="{FF2B5EF4-FFF2-40B4-BE49-F238E27FC236}">
                <a16:creationId xmlns:a16="http://schemas.microsoft.com/office/drawing/2014/main" id="{2C8233EB-1843-DB13-24F9-85BB8B1CEFFC}"/>
              </a:ext>
            </a:extLst>
          </p:cNvPr>
          <p:cNvSpPr txBox="1"/>
          <p:nvPr/>
        </p:nvSpPr>
        <p:spPr>
          <a:xfrm>
            <a:off x="1109263" y="1727370"/>
            <a:ext cx="6328703" cy="553943"/>
          </a:xfrm>
          <a:prstGeom prst="rect">
            <a:avLst/>
          </a:prstGeom>
          <a:noFill/>
          <a:ln>
            <a:noFill/>
          </a:ln>
        </p:spPr>
        <p:txBody>
          <a:bodyPr spcFirstLastPara="1" wrap="square" lIns="121900" tIns="60933" rIns="121900" bIns="60933" anchor="t" anchorCtr="0">
            <a:spAutoFit/>
          </a:bodyPr>
          <a:lstStyle/>
          <a:p>
            <a:r>
              <a:rPr lang="en-US" sz="2800" b="1" dirty="0">
                <a:latin typeface="UTM Avo" panose="02040603050506020204" pitchFamily="18" charset="0"/>
              </a:rPr>
              <a:t>Quan </a:t>
            </a:r>
            <a:r>
              <a:rPr lang="en-US" sz="2800" b="1" dirty="0" err="1">
                <a:latin typeface="UTM Avo" panose="02040603050506020204" pitchFamily="18" charset="0"/>
              </a:rPr>
              <a:t>sát</a:t>
            </a:r>
            <a:r>
              <a:rPr lang="en-US" sz="2800" b="1" dirty="0">
                <a:latin typeface="UTM Avo" panose="02040603050506020204" pitchFamily="18" charset="0"/>
              </a:rPr>
              <a:t> </a:t>
            </a:r>
            <a:r>
              <a:rPr lang="en-US" sz="2800" b="1" dirty="0" err="1">
                <a:latin typeface="UTM Avo" panose="02040603050506020204" pitchFamily="18" charset="0"/>
              </a:rPr>
              <a:t>hình</a:t>
            </a:r>
            <a:r>
              <a:rPr lang="en-US" sz="2800" b="1" dirty="0">
                <a:latin typeface="UTM Avo" panose="02040603050506020204" pitchFamily="18" charset="0"/>
              </a:rPr>
              <a:t> </a:t>
            </a:r>
            <a:r>
              <a:rPr lang="en-US" sz="2800" b="1" dirty="0" err="1">
                <a:latin typeface="UTM Avo" panose="02040603050506020204" pitchFamily="18" charset="0"/>
              </a:rPr>
              <a:t>ảnh</a:t>
            </a:r>
            <a:r>
              <a:rPr lang="en-US" sz="2800" b="1" dirty="0">
                <a:latin typeface="UTM Avo" panose="02040603050506020204" pitchFamily="18" charset="0"/>
              </a:rPr>
              <a:t> </a:t>
            </a:r>
            <a:r>
              <a:rPr lang="en-US" sz="2800" b="1" dirty="0" err="1">
                <a:latin typeface="UTM Avo" panose="02040603050506020204" pitchFamily="18" charset="0"/>
              </a:rPr>
              <a:t>và</a:t>
            </a:r>
            <a:r>
              <a:rPr lang="en-US" sz="2800" b="1" dirty="0">
                <a:latin typeface="UTM Avo" panose="02040603050506020204" pitchFamily="18" charset="0"/>
              </a:rPr>
              <a:t> </a:t>
            </a:r>
            <a:r>
              <a:rPr lang="en-US" sz="2800" b="1" dirty="0" err="1">
                <a:latin typeface="UTM Avo" panose="02040603050506020204" pitchFamily="18" charset="0"/>
              </a:rPr>
              <a:t>trả</a:t>
            </a:r>
            <a:r>
              <a:rPr lang="en-US" sz="2800" b="1" dirty="0">
                <a:latin typeface="UTM Avo" panose="02040603050506020204" pitchFamily="18" charset="0"/>
              </a:rPr>
              <a:t> </a:t>
            </a:r>
            <a:r>
              <a:rPr lang="en-US" sz="2800" b="1" dirty="0" err="1">
                <a:latin typeface="UTM Avo" panose="02040603050506020204" pitchFamily="18" charset="0"/>
              </a:rPr>
              <a:t>lời</a:t>
            </a:r>
            <a:r>
              <a:rPr lang="en-US" sz="2800" b="1" dirty="0">
                <a:latin typeface="UTM Avo" panose="02040603050506020204" pitchFamily="18" charset="0"/>
              </a:rPr>
              <a:t> </a:t>
            </a:r>
            <a:r>
              <a:rPr lang="en-US" sz="2800" b="1" dirty="0" err="1">
                <a:latin typeface="UTM Avo" panose="02040603050506020204" pitchFamily="18" charset="0"/>
              </a:rPr>
              <a:t>câu</a:t>
            </a:r>
            <a:r>
              <a:rPr lang="en-US" sz="2800" b="1" dirty="0">
                <a:latin typeface="UTM Avo" panose="02040603050506020204" pitchFamily="18" charset="0"/>
              </a:rPr>
              <a:t> </a:t>
            </a:r>
            <a:r>
              <a:rPr lang="en-US" sz="2800" b="1" dirty="0" err="1">
                <a:latin typeface="UTM Avo" panose="02040603050506020204" pitchFamily="18" charset="0"/>
              </a:rPr>
              <a:t>hỏi</a:t>
            </a:r>
            <a:r>
              <a:rPr lang="en-US" sz="2800" b="1" dirty="0">
                <a:latin typeface="UTM Avo" panose="02040603050506020204" pitchFamily="18" charset="0"/>
              </a:rPr>
              <a:t>: </a:t>
            </a:r>
            <a:endParaRPr sz="2800" b="1" dirty="0">
              <a:latin typeface="UTM Avo" panose="02040603050506020204" pitchFamily="18" charset="0"/>
            </a:endParaRPr>
          </a:p>
        </p:txBody>
      </p:sp>
      <p:pic>
        <p:nvPicPr>
          <p:cNvPr id="9" name="Picture 8">
            <a:extLst>
              <a:ext uri="{FF2B5EF4-FFF2-40B4-BE49-F238E27FC236}">
                <a16:creationId xmlns:a16="http://schemas.microsoft.com/office/drawing/2014/main" id="{118BEBDE-BDB5-B65E-F097-423258435E97}"/>
              </a:ext>
            </a:extLst>
          </p:cNvPr>
          <p:cNvPicPr>
            <a:picLocks noChangeAspect="1"/>
          </p:cNvPicPr>
          <p:nvPr/>
        </p:nvPicPr>
        <p:blipFill rotWithShape="1">
          <a:blip r:embed="rId2"/>
          <a:srcRect t="6296" b="13148"/>
          <a:stretch/>
        </p:blipFill>
        <p:spPr>
          <a:xfrm>
            <a:off x="6628408" y="1333500"/>
            <a:ext cx="5132784" cy="5524500"/>
          </a:xfrm>
          <a:prstGeom prst="rect">
            <a:avLst/>
          </a:prstGeom>
        </p:spPr>
      </p:pic>
    </p:spTree>
    <p:extLst>
      <p:ext uri="{BB962C8B-B14F-4D97-AF65-F5344CB8AC3E}">
        <p14:creationId xmlns:p14="http://schemas.microsoft.com/office/powerpoint/2010/main" val="1072518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sney-jake-and-the-neverland-pirates-clip-art-images--29662.gif"/>
          <p:cNvPicPr>
            <a:picLocks noChangeAspect="1"/>
          </p:cNvPicPr>
          <p:nvPr/>
        </p:nvPicPr>
        <p:blipFill>
          <a:blip r:embed="rId3" cstate="print"/>
          <a:stretch>
            <a:fillRect/>
          </a:stretch>
        </p:blipFill>
        <p:spPr>
          <a:xfrm>
            <a:off x="4572000" y="1524000"/>
            <a:ext cx="4724400" cy="4953000"/>
          </a:xfrm>
          <a:prstGeom prst="rect">
            <a:avLst/>
          </a:prstGeom>
        </p:spPr>
      </p:pic>
      <p:pic>
        <p:nvPicPr>
          <p:cNvPr id="7" name="Picture 6" descr="1757a1bdb9a1b22.jpg">
            <a:hlinkClick r:id="" action="ppaction://hlinkshowjump?jump=nextslide"/>
          </p:cNvPr>
          <p:cNvPicPr>
            <a:picLocks noChangeAspect="1"/>
          </p:cNvPicPr>
          <p:nvPr/>
        </p:nvPicPr>
        <p:blipFill>
          <a:blip r:embed="rId4" cstate="print"/>
          <a:stretch>
            <a:fillRect/>
          </a:stretch>
        </p:blipFill>
        <p:spPr>
          <a:xfrm>
            <a:off x="7620001" y="4191000"/>
            <a:ext cx="1272503" cy="749300"/>
          </a:xfrm>
          <a:prstGeom prst="rect">
            <a:avLst/>
          </a:prstGeom>
        </p:spPr>
      </p:pic>
      <p:sp>
        <p:nvSpPr>
          <p:cNvPr id="10" name="Rectangle 9">
            <a:extLst>
              <a:ext uri="{FF2B5EF4-FFF2-40B4-BE49-F238E27FC236}">
                <a16:creationId xmlns:a16="http://schemas.microsoft.com/office/drawing/2014/main" id="{BD7A2930-7667-43D2-8B42-8AF6C3389138}"/>
              </a:ext>
            </a:extLst>
          </p:cNvPr>
          <p:cNvSpPr/>
          <p:nvPr/>
        </p:nvSpPr>
        <p:spPr>
          <a:xfrm>
            <a:off x="4038600" y="152400"/>
            <a:ext cx="4876800" cy="1295400"/>
          </a:xfrm>
          <a:prstGeom prst="rect">
            <a:avLst/>
          </a:prstGeom>
          <a:noFill/>
        </p:spPr>
        <p:txBody>
          <a:bodyPr wrap="none" lIns="91440" tIns="45720" rIns="91440" bIns="45720" numCol="1">
            <a:prstTxWarp prst="textDeflat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12700" cmpd="sng">
                  <a:solidFill>
                    <a:srgbClr val="8064A2"/>
                  </a:solidFill>
                  <a:prstDash val="solid"/>
                </a:ln>
                <a:solidFill>
                  <a:srgbClr val="1F497D">
                    <a:lumMod val="20000"/>
                    <a:lumOff val="80000"/>
                  </a:srgbClr>
                </a:solidFill>
                <a:effectLst/>
                <a:uLnTx/>
                <a:uFillTx/>
                <a:latin typeface="Tahoma" panose="020B0604030504040204" pitchFamily="34" charset="0"/>
                <a:ea typeface="Tahoma" panose="020B0604030504040204" pitchFamily="34" charset="0"/>
                <a:cs typeface="Tahoma" panose="020B0604030504040204" pitchFamily="34" charset="0"/>
                <a:sym typeface="Arial"/>
              </a:rPr>
              <a:t>JACK TÌM KHO BÁU </a:t>
            </a:r>
          </a:p>
        </p:txBody>
      </p:sp>
      <p:pic>
        <p:nvPicPr>
          <p:cNvPr id="2" name="Picture 1" descr="Logo, company name&#10;&#10;Description automatically generated">
            <a:extLst>
              <a:ext uri="{FF2B5EF4-FFF2-40B4-BE49-F238E27FC236}">
                <a16:creationId xmlns:a16="http://schemas.microsoft.com/office/drawing/2014/main" id="{56F9C75C-2E1D-06E5-0FC9-B27D4A4743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spTree>
    <p:extLst>
      <p:ext uri="{BB962C8B-B14F-4D97-AF65-F5344CB8AC3E}">
        <p14:creationId xmlns:p14="http://schemas.microsoft.com/office/powerpoint/2010/main" val="324120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ree-clip-art-pirate-ship-cliparts-that-you-can-download-to--29666.png">
            <a:hlinkClick r:id="rId5" action="ppaction://hlinksldjump"/>
          </p:cNvPr>
          <p:cNvPicPr>
            <a:picLocks noChangeAspect="1"/>
          </p:cNvPicPr>
          <p:nvPr/>
        </p:nvPicPr>
        <p:blipFill>
          <a:blip r:embed="rId6" cstate="print"/>
          <a:stretch>
            <a:fillRect/>
          </a:stretch>
        </p:blipFill>
        <p:spPr>
          <a:xfrm>
            <a:off x="3352800" y="838200"/>
            <a:ext cx="3505200" cy="2503714"/>
          </a:xfrm>
          <a:prstGeom prst="rect">
            <a:avLst/>
          </a:prstGeom>
        </p:spPr>
      </p:pic>
      <p:pic>
        <p:nvPicPr>
          <p:cNvPr id="9" name="Picture 8" descr="disney-jake-and-the-neverland-pirates-clip-art-images--29662.gif"/>
          <p:cNvPicPr>
            <a:picLocks noChangeAspect="1"/>
          </p:cNvPicPr>
          <p:nvPr/>
        </p:nvPicPr>
        <p:blipFill>
          <a:blip r:embed="rId7" cstate="print"/>
          <a:stretch>
            <a:fillRect/>
          </a:stretch>
        </p:blipFill>
        <p:spPr>
          <a:xfrm>
            <a:off x="6870700" y="990600"/>
            <a:ext cx="2286000" cy="1981200"/>
          </a:xfrm>
          <a:prstGeom prst="rect">
            <a:avLst/>
          </a:prstGeom>
        </p:spPr>
      </p:pic>
      <p:pic>
        <p:nvPicPr>
          <p:cNvPr id="10" name="Picture 9" descr="020cafd9e8d2e8024e60e3d66391fe0e.png">
            <a:hlinkClick r:id="rId8" action="ppaction://hlinksldjump"/>
          </p:cNvPr>
          <p:cNvPicPr>
            <a:picLocks noChangeAspect="1"/>
          </p:cNvPicPr>
          <p:nvPr/>
        </p:nvPicPr>
        <p:blipFill>
          <a:blip r:embed="rId9" cstate="print"/>
          <a:stretch>
            <a:fillRect/>
          </a:stretch>
        </p:blipFill>
        <p:spPr>
          <a:xfrm>
            <a:off x="799306" y="4876800"/>
            <a:ext cx="2438400" cy="2209800"/>
          </a:xfrm>
          <a:prstGeom prst="rect">
            <a:avLst/>
          </a:prstGeom>
        </p:spPr>
      </p:pic>
      <p:pic>
        <p:nvPicPr>
          <p:cNvPr id="14" name="Picture 7" descr="C:\Users\ADMIN\Desktop\Doreamon cau ca\animated-tropical-fish-5-2.gif">
            <a:hlinkClick r:id="rId10" action="ppaction://hlinksldjump"/>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99726" y="3384030"/>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3e0d0b8091e5297e6b938ce3eaa17115.png"/>
          <p:cNvPicPr>
            <a:picLocks noChangeAspect="1"/>
          </p:cNvPicPr>
          <p:nvPr/>
        </p:nvPicPr>
        <p:blipFill>
          <a:blip r:embed="rId12" cstate="print"/>
          <a:stretch>
            <a:fillRect/>
          </a:stretch>
        </p:blipFill>
        <p:spPr>
          <a:xfrm flipH="1">
            <a:off x="12170764" y="3694574"/>
            <a:ext cx="2090890" cy="1145940"/>
          </a:xfrm>
          <a:prstGeom prst="rect">
            <a:avLst/>
          </a:prstGeom>
        </p:spPr>
      </p:pic>
      <p:pic>
        <p:nvPicPr>
          <p:cNvPr id="2" name="Picture 1" descr="Logo, company name&#10;&#10;Description automatically generated">
            <a:extLst>
              <a:ext uri="{FF2B5EF4-FFF2-40B4-BE49-F238E27FC236}">
                <a16:creationId xmlns:a16="http://schemas.microsoft.com/office/drawing/2014/main" id="{3D4517ED-5C2D-69B9-5D68-82F4B0EA9CC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pic>
        <p:nvPicPr>
          <p:cNvPr id="3" name="Am-thanh-tra-loi-dung-chinh-xac-www_tiengdong_com">
            <a:hlinkClick r:id="" action="ppaction://media"/>
            <a:extLst>
              <a:ext uri="{FF2B5EF4-FFF2-40B4-BE49-F238E27FC236}">
                <a16:creationId xmlns:a16="http://schemas.microsoft.com/office/drawing/2014/main" id="{FA828D72-6A2C-0C41-D77B-CEC9B75D2A76}"/>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474788" y="2451100"/>
            <a:ext cx="609600" cy="609600"/>
          </a:xfrm>
          <a:prstGeom prst="rect">
            <a:avLst/>
          </a:prstGeom>
        </p:spPr>
      </p:pic>
      <p:pic>
        <p:nvPicPr>
          <p:cNvPr id="5" name="Am-thanh-tra-loi-dung-chinh-xac-www_tiengdong_com">
            <a:hlinkClick r:id="" action="ppaction://media"/>
            <a:extLst>
              <a:ext uri="{FF2B5EF4-FFF2-40B4-BE49-F238E27FC236}">
                <a16:creationId xmlns:a16="http://schemas.microsoft.com/office/drawing/2014/main" id="{D9F86808-FE2F-6AD2-3BDB-B488F6BB26B4}"/>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2019300" y="4724400"/>
            <a:ext cx="609600" cy="609600"/>
          </a:xfrm>
          <a:prstGeom prst="rect">
            <a:avLst/>
          </a:prstGeom>
        </p:spPr>
      </p:pic>
      <p:pic>
        <p:nvPicPr>
          <p:cNvPr id="6" name="Am-thanh-tra-loi-dung-chinh-xac-www_tiengdong_com">
            <a:hlinkClick r:id="" action="ppaction://media"/>
            <a:extLst>
              <a:ext uri="{FF2B5EF4-FFF2-40B4-BE49-F238E27FC236}">
                <a16:creationId xmlns:a16="http://schemas.microsoft.com/office/drawing/2014/main" id="{9098CDDF-CE90-2097-625F-6554C696EF7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 y="5318178"/>
            <a:ext cx="609600" cy="609600"/>
          </a:xfrm>
          <a:prstGeom prst="rect">
            <a:avLst/>
          </a:prstGeom>
        </p:spPr>
      </p:pic>
      <p:pic>
        <p:nvPicPr>
          <p:cNvPr id="15" name="Am-thanh-tra-loi-dung-chinh-xac-www_tiengdong_com">
            <a:hlinkClick r:id="" action="ppaction://media"/>
            <a:extLst>
              <a:ext uri="{FF2B5EF4-FFF2-40B4-BE49-F238E27FC236}">
                <a16:creationId xmlns:a16="http://schemas.microsoft.com/office/drawing/2014/main" id="{9B658BA8-4954-FBF3-07C3-B7EC0AC03C5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841920" y="3797301"/>
            <a:ext cx="609600" cy="609600"/>
          </a:xfrm>
          <a:prstGeom prst="rect">
            <a:avLst/>
          </a:prstGeom>
        </p:spPr>
      </p:pic>
      <p:pic>
        <p:nvPicPr>
          <p:cNvPr id="16" name="Picture 15" descr="020cafd9e8d2e8024e60e3d66391fe0e.png">
            <a:hlinkClick r:id="rId10" action="ppaction://hlinksldjump"/>
            <a:extLst>
              <a:ext uri="{FF2B5EF4-FFF2-40B4-BE49-F238E27FC236}">
                <a16:creationId xmlns:a16="http://schemas.microsoft.com/office/drawing/2014/main" id="{DFDBC153-061C-E43D-9169-00AC3C7F39E3}"/>
              </a:ext>
            </a:extLst>
          </p:cNvPr>
          <p:cNvPicPr>
            <a:picLocks noChangeAspect="1"/>
          </p:cNvPicPr>
          <p:nvPr/>
        </p:nvPicPr>
        <p:blipFill>
          <a:blip r:embed="rId9" cstate="print"/>
          <a:stretch>
            <a:fillRect/>
          </a:stretch>
        </p:blipFill>
        <p:spPr>
          <a:xfrm>
            <a:off x="2451100" y="4876800"/>
            <a:ext cx="2438400" cy="2209800"/>
          </a:xfrm>
          <a:prstGeom prst="rect">
            <a:avLst/>
          </a:prstGeom>
        </p:spPr>
      </p:pic>
      <p:pic>
        <p:nvPicPr>
          <p:cNvPr id="17" name="Picture 16" descr="020cafd9e8d2e8024e60e3d66391fe0e.png">
            <a:hlinkClick r:id="rId5" action="ppaction://hlinksldjump"/>
            <a:extLst>
              <a:ext uri="{FF2B5EF4-FFF2-40B4-BE49-F238E27FC236}">
                <a16:creationId xmlns:a16="http://schemas.microsoft.com/office/drawing/2014/main" id="{F6D28F09-80CC-B538-01E6-48F3BB0D5228}"/>
              </a:ext>
            </a:extLst>
          </p:cNvPr>
          <p:cNvPicPr>
            <a:picLocks noChangeAspect="1"/>
          </p:cNvPicPr>
          <p:nvPr/>
        </p:nvPicPr>
        <p:blipFill>
          <a:blip r:embed="rId9" cstate="print"/>
          <a:stretch>
            <a:fillRect/>
          </a:stretch>
        </p:blipFill>
        <p:spPr>
          <a:xfrm>
            <a:off x="3923506" y="4876800"/>
            <a:ext cx="2438400" cy="2209800"/>
          </a:xfrm>
          <a:prstGeom prst="rect">
            <a:avLst/>
          </a:prstGeom>
        </p:spPr>
      </p:pic>
      <p:pic>
        <p:nvPicPr>
          <p:cNvPr id="18" name="Picture 17" descr="020cafd9e8d2e8024e60e3d66391fe0e.png">
            <a:hlinkClick r:id="rId15" action="ppaction://hlinksldjump"/>
            <a:extLst>
              <a:ext uri="{FF2B5EF4-FFF2-40B4-BE49-F238E27FC236}">
                <a16:creationId xmlns:a16="http://schemas.microsoft.com/office/drawing/2014/main" id="{C792344D-C0EB-83F4-59F2-ED1327BB38A6}"/>
              </a:ext>
            </a:extLst>
          </p:cNvPr>
          <p:cNvPicPr>
            <a:picLocks noChangeAspect="1"/>
          </p:cNvPicPr>
          <p:nvPr/>
        </p:nvPicPr>
        <p:blipFill>
          <a:blip r:embed="rId9" cstate="print"/>
          <a:stretch>
            <a:fillRect/>
          </a:stretch>
        </p:blipFill>
        <p:spPr>
          <a:xfrm>
            <a:off x="5575300" y="4876800"/>
            <a:ext cx="2438400" cy="2209800"/>
          </a:xfrm>
          <a:prstGeom prst="rect">
            <a:avLst/>
          </a:prstGeom>
        </p:spPr>
      </p:pic>
      <p:pic>
        <p:nvPicPr>
          <p:cNvPr id="19" name="Picture 18" descr="020cafd9e8d2e8024e60e3d66391fe0e.png">
            <a:hlinkClick r:id="rId16" action="ppaction://hlinksldjump"/>
            <a:extLst>
              <a:ext uri="{FF2B5EF4-FFF2-40B4-BE49-F238E27FC236}">
                <a16:creationId xmlns:a16="http://schemas.microsoft.com/office/drawing/2014/main" id="{7EBC409E-C115-185C-64D0-F82668DDC751}"/>
              </a:ext>
            </a:extLst>
          </p:cNvPr>
          <p:cNvPicPr>
            <a:picLocks noChangeAspect="1"/>
          </p:cNvPicPr>
          <p:nvPr/>
        </p:nvPicPr>
        <p:blipFill>
          <a:blip r:embed="rId9" cstate="print"/>
          <a:stretch>
            <a:fillRect/>
          </a:stretch>
        </p:blipFill>
        <p:spPr>
          <a:xfrm>
            <a:off x="7047706" y="4876800"/>
            <a:ext cx="2438400" cy="2209800"/>
          </a:xfrm>
          <a:prstGeom prst="rect">
            <a:avLst/>
          </a:prstGeom>
        </p:spPr>
      </p:pic>
      <p:pic>
        <p:nvPicPr>
          <p:cNvPr id="20" name="Picture 19" descr="020cafd9e8d2e8024e60e3d66391fe0e.png">
            <a:hlinkClick r:id="rId17" action="ppaction://hlinksldjump"/>
            <a:extLst>
              <a:ext uri="{FF2B5EF4-FFF2-40B4-BE49-F238E27FC236}">
                <a16:creationId xmlns:a16="http://schemas.microsoft.com/office/drawing/2014/main" id="{12C22225-41BD-3A18-4A9F-7FC5B636B882}"/>
              </a:ext>
            </a:extLst>
          </p:cNvPr>
          <p:cNvPicPr>
            <a:picLocks noChangeAspect="1"/>
          </p:cNvPicPr>
          <p:nvPr/>
        </p:nvPicPr>
        <p:blipFill>
          <a:blip r:embed="rId9" cstate="print"/>
          <a:stretch>
            <a:fillRect/>
          </a:stretch>
        </p:blipFill>
        <p:spPr>
          <a:xfrm>
            <a:off x="8699500" y="4876800"/>
            <a:ext cx="2438400" cy="2209800"/>
          </a:xfrm>
          <a:prstGeom prst="rect">
            <a:avLst/>
          </a:prstGeom>
        </p:spPr>
      </p:pic>
      <p:pic>
        <p:nvPicPr>
          <p:cNvPr id="21" name="Am-thanh-tra-loi-dung-chinh-xac-www_tiengdong_com">
            <a:hlinkClick r:id="" action="ppaction://media"/>
            <a:extLst>
              <a:ext uri="{FF2B5EF4-FFF2-40B4-BE49-F238E27FC236}">
                <a16:creationId xmlns:a16="http://schemas.microsoft.com/office/drawing/2014/main" id="{4889812F-7DB7-119A-C25F-A21C7DF0B7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2388" y="2603500"/>
            <a:ext cx="609600" cy="609600"/>
          </a:xfrm>
          <a:prstGeom prst="rect">
            <a:avLst/>
          </a:prstGeom>
        </p:spPr>
      </p:pic>
      <p:pic>
        <p:nvPicPr>
          <p:cNvPr id="22" name="Am-thanh-tra-loi-dung-chinh-xac-www_tiengdong_com">
            <a:hlinkClick r:id="" action="ppaction://media"/>
            <a:extLst>
              <a:ext uri="{FF2B5EF4-FFF2-40B4-BE49-F238E27FC236}">
                <a16:creationId xmlns:a16="http://schemas.microsoft.com/office/drawing/2014/main" id="{94363534-866B-D24A-36EF-3C88E8AB971A}"/>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69988" y="2755900"/>
            <a:ext cx="609600" cy="609600"/>
          </a:xfrm>
          <a:prstGeom prst="rect">
            <a:avLst/>
          </a:prstGeom>
        </p:spPr>
      </p:pic>
    </p:spTree>
    <p:extLst>
      <p:ext uri="{BB962C8B-B14F-4D97-AF65-F5344CB8AC3E}">
        <p14:creationId xmlns:p14="http://schemas.microsoft.com/office/powerpoint/2010/main" val="30184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0.02778 L -1.66667E-6 1.11111E-6 " pathEditMode="relative" rAng="0" ptsTypes="AA">
                                      <p:cBhvr>
                                        <p:cTn id="6" dur="2000" fill="hold"/>
                                        <p:tgtEl>
                                          <p:spTgt spid="9"/>
                                        </p:tgtEl>
                                        <p:attrNameLst>
                                          <p:attrName>ppt_x</p:attrName>
                                          <p:attrName>ppt_y</p:attrName>
                                        </p:attrNameLst>
                                      </p:cBhvr>
                                      <p:rCtr x="0" y="1389"/>
                                    </p:animMotion>
                                  </p:childTnLst>
                                </p:cTn>
                              </p:par>
                              <p:par>
                                <p:cTn id="7"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8" dur="27000" fill="hold"/>
                                        <p:tgtEl>
                                          <p:spTgt spid="14"/>
                                        </p:tgtEl>
                                        <p:attrNameLst>
                                          <p:attrName>ppt_x</p:attrName>
                                          <p:attrName>ppt_y</p:attrName>
                                        </p:attrNameLst>
                                      </p:cBhvr>
                                      <p:rCtr x="56354" y="154"/>
                                    </p:animMotion>
                                  </p:childTnLst>
                                </p:cTn>
                              </p:par>
                              <p:par>
                                <p:cTn id="9" presetID="35" presetClass="path" presetSubtype="0" accel="50000" decel="50000" fill="hold" nodeType="withEffect">
                                  <p:stCondLst>
                                    <p:cond delay="0"/>
                                  </p:stCondLst>
                                  <p:childTnLst>
                                    <p:animMotion origin="layout" path="M 0 -3.33333E-6 L -1.15 -3.33333E-6 " pathEditMode="relative" rAng="0" ptsTypes="AA">
                                      <p:cBhvr>
                                        <p:cTn id="10" dur="26000" fill="hold"/>
                                        <p:tgtEl>
                                          <p:spTgt spid="11"/>
                                        </p:tgtEl>
                                        <p:attrNameLst>
                                          <p:attrName>ppt_x</p:attrName>
                                          <p:attrName>ppt_y</p:attrName>
                                        </p:attrNameLst>
                                      </p:cBhvr>
                                      <p:rCtr x="-575" y="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1" presetClass="exit" presetSubtype="0" fill="hold" nodeType="afterEffect">
                                  <p:stCondLst>
                                    <p:cond delay="200"/>
                                  </p:stCondLst>
                                  <p:childTnLst>
                                    <p:set>
                                      <p:cBhvr>
                                        <p:cTn id="15"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6" restart="whenNotActive" fill="hold" evtFilter="cancelBubble" nodeType="interactiveSeq">
                <p:stCondLst>
                  <p:cond evt="onClick" delay="0">
                    <p:tgtEl>
                      <p:spTgt spid="10"/>
                    </p:tgtEl>
                  </p:cond>
                </p:stCondLst>
                <p:endSync evt="end" delay="0">
                  <p:rtn val="all"/>
                </p:endSync>
                <p:childTnLst>
                  <p:par>
                    <p:cTn id="17" fill="hold">
                      <p:stCondLst>
                        <p:cond delay="0"/>
                      </p:stCondLst>
                      <p:childTnLst>
                        <p:par>
                          <p:cTn id="18" fill="hold">
                            <p:stCondLst>
                              <p:cond delay="0"/>
                            </p:stCondLst>
                            <p:childTnLst>
                              <p:par>
                                <p:cTn id="19" presetID="42" presetClass="path" presetSubtype="0" accel="50000" decel="50000" fill="remove" nodeType="clickEffect">
                                  <p:stCondLst>
                                    <p:cond delay="0"/>
                                  </p:stCondLst>
                                  <p:childTnLst>
                                    <p:animMotion origin="layout" path="M -4.79167E-6 -2.22222E-6 L 0.2875 -0.52153 " pathEditMode="relative" rAng="0" ptsTypes="AA">
                                      <p:cBhvr>
                                        <p:cTn id="20" dur="2000" fill="hold"/>
                                        <p:tgtEl>
                                          <p:spTgt spid="10"/>
                                        </p:tgtEl>
                                        <p:attrNameLst>
                                          <p:attrName>ppt_x</p:attrName>
                                          <p:attrName>ppt_y</p:attrName>
                                        </p:attrNameLst>
                                      </p:cBhvr>
                                      <p:rCtr x="14375" y="-26088"/>
                                    </p:animMotion>
                                  </p:childTnLst>
                                </p:cTn>
                              </p:par>
                            </p:childTnLst>
                          </p:cTn>
                        </p:par>
                        <p:par>
                          <p:cTn id="21" fill="hold">
                            <p:stCondLst>
                              <p:cond delay="2000"/>
                            </p:stCondLst>
                            <p:childTnLst>
                              <p:par>
                                <p:cTn id="22" presetID="47" presetClass="exit" presetSubtype="0" fill="hold" nodeType="afterEffect">
                                  <p:stCondLst>
                                    <p:cond delay="0"/>
                                  </p:stCondLst>
                                  <p:childTnLst>
                                    <p:animEffect transition="out" filter="fade">
                                      <p:cBhvr>
                                        <p:cTn id="23" dur="1000"/>
                                        <p:tgtEl>
                                          <p:spTgt spid="10"/>
                                        </p:tgtEl>
                                      </p:cBhvr>
                                    </p:animEffect>
                                    <p:anim calcmode="lin" valueType="num">
                                      <p:cBhvr>
                                        <p:cTn id="24" dur="1000"/>
                                        <p:tgtEl>
                                          <p:spTgt spid="10"/>
                                        </p:tgtEl>
                                        <p:attrNameLst>
                                          <p:attrName>ppt_x</p:attrName>
                                        </p:attrNameLst>
                                      </p:cBhvr>
                                      <p:tavLst>
                                        <p:tav tm="0">
                                          <p:val>
                                            <p:strVal val="ppt_x"/>
                                          </p:val>
                                        </p:tav>
                                        <p:tav tm="100000">
                                          <p:val>
                                            <p:strVal val="ppt_x"/>
                                          </p:val>
                                        </p:tav>
                                      </p:tavLst>
                                    </p:anim>
                                    <p:anim calcmode="lin" valueType="num">
                                      <p:cBhvr>
                                        <p:cTn id="25" dur="1000"/>
                                        <p:tgtEl>
                                          <p:spTgt spid="10"/>
                                        </p:tgtEl>
                                        <p:attrNameLst>
                                          <p:attrName>ppt_y</p:attrName>
                                        </p:attrNameLst>
                                      </p:cBhvr>
                                      <p:tavLst>
                                        <p:tav tm="0">
                                          <p:val>
                                            <p:strVal val="ppt_y"/>
                                          </p:val>
                                        </p:tav>
                                        <p:tav tm="100000">
                                          <p:val>
                                            <p:strVal val="ppt_y-.1"/>
                                          </p:val>
                                        </p:tav>
                                      </p:tavLst>
                                    </p:anim>
                                    <p:set>
                                      <p:cBhvr>
                                        <p:cTn id="26" dur="1" fill="hold">
                                          <p:stCondLst>
                                            <p:cond delay="999"/>
                                          </p:stCondLst>
                                        </p:cTn>
                                        <p:tgtEl>
                                          <p:spTgt spid="10"/>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1724" fill="hold"/>
                                        <p:tgtEl>
                                          <p:spTgt spid="6"/>
                                        </p:tgtEl>
                                      </p:cBhvr>
                                    </p:cmd>
                                  </p:childTnLst>
                                </p:cTn>
                              </p:par>
                            </p:childTnLst>
                          </p:cTn>
                        </p:par>
                      </p:childTnLst>
                    </p:cTn>
                  </p:par>
                </p:childTnLst>
              </p:cTn>
              <p:nextCondLst>
                <p:cond evt="onClick" delay="0">
                  <p:tgtEl>
                    <p:spTgt spid="10"/>
                  </p:tgtEl>
                </p:cond>
              </p:nextCondLst>
            </p:seq>
            <p:audio>
              <p:cMediaNode vol="80000">
                <p:cTn id="29" fill="hold" display="0">
                  <p:stCondLst>
                    <p:cond delay="indefinite"/>
                  </p:stCondLst>
                  <p:endCondLst>
                    <p:cond evt="onStopAudio" delay="0">
                      <p:tgtEl>
                        <p:sldTgt/>
                      </p:tgtEl>
                    </p:cond>
                  </p:endCondLst>
                </p:cTn>
                <p:tgtEl>
                  <p:spTgt spid="3"/>
                </p:tgtEl>
              </p:cMediaNode>
            </p:audio>
            <p:audio>
              <p:cMediaNode vol="80000">
                <p:cTn id="30" fill="hold" display="0">
                  <p:stCondLst>
                    <p:cond delay="indefinite"/>
                  </p:stCondLst>
                  <p:endCondLst>
                    <p:cond evt="onStopAudio" delay="0">
                      <p:tgtEl>
                        <p:sldTgt/>
                      </p:tgtEl>
                    </p:cond>
                  </p:endCondLst>
                </p:cTn>
                <p:tgtEl>
                  <p:spTgt spid="5"/>
                </p:tgtEl>
              </p:cMediaNode>
            </p:audio>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15"/>
                </p:tgtEl>
              </p:cMediaNode>
            </p:audio>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remove" nodeType="clickEffect">
                                  <p:stCondLst>
                                    <p:cond delay="0"/>
                                  </p:stCondLst>
                                  <p:childTnLst>
                                    <p:animMotion origin="layout" path="M -1.66667E-6 -2.22222E-6 L 0.15625 -0.51481 " pathEditMode="relative" rAng="0" ptsTypes="AA">
                                      <p:cBhvr>
                                        <p:cTn id="37" dur="2000" fill="hold"/>
                                        <p:tgtEl>
                                          <p:spTgt spid="16"/>
                                        </p:tgtEl>
                                        <p:attrNameLst>
                                          <p:attrName>ppt_x</p:attrName>
                                          <p:attrName>ppt_y</p:attrName>
                                        </p:attrNameLst>
                                      </p:cBhvr>
                                      <p:rCtr x="7813" y="-25741"/>
                                    </p:animMotion>
                                  </p:childTnLst>
                                </p:cTn>
                              </p:par>
                            </p:childTnLst>
                          </p:cTn>
                        </p:par>
                        <p:par>
                          <p:cTn id="38" fill="hold">
                            <p:stCondLst>
                              <p:cond delay="2000"/>
                            </p:stCondLst>
                            <p:childTnLst>
                              <p:par>
                                <p:cTn id="39" presetID="47" presetClass="exit" presetSubtype="0" fill="hold" nodeType="afterEffect">
                                  <p:stCondLst>
                                    <p:cond delay="0"/>
                                  </p:stCondLst>
                                  <p:childTnLst>
                                    <p:animEffect transition="out" filter="fade">
                                      <p:cBhvr>
                                        <p:cTn id="40" dur="1000"/>
                                        <p:tgtEl>
                                          <p:spTgt spid="16"/>
                                        </p:tgtEl>
                                      </p:cBhvr>
                                    </p:animEffect>
                                    <p:anim calcmode="lin" valueType="num">
                                      <p:cBhvr>
                                        <p:cTn id="41" dur="1000"/>
                                        <p:tgtEl>
                                          <p:spTgt spid="16"/>
                                        </p:tgtEl>
                                        <p:attrNameLst>
                                          <p:attrName>ppt_x</p:attrName>
                                        </p:attrNameLst>
                                      </p:cBhvr>
                                      <p:tavLst>
                                        <p:tav tm="0">
                                          <p:val>
                                            <p:strVal val="ppt_x"/>
                                          </p:val>
                                        </p:tav>
                                        <p:tav tm="100000">
                                          <p:val>
                                            <p:strVal val="ppt_x"/>
                                          </p:val>
                                        </p:tav>
                                      </p:tavLst>
                                    </p:anim>
                                    <p:anim calcmode="lin" valueType="num">
                                      <p:cBhvr>
                                        <p:cTn id="42" dur="1000"/>
                                        <p:tgtEl>
                                          <p:spTgt spid="16"/>
                                        </p:tgtEl>
                                        <p:attrNameLst>
                                          <p:attrName>ppt_y</p:attrName>
                                        </p:attrNameLst>
                                      </p:cBhvr>
                                      <p:tavLst>
                                        <p:tav tm="0">
                                          <p:val>
                                            <p:strVal val="ppt_y"/>
                                          </p:val>
                                        </p:tav>
                                        <p:tav tm="100000">
                                          <p:val>
                                            <p:strVal val="ppt_y-.1"/>
                                          </p:val>
                                        </p:tav>
                                      </p:tavLst>
                                    </p:anim>
                                    <p:set>
                                      <p:cBhvr>
                                        <p:cTn id="43" dur="1" fill="hold">
                                          <p:stCondLst>
                                            <p:cond delay="999"/>
                                          </p:stCondLst>
                                        </p:cTn>
                                        <p:tgtEl>
                                          <p:spTgt spid="16"/>
                                        </p:tgtEl>
                                        <p:attrNameLst>
                                          <p:attrName>style.visibility</p:attrName>
                                        </p:attrNameLst>
                                      </p:cBhvr>
                                      <p:to>
                                        <p:strVal val="hidden"/>
                                      </p:to>
                                    </p:set>
                                  </p:childTnLst>
                                </p:cTn>
                              </p:par>
                              <p:par>
                                <p:cTn id="44" presetID="1" presetClass="mediacall" presetSubtype="0" fill="hold" nodeType="withEffect">
                                  <p:stCondLst>
                                    <p:cond delay="0"/>
                                  </p:stCondLst>
                                  <p:childTnLst>
                                    <p:cmd type="call" cmd="playFrom(0.0)">
                                      <p:cBhvr>
                                        <p:cTn id="45" dur="1724" fill="hold"/>
                                        <p:tgtEl>
                                          <p:spTgt spid="3"/>
                                        </p:tgtEl>
                                      </p:cBhvr>
                                    </p:cmd>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remove" nodeType="clickEffect">
                                  <p:stCondLst>
                                    <p:cond delay="0"/>
                                  </p:stCondLst>
                                  <p:childTnLst>
                                    <p:animMotion origin="layout" path="M -4.79167E-6 -2.22222E-6 L 0.01055 -0.49629 " pathEditMode="relative" rAng="0" ptsTypes="AA">
                                      <p:cBhvr>
                                        <p:cTn id="50" dur="2000" fill="hold"/>
                                        <p:tgtEl>
                                          <p:spTgt spid="17"/>
                                        </p:tgtEl>
                                        <p:attrNameLst>
                                          <p:attrName>ppt_x</p:attrName>
                                          <p:attrName>ppt_y</p:attrName>
                                        </p:attrNameLst>
                                      </p:cBhvr>
                                      <p:rCtr x="521" y="-24815"/>
                                    </p:animMotion>
                                  </p:childTnLst>
                                </p:cTn>
                              </p:par>
                            </p:childTnLst>
                          </p:cTn>
                        </p:par>
                        <p:par>
                          <p:cTn id="51" fill="hold">
                            <p:stCondLst>
                              <p:cond delay="2000"/>
                            </p:stCondLst>
                            <p:childTnLst>
                              <p:par>
                                <p:cTn id="52" presetID="47" presetClass="exit" presetSubtype="0" fill="hold" nodeType="afterEffect">
                                  <p:stCondLst>
                                    <p:cond delay="0"/>
                                  </p:stCondLst>
                                  <p:childTnLst>
                                    <p:animEffect transition="out" filter="fade">
                                      <p:cBhvr>
                                        <p:cTn id="53" dur="1000"/>
                                        <p:tgtEl>
                                          <p:spTgt spid="17"/>
                                        </p:tgtEl>
                                      </p:cBhvr>
                                    </p:animEffect>
                                    <p:anim calcmode="lin" valueType="num">
                                      <p:cBhvr>
                                        <p:cTn id="54" dur="1000"/>
                                        <p:tgtEl>
                                          <p:spTgt spid="17"/>
                                        </p:tgtEl>
                                        <p:attrNameLst>
                                          <p:attrName>ppt_x</p:attrName>
                                        </p:attrNameLst>
                                      </p:cBhvr>
                                      <p:tavLst>
                                        <p:tav tm="0">
                                          <p:val>
                                            <p:strVal val="ppt_x"/>
                                          </p:val>
                                        </p:tav>
                                        <p:tav tm="100000">
                                          <p:val>
                                            <p:strVal val="ppt_x"/>
                                          </p:val>
                                        </p:tav>
                                      </p:tavLst>
                                    </p:anim>
                                    <p:anim calcmode="lin" valueType="num">
                                      <p:cBhvr>
                                        <p:cTn id="55" dur="1000"/>
                                        <p:tgtEl>
                                          <p:spTgt spid="17"/>
                                        </p:tgtEl>
                                        <p:attrNameLst>
                                          <p:attrName>ppt_y</p:attrName>
                                        </p:attrNameLst>
                                      </p:cBhvr>
                                      <p:tavLst>
                                        <p:tav tm="0">
                                          <p:val>
                                            <p:strVal val="ppt_y"/>
                                          </p:val>
                                        </p:tav>
                                        <p:tav tm="100000">
                                          <p:val>
                                            <p:strVal val="ppt_y-.1"/>
                                          </p:val>
                                        </p:tav>
                                      </p:tavLst>
                                    </p:anim>
                                    <p:set>
                                      <p:cBhvr>
                                        <p:cTn id="56" dur="1" fill="hold">
                                          <p:stCondLst>
                                            <p:cond delay="999"/>
                                          </p:stCondLst>
                                        </p:cTn>
                                        <p:tgtEl>
                                          <p:spTgt spid="17"/>
                                        </p:tgtEl>
                                        <p:attrNameLst>
                                          <p:attrName>style.visibility</p:attrName>
                                        </p:attrNameLst>
                                      </p:cBhvr>
                                      <p:to>
                                        <p:strVal val="hidden"/>
                                      </p:to>
                                    </p:set>
                                  </p:childTnLst>
                                </p:cTn>
                              </p:par>
                              <p:par>
                                <p:cTn id="57" presetID="1" presetClass="mediacall" presetSubtype="0" fill="hold" nodeType="withEffect">
                                  <p:stCondLst>
                                    <p:cond delay="0"/>
                                  </p:stCondLst>
                                  <p:childTnLst>
                                    <p:cmd type="call" cmd="playFrom(0.0)">
                                      <p:cBhvr>
                                        <p:cTn id="58" dur="1724" fill="hold"/>
                                        <p:tgtEl>
                                          <p:spTgt spid="15"/>
                                        </p:tgtEl>
                                      </p:cBhvr>
                                    </p:cmd>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18"/>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remove" nodeType="clickEffect">
                                  <p:stCondLst>
                                    <p:cond delay="0"/>
                                  </p:stCondLst>
                                  <p:childTnLst>
                                    <p:animMotion origin="layout" path="M -1.66667E-6 -2.22222E-6 L -0.11471 -0.49444 " pathEditMode="relative" rAng="0" ptsTypes="AA">
                                      <p:cBhvr>
                                        <p:cTn id="63" dur="2000" fill="hold"/>
                                        <p:tgtEl>
                                          <p:spTgt spid="18"/>
                                        </p:tgtEl>
                                        <p:attrNameLst>
                                          <p:attrName>ppt_x</p:attrName>
                                          <p:attrName>ppt_y</p:attrName>
                                        </p:attrNameLst>
                                      </p:cBhvr>
                                      <p:rCtr x="-5742" y="-24722"/>
                                    </p:animMotion>
                                  </p:childTnLst>
                                </p:cTn>
                              </p:par>
                            </p:childTnLst>
                          </p:cTn>
                        </p:par>
                        <p:par>
                          <p:cTn id="64" fill="hold">
                            <p:stCondLst>
                              <p:cond delay="2000"/>
                            </p:stCondLst>
                            <p:childTnLst>
                              <p:par>
                                <p:cTn id="65" presetID="47" presetClass="exit" presetSubtype="0" fill="hold" nodeType="afterEffect">
                                  <p:stCondLst>
                                    <p:cond delay="0"/>
                                  </p:stCondLst>
                                  <p:childTnLst>
                                    <p:animEffect transition="out" filter="fade">
                                      <p:cBhvr>
                                        <p:cTn id="66" dur="1000"/>
                                        <p:tgtEl>
                                          <p:spTgt spid="18"/>
                                        </p:tgtEl>
                                      </p:cBhvr>
                                    </p:animEffect>
                                    <p:anim calcmode="lin" valueType="num">
                                      <p:cBhvr>
                                        <p:cTn id="67" dur="1000"/>
                                        <p:tgtEl>
                                          <p:spTgt spid="18"/>
                                        </p:tgtEl>
                                        <p:attrNameLst>
                                          <p:attrName>ppt_x</p:attrName>
                                        </p:attrNameLst>
                                      </p:cBhvr>
                                      <p:tavLst>
                                        <p:tav tm="0">
                                          <p:val>
                                            <p:strVal val="ppt_x"/>
                                          </p:val>
                                        </p:tav>
                                        <p:tav tm="100000">
                                          <p:val>
                                            <p:strVal val="ppt_x"/>
                                          </p:val>
                                        </p:tav>
                                      </p:tavLst>
                                    </p:anim>
                                    <p:anim calcmode="lin" valueType="num">
                                      <p:cBhvr>
                                        <p:cTn id="68" dur="1000"/>
                                        <p:tgtEl>
                                          <p:spTgt spid="18"/>
                                        </p:tgtEl>
                                        <p:attrNameLst>
                                          <p:attrName>ppt_y</p:attrName>
                                        </p:attrNameLst>
                                      </p:cBhvr>
                                      <p:tavLst>
                                        <p:tav tm="0">
                                          <p:val>
                                            <p:strVal val="ppt_y"/>
                                          </p:val>
                                        </p:tav>
                                        <p:tav tm="100000">
                                          <p:val>
                                            <p:strVal val="ppt_y-.1"/>
                                          </p:val>
                                        </p:tav>
                                      </p:tavLst>
                                    </p:anim>
                                    <p:set>
                                      <p:cBhvr>
                                        <p:cTn id="69" dur="1" fill="hold">
                                          <p:stCondLst>
                                            <p:cond delay="999"/>
                                          </p:stCondLst>
                                        </p:cTn>
                                        <p:tgtEl>
                                          <p:spTgt spid="18"/>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1724" fill="hold"/>
                                        <p:tgtEl>
                                          <p:spTgt spid="5"/>
                                        </p:tgtEl>
                                      </p:cBhvr>
                                    </p:cmd>
                                  </p:childTnLst>
                                </p:cTn>
                              </p:par>
                            </p:childTnLst>
                          </p:cTn>
                        </p:par>
                      </p:childTnLst>
                    </p:cTn>
                  </p:par>
                </p:childTnLst>
              </p:cTn>
              <p:nextCondLst>
                <p:cond evt="onClick" delay="0">
                  <p:tgtEl>
                    <p:spTgt spid="18"/>
                  </p:tgtEl>
                </p:cond>
              </p:nextCondLst>
            </p:seq>
            <p:seq concurrent="1" nextAc="seek">
              <p:cTn id="72" restart="whenNotActive" fill="hold" evtFilter="cancelBubble" nodeType="interactiveSeq">
                <p:stCondLst>
                  <p:cond evt="onClick" delay="0">
                    <p:tgtEl>
                      <p:spTgt spid="19"/>
                    </p:tgtEl>
                  </p:cond>
                </p:stCondLst>
                <p:endSync evt="end" delay="0">
                  <p:rtn val="all"/>
                </p:endSync>
                <p:childTnLst>
                  <p:par>
                    <p:cTn id="73" fill="hold">
                      <p:stCondLst>
                        <p:cond delay="0"/>
                      </p:stCondLst>
                      <p:childTnLst>
                        <p:par>
                          <p:cTn id="74" fill="hold">
                            <p:stCondLst>
                              <p:cond delay="0"/>
                            </p:stCondLst>
                            <p:childTnLst>
                              <p:par>
                                <p:cTn id="75" presetID="42" presetClass="path" presetSubtype="0" accel="50000" decel="50000" fill="remove" nodeType="clickEffect">
                                  <p:stCondLst>
                                    <p:cond delay="0"/>
                                  </p:stCondLst>
                                  <p:childTnLst>
                                    <p:animMotion origin="layout" path="M -4.79167E-6 -2.22222E-6 L -0.23541 -0.49444 " pathEditMode="relative" rAng="0" ptsTypes="AA">
                                      <p:cBhvr>
                                        <p:cTn id="76" dur="2000" fill="hold"/>
                                        <p:tgtEl>
                                          <p:spTgt spid="19"/>
                                        </p:tgtEl>
                                        <p:attrNameLst>
                                          <p:attrName>ppt_x</p:attrName>
                                          <p:attrName>ppt_y</p:attrName>
                                        </p:attrNameLst>
                                      </p:cBhvr>
                                      <p:rCtr x="-11771" y="-24722"/>
                                    </p:animMotion>
                                  </p:childTnLst>
                                </p:cTn>
                              </p:par>
                            </p:childTnLst>
                          </p:cTn>
                        </p:par>
                        <p:par>
                          <p:cTn id="77" fill="hold">
                            <p:stCondLst>
                              <p:cond delay="2000"/>
                            </p:stCondLst>
                            <p:childTnLst>
                              <p:par>
                                <p:cTn id="78" presetID="47" presetClass="exit" presetSubtype="0" fill="hold" nodeType="afterEffect">
                                  <p:stCondLst>
                                    <p:cond delay="0"/>
                                  </p:stCondLst>
                                  <p:childTnLst>
                                    <p:animEffect transition="out" filter="fade">
                                      <p:cBhvr>
                                        <p:cTn id="79" dur="1000"/>
                                        <p:tgtEl>
                                          <p:spTgt spid="19"/>
                                        </p:tgtEl>
                                      </p:cBhvr>
                                    </p:animEffect>
                                    <p:anim calcmode="lin" valueType="num">
                                      <p:cBhvr>
                                        <p:cTn id="80" dur="1000"/>
                                        <p:tgtEl>
                                          <p:spTgt spid="19"/>
                                        </p:tgtEl>
                                        <p:attrNameLst>
                                          <p:attrName>ppt_x</p:attrName>
                                        </p:attrNameLst>
                                      </p:cBhvr>
                                      <p:tavLst>
                                        <p:tav tm="0">
                                          <p:val>
                                            <p:strVal val="ppt_x"/>
                                          </p:val>
                                        </p:tav>
                                        <p:tav tm="100000">
                                          <p:val>
                                            <p:strVal val="ppt_x"/>
                                          </p:val>
                                        </p:tav>
                                      </p:tavLst>
                                    </p:anim>
                                    <p:anim calcmode="lin" valueType="num">
                                      <p:cBhvr>
                                        <p:cTn id="81" dur="1000"/>
                                        <p:tgtEl>
                                          <p:spTgt spid="19"/>
                                        </p:tgtEl>
                                        <p:attrNameLst>
                                          <p:attrName>ppt_y</p:attrName>
                                        </p:attrNameLst>
                                      </p:cBhvr>
                                      <p:tavLst>
                                        <p:tav tm="0">
                                          <p:val>
                                            <p:strVal val="ppt_y"/>
                                          </p:val>
                                        </p:tav>
                                        <p:tav tm="100000">
                                          <p:val>
                                            <p:strVal val="ppt_y-.1"/>
                                          </p:val>
                                        </p:tav>
                                      </p:tavLst>
                                    </p:anim>
                                    <p:set>
                                      <p:cBhvr>
                                        <p:cTn id="82" dur="1" fill="hold">
                                          <p:stCondLst>
                                            <p:cond delay="999"/>
                                          </p:stCondLst>
                                        </p:cTn>
                                        <p:tgtEl>
                                          <p:spTgt spid="19"/>
                                        </p:tgtEl>
                                        <p:attrNameLst>
                                          <p:attrName>style.visibility</p:attrName>
                                        </p:attrNameLst>
                                      </p:cBhvr>
                                      <p:to>
                                        <p:strVal val="hidden"/>
                                      </p:to>
                                    </p:set>
                                  </p:childTnLst>
                                </p:cTn>
                              </p:par>
                              <p:par>
                                <p:cTn id="83" presetID="1" presetClass="mediacall" presetSubtype="0" fill="hold" nodeType="withEffect">
                                  <p:stCondLst>
                                    <p:cond delay="0"/>
                                  </p:stCondLst>
                                  <p:childTnLst>
                                    <p:cmd type="call" cmd="playFrom(0.0)">
                                      <p:cBhvr>
                                        <p:cTn id="84" dur="1724" fill="hold"/>
                                        <p:tgtEl>
                                          <p:spTgt spid="21"/>
                                        </p:tgtEl>
                                      </p:cBhvr>
                                    </p:cmd>
                                  </p:childTnLst>
                                </p:cTn>
                              </p:par>
                            </p:childTnLst>
                          </p:cTn>
                        </p:par>
                      </p:childTnLst>
                    </p:cTn>
                  </p:par>
                </p:childTnLst>
              </p:cTn>
              <p:nextCondLst>
                <p:cond evt="onClick" delay="0">
                  <p:tgtEl>
                    <p:spTgt spid="19"/>
                  </p:tgtEl>
                </p:cond>
              </p:nextCondLst>
            </p:seq>
            <p:seq concurrent="1" nextAc="seek">
              <p:cTn id="85" restart="whenNotActive" fill="hold" evtFilter="cancelBubble" nodeType="interactiveSeq">
                <p:stCondLst>
                  <p:cond evt="onClick" delay="0">
                    <p:tgtEl>
                      <p:spTgt spid="20"/>
                    </p:tgtEl>
                  </p:cond>
                </p:stCondLst>
                <p:endSync evt="end" delay="0">
                  <p:rtn val="all"/>
                </p:endSync>
                <p:childTnLst>
                  <p:par>
                    <p:cTn id="86" fill="hold">
                      <p:stCondLst>
                        <p:cond delay="0"/>
                      </p:stCondLst>
                      <p:childTnLst>
                        <p:par>
                          <p:cTn id="87" fill="hold">
                            <p:stCondLst>
                              <p:cond delay="0"/>
                            </p:stCondLst>
                            <p:childTnLst>
                              <p:par>
                                <p:cTn id="88" presetID="42" presetClass="path" presetSubtype="0" accel="50000" decel="50000" fill="remove" nodeType="clickEffect">
                                  <p:stCondLst>
                                    <p:cond delay="0"/>
                                  </p:stCondLst>
                                  <p:childTnLst>
                                    <p:animMotion origin="layout" path="M -1.66667E-6 -2.22222E-6 L -0.34375 -0.45926 " pathEditMode="relative" rAng="0" ptsTypes="AA">
                                      <p:cBhvr>
                                        <p:cTn id="89" dur="2000" fill="hold"/>
                                        <p:tgtEl>
                                          <p:spTgt spid="20"/>
                                        </p:tgtEl>
                                        <p:attrNameLst>
                                          <p:attrName>ppt_x</p:attrName>
                                          <p:attrName>ppt_y</p:attrName>
                                        </p:attrNameLst>
                                      </p:cBhvr>
                                      <p:rCtr x="-17188" y="-22963"/>
                                    </p:animMotion>
                                  </p:childTnLst>
                                </p:cTn>
                              </p:par>
                            </p:childTnLst>
                          </p:cTn>
                        </p:par>
                        <p:par>
                          <p:cTn id="90" fill="hold">
                            <p:stCondLst>
                              <p:cond delay="2000"/>
                            </p:stCondLst>
                            <p:childTnLst>
                              <p:par>
                                <p:cTn id="91" presetID="47" presetClass="exit" presetSubtype="0" fill="hold" nodeType="afterEffect">
                                  <p:stCondLst>
                                    <p:cond delay="0"/>
                                  </p:stCondLst>
                                  <p:childTnLst>
                                    <p:animEffect transition="out" filter="fade">
                                      <p:cBhvr>
                                        <p:cTn id="92" dur="1000"/>
                                        <p:tgtEl>
                                          <p:spTgt spid="20"/>
                                        </p:tgtEl>
                                      </p:cBhvr>
                                    </p:animEffect>
                                    <p:anim calcmode="lin" valueType="num">
                                      <p:cBhvr>
                                        <p:cTn id="93" dur="1000"/>
                                        <p:tgtEl>
                                          <p:spTgt spid="20"/>
                                        </p:tgtEl>
                                        <p:attrNameLst>
                                          <p:attrName>ppt_x</p:attrName>
                                        </p:attrNameLst>
                                      </p:cBhvr>
                                      <p:tavLst>
                                        <p:tav tm="0">
                                          <p:val>
                                            <p:strVal val="ppt_x"/>
                                          </p:val>
                                        </p:tav>
                                        <p:tav tm="100000">
                                          <p:val>
                                            <p:strVal val="ppt_x"/>
                                          </p:val>
                                        </p:tav>
                                      </p:tavLst>
                                    </p:anim>
                                    <p:anim calcmode="lin" valueType="num">
                                      <p:cBhvr>
                                        <p:cTn id="94" dur="1000"/>
                                        <p:tgtEl>
                                          <p:spTgt spid="20"/>
                                        </p:tgtEl>
                                        <p:attrNameLst>
                                          <p:attrName>ppt_y</p:attrName>
                                        </p:attrNameLst>
                                      </p:cBhvr>
                                      <p:tavLst>
                                        <p:tav tm="0">
                                          <p:val>
                                            <p:strVal val="ppt_y"/>
                                          </p:val>
                                        </p:tav>
                                        <p:tav tm="100000">
                                          <p:val>
                                            <p:strVal val="ppt_y-.1"/>
                                          </p:val>
                                        </p:tav>
                                      </p:tavLst>
                                    </p:anim>
                                    <p:set>
                                      <p:cBhvr>
                                        <p:cTn id="95" dur="1" fill="hold">
                                          <p:stCondLst>
                                            <p:cond delay="999"/>
                                          </p:stCondLst>
                                        </p:cTn>
                                        <p:tgtEl>
                                          <p:spTgt spid="20"/>
                                        </p:tgtEl>
                                        <p:attrNameLst>
                                          <p:attrName>style.visibility</p:attrName>
                                        </p:attrNameLst>
                                      </p:cBhvr>
                                      <p:to>
                                        <p:strVal val="hidden"/>
                                      </p:to>
                                    </p:set>
                                  </p:childTnLst>
                                </p:cTn>
                              </p:par>
                              <p:par>
                                <p:cTn id="96" presetID="1" presetClass="mediacall" presetSubtype="0" fill="hold" nodeType="withEffect">
                                  <p:stCondLst>
                                    <p:cond delay="0"/>
                                  </p:stCondLst>
                                  <p:childTnLst>
                                    <p:cmd type="call" cmd="playFrom(0.0)">
                                      <p:cBhvr>
                                        <p:cTn id="97" dur="1724" fill="hold"/>
                                        <p:tgtEl>
                                          <p:spTgt spid="22"/>
                                        </p:tgtEl>
                                      </p:cBhvr>
                                    </p:cmd>
                                  </p:childTnLst>
                                </p:cTn>
                              </p:par>
                            </p:childTnLst>
                          </p:cTn>
                        </p:par>
                      </p:childTnLst>
                    </p:cTn>
                  </p:par>
                </p:childTnLst>
              </p:cTn>
              <p:nextCondLst>
                <p:cond evt="onClick" delay="0">
                  <p:tgtEl>
                    <p:spTgt spid="20"/>
                  </p:tgtEl>
                </p:cond>
              </p:nextCondLst>
            </p:seq>
            <p:audio>
              <p:cMediaNode vol="80000">
                <p:cTn id="98" fill="hold" display="0">
                  <p:stCondLst>
                    <p:cond delay="indefinite"/>
                  </p:stCondLst>
                  <p:endCondLst>
                    <p:cond evt="onStopAudio" delay="0">
                      <p:tgtEl>
                        <p:sldTgt/>
                      </p:tgtEl>
                    </p:cond>
                  </p:endCondLst>
                </p:cTn>
                <p:tgtEl>
                  <p:spTgt spid="21"/>
                </p:tgtEl>
              </p:cMediaNode>
            </p:audio>
            <p:audio>
              <p:cMediaNode vol="80000">
                <p:cTn id="99"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sney-jake-and-the-neverland-pirates-clip-art-images--29662.gif">
            <a:hlinkClick r:id="rId3" action="ppaction://hlinksldjump"/>
          </p:cNvPr>
          <p:cNvPicPr>
            <a:picLocks noChangeAspect="1"/>
          </p:cNvPicPr>
          <p:nvPr/>
        </p:nvPicPr>
        <p:blipFill>
          <a:blip r:embed="rId4" cstate="print"/>
          <a:stretch>
            <a:fillRect/>
          </a:stretch>
        </p:blipFill>
        <p:spPr>
          <a:xfrm flipH="1">
            <a:off x="2009764" y="2761659"/>
            <a:ext cx="3308470" cy="3441697"/>
          </a:xfrm>
          <a:prstGeom prst="rect">
            <a:avLst/>
          </a:prstGeom>
        </p:spPr>
      </p:pic>
      <p:pic>
        <p:nvPicPr>
          <p:cNvPr id="17" name="Picture 16" descr="disney-jake-and-the-neverland-pirates-clip-art-images--29681.gif">
            <a:hlinkClick r:id="rId3" action="ppaction://hlinksldjump"/>
          </p:cNvPr>
          <p:cNvPicPr>
            <a:picLocks noChangeAspect="1"/>
          </p:cNvPicPr>
          <p:nvPr/>
        </p:nvPicPr>
        <p:blipFill>
          <a:blip r:embed="rId5" cstate="print"/>
          <a:stretch>
            <a:fillRect/>
          </a:stretch>
        </p:blipFill>
        <p:spPr>
          <a:xfrm flipH="1">
            <a:off x="7343787" y="3796452"/>
            <a:ext cx="2012742" cy="2406904"/>
          </a:xfrm>
          <a:prstGeom prst="rect">
            <a:avLst/>
          </a:prstGeom>
        </p:spPr>
      </p:pic>
      <p:pic>
        <p:nvPicPr>
          <p:cNvPr id="20" name="Picture 19" descr="020cafd9e8d2e8024e60e3d66391fe0e.png">
            <a:hlinkClick r:id="rId3" action="ppaction://hlinksldjump"/>
          </p:cNvPr>
          <p:cNvPicPr>
            <a:picLocks noChangeAspect="1"/>
          </p:cNvPicPr>
          <p:nvPr/>
        </p:nvPicPr>
        <p:blipFill>
          <a:blip r:embed="rId6" cstate="print"/>
          <a:stretch>
            <a:fillRect/>
          </a:stretch>
        </p:blipFill>
        <p:spPr>
          <a:xfrm>
            <a:off x="4495801" y="4343400"/>
            <a:ext cx="3684181" cy="2514600"/>
          </a:xfrm>
          <a:prstGeom prst="rect">
            <a:avLst/>
          </a:prstGeom>
        </p:spPr>
      </p:pic>
      <p:pic>
        <p:nvPicPr>
          <p:cNvPr id="2" name="Picture 1" descr="Logo, company name&#10;&#10;Description automatically generated">
            <a:extLst>
              <a:ext uri="{FF2B5EF4-FFF2-40B4-BE49-F238E27FC236}">
                <a16:creationId xmlns:a16="http://schemas.microsoft.com/office/drawing/2014/main" id="{4E3BEFF9-0E21-C6DF-D471-244CB231F2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grpSp>
        <p:nvGrpSpPr>
          <p:cNvPr id="8" name="Group 7">
            <a:extLst>
              <a:ext uri="{FF2B5EF4-FFF2-40B4-BE49-F238E27FC236}">
                <a16:creationId xmlns:a16="http://schemas.microsoft.com/office/drawing/2014/main" id="{DE6E1E7E-BAFC-D629-CF22-D58FCFC1808E}"/>
              </a:ext>
            </a:extLst>
          </p:cNvPr>
          <p:cNvGrpSpPr/>
          <p:nvPr/>
        </p:nvGrpSpPr>
        <p:grpSpPr>
          <a:xfrm>
            <a:off x="6369423" y="397103"/>
            <a:ext cx="5662132" cy="3197436"/>
            <a:chOff x="6369423" y="397103"/>
            <a:chExt cx="5662132" cy="3197436"/>
          </a:xfrm>
        </p:grpSpPr>
        <p:sp>
          <p:nvSpPr>
            <p:cNvPr id="5" name="Speech Bubble: Rectangle with Corners Rounded 4">
              <a:extLst>
                <a:ext uri="{FF2B5EF4-FFF2-40B4-BE49-F238E27FC236}">
                  <a16:creationId xmlns:a16="http://schemas.microsoft.com/office/drawing/2014/main" id="{E0891715-95EF-DD31-953B-868C41C7C946}"/>
                </a:ext>
              </a:extLst>
            </p:cNvPr>
            <p:cNvSpPr/>
            <p:nvPr/>
          </p:nvSpPr>
          <p:spPr>
            <a:xfrm>
              <a:off x="6369423" y="397103"/>
              <a:ext cx="5662132" cy="3197436"/>
            </a:xfrm>
            <a:prstGeom prst="wedgeRoundRectCallout">
              <a:avLst>
                <a:gd name="adj1" fmla="val 3756"/>
                <a:gd name="adj2" fmla="val 6774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24040" y="489586"/>
              <a:ext cx="37528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hãy</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mô</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tả</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nội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dung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đặt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tên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bức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hình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lang="en-US" sz="2000" kern="1200" dirty="0">
                  <a:solidFill>
                    <a:prstClr val="black"/>
                  </a:solidFill>
                  <a:latin typeface="UTM Avo" panose="02040603050506020204" pitchFamily="18"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pic>
        <p:nvPicPr>
          <p:cNvPr id="6" name="Google Shape;607;p10">
            <a:extLst>
              <a:ext uri="{FF2B5EF4-FFF2-40B4-BE49-F238E27FC236}">
                <a16:creationId xmlns:a16="http://schemas.microsoft.com/office/drawing/2014/main" id="{6BD2221D-D652-5A4A-6EBD-22B9E2911248}"/>
              </a:ext>
            </a:extLst>
          </p:cNvPr>
          <p:cNvPicPr preferRelativeResize="0"/>
          <p:nvPr/>
        </p:nvPicPr>
        <p:blipFill rotWithShape="1">
          <a:blip r:embed="rId8">
            <a:alphaModFix/>
          </a:blip>
          <a:srcRect t="2" b="7215"/>
          <a:stretch/>
        </p:blipFill>
        <p:spPr>
          <a:xfrm>
            <a:off x="7874369" y="1245857"/>
            <a:ext cx="2652239" cy="2108501"/>
          </a:xfrm>
          <a:prstGeom prst="ellipse">
            <a:avLst/>
          </a:prstGeom>
          <a:noFill/>
          <a:ln>
            <a:noFill/>
          </a:ln>
        </p:spPr>
      </p:pic>
      <p:sp>
        <p:nvSpPr>
          <p:cNvPr id="7" name="Speech Bubble: Rectangle with Corners Rounded 6">
            <a:extLst>
              <a:ext uri="{FF2B5EF4-FFF2-40B4-BE49-F238E27FC236}">
                <a16:creationId xmlns:a16="http://schemas.microsoft.com/office/drawing/2014/main" id="{00C93386-06BD-179F-0C5E-1E7FBC3380A6}"/>
              </a:ext>
            </a:extLst>
          </p:cNvPr>
          <p:cNvSpPr/>
          <p:nvPr/>
        </p:nvSpPr>
        <p:spPr>
          <a:xfrm>
            <a:off x="307270" y="914401"/>
            <a:ext cx="5107536" cy="2365626"/>
          </a:xfrm>
          <a:prstGeom prst="wedgeRoundRectCallout">
            <a:avLst>
              <a:gd name="adj1" fmla="val -5361"/>
              <a:gd name="adj2" fmla="val 74200"/>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chemeClr val="tx1"/>
                </a:solidFill>
                <a:latin typeface="UTM Avo" panose="02040603050506020204" pitchFamily="18" charset="0"/>
              </a:rPr>
              <a:t>Nội dung:</a:t>
            </a:r>
            <a:r>
              <a:rPr lang="en-US" sz="2000" b="1" dirty="0">
                <a:solidFill>
                  <a:schemeClr val="tx1"/>
                </a:solidFill>
                <a:latin typeface="UTM Avo" panose="02040603050506020204" pitchFamily="18" charset="0"/>
              </a:rPr>
              <a:t> </a:t>
            </a:r>
            <a:r>
              <a:rPr lang="vi-VN" sz="2000" dirty="0">
                <a:solidFill>
                  <a:schemeClr val="tx1"/>
                </a:solidFill>
                <a:latin typeface="UTM Avo" panose="02040603050506020204" pitchFamily="18" charset="0"/>
              </a:rPr>
              <a:t>Bạn HS thương cụ già đi lại khó khăn nên đã dắt cụ qua đường. Bạn HS thể hiện tình yêu thương con người.</a:t>
            </a:r>
            <a:endParaRPr lang="vi-VN" sz="2400" dirty="0">
              <a:solidFill>
                <a:schemeClr val="tx1"/>
              </a:solidFill>
              <a:latin typeface="UTM Avo" panose="02040603050506020204" pitchFamily="18" charset="0"/>
            </a:endParaRPr>
          </a:p>
        </p:txBody>
      </p:sp>
      <p:sp>
        <p:nvSpPr>
          <p:cNvPr id="4" name="TextBox 3">
            <a:extLst>
              <a:ext uri="{FF2B5EF4-FFF2-40B4-BE49-F238E27FC236}">
                <a16:creationId xmlns:a16="http://schemas.microsoft.com/office/drawing/2014/main" id="{7F17680C-5BCA-651D-6302-D634216BDCEA}"/>
              </a:ext>
            </a:extLst>
          </p:cNvPr>
          <p:cNvSpPr txBox="1"/>
          <p:nvPr/>
        </p:nvSpPr>
        <p:spPr>
          <a:xfrm>
            <a:off x="415629" y="1032693"/>
            <a:ext cx="4966261" cy="400110"/>
          </a:xfrm>
          <a:prstGeom prst="rect">
            <a:avLst/>
          </a:prstGeom>
          <a:noFill/>
        </p:spPr>
        <p:txBody>
          <a:bodyPr wrap="square">
            <a:spAutoFit/>
          </a:bodyPr>
          <a:lstStyle/>
          <a:p>
            <a:r>
              <a:rPr lang="vi-VN" sz="2000" b="1" dirty="0">
                <a:latin typeface="UTM Avo" panose="02040603050506020204" pitchFamily="18" charset="0"/>
              </a:rPr>
              <a:t>Ảnh 1: Giúp người già qua đường</a:t>
            </a:r>
          </a:p>
        </p:txBody>
      </p:sp>
    </p:spTree>
    <p:extLst>
      <p:ext uri="{BB962C8B-B14F-4D97-AF65-F5344CB8AC3E}">
        <p14:creationId xmlns:p14="http://schemas.microsoft.com/office/powerpoint/2010/main" val="9949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sney-jake-and-the-neverland-pirates-clip-art-images--29662.gif">
            <a:hlinkClick r:id="rId3" action="ppaction://hlinksldjump"/>
          </p:cNvPr>
          <p:cNvPicPr>
            <a:picLocks noChangeAspect="1"/>
          </p:cNvPicPr>
          <p:nvPr/>
        </p:nvPicPr>
        <p:blipFill>
          <a:blip r:embed="rId4" cstate="print"/>
          <a:stretch>
            <a:fillRect/>
          </a:stretch>
        </p:blipFill>
        <p:spPr>
          <a:xfrm flipH="1">
            <a:off x="2009764" y="2761659"/>
            <a:ext cx="3308470" cy="3441697"/>
          </a:xfrm>
          <a:prstGeom prst="rect">
            <a:avLst/>
          </a:prstGeom>
        </p:spPr>
      </p:pic>
      <p:pic>
        <p:nvPicPr>
          <p:cNvPr id="17" name="Picture 16" descr="disney-jake-and-the-neverland-pirates-clip-art-images--29681.gif">
            <a:hlinkClick r:id="rId3" action="ppaction://hlinksldjump"/>
          </p:cNvPr>
          <p:cNvPicPr>
            <a:picLocks noChangeAspect="1"/>
          </p:cNvPicPr>
          <p:nvPr/>
        </p:nvPicPr>
        <p:blipFill>
          <a:blip r:embed="rId5" cstate="print"/>
          <a:stretch>
            <a:fillRect/>
          </a:stretch>
        </p:blipFill>
        <p:spPr>
          <a:xfrm flipH="1">
            <a:off x="7343787" y="3796452"/>
            <a:ext cx="2012742" cy="2406904"/>
          </a:xfrm>
          <a:prstGeom prst="rect">
            <a:avLst/>
          </a:prstGeom>
        </p:spPr>
      </p:pic>
      <p:pic>
        <p:nvPicPr>
          <p:cNvPr id="20" name="Picture 19" descr="020cafd9e8d2e8024e60e3d66391fe0e.png">
            <a:hlinkClick r:id="rId3" action="ppaction://hlinksldjump"/>
          </p:cNvPr>
          <p:cNvPicPr>
            <a:picLocks noChangeAspect="1"/>
          </p:cNvPicPr>
          <p:nvPr/>
        </p:nvPicPr>
        <p:blipFill>
          <a:blip r:embed="rId6" cstate="print"/>
          <a:stretch>
            <a:fillRect/>
          </a:stretch>
        </p:blipFill>
        <p:spPr>
          <a:xfrm>
            <a:off x="4495801" y="4343400"/>
            <a:ext cx="3684181" cy="2514600"/>
          </a:xfrm>
          <a:prstGeom prst="rect">
            <a:avLst/>
          </a:prstGeom>
        </p:spPr>
      </p:pic>
      <p:pic>
        <p:nvPicPr>
          <p:cNvPr id="2" name="Picture 1" descr="Logo, company name&#10;&#10;Description automatically generated">
            <a:extLst>
              <a:ext uri="{FF2B5EF4-FFF2-40B4-BE49-F238E27FC236}">
                <a16:creationId xmlns:a16="http://schemas.microsoft.com/office/drawing/2014/main" id="{4E3BEFF9-0E21-C6DF-D471-244CB231F2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grpSp>
        <p:nvGrpSpPr>
          <p:cNvPr id="8" name="Group 7">
            <a:extLst>
              <a:ext uri="{FF2B5EF4-FFF2-40B4-BE49-F238E27FC236}">
                <a16:creationId xmlns:a16="http://schemas.microsoft.com/office/drawing/2014/main" id="{DE6E1E7E-BAFC-D629-CF22-D58FCFC1808E}"/>
              </a:ext>
            </a:extLst>
          </p:cNvPr>
          <p:cNvGrpSpPr/>
          <p:nvPr/>
        </p:nvGrpSpPr>
        <p:grpSpPr>
          <a:xfrm>
            <a:off x="6369423" y="397103"/>
            <a:ext cx="5662132" cy="3197436"/>
            <a:chOff x="6369423" y="397103"/>
            <a:chExt cx="5662132" cy="3197436"/>
          </a:xfrm>
        </p:grpSpPr>
        <p:sp>
          <p:nvSpPr>
            <p:cNvPr id="5" name="Speech Bubble: Rectangle with Corners Rounded 4">
              <a:extLst>
                <a:ext uri="{FF2B5EF4-FFF2-40B4-BE49-F238E27FC236}">
                  <a16:creationId xmlns:a16="http://schemas.microsoft.com/office/drawing/2014/main" id="{E0891715-95EF-DD31-953B-868C41C7C946}"/>
                </a:ext>
              </a:extLst>
            </p:cNvPr>
            <p:cNvSpPr/>
            <p:nvPr/>
          </p:nvSpPr>
          <p:spPr>
            <a:xfrm>
              <a:off x="6369423" y="397103"/>
              <a:ext cx="5662132" cy="3197436"/>
            </a:xfrm>
            <a:prstGeom prst="wedgeRoundRectCallout">
              <a:avLst>
                <a:gd name="adj1" fmla="val 3756"/>
                <a:gd name="adj2" fmla="val 6774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24040" y="489586"/>
              <a:ext cx="37528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hãy</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mô</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tả</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nội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dung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đặt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tên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bức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hình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lang="en-US" sz="2000" kern="1200" dirty="0">
                  <a:solidFill>
                    <a:prstClr val="black"/>
                  </a:solidFill>
                  <a:latin typeface="UTM Avo" panose="02040603050506020204" pitchFamily="18"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7" name="Speech Bubble: Rectangle with Corners Rounded 6">
            <a:extLst>
              <a:ext uri="{FF2B5EF4-FFF2-40B4-BE49-F238E27FC236}">
                <a16:creationId xmlns:a16="http://schemas.microsoft.com/office/drawing/2014/main" id="{00C93386-06BD-179F-0C5E-1E7FBC3380A6}"/>
              </a:ext>
            </a:extLst>
          </p:cNvPr>
          <p:cNvSpPr/>
          <p:nvPr/>
        </p:nvSpPr>
        <p:spPr>
          <a:xfrm>
            <a:off x="307270" y="925287"/>
            <a:ext cx="4874329" cy="2354740"/>
          </a:xfrm>
          <a:prstGeom prst="wedgeRoundRectCallout">
            <a:avLst>
              <a:gd name="adj1" fmla="val -5361"/>
              <a:gd name="adj2" fmla="val 74200"/>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chemeClr val="tx1"/>
                </a:solidFill>
                <a:latin typeface="UTM Avo" panose="02040603050506020204" pitchFamily="18" charset="0"/>
              </a:rPr>
              <a:t>Nội dung:</a:t>
            </a:r>
            <a:r>
              <a:rPr lang="en-US" sz="2000" b="1" dirty="0">
                <a:solidFill>
                  <a:schemeClr val="tx1"/>
                </a:solidFill>
                <a:latin typeface="UTM Avo" panose="02040603050506020204" pitchFamily="18" charset="0"/>
              </a:rPr>
              <a:t> </a:t>
            </a:r>
            <a:r>
              <a:rPr lang="vi-VN" sz="2000" dirty="0">
                <a:solidFill>
                  <a:schemeClr val="tx1"/>
                </a:solidFill>
                <a:latin typeface="UTM Avo" panose="02040603050506020204" pitchFamily="18" charset="0"/>
              </a:rPr>
              <a:t>Những người qua đường thấy người bị ngất trên </a:t>
            </a:r>
            <a:r>
              <a:rPr lang="vi-VN" sz="2000">
                <a:solidFill>
                  <a:schemeClr val="tx1"/>
                </a:solidFill>
                <a:latin typeface="UTM Avo" panose="02040603050506020204" pitchFamily="18" charset="0"/>
              </a:rPr>
              <a:t>đường nhưng </a:t>
            </a:r>
            <a:r>
              <a:rPr lang="vi-VN" sz="2000" dirty="0">
                <a:solidFill>
                  <a:schemeClr val="tx1"/>
                </a:solidFill>
                <a:latin typeface="UTM Avo" panose="02040603050506020204" pitchFamily="18" charset="0"/>
              </a:rPr>
              <a:t>vô cảm, không giúp đỡ.</a:t>
            </a:r>
          </a:p>
        </p:txBody>
      </p:sp>
      <p:sp>
        <p:nvSpPr>
          <p:cNvPr id="4" name="TextBox 3">
            <a:extLst>
              <a:ext uri="{FF2B5EF4-FFF2-40B4-BE49-F238E27FC236}">
                <a16:creationId xmlns:a16="http://schemas.microsoft.com/office/drawing/2014/main" id="{7F17680C-5BCA-651D-6302-D634216BDCEA}"/>
              </a:ext>
            </a:extLst>
          </p:cNvPr>
          <p:cNvSpPr txBox="1"/>
          <p:nvPr/>
        </p:nvSpPr>
        <p:spPr>
          <a:xfrm>
            <a:off x="415629" y="1032693"/>
            <a:ext cx="4966261" cy="400110"/>
          </a:xfrm>
          <a:prstGeom prst="rect">
            <a:avLst/>
          </a:prstGeom>
          <a:noFill/>
        </p:spPr>
        <p:txBody>
          <a:bodyPr wrap="square">
            <a:spAutoFit/>
          </a:bodyPr>
          <a:lstStyle/>
          <a:p>
            <a:r>
              <a:rPr lang="vi-VN" sz="2000" b="1">
                <a:latin typeface="UTM Avo" panose="02040603050506020204" pitchFamily="18" charset="0"/>
              </a:rPr>
              <a:t>Ảnh 2: Vô cảm </a:t>
            </a:r>
            <a:endParaRPr lang="vi-VN" sz="2000" b="1" dirty="0">
              <a:latin typeface="UTM Avo" panose="02040603050506020204" pitchFamily="18" charset="0"/>
            </a:endParaRPr>
          </a:p>
        </p:txBody>
      </p:sp>
      <p:pic>
        <p:nvPicPr>
          <p:cNvPr id="3" name="Google Shape;620;p11">
            <a:extLst>
              <a:ext uri="{FF2B5EF4-FFF2-40B4-BE49-F238E27FC236}">
                <a16:creationId xmlns:a16="http://schemas.microsoft.com/office/drawing/2014/main" id="{B6EB4A87-4AE6-2D70-C932-B3CCB6E5AF68}"/>
              </a:ext>
            </a:extLst>
          </p:cNvPr>
          <p:cNvPicPr preferRelativeResize="0"/>
          <p:nvPr/>
        </p:nvPicPr>
        <p:blipFill rotWithShape="1">
          <a:blip r:embed="rId8">
            <a:alphaModFix/>
          </a:blip>
          <a:srcRect/>
          <a:stretch/>
        </p:blipFill>
        <p:spPr>
          <a:xfrm>
            <a:off x="8008655" y="1181001"/>
            <a:ext cx="2695748" cy="2357650"/>
          </a:xfrm>
          <a:prstGeom prst="ellipse">
            <a:avLst/>
          </a:prstGeom>
          <a:noFill/>
          <a:ln>
            <a:noFill/>
          </a:ln>
        </p:spPr>
      </p:pic>
    </p:spTree>
    <p:extLst>
      <p:ext uri="{BB962C8B-B14F-4D97-AF65-F5344CB8AC3E}">
        <p14:creationId xmlns:p14="http://schemas.microsoft.com/office/powerpoint/2010/main" val="70006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sney-jake-and-the-neverland-pirates-clip-art-images--29662.gif">
            <a:hlinkClick r:id="rId3" action="ppaction://hlinksldjump"/>
          </p:cNvPr>
          <p:cNvPicPr>
            <a:picLocks noChangeAspect="1"/>
          </p:cNvPicPr>
          <p:nvPr/>
        </p:nvPicPr>
        <p:blipFill>
          <a:blip r:embed="rId4" cstate="print"/>
          <a:stretch>
            <a:fillRect/>
          </a:stretch>
        </p:blipFill>
        <p:spPr>
          <a:xfrm flipH="1">
            <a:off x="2009764" y="2761659"/>
            <a:ext cx="3308470" cy="3441697"/>
          </a:xfrm>
          <a:prstGeom prst="rect">
            <a:avLst/>
          </a:prstGeom>
        </p:spPr>
      </p:pic>
      <p:pic>
        <p:nvPicPr>
          <p:cNvPr id="17" name="Picture 16" descr="disney-jake-and-the-neverland-pirates-clip-art-images--29681.gif">
            <a:hlinkClick r:id="rId3" action="ppaction://hlinksldjump"/>
          </p:cNvPr>
          <p:cNvPicPr>
            <a:picLocks noChangeAspect="1"/>
          </p:cNvPicPr>
          <p:nvPr/>
        </p:nvPicPr>
        <p:blipFill>
          <a:blip r:embed="rId5" cstate="print"/>
          <a:stretch>
            <a:fillRect/>
          </a:stretch>
        </p:blipFill>
        <p:spPr>
          <a:xfrm flipH="1">
            <a:off x="7343787" y="3796452"/>
            <a:ext cx="2012742" cy="2406904"/>
          </a:xfrm>
          <a:prstGeom prst="rect">
            <a:avLst/>
          </a:prstGeom>
        </p:spPr>
      </p:pic>
      <p:pic>
        <p:nvPicPr>
          <p:cNvPr id="20" name="Picture 19" descr="020cafd9e8d2e8024e60e3d66391fe0e.png">
            <a:hlinkClick r:id="rId3" action="ppaction://hlinksldjump"/>
          </p:cNvPr>
          <p:cNvPicPr>
            <a:picLocks noChangeAspect="1"/>
          </p:cNvPicPr>
          <p:nvPr/>
        </p:nvPicPr>
        <p:blipFill>
          <a:blip r:embed="rId6" cstate="print"/>
          <a:stretch>
            <a:fillRect/>
          </a:stretch>
        </p:blipFill>
        <p:spPr>
          <a:xfrm>
            <a:off x="4495801" y="4343400"/>
            <a:ext cx="3684181" cy="2514600"/>
          </a:xfrm>
          <a:prstGeom prst="rect">
            <a:avLst/>
          </a:prstGeom>
        </p:spPr>
      </p:pic>
      <p:pic>
        <p:nvPicPr>
          <p:cNvPr id="2" name="Picture 1" descr="Logo, company name&#10;&#10;Description automatically generated">
            <a:extLst>
              <a:ext uri="{FF2B5EF4-FFF2-40B4-BE49-F238E27FC236}">
                <a16:creationId xmlns:a16="http://schemas.microsoft.com/office/drawing/2014/main" id="{4E3BEFF9-0E21-C6DF-D471-244CB231F2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grpSp>
        <p:nvGrpSpPr>
          <p:cNvPr id="8" name="Group 7">
            <a:extLst>
              <a:ext uri="{FF2B5EF4-FFF2-40B4-BE49-F238E27FC236}">
                <a16:creationId xmlns:a16="http://schemas.microsoft.com/office/drawing/2014/main" id="{DE6E1E7E-BAFC-D629-CF22-D58FCFC1808E}"/>
              </a:ext>
            </a:extLst>
          </p:cNvPr>
          <p:cNvGrpSpPr/>
          <p:nvPr/>
        </p:nvGrpSpPr>
        <p:grpSpPr>
          <a:xfrm>
            <a:off x="6369423" y="397103"/>
            <a:ext cx="5662132" cy="3197436"/>
            <a:chOff x="6369423" y="397103"/>
            <a:chExt cx="5662132" cy="3197436"/>
          </a:xfrm>
        </p:grpSpPr>
        <p:sp>
          <p:nvSpPr>
            <p:cNvPr id="5" name="Speech Bubble: Rectangle with Corners Rounded 4">
              <a:extLst>
                <a:ext uri="{FF2B5EF4-FFF2-40B4-BE49-F238E27FC236}">
                  <a16:creationId xmlns:a16="http://schemas.microsoft.com/office/drawing/2014/main" id="{E0891715-95EF-DD31-953B-868C41C7C946}"/>
                </a:ext>
              </a:extLst>
            </p:cNvPr>
            <p:cNvSpPr/>
            <p:nvPr/>
          </p:nvSpPr>
          <p:spPr>
            <a:xfrm>
              <a:off x="6369423" y="397103"/>
              <a:ext cx="5662132" cy="3197436"/>
            </a:xfrm>
            <a:prstGeom prst="wedgeRoundRectCallout">
              <a:avLst>
                <a:gd name="adj1" fmla="val 3756"/>
                <a:gd name="adj2" fmla="val 6774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24040" y="489586"/>
              <a:ext cx="37528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hãy</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mô</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tả</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nội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dung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đặt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tên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bức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hình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lang="en-US" sz="2000" kern="1200" dirty="0">
                  <a:solidFill>
                    <a:prstClr val="black"/>
                  </a:solidFill>
                  <a:latin typeface="UTM Avo" panose="02040603050506020204" pitchFamily="18"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7" name="Speech Bubble: Rectangle with Corners Rounded 6">
            <a:extLst>
              <a:ext uri="{FF2B5EF4-FFF2-40B4-BE49-F238E27FC236}">
                <a16:creationId xmlns:a16="http://schemas.microsoft.com/office/drawing/2014/main" id="{00C93386-06BD-179F-0C5E-1E7FBC3380A6}"/>
              </a:ext>
            </a:extLst>
          </p:cNvPr>
          <p:cNvSpPr/>
          <p:nvPr/>
        </p:nvSpPr>
        <p:spPr>
          <a:xfrm>
            <a:off x="307270" y="1032693"/>
            <a:ext cx="4645729" cy="2211250"/>
          </a:xfrm>
          <a:prstGeom prst="wedgeRoundRectCallout">
            <a:avLst>
              <a:gd name="adj1" fmla="val -5361"/>
              <a:gd name="adj2" fmla="val 74200"/>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chemeClr val="tx1"/>
                </a:solidFill>
                <a:latin typeface="UTM Avo" panose="02040603050506020204" pitchFamily="18" charset="0"/>
              </a:rPr>
              <a:t>Nội dung:</a:t>
            </a:r>
            <a:r>
              <a:rPr lang="en-US" sz="2000" b="1" dirty="0">
                <a:solidFill>
                  <a:schemeClr val="tx1"/>
                </a:solidFill>
                <a:latin typeface="UTM Avo" panose="02040603050506020204" pitchFamily="18" charset="0"/>
              </a:rPr>
              <a:t> </a:t>
            </a:r>
            <a:r>
              <a:rPr lang="vi-VN" sz="2000" dirty="0">
                <a:solidFill>
                  <a:schemeClr val="tx1"/>
                </a:solidFill>
                <a:latin typeface="UTM Avo" panose="02040603050506020204" pitchFamily="18" charset="0"/>
              </a:rPr>
              <a:t>Bạn HS đẩy xe cho người tàn tật, đó là biểu hiện của yêu thương con người, giúp đỡ người gặp khó khăn.</a:t>
            </a:r>
          </a:p>
        </p:txBody>
      </p:sp>
      <p:sp>
        <p:nvSpPr>
          <p:cNvPr id="4" name="TextBox 3">
            <a:extLst>
              <a:ext uri="{FF2B5EF4-FFF2-40B4-BE49-F238E27FC236}">
                <a16:creationId xmlns:a16="http://schemas.microsoft.com/office/drawing/2014/main" id="{7F17680C-5BCA-651D-6302-D634216BDCEA}"/>
              </a:ext>
            </a:extLst>
          </p:cNvPr>
          <p:cNvSpPr txBox="1"/>
          <p:nvPr/>
        </p:nvSpPr>
        <p:spPr>
          <a:xfrm>
            <a:off x="415629" y="1032693"/>
            <a:ext cx="4966261" cy="400110"/>
          </a:xfrm>
          <a:prstGeom prst="rect">
            <a:avLst/>
          </a:prstGeom>
          <a:noFill/>
        </p:spPr>
        <p:txBody>
          <a:bodyPr wrap="square">
            <a:spAutoFit/>
          </a:bodyPr>
          <a:lstStyle/>
          <a:p>
            <a:r>
              <a:rPr lang="vi-VN" sz="2000" b="1">
                <a:latin typeface="UTM Avo" panose="02040603050506020204" pitchFamily="18" charset="0"/>
              </a:rPr>
              <a:t>Ảnh 3: Đẩy xe cho người tàn tật </a:t>
            </a:r>
            <a:endParaRPr lang="vi-VN" sz="2000" b="1" dirty="0">
              <a:latin typeface="UTM Avo" panose="02040603050506020204" pitchFamily="18" charset="0"/>
            </a:endParaRPr>
          </a:p>
        </p:txBody>
      </p:sp>
      <p:pic>
        <p:nvPicPr>
          <p:cNvPr id="3" name="Google Shape;628;p12">
            <a:extLst>
              <a:ext uri="{FF2B5EF4-FFF2-40B4-BE49-F238E27FC236}">
                <a16:creationId xmlns:a16="http://schemas.microsoft.com/office/drawing/2014/main" id="{6B19052C-F084-DBA9-3C06-5D7CEA6B16BD}"/>
              </a:ext>
            </a:extLst>
          </p:cNvPr>
          <p:cNvPicPr preferRelativeResize="0"/>
          <p:nvPr/>
        </p:nvPicPr>
        <p:blipFill rotWithShape="1">
          <a:blip r:embed="rId8">
            <a:alphaModFix/>
          </a:blip>
          <a:srcRect l="6628" r="5413"/>
          <a:stretch/>
        </p:blipFill>
        <p:spPr>
          <a:xfrm>
            <a:off x="7946909" y="1197472"/>
            <a:ext cx="2507159" cy="2352088"/>
          </a:xfrm>
          <a:prstGeom prst="ellipse">
            <a:avLst/>
          </a:prstGeom>
          <a:noFill/>
          <a:ln>
            <a:noFill/>
          </a:ln>
        </p:spPr>
      </p:pic>
    </p:spTree>
    <p:extLst>
      <p:ext uri="{BB962C8B-B14F-4D97-AF65-F5344CB8AC3E}">
        <p14:creationId xmlns:p14="http://schemas.microsoft.com/office/powerpoint/2010/main" val="39797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sney-jake-and-the-neverland-pirates-clip-art-images--29662.gif">
            <a:hlinkClick r:id="rId3" action="ppaction://hlinksldjump"/>
          </p:cNvPr>
          <p:cNvPicPr>
            <a:picLocks noChangeAspect="1"/>
          </p:cNvPicPr>
          <p:nvPr/>
        </p:nvPicPr>
        <p:blipFill>
          <a:blip r:embed="rId4" cstate="print"/>
          <a:stretch>
            <a:fillRect/>
          </a:stretch>
        </p:blipFill>
        <p:spPr>
          <a:xfrm flipH="1">
            <a:off x="2009764" y="2761659"/>
            <a:ext cx="3308470" cy="3441697"/>
          </a:xfrm>
          <a:prstGeom prst="rect">
            <a:avLst/>
          </a:prstGeom>
        </p:spPr>
      </p:pic>
      <p:pic>
        <p:nvPicPr>
          <p:cNvPr id="17" name="Picture 16" descr="disney-jake-and-the-neverland-pirates-clip-art-images--29681.gif">
            <a:hlinkClick r:id="rId3" action="ppaction://hlinksldjump"/>
          </p:cNvPr>
          <p:cNvPicPr>
            <a:picLocks noChangeAspect="1"/>
          </p:cNvPicPr>
          <p:nvPr/>
        </p:nvPicPr>
        <p:blipFill>
          <a:blip r:embed="rId5" cstate="print"/>
          <a:stretch>
            <a:fillRect/>
          </a:stretch>
        </p:blipFill>
        <p:spPr>
          <a:xfrm flipH="1">
            <a:off x="7343787" y="3796452"/>
            <a:ext cx="2012742" cy="2406904"/>
          </a:xfrm>
          <a:prstGeom prst="rect">
            <a:avLst/>
          </a:prstGeom>
        </p:spPr>
      </p:pic>
      <p:pic>
        <p:nvPicPr>
          <p:cNvPr id="20" name="Picture 19" descr="020cafd9e8d2e8024e60e3d66391fe0e.png">
            <a:hlinkClick r:id="rId3" action="ppaction://hlinksldjump"/>
          </p:cNvPr>
          <p:cNvPicPr>
            <a:picLocks noChangeAspect="1"/>
          </p:cNvPicPr>
          <p:nvPr/>
        </p:nvPicPr>
        <p:blipFill>
          <a:blip r:embed="rId6" cstate="print"/>
          <a:stretch>
            <a:fillRect/>
          </a:stretch>
        </p:blipFill>
        <p:spPr>
          <a:xfrm>
            <a:off x="4495801" y="4343400"/>
            <a:ext cx="3684181" cy="2514600"/>
          </a:xfrm>
          <a:prstGeom prst="rect">
            <a:avLst/>
          </a:prstGeom>
        </p:spPr>
      </p:pic>
      <p:pic>
        <p:nvPicPr>
          <p:cNvPr id="2" name="Picture 1" descr="Logo, company name&#10;&#10;Description automatically generated">
            <a:extLst>
              <a:ext uri="{FF2B5EF4-FFF2-40B4-BE49-F238E27FC236}">
                <a16:creationId xmlns:a16="http://schemas.microsoft.com/office/drawing/2014/main" id="{4E3BEFF9-0E21-C6DF-D471-244CB231F2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grpSp>
        <p:nvGrpSpPr>
          <p:cNvPr id="8" name="Group 7">
            <a:extLst>
              <a:ext uri="{FF2B5EF4-FFF2-40B4-BE49-F238E27FC236}">
                <a16:creationId xmlns:a16="http://schemas.microsoft.com/office/drawing/2014/main" id="{DE6E1E7E-BAFC-D629-CF22-D58FCFC1808E}"/>
              </a:ext>
            </a:extLst>
          </p:cNvPr>
          <p:cNvGrpSpPr/>
          <p:nvPr/>
        </p:nvGrpSpPr>
        <p:grpSpPr>
          <a:xfrm>
            <a:off x="6369423" y="397103"/>
            <a:ext cx="5662132" cy="3197436"/>
            <a:chOff x="6369423" y="397103"/>
            <a:chExt cx="5662132" cy="3197436"/>
          </a:xfrm>
        </p:grpSpPr>
        <p:sp>
          <p:nvSpPr>
            <p:cNvPr id="5" name="Speech Bubble: Rectangle with Corners Rounded 4">
              <a:extLst>
                <a:ext uri="{FF2B5EF4-FFF2-40B4-BE49-F238E27FC236}">
                  <a16:creationId xmlns:a16="http://schemas.microsoft.com/office/drawing/2014/main" id="{E0891715-95EF-DD31-953B-868C41C7C946}"/>
                </a:ext>
              </a:extLst>
            </p:cNvPr>
            <p:cNvSpPr/>
            <p:nvPr/>
          </p:nvSpPr>
          <p:spPr>
            <a:xfrm>
              <a:off x="6369423" y="397103"/>
              <a:ext cx="5662132" cy="3197436"/>
            </a:xfrm>
            <a:prstGeom prst="wedgeRoundRectCallout">
              <a:avLst>
                <a:gd name="adj1" fmla="val 3756"/>
                <a:gd name="adj2" fmla="val 6774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324040" y="489586"/>
              <a:ext cx="37528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Em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hãy</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mô</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tả</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nội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dung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và</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đặt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tên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cho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bức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hình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mn-cs"/>
                </a:rPr>
                <a:t>sau</a:t>
              </a:r>
              <a:r>
                <a:rPr lang="en-US" sz="2000" kern="1200" dirty="0">
                  <a:solidFill>
                    <a:prstClr val="black"/>
                  </a:solidFill>
                  <a:latin typeface="UTM Avo" panose="02040603050506020204" pitchFamily="18"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grpSp>
      <p:sp>
        <p:nvSpPr>
          <p:cNvPr id="7" name="Speech Bubble: Rectangle with Corners Rounded 6">
            <a:extLst>
              <a:ext uri="{FF2B5EF4-FFF2-40B4-BE49-F238E27FC236}">
                <a16:creationId xmlns:a16="http://schemas.microsoft.com/office/drawing/2014/main" id="{00C93386-06BD-179F-0C5E-1E7FBC3380A6}"/>
              </a:ext>
            </a:extLst>
          </p:cNvPr>
          <p:cNvSpPr/>
          <p:nvPr/>
        </p:nvSpPr>
        <p:spPr>
          <a:xfrm>
            <a:off x="307270" y="1032693"/>
            <a:ext cx="4787243" cy="2156821"/>
          </a:xfrm>
          <a:prstGeom prst="wedgeRoundRectCallout">
            <a:avLst>
              <a:gd name="adj1" fmla="val -5361"/>
              <a:gd name="adj2" fmla="val 74200"/>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1" dirty="0">
                <a:solidFill>
                  <a:schemeClr val="tx1"/>
                </a:solidFill>
                <a:latin typeface="UTM Avo" panose="02040603050506020204" pitchFamily="18" charset="0"/>
              </a:rPr>
              <a:t>Nội dung:</a:t>
            </a:r>
            <a:r>
              <a:rPr lang="en-US" sz="2000" b="1" dirty="0">
                <a:solidFill>
                  <a:schemeClr val="tx1"/>
                </a:solidFill>
                <a:latin typeface="UTM Avo" panose="02040603050506020204" pitchFamily="18" charset="0"/>
              </a:rPr>
              <a:t> </a:t>
            </a:r>
            <a:r>
              <a:rPr lang="vi-VN" sz="2000" dirty="0">
                <a:solidFill>
                  <a:schemeClr val="tx1"/>
                </a:solidFill>
                <a:latin typeface="UTM Avo" panose="02040603050506020204" pitchFamily="18" charset="0"/>
              </a:rPr>
              <a:t>Hình ảnh đẹp, nghĩa cử cao đẹp của người hiến máu tặng cho người khác. Đây là biểu hiện của tình yêu thương con người.</a:t>
            </a:r>
          </a:p>
        </p:txBody>
      </p:sp>
      <p:sp>
        <p:nvSpPr>
          <p:cNvPr id="4" name="TextBox 3">
            <a:extLst>
              <a:ext uri="{FF2B5EF4-FFF2-40B4-BE49-F238E27FC236}">
                <a16:creationId xmlns:a16="http://schemas.microsoft.com/office/drawing/2014/main" id="{7F17680C-5BCA-651D-6302-D634216BDCEA}"/>
              </a:ext>
            </a:extLst>
          </p:cNvPr>
          <p:cNvSpPr txBox="1"/>
          <p:nvPr/>
        </p:nvSpPr>
        <p:spPr>
          <a:xfrm>
            <a:off x="415630" y="1032693"/>
            <a:ext cx="3915072" cy="401968"/>
          </a:xfrm>
          <a:prstGeom prst="rect">
            <a:avLst/>
          </a:prstGeom>
          <a:noFill/>
        </p:spPr>
        <p:txBody>
          <a:bodyPr wrap="square">
            <a:spAutoFit/>
          </a:bodyPr>
          <a:lstStyle/>
          <a:p>
            <a:r>
              <a:rPr lang="vi-VN" sz="2000" b="1">
                <a:latin typeface="UTM Avo" panose="02040603050506020204" pitchFamily="18" charset="0"/>
              </a:rPr>
              <a:t>Ảnh 4: Hiến máu cứu người. </a:t>
            </a:r>
            <a:endParaRPr lang="vi-VN" sz="2000" b="1" dirty="0">
              <a:latin typeface="UTM Avo" panose="02040603050506020204" pitchFamily="18" charset="0"/>
            </a:endParaRPr>
          </a:p>
        </p:txBody>
      </p:sp>
      <p:pic>
        <p:nvPicPr>
          <p:cNvPr id="6" name="Google Shape;636;p13">
            <a:extLst>
              <a:ext uri="{FF2B5EF4-FFF2-40B4-BE49-F238E27FC236}">
                <a16:creationId xmlns:a16="http://schemas.microsoft.com/office/drawing/2014/main" id="{522865A7-223F-1F98-952A-B80CE4A390FF}"/>
              </a:ext>
            </a:extLst>
          </p:cNvPr>
          <p:cNvPicPr preferRelativeResize="0"/>
          <p:nvPr/>
        </p:nvPicPr>
        <p:blipFill rotWithShape="1">
          <a:blip r:embed="rId8">
            <a:alphaModFix/>
          </a:blip>
          <a:srcRect/>
          <a:stretch/>
        </p:blipFill>
        <p:spPr>
          <a:xfrm>
            <a:off x="7933614" y="1195405"/>
            <a:ext cx="2533749" cy="2343176"/>
          </a:xfrm>
          <a:prstGeom prst="ellipse">
            <a:avLst/>
          </a:prstGeom>
          <a:noFill/>
          <a:ln>
            <a:noFill/>
          </a:ln>
        </p:spPr>
      </p:pic>
    </p:spTree>
    <p:extLst>
      <p:ext uri="{BB962C8B-B14F-4D97-AF65-F5344CB8AC3E}">
        <p14:creationId xmlns:p14="http://schemas.microsoft.com/office/powerpoint/2010/main" val="6498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disney-jake-and-the-neverland-pirates-clip-art-images--29662.gif">
            <a:hlinkClick r:id="rId3" action="ppaction://hlinksldjump"/>
          </p:cNvPr>
          <p:cNvPicPr>
            <a:picLocks noChangeAspect="1"/>
          </p:cNvPicPr>
          <p:nvPr/>
        </p:nvPicPr>
        <p:blipFill>
          <a:blip r:embed="rId4" cstate="print"/>
          <a:stretch>
            <a:fillRect/>
          </a:stretch>
        </p:blipFill>
        <p:spPr>
          <a:xfrm flipH="1">
            <a:off x="2009764" y="2761659"/>
            <a:ext cx="3308470" cy="3441697"/>
          </a:xfrm>
          <a:prstGeom prst="rect">
            <a:avLst/>
          </a:prstGeom>
        </p:spPr>
      </p:pic>
      <p:pic>
        <p:nvPicPr>
          <p:cNvPr id="17" name="Picture 16" descr="disney-jake-and-the-neverland-pirates-clip-art-images--29681.gif">
            <a:hlinkClick r:id="rId3" action="ppaction://hlinksldjump"/>
          </p:cNvPr>
          <p:cNvPicPr>
            <a:picLocks noChangeAspect="1"/>
          </p:cNvPicPr>
          <p:nvPr/>
        </p:nvPicPr>
        <p:blipFill>
          <a:blip r:embed="rId5" cstate="print"/>
          <a:stretch>
            <a:fillRect/>
          </a:stretch>
        </p:blipFill>
        <p:spPr>
          <a:xfrm flipH="1">
            <a:off x="7343787" y="3796452"/>
            <a:ext cx="2012742" cy="2406904"/>
          </a:xfrm>
          <a:prstGeom prst="rect">
            <a:avLst/>
          </a:prstGeom>
        </p:spPr>
      </p:pic>
      <p:pic>
        <p:nvPicPr>
          <p:cNvPr id="20" name="Picture 19" descr="020cafd9e8d2e8024e60e3d66391fe0e.png">
            <a:hlinkClick r:id="rId3" action="ppaction://hlinksldjump"/>
          </p:cNvPr>
          <p:cNvPicPr>
            <a:picLocks noChangeAspect="1"/>
          </p:cNvPicPr>
          <p:nvPr/>
        </p:nvPicPr>
        <p:blipFill>
          <a:blip r:embed="rId6" cstate="print"/>
          <a:stretch>
            <a:fillRect/>
          </a:stretch>
        </p:blipFill>
        <p:spPr>
          <a:xfrm>
            <a:off x="4495801" y="4343400"/>
            <a:ext cx="3684181" cy="2514600"/>
          </a:xfrm>
          <a:prstGeom prst="rect">
            <a:avLst/>
          </a:prstGeom>
        </p:spPr>
      </p:pic>
      <p:pic>
        <p:nvPicPr>
          <p:cNvPr id="2" name="Picture 1" descr="Logo, company name&#10;&#10;Description automatically generated">
            <a:extLst>
              <a:ext uri="{FF2B5EF4-FFF2-40B4-BE49-F238E27FC236}">
                <a16:creationId xmlns:a16="http://schemas.microsoft.com/office/drawing/2014/main" id="{4E3BEFF9-0E21-C6DF-D471-244CB231F2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grpSp>
        <p:nvGrpSpPr>
          <p:cNvPr id="8" name="Group 7">
            <a:extLst>
              <a:ext uri="{FF2B5EF4-FFF2-40B4-BE49-F238E27FC236}">
                <a16:creationId xmlns:a16="http://schemas.microsoft.com/office/drawing/2014/main" id="{DE6E1E7E-BAFC-D629-CF22-D58FCFC1808E}"/>
              </a:ext>
            </a:extLst>
          </p:cNvPr>
          <p:cNvGrpSpPr/>
          <p:nvPr/>
        </p:nvGrpSpPr>
        <p:grpSpPr>
          <a:xfrm>
            <a:off x="6369423" y="397103"/>
            <a:ext cx="5662132" cy="3197436"/>
            <a:chOff x="6369423" y="397103"/>
            <a:chExt cx="5662132" cy="3197436"/>
          </a:xfrm>
        </p:grpSpPr>
        <p:sp>
          <p:nvSpPr>
            <p:cNvPr id="5" name="Speech Bubble: Rectangle with Corners Rounded 4">
              <a:extLst>
                <a:ext uri="{FF2B5EF4-FFF2-40B4-BE49-F238E27FC236}">
                  <a16:creationId xmlns:a16="http://schemas.microsoft.com/office/drawing/2014/main" id="{E0891715-95EF-DD31-953B-868C41C7C946}"/>
                </a:ext>
              </a:extLst>
            </p:cNvPr>
            <p:cNvSpPr/>
            <p:nvPr/>
          </p:nvSpPr>
          <p:spPr>
            <a:xfrm>
              <a:off x="6369423" y="397103"/>
              <a:ext cx="5662132" cy="3197436"/>
            </a:xfrm>
            <a:prstGeom prst="wedgeRoundRectCallout">
              <a:avLst>
                <a:gd name="adj1" fmla="val 3756"/>
                <a:gd name="adj2" fmla="val 6774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TextBox 13"/>
            <p:cNvSpPr txBox="1"/>
            <p:nvPr/>
          </p:nvSpPr>
          <p:spPr>
            <a:xfrm>
              <a:off x="7324040" y="489586"/>
              <a:ext cx="37528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Em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hãy</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mô</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tả</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nội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dung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và</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đặt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tên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cho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bức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hình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sau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a:t>
              </a:r>
            </a:p>
          </p:txBody>
        </p:sp>
      </p:grpSp>
      <p:sp>
        <p:nvSpPr>
          <p:cNvPr id="7" name="Speech Bubble: Rectangle with Corners Rounded 6">
            <a:extLst>
              <a:ext uri="{FF2B5EF4-FFF2-40B4-BE49-F238E27FC236}">
                <a16:creationId xmlns:a16="http://schemas.microsoft.com/office/drawing/2014/main" id="{00C93386-06BD-179F-0C5E-1E7FBC3380A6}"/>
              </a:ext>
            </a:extLst>
          </p:cNvPr>
          <p:cNvSpPr/>
          <p:nvPr/>
        </p:nvSpPr>
        <p:spPr>
          <a:xfrm>
            <a:off x="307270" y="1032693"/>
            <a:ext cx="4703789" cy="1989907"/>
          </a:xfrm>
          <a:prstGeom prst="wedgeRoundRectCallout">
            <a:avLst>
              <a:gd name="adj1" fmla="val -5361"/>
              <a:gd name="adj2" fmla="val 74200"/>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rPr>
              <a:t>Nội dung:</a:t>
            </a:r>
            <a:r>
              <a:rPr kumimoji="0" lang="en-US" sz="2000" b="1"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rPr>
              <a:t> </a:t>
            </a:r>
            <a:r>
              <a:rPr kumimoji="0" lang="vi-VN" sz="2000" b="0"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rPr>
              <a:t>Thiếu niên tặng hiện vật giúp đỡ người nghèo khó, thể hiện tình thương người.</a:t>
            </a:r>
          </a:p>
        </p:txBody>
      </p:sp>
      <p:sp>
        <p:nvSpPr>
          <p:cNvPr id="4" name="TextBox 3">
            <a:extLst>
              <a:ext uri="{FF2B5EF4-FFF2-40B4-BE49-F238E27FC236}">
                <a16:creationId xmlns:a16="http://schemas.microsoft.com/office/drawing/2014/main" id="{7F17680C-5BCA-651D-6302-D634216BDCEA}"/>
              </a:ext>
            </a:extLst>
          </p:cNvPr>
          <p:cNvSpPr txBox="1"/>
          <p:nvPr/>
        </p:nvSpPr>
        <p:spPr>
          <a:xfrm>
            <a:off x="415630" y="1032693"/>
            <a:ext cx="3915072" cy="4019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UTM Avo" panose="02040603050506020204" pitchFamily="18" charset="0"/>
                <a:cs typeface="Arial"/>
                <a:sym typeface="Arial"/>
              </a:rPr>
              <a:t>Ảnh 5: Giúp người nghèo</a:t>
            </a:r>
          </a:p>
        </p:txBody>
      </p:sp>
      <p:pic>
        <p:nvPicPr>
          <p:cNvPr id="3" name="Google Shape;644;p14">
            <a:extLst>
              <a:ext uri="{FF2B5EF4-FFF2-40B4-BE49-F238E27FC236}">
                <a16:creationId xmlns:a16="http://schemas.microsoft.com/office/drawing/2014/main" id="{28443148-CD9E-441A-5783-343E309EF088}"/>
              </a:ext>
            </a:extLst>
          </p:cNvPr>
          <p:cNvPicPr preferRelativeResize="0"/>
          <p:nvPr/>
        </p:nvPicPr>
        <p:blipFill rotWithShape="1">
          <a:blip r:embed="rId8">
            <a:alphaModFix/>
          </a:blip>
          <a:srcRect/>
          <a:stretch/>
        </p:blipFill>
        <p:spPr>
          <a:xfrm>
            <a:off x="7727785" y="1197472"/>
            <a:ext cx="2945407" cy="2272408"/>
          </a:xfrm>
          <a:prstGeom prst="ellipse">
            <a:avLst/>
          </a:prstGeom>
          <a:noFill/>
          <a:ln>
            <a:noFill/>
          </a:ln>
        </p:spPr>
      </p:pic>
    </p:spTree>
    <p:extLst>
      <p:ext uri="{BB962C8B-B14F-4D97-AF65-F5344CB8AC3E}">
        <p14:creationId xmlns:p14="http://schemas.microsoft.com/office/powerpoint/2010/main" val="385445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2">
            <a:alphaModFix/>
          </a:blip>
          <a:srcRect l="15285" t="10430" r="46645" b="11190"/>
          <a:stretch/>
        </p:blipFill>
        <p:spPr>
          <a:xfrm>
            <a:off x="-1157782" y="-274224"/>
            <a:ext cx="13897706" cy="7552607"/>
          </a:xfrm>
          <a:prstGeom prst="rect">
            <a:avLst/>
          </a:prstGeom>
          <a:noFill/>
          <a:ln>
            <a:noFill/>
          </a:ln>
        </p:spPr>
      </p:pic>
      <p:sp>
        <p:nvSpPr>
          <p:cNvPr id="6" name="Rectangle 5"/>
          <p:cNvSpPr/>
          <p:nvPr/>
        </p:nvSpPr>
        <p:spPr>
          <a:xfrm>
            <a:off x="1326042" y="3350759"/>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smtClean="0">
              <a:ln>
                <a:noFill/>
              </a:ln>
              <a:solidFill>
                <a:prstClr val="black"/>
              </a:solidFill>
              <a:effectLst/>
              <a:uLnTx/>
              <a:uFillTx/>
              <a:latin typeface="Times" panose="02020603050405020304" pitchFamily="18" charset="0"/>
              <a:cs typeface="Times" panose="02020603050405020304" pitchFamily="18" charset="0"/>
            </a:endParaRPr>
          </a:p>
        </p:txBody>
      </p:sp>
      <p:sp>
        <p:nvSpPr>
          <p:cNvPr id="12" name="TextBox 11"/>
          <p:cNvSpPr txBox="1">
            <a:spLocks noChangeArrowheads="1"/>
          </p:cNvSpPr>
          <p:nvPr/>
        </p:nvSpPr>
        <p:spPr bwMode="auto">
          <a:xfrm>
            <a:off x="170177" y="614776"/>
            <a:ext cx="11515997" cy="2002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Times" panose="02020603050405020304" pitchFamily="18" charset="0"/>
                <a:ea typeface="微软雅黑" panose="020B0503020204020204" pitchFamily="34" charset="-122"/>
                <a:cs typeface="Times" panose="02020603050405020304" pitchFamily="18" charset="0"/>
              </a:rPr>
              <a:t>TRÒ CHƠI: </a:t>
            </a:r>
            <a:endParaRPr lang="en-US" altLang="en-US" sz="4400" b="1" dirty="0" smtClean="0">
              <a:solidFill>
                <a:srgbClr val="0070C0"/>
              </a:solidFill>
              <a:latin typeface="Times" panose="02020603050405020304" pitchFamily="18" charset="0"/>
              <a:ea typeface="微软雅黑" panose="020B0503020204020204" pitchFamily="34" charset="-122"/>
              <a:cs typeface="Times" panose="02020603050405020304" pitchFamily="18" charset="0"/>
            </a:endParaRPr>
          </a:p>
          <a:p>
            <a:pPr algn="ctr" fontAlgn="base">
              <a:lnSpc>
                <a:spcPct val="150000"/>
              </a:lnSpc>
              <a:spcBef>
                <a:spcPct val="0"/>
              </a:spcBef>
              <a:spcAft>
                <a:spcPct val="0"/>
              </a:spcAft>
              <a:buFontTx/>
              <a:buNone/>
            </a:pPr>
            <a:r>
              <a:rPr lang="en-US" altLang="en-US" sz="4400" b="1" dirty="0" smtClean="0">
                <a:solidFill>
                  <a:srgbClr val="FF0000"/>
                </a:solidFill>
                <a:latin typeface="Times" panose="02020603050405020304" pitchFamily="18" charset="0"/>
                <a:ea typeface="微软雅黑" panose="020B0503020204020204" pitchFamily="34" charset="-122"/>
                <a:cs typeface="Times" panose="02020603050405020304" pitchFamily="18" charset="0"/>
              </a:rPr>
              <a:t>THẨM THẤU ÂM NHẠC</a:t>
            </a:r>
            <a:endParaRPr lang="it-IT" altLang="en-US" sz="4400" b="1" dirty="0">
              <a:solidFill>
                <a:srgbClr val="FF0000"/>
              </a:solidFill>
              <a:latin typeface="Times" panose="02020603050405020304" pitchFamily="18" charset="0"/>
              <a:ea typeface="微软雅黑" panose="020B0503020204020204" pitchFamily="34" charset="-122"/>
              <a:cs typeface="Times" panose="02020603050405020304" pitchFamily="18" charset="0"/>
            </a:endParaRPr>
          </a:p>
        </p:txBody>
      </p:sp>
      <p:sp>
        <p:nvSpPr>
          <p:cNvPr id="3" name="Rectangle 2"/>
          <p:cNvSpPr/>
          <p:nvPr/>
        </p:nvSpPr>
        <p:spPr>
          <a:xfrm>
            <a:off x="1134534" y="3343349"/>
            <a:ext cx="10551640" cy="2112501"/>
          </a:xfrm>
          <a:prstGeom prst="rect">
            <a:avLst/>
          </a:prstGeom>
        </p:spPr>
        <p:txBody>
          <a:bodyPr wrap="square">
            <a:spAutoFit/>
          </a:bodyPr>
          <a:lstStyle/>
          <a:p>
            <a:pPr marR="0" lvl="0" algn="ctr">
              <a:lnSpc>
                <a:spcPct val="112000"/>
              </a:lnSpc>
              <a:spcBef>
                <a:spcPts val="0"/>
              </a:spcBef>
              <a:spcAft>
                <a:spcPts val="200"/>
              </a:spcAft>
              <a:buClr>
                <a:srgbClr val="1D02DA"/>
              </a:buClr>
              <a:buSzPts val="1000"/>
              <a:tabLst>
                <a:tab pos="334645" algn="l"/>
              </a:tabLst>
            </a:pP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Nghe</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bài</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hát</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b="1" dirty="0" smtClean="0">
                <a:solidFill>
                  <a:srgbClr val="1D02DA"/>
                </a:solidFill>
                <a:latin typeface="Times" panose="02020603050405020304" pitchFamily="18" charset="0"/>
                <a:ea typeface="Arial" panose="020B0604020202020204" pitchFamily="34" charset="0"/>
                <a:cs typeface="Times" panose="02020603050405020304" pitchFamily="18" charset="0"/>
              </a:rPr>
              <a:t>“</a:t>
            </a:r>
            <a:r>
              <a:rPr lang="vi-VN" sz="2800" b="1" dirty="0" smtClean="0">
                <a:solidFill>
                  <a:srgbClr val="1D02DA"/>
                </a:solidFill>
                <a:latin typeface="Times" panose="02020603050405020304" pitchFamily="18" charset="0"/>
                <a:ea typeface="Arial" panose="020B0604020202020204" pitchFamily="34" charset="0"/>
                <a:cs typeface="Times" panose="02020603050405020304" pitchFamily="18" charset="0"/>
              </a:rPr>
              <a:t>THƯƠNG NGƯỜI NHƯ THỂ THƯƠNG THÂN</a:t>
            </a:r>
            <a:r>
              <a:rPr lang="en-US" sz="2800" b="1" dirty="0" smtClean="0">
                <a:solidFill>
                  <a:srgbClr val="1D02DA"/>
                </a:solidFill>
                <a:latin typeface="Times" panose="02020603050405020304" pitchFamily="18" charset="0"/>
                <a:ea typeface="Arial" panose="020B0604020202020204" pitchFamily="34" charset="0"/>
                <a:cs typeface="Times" panose="02020603050405020304" pitchFamily="18" charset="0"/>
              </a:rPr>
              <a:t>”</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endPar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endParaRPr>
          </a:p>
          <a:p>
            <a:pPr marR="0" lvl="0" algn="ctr">
              <a:lnSpc>
                <a:spcPct val="112000"/>
              </a:lnSpc>
              <a:spcBef>
                <a:spcPts val="0"/>
              </a:spcBef>
              <a:spcAft>
                <a:spcPts val="200"/>
              </a:spcAft>
              <a:buClr>
                <a:srgbClr val="1D02DA"/>
              </a:buClr>
              <a:buSzPts val="1000"/>
              <a:tabLst>
                <a:tab pos="334645" algn="l"/>
              </a:tabLst>
            </a:pP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và</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trả</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lời</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câu</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hỏi</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a:t>
            </a:r>
          </a:p>
          <a:p>
            <a:pPr marR="0" lvl="0" algn="just">
              <a:lnSpc>
                <a:spcPct val="112000"/>
              </a:lnSpc>
              <a:spcBef>
                <a:spcPts val="0"/>
              </a:spcBef>
              <a:spcAft>
                <a:spcPts val="200"/>
              </a:spcAft>
              <a:buClr>
                <a:srgbClr val="1D02DA"/>
              </a:buClr>
              <a:buSzPts val="1000"/>
              <a:tabLst>
                <a:tab pos="334645" algn="l"/>
              </a:tabLst>
            </a:pPr>
            <a:r>
              <a:rPr lang="vi-VN"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1</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Nội</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dung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bài</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hát</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thể</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hiện</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điều</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gì</a:t>
            </a:r>
            <a:r>
              <a:rPr lang="vi-VN"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a:t>
            </a:r>
            <a:endParaRPr lang="en-US" sz="2800" dirty="0">
              <a:latin typeface="Times" panose="02020603050405020304" pitchFamily="18" charset="0"/>
              <a:ea typeface="Arial" panose="020B0604020202020204" pitchFamily="34" charset="0"/>
              <a:cs typeface="Times" panose="02020603050405020304" pitchFamily="18" charset="0"/>
            </a:endParaRPr>
          </a:p>
          <a:p>
            <a:pPr marR="0" lvl="0" algn="just">
              <a:lnSpc>
                <a:spcPct val="115000"/>
              </a:lnSpc>
              <a:spcBef>
                <a:spcPts val="0"/>
              </a:spcBef>
              <a:spcAft>
                <a:spcPts val="200"/>
              </a:spcAft>
              <a:buClr>
                <a:srgbClr val="1D02DA"/>
              </a:buClr>
              <a:buSzPts val="1000"/>
              <a:tabLst>
                <a:tab pos="328930" algn="l"/>
              </a:tabLst>
            </a:pPr>
            <a:r>
              <a:rPr lang="vi-VN"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2</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Những</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ca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từ</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nào</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trong</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bài</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hát</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thể</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hiện</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nội</a:t>
            </a:r>
            <a:r>
              <a:rPr lang="en-US"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 dung </a:t>
            </a:r>
            <a:r>
              <a:rPr lang="en-US" sz="2800" dirty="0" err="1" smtClean="0">
                <a:solidFill>
                  <a:srgbClr val="1D02DA"/>
                </a:solidFill>
                <a:latin typeface="Times" panose="02020603050405020304" pitchFamily="18" charset="0"/>
                <a:ea typeface="Arial" panose="020B0604020202020204" pitchFamily="34" charset="0"/>
                <a:cs typeface="Times" panose="02020603050405020304" pitchFamily="18" charset="0"/>
              </a:rPr>
              <a:t>đó</a:t>
            </a:r>
            <a:r>
              <a:rPr lang="vi-VN" sz="2800" dirty="0" smtClean="0">
                <a:solidFill>
                  <a:srgbClr val="1D02DA"/>
                </a:solidFill>
                <a:latin typeface="Times" panose="02020603050405020304" pitchFamily="18" charset="0"/>
                <a:ea typeface="Arial" panose="020B0604020202020204" pitchFamily="34" charset="0"/>
                <a:cs typeface="Times" panose="02020603050405020304" pitchFamily="18" charset="0"/>
              </a:rPr>
              <a:t>?</a:t>
            </a:r>
            <a:endParaRPr lang="en-US" sz="2800" dirty="0">
              <a:latin typeface="Times" panose="02020603050405020304" pitchFamily="18" charset="0"/>
              <a:ea typeface="Arial" panose="020B0604020202020204" pitchFamily="34" charset="0"/>
              <a:cs typeface="Times" panose="02020603050405020304" pitchFamily="18" charset="0"/>
            </a:endParaRPr>
          </a:p>
        </p:txBody>
      </p:sp>
      <p:pic>
        <p:nvPicPr>
          <p:cNvPr id="10" name="Shape 1"/>
          <p:cNvPicPr/>
          <p:nvPr/>
        </p:nvPicPr>
        <p:blipFill>
          <a:blip r:embed="rId3"/>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disney-jake-and-the-neverland-pirates-clip-art-images--29662.gif">
            <a:hlinkClick r:id="rId3" action="ppaction://hlinksldjump"/>
          </p:cNvPr>
          <p:cNvPicPr>
            <a:picLocks noChangeAspect="1"/>
          </p:cNvPicPr>
          <p:nvPr/>
        </p:nvPicPr>
        <p:blipFill>
          <a:blip r:embed="rId4" cstate="print"/>
          <a:stretch>
            <a:fillRect/>
          </a:stretch>
        </p:blipFill>
        <p:spPr>
          <a:xfrm flipH="1">
            <a:off x="2009764" y="2761659"/>
            <a:ext cx="3308470" cy="3441697"/>
          </a:xfrm>
          <a:prstGeom prst="rect">
            <a:avLst/>
          </a:prstGeom>
        </p:spPr>
      </p:pic>
      <p:pic>
        <p:nvPicPr>
          <p:cNvPr id="17" name="Picture 16" descr="disney-jake-and-the-neverland-pirates-clip-art-images--29681.gif">
            <a:hlinkClick r:id="rId3" action="ppaction://hlinksldjump"/>
          </p:cNvPr>
          <p:cNvPicPr>
            <a:picLocks noChangeAspect="1"/>
          </p:cNvPicPr>
          <p:nvPr/>
        </p:nvPicPr>
        <p:blipFill>
          <a:blip r:embed="rId5" cstate="print"/>
          <a:stretch>
            <a:fillRect/>
          </a:stretch>
        </p:blipFill>
        <p:spPr>
          <a:xfrm flipH="1">
            <a:off x="7343787" y="3796452"/>
            <a:ext cx="2012742" cy="2406904"/>
          </a:xfrm>
          <a:prstGeom prst="rect">
            <a:avLst/>
          </a:prstGeom>
        </p:spPr>
      </p:pic>
      <p:pic>
        <p:nvPicPr>
          <p:cNvPr id="20" name="Picture 19" descr="020cafd9e8d2e8024e60e3d66391fe0e.png">
            <a:hlinkClick r:id="rId3" action="ppaction://hlinksldjump"/>
          </p:cNvPr>
          <p:cNvPicPr>
            <a:picLocks noChangeAspect="1"/>
          </p:cNvPicPr>
          <p:nvPr/>
        </p:nvPicPr>
        <p:blipFill>
          <a:blip r:embed="rId6" cstate="print"/>
          <a:stretch>
            <a:fillRect/>
          </a:stretch>
        </p:blipFill>
        <p:spPr>
          <a:xfrm>
            <a:off x="4495801" y="4343400"/>
            <a:ext cx="3684181" cy="2514600"/>
          </a:xfrm>
          <a:prstGeom prst="rect">
            <a:avLst/>
          </a:prstGeom>
        </p:spPr>
      </p:pic>
      <p:pic>
        <p:nvPicPr>
          <p:cNvPr id="2" name="Picture 1" descr="Logo, company name&#10;&#10;Description automatically generated">
            <a:extLst>
              <a:ext uri="{FF2B5EF4-FFF2-40B4-BE49-F238E27FC236}">
                <a16:creationId xmlns:a16="http://schemas.microsoft.com/office/drawing/2014/main" id="{4E3BEFF9-0E21-C6DF-D471-244CB231F2D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14541" cy="685800"/>
          </a:xfrm>
          <a:prstGeom prst="rect">
            <a:avLst/>
          </a:prstGeom>
        </p:spPr>
      </p:pic>
      <p:grpSp>
        <p:nvGrpSpPr>
          <p:cNvPr id="8" name="Group 7">
            <a:extLst>
              <a:ext uri="{FF2B5EF4-FFF2-40B4-BE49-F238E27FC236}">
                <a16:creationId xmlns:a16="http://schemas.microsoft.com/office/drawing/2014/main" id="{DE6E1E7E-BAFC-D629-CF22-D58FCFC1808E}"/>
              </a:ext>
            </a:extLst>
          </p:cNvPr>
          <p:cNvGrpSpPr/>
          <p:nvPr/>
        </p:nvGrpSpPr>
        <p:grpSpPr>
          <a:xfrm>
            <a:off x="6369423" y="397103"/>
            <a:ext cx="5662132" cy="3197436"/>
            <a:chOff x="6369423" y="397103"/>
            <a:chExt cx="5662132" cy="3197436"/>
          </a:xfrm>
        </p:grpSpPr>
        <p:sp>
          <p:nvSpPr>
            <p:cNvPr id="5" name="Speech Bubble: Rectangle with Corners Rounded 4">
              <a:extLst>
                <a:ext uri="{FF2B5EF4-FFF2-40B4-BE49-F238E27FC236}">
                  <a16:creationId xmlns:a16="http://schemas.microsoft.com/office/drawing/2014/main" id="{E0891715-95EF-DD31-953B-868C41C7C946}"/>
                </a:ext>
              </a:extLst>
            </p:cNvPr>
            <p:cNvSpPr/>
            <p:nvPr/>
          </p:nvSpPr>
          <p:spPr>
            <a:xfrm>
              <a:off x="6369423" y="397103"/>
              <a:ext cx="5662132" cy="3197436"/>
            </a:xfrm>
            <a:prstGeom prst="wedgeRoundRectCallout">
              <a:avLst>
                <a:gd name="adj1" fmla="val 3756"/>
                <a:gd name="adj2" fmla="val 67740"/>
                <a:gd name="adj3" fmla="val 16667"/>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TextBox 13"/>
            <p:cNvSpPr txBox="1"/>
            <p:nvPr/>
          </p:nvSpPr>
          <p:spPr>
            <a:xfrm>
              <a:off x="7324040" y="489586"/>
              <a:ext cx="375289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Em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hãy</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mô</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tả</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nội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dung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và</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đặt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tên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cho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bức</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hình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Arial"/>
                  <a:sym typeface="Arial"/>
                </a:rPr>
                <a:t>sau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Arial"/>
                  <a:sym typeface="Arial"/>
                </a:rPr>
                <a:t>.</a:t>
              </a:r>
            </a:p>
          </p:txBody>
        </p:sp>
      </p:grpSp>
      <p:sp>
        <p:nvSpPr>
          <p:cNvPr id="7" name="Speech Bubble: Rectangle with Corners Rounded 6">
            <a:extLst>
              <a:ext uri="{FF2B5EF4-FFF2-40B4-BE49-F238E27FC236}">
                <a16:creationId xmlns:a16="http://schemas.microsoft.com/office/drawing/2014/main" id="{00C93386-06BD-179F-0C5E-1E7FBC3380A6}"/>
              </a:ext>
            </a:extLst>
          </p:cNvPr>
          <p:cNvSpPr/>
          <p:nvPr/>
        </p:nvSpPr>
        <p:spPr>
          <a:xfrm>
            <a:off x="307270" y="1032693"/>
            <a:ext cx="4634843" cy="1728967"/>
          </a:xfrm>
          <a:prstGeom prst="wedgeRoundRectCallout">
            <a:avLst>
              <a:gd name="adj1" fmla="val -5361"/>
              <a:gd name="adj2" fmla="val 74200"/>
              <a:gd name="adj3" fmla="val 16667"/>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rPr>
              <a:t>Nội dung:</a:t>
            </a:r>
            <a:r>
              <a:rPr kumimoji="0" lang="en-US" sz="2000" b="1"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rPr>
              <a:t> </a:t>
            </a:r>
            <a:r>
              <a:rPr kumimoji="0" lang="vi-VN" sz="2000" b="0" i="0" u="none" strike="noStrike" kern="0" cap="none" spc="0" normalizeH="0" baseline="0" noProof="0" dirty="0">
                <a:ln>
                  <a:noFill/>
                </a:ln>
                <a:solidFill>
                  <a:prstClr val="black"/>
                </a:solidFill>
                <a:effectLst/>
                <a:uLnTx/>
                <a:uFillTx/>
                <a:latin typeface="UTM Avo" panose="02040603050506020204" pitchFamily="18" charset="0"/>
                <a:ea typeface="+mn-ea"/>
                <a:cs typeface="+mn-cs"/>
                <a:sym typeface="Arial"/>
              </a:rPr>
              <a:t>Người lớn quát mắng trẻ em, thể hiện không yêu thương trẻ em. </a:t>
            </a:r>
          </a:p>
        </p:txBody>
      </p:sp>
      <p:sp>
        <p:nvSpPr>
          <p:cNvPr id="4" name="TextBox 3">
            <a:extLst>
              <a:ext uri="{FF2B5EF4-FFF2-40B4-BE49-F238E27FC236}">
                <a16:creationId xmlns:a16="http://schemas.microsoft.com/office/drawing/2014/main" id="{7F17680C-5BCA-651D-6302-D634216BDCEA}"/>
              </a:ext>
            </a:extLst>
          </p:cNvPr>
          <p:cNvSpPr txBox="1"/>
          <p:nvPr/>
        </p:nvSpPr>
        <p:spPr>
          <a:xfrm>
            <a:off x="415630" y="1032693"/>
            <a:ext cx="3915072" cy="40196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a:ln>
                  <a:noFill/>
                </a:ln>
                <a:solidFill>
                  <a:srgbClr val="000000"/>
                </a:solidFill>
                <a:effectLst/>
                <a:uLnTx/>
                <a:uFillTx/>
                <a:latin typeface="UTM Avo" panose="02040603050506020204" pitchFamily="18" charset="0"/>
                <a:cs typeface="Arial"/>
                <a:sym typeface="Arial"/>
              </a:rPr>
              <a:t>Ảnh 6: Quát mắng trẻ em </a:t>
            </a:r>
          </a:p>
        </p:txBody>
      </p:sp>
      <p:pic>
        <p:nvPicPr>
          <p:cNvPr id="3" name="Google Shape;652;p15">
            <a:extLst>
              <a:ext uri="{FF2B5EF4-FFF2-40B4-BE49-F238E27FC236}">
                <a16:creationId xmlns:a16="http://schemas.microsoft.com/office/drawing/2014/main" id="{531DE385-EB85-7573-E0E0-38651CA73D38}"/>
              </a:ext>
            </a:extLst>
          </p:cNvPr>
          <p:cNvPicPr preferRelativeResize="0"/>
          <p:nvPr/>
        </p:nvPicPr>
        <p:blipFill rotWithShape="1">
          <a:blip r:embed="rId8">
            <a:alphaModFix/>
          </a:blip>
          <a:srcRect l="8508" t="11434" r="6166" b="4420"/>
          <a:stretch/>
        </p:blipFill>
        <p:spPr>
          <a:xfrm>
            <a:off x="7894950" y="1197472"/>
            <a:ext cx="2287286" cy="2214253"/>
          </a:xfrm>
          <a:prstGeom prst="ellipse">
            <a:avLst/>
          </a:prstGeom>
          <a:noFill/>
          <a:ln>
            <a:noFill/>
          </a:ln>
        </p:spPr>
      </p:pic>
    </p:spTree>
    <p:extLst>
      <p:ext uri="{BB962C8B-B14F-4D97-AF65-F5344CB8AC3E}">
        <p14:creationId xmlns:p14="http://schemas.microsoft.com/office/powerpoint/2010/main" val="2308064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57;p16">
            <a:extLst>
              <a:ext uri="{FF2B5EF4-FFF2-40B4-BE49-F238E27FC236}">
                <a16:creationId xmlns:a16="http://schemas.microsoft.com/office/drawing/2014/main" id="{196D1235-B2DA-72A3-EF51-7A5F44A2D64A}"/>
              </a:ext>
            </a:extLst>
          </p:cNvPr>
          <p:cNvSpPr/>
          <p:nvPr/>
        </p:nvSpPr>
        <p:spPr>
          <a:xfrm>
            <a:off x="448700" y="1278663"/>
            <a:ext cx="11555855" cy="2431380"/>
          </a:xfrm>
          <a:prstGeom prst="rect">
            <a:avLst/>
          </a:prstGeom>
          <a:noFill/>
          <a:ln>
            <a:noFill/>
          </a:ln>
        </p:spPr>
        <p:txBody>
          <a:bodyPr spcFirstLastPara="1" wrap="square" lIns="121900" tIns="60933" rIns="121900" bIns="60933" anchor="t" anchorCtr="0">
            <a:spAutoFit/>
          </a:bodyPr>
          <a:lstStyle/>
          <a:p>
            <a:pPr algn="just">
              <a:lnSpc>
                <a:spcPct val="125000"/>
              </a:lnSpc>
            </a:pPr>
            <a:r>
              <a:rPr lang="en-US" sz="2400" dirty="0">
                <a:latin typeface="UTM Avo" panose="02040603050506020204" pitchFamily="18" charset="0"/>
              </a:rPr>
              <a:t>- </a:t>
            </a:r>
            <a:r>
              <a:rPr lang="vi-VN" sz="2400" dirty="0">
                <a:latin typeface="UTM Avo" panose="02040603050506020204" pitchFamily="18" charset="0"/>
              </a:rPr>
              <a:t>Sẵn sàng giúp đỡ, cảm thông và chia sẽ những, khó khăn, đau thương với người khác. </a:t>
            </a:r>
          </a:p>
          <a:p>
            <a:pPr algn="just">
              <a:lnSpc>
                <a:spcPct val="125000"/>
              </a:lnSpc>
            </a:pPr>
            <a:r>
              <a:rPr lang="vi-VN" sz="2400" b="1" dirty="0">
                <a:latin typeface="UTM Avo" panose="02040603050506020204" pitchFamily="18" charset="0"/>
              </a:rPr>
              <a:t>Ví dụ: </a:t>
            </a:r>
            <a:r>
              <a:rPr lang="vi-VN" sz="2400" dirty="0">
                <a:latin typeface="UTM Avo" panose="02040603050506020204" pitchFamily="18" charset="0"/>
              </a:rPr>
              <a:t>giúp đỡ người già, người tàn tật, trẻ em lúc khó khăn; dũng cảm cứu người khỏi đuối nước, hoả hoạn; thầy thuốc hết lòng cứu chữa bệnh nhân; hi</a:t>
            </a:r>
            <a:r>
              <a:rPr lang="en-US" sz="2400" dirty="0">
                <a:latin typeface="UTM Avo" panose="02040603050506020204" pitchFamily="18" charset="0"/>
              </a:rPr>
              <a:t>ế</a:t>
            </a:r>
            <a:r>
              <a:rPr lang="vi-VN" sz="2400" dirty="0">
                <a:latin typeface="UTM Avo" panose="02040603050506020204" pitchFamily="18" charset="0"/>
              </a:rPr>
              <a:t>n máu cứu người;...</a:t>
            </a:r>
          </a:p>
        </p:txBody>
      </p:sp>
      <p:sp>
        <p:nvSpPr>
          <p:cNvPr id="3" name="Google Shape;658;p16">
            <a:extLst>
              <a:ext uri="{FF2B5EF4-FFF2-40B4-BE49-F238E27FC236}">
                <a16:creationId xmlns:a16="http://schemas.microsoft.com/office/drawing/2014/main" id="{DE847033-0B8D-F199-C641-A6F4E700FF6B}"/>
              </a:ext>
            </a:extLst>
          </p:cNvPr>
          <p:cNvSpPr/>
          <p:nvPr/>
        </p:nvSpPr>
        <p:spPr>
          <a:xfrm>
            <a:off x="318072" y="417046"/>
            <a:ext cx="7060800" cy="492388"/>
          </a:xfrm>
          <a:prstGeom prst="rect">
            <a:avLst/>
          </a:prstGeom>
          <a:noFill/>
          <a:ln>
            <a:noFill/>
          </a:ln>
        </p:spPr>
        <p:txBody>
          <a:bodyPr spcFirstLastPara="1" wrap="square" lIns="121900" tIns="60933" rIns="121900" bIns="60933" anchor="t" anchorCtr="0">
            <a:spAutoFit/>
          </a:bodyPr>
          <a:lstStyle/>
          <a:p>
            <a:r>
              <a:rPr lang="en-US" sz="2400" b="1" dirty="0" err="1" smtClean="0">
                <a:latin typeface="UTM Avo" panose="02040603050506020204" pitchFamily="18" charset="0"/>
              </a:rPr>
              <a:t>Biểu</a:t>
            </a:r>
            <a:r>
              <a:rPr lang="en-US" sz="2400" b="1" dirty="0" smtClean="0">
                <a:latin typeface="UTM Avo" panose="02040603050506020204" pitchFamily="18" charset="0"/>
              </a:rPr>
              <a:t> </a:t>
            </a:r>
            <a:r>
              <a:rPr lang="en-US" sz="2400" b="1" dirty="0" err="1">
                <a:latin typeface="UTM Avo" panose="02040603050506020204" pitchFamily="18" charset="0"/>
              </a:rPr>
              <a:t>hiện</a:t>
            </a:r>
            <a:r>
              <a:rPr lang="en-US" sz="2400" b="1" dirty="0">
                <a:latin typeface="UTM Avo" panose="02040603050506020204" pitchFamily="18" charset="0"/>
              </a:rPr>
              <a:t> </a:t>
            </a:r>
            <a:r>
              <a:rPr lang="en-US" sz="2400" b="1" dirty="0" err="1">
                <a:latin typeface="UTM Avo" panose="02040603050506020204" pitchFamily="18" charset="0"/>
              </a:rPr>
              <a:t>của</a:t>
            </a:r>
            <a:r>
              <a:rPr lang="en-US" sz="2400" b="1" dirty="0">
                <a:latin typeface="UTM Avo" panose="02040603050506020204" pitchFamily="18" charset="0"/>
              </a:rPr>
              <a:t> </a:t>
            </a:r>
            <a:r>
              <a:rPr lang="en-US" sz="2400" b="1" dirty="0" err="1">
                <a:latin typeface="UTM Avo" panose="02040603050506020204" pitchFamily="18" charset="0"/>
              </a:rPr>
              <a:t>yêu</a:t>
            </a:r>
            <a:r>
              <a:rPr lang="en-US" sz="2400" b="1" dirty="0">
                <a:latin typeface="UTM Avo" panose="02040603050506020204" pitchFamily="18" charset="0"/>
              </a:rPr>
              <a:t> </a:t>
            </a:r>
            <a:r>
              <a:rPr lang="en-US" sz="2400" b="1" dirty="0" err="1">
                <a:latin typeface="UTM Avo" panose="02040603050506020204" pitchFamily="18" charset="0"/>
              </a:rPr>
              <a:t>thương</a:t>
            </a:r>
            <a:r>
              <a:rPr lang="en-US" sz="2400" b="1" dirty="0">
                <a:latin typeface="UTM Avo" panose="02040603050506020204" pitchFamily="18" charset="0"/>
              </a:rPr>
              <a:t> con </a:t>
            </a:r>
            <a:r>
              <a:rPr lang="en-US" sz="2400" b="1" dirty="0" err="1">
                <a:latin typeface="UTM Avo" panose="02040603050506020204" pitchFamily="18" charset="0"/>
              </a:rPr>
              <a:t>người</a:t>
            </a:r>
            <a:r>
              <a:rPr lang="en-US" sz="2400" b="1" dirty="0">
                <a:latin typeface="UTM Avo" panose="02040603050506020204" pitchFamily="18" charset="0"/>
              </a:rPr>
              <a:t>:</a:t>
            </a:r>
            <a:endParaRPr sz="2400" b="1" dirty="0">
              <a:latin typeface="UTM Avo" panose="02040603050506020204" pitchFamily="18" charset="0"/>
            </a:endParaRPr>
          </a:p>
        </p:txBody>
      </p:sp>
      <p:pic>
        <p:nvPicPr>
          <p:cNvPr id="4" name="Google Shape;659;p16" descr="Tiên Tích Đức - Hậu Tầm Long&quot; Vậy làm thế nào để Tích Đức">
            <a:extLst>
              <a:ext uri="{FF2B5EF4-FFF2-40B4-BE49-F238E27FC236}">
                <a16:creationId xmlns:a16="http://schemas.microsoft.com/office/drawing/2014/main" id="{0A1F7976-82C5-5949-8436-860DD8D2B0F0}"/>
              </a:ext>
            </a:extLst>
          </p:cNvPr>
          <p:cNvPicPr preferRelativeResize="0"/>
          <p:nvPr/>
        </p:nvPicPr>
        <p:blipFill rotWithShape="1">
          <a:blip r:embed="rId2">
            <a:alphaModFix/>
          </a:blip>
          <a:srcRect/>
          <a:stretch/>
        </p:blipFill>
        <p:spPr>
          <a:xfrm>
            <a:off x="8606700" y="4446813"/>
            <a:ext cx="3145973" cy="2324100"/>
          </a:xfrm>
          <a:prstGeom prst="rect">
            <a:avLst/>
          </a:prstGeom>
          <a:noFill/>
          <a:ln>
            <a:noFill/>
          </a:ln>
        </p:spPr>
      </p:pic>
      <p:pic>
        <p:nvPicPr>
          <p:cNvPr id="5" name="Google Shape;660;p16" descr="Dòng sữa yêu thương – kỳ II: Mở ra những trang đời mới - Báo Thừa Thiên Huế  Online">
            <a:extLst>
              <a:ext uri="{FF2B5EF4-FFF2-40B4-BE49-F238E27FC236}">
                <a16:creationId xmlns:a16="http://schemas.microsoft.com/office/drawing/2014/main" id="{A48528B7-F1F0-0FA7-8465-22BDE30D9E83}"/>
              </a:ext>
            </a:extLst>
          </p:cNvPr>
          <p:cNvPicPr preferRelativeResize="0"/>
          <p:nvPr/>
        </p:nvPicPr>
        <p:blipFill rotWithShape="1">
          <a:blip r:embed="rId3">
            <a:alphaModFix/>
          </a:blip>
          <a:srcRect/>
          <a:stretch/>
        </p:blipFill>
        <p:spPr>
          <a:xfrm>
            <a:off x="4577651" y="4446813"/>
            <a:ext cx="3297955" cy="2324100"/>
          </a:xfrm>
          <a:prstGeom prst="rect">
            <a:avLst/>
          </a:prstGeom>
          <a:noFill/>
          <a:ln>
            <a:noFill/>
          </a:ln>
        </p:spPr>
      </p:pic>
      <p:pic>
        <p:nvPicPr>
          <p:cNvPr id="6" name="Google Shape;661;p16">
            <a:extLst>
              <a:ext uri="{FF2B5EF4-FFF2-40B4-BE49-F238E27FC236}">
                <a16:creationId xmlns:a16="http://schemas.microsoft.com/office/drawing/2014/main" id="{ED2C5D92-8D06-D31B-6F8A-0A3F39823A9D}"/>
              </a:ext>
            </a:extLst>
          </p:cNvPr>
          <p:cNvPicPr preferRelativeResize="0"/>
          <p:nvPr/>
        </p:nvPicPr>
        <p:blipFill rotWithShape="1">
          <a:blip r:embed="rId4">
            <a:alphaModFix/>
          </a:blip>
          <a:srcRect/>
          <a:stretch/>
        </p:blipFill>
        <p:spPr>
          <a:xfrm>
            <a:off x="102746" y="4446813"/>
            <a:ext cx="3505200" cy="2324100"/>
          </a:xfrm>
          <a:prstGeom prst="rect">
            <a:avLst/>
          </a:prstGeom>
          <a:noFill/>
          <a:ln>
            <a:noFill/>
          </a:ln>
        </p:spPr>
      </p:pic>
    </p:spTree>
    <p:extLst>
      <p:ext uri="{BB962C8B-B14F-4D97-AF65-F5344CB8AC3E}">
        <p14:creationId xmlns:p14="http://schemas.microsoft.com/office/powerpoint/2010/main" val="194934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657;p16">
            <a:extLst>
              <a:ext uri="{FF2B5EF4-FFF2-40B4-BE49-F238E27FC236}">
                <a16:creationId xmlns:a16="http://schemas.microsoft.com/office/drawing/2014/main" id="{A4E19B8E-701E-B000-8A28-A4EF124BAE21}"/>
              </a:ext>
            </a:extLst>
          </p:cNvPr>
          <p:cNvSpPr/>
          <p:nvPr/>
        </p:nvSpPr>
        <p:spPr>
          <a:xfrm>
            <a:off x="456321" y="1350535"/>
            <a:ext cx="11436111" cy="1508051"/>
          </a:xfrm>
          <a:prstGeom prst="rect">
            <a:avLst/>
          </a:prstGeom>
          <a:noFill/>
          <a:ln>
            <a:noFill/>
          </a:ln>
        </p:spPr>
        <p:txBody>
          <a:bodyPr spcFirstLastPara="1" wrap="square" lIns="121900" tIns="60933" rIns="121900" bIns="60933" anchor="t" anchorCtr="0">
            <a:spAutoFit/>
          </a:bodyPr>
          <a:lstStyle/>
          <a:p>
            <a:pPr algn="just">
              <a:lnSpc>
                <a:spcPct val="125000"/>
              </a:lnSpc>
            </a:pPr>
            <a:r>
              <a:rPr lang="en-US" sz="2400" dirty="0">
                <a:latin typeface="UTM Avo" panose="02040603050506020204" pitchFamily="18" charset="0"/>
              </a:rPr>
              <a:t>- </a:t>
            </a:r>
            <a:r>
              <a:rPr lang="vi-VN" sz="2400" dirty="0">
                <a:latin typeface="UTM Avo" panose="02040603050506020204" pitchFamily="18" charset="0"/>
              </a:rPr>
              <a:t>Dìu dắt, giúp đỡ người mắc khuyết điểm, sai lầm để họ sửa chữa, thầy cô giáo tận t</a:t>
            </a:r>
            <a:r>
              <a:rPr lang="en-US" sz="2400" dirty="0" err="1">
                <a:latin typeface="UTM Avo" panose="02040603050506020204" pitchFamily="18" charset="0"/>
              </a:rPr>
              <a:t>ụy</a:t>
            </a:r>
            <a:r>
              <a:rPr lang="vi-VN" sz="2400" dirty="0">
                <a:latin typeface="UTM Avo" panose="02040603050506020204" pitchFamily="18" charset="0"/>
              </a:rPr>
              <a:t> dạy dỗ học sinh mắc khuyết điểm; giáo dục, giúp đỡ trẻ em chưa ngoan trở thành người tốt;... </a:t>
            </a:r>
            <a:endParaRPr sz="2489" dirty="0">
              <a:latin typeface="UTM Avo" panose="02040603050506020204" pitchFamily="18" charset="0"/>
            </a:endParaRPr>
          </a:p>
        </p:txBody>
      </p:sp>
      <p:sp>
        <p:nvSpPr>
          <p:cNvPr id="3" name="Google Shape;658;p16">
            <a:extLst>
              <a:ext uri="{FF2B5EF4-FFF2-40B4-BE49-F238E27FC236}">
                <a16:creationId xmlns:a16="http://schemas.microsoft.com/office/drawing/2014/main" id="{D111EED0-5D6F-7FC5-F1AC-D4908A60F251}"/>
              </a:ext>
            </a:extLst>
          </p:cNvPr>
          <p:cNvSpPr/>
          <p:nvPr/>
        </p:nvSpPr>
        <p:spPr>
          <a:xfrm>
            <a:off x="283285" y="527168"/>
            <a:ext cx="7060800" cy="492388"/>
          </a:xfrm>
          <a:prstGeom prst="rect">
            <a:avLst/>
          </a:prstGeom>
          <a:noFill/>
          <a:ln>
            <a:noFill/>
          </a:ln>
        </p:spPr>
        <p:txBody>
          <a:bodyPr spcFirstLastPara="1" wrap="square" lIns="121900" tIns="60933" rIns="121900" bIns="60933" anchor="t" anchorCtr="0">
            <a:spAutoFit/>
          </a:bodyPr>
          <a:lstStyle/>
          <a:p>
            <a:r>
              <a:rPr lang="en-US" sz="2400" b="1" dirty="0" smtClean="0">
                <a:latin typeface="UTM Avo" panose="02040603050506020204" pitchFamily="18" charset="0"/>
              </a:rPr>
              <a:t> </a:t>
            </a:r>
            <a:r>
              <a:rPr lang="en-US" sz="2400" b="1" dirty="0" err="1">
                <a:latin typeface="UTM Avo" panose="02040603050506020204" pitchFamily="18" charset="0"/>
              </a:rPr>
              <a:t>Biểu</a:t>
            </a:r>
            <a:r>
              <a:rPr lang="en-US" sz="2400" b="1" dirty="0">
                <a:latin typeface="UTM Avo" panose="02040603050506020204" pitchFamily="18" charset="0"/>
              </a:rPr>
              <a:t> </a:t>
            </a:r>
            <a:r>
              <a:rPr lang="en-US" sz="2400" b="1" dirty="0" err="1">
                <a:latin typeface="UTM Avo" panose="02040603050506020204" pitchFamily="18" charset="0"/>
              </a:rPr>
              <a:t>hiện</a:t>
            </a:r>
            <a:r>
              <a:rPr lang="en-US" sz="2400" b="1" dirty="0">
                <a:latin typeface="UTM Avo" panose="02040603050506020204" pitchFamily="18" charset="0"/>
              </a:rPr>
              <a:t> </a:t>
            </a:r>
            <a:r>
              <a:rPr lang="en-US" sz="2400" b="1" dirty="0" err="1">
                <a:latin typeface="UTM Avo" panose="02040603050506020204" pitchFamily="18" charset="0"/>
              </a:rPr>
              <a:t>của</a:t>
            </a:r>
            <a:r>
              <a:rPr lang="en-US" sz="2400" b="1" dirty="0">
                <a:latin typeface="UTM Avo" panose="02040603050506020204" pitchFamily="18" charset="0"/>
              </a:rPr>
              <a:t> </a:t>
            </a:r>
            <a:r>
              <a:rPr lang="en-US" sz="2400" b="1" dirty="0" err="1">
                <a:latin typeface="UTM Avo" panose="02040603050506020204" pitchFamily="18" charset="0"/>
              </a:rPr>
              <a:t>yêu</a:t>
            </a:r>
            <a:r>
              <a:rPr lang="en-US" sz="2400" b="1" dirty="0">
                <a:latin typeface="UTM Avo" panose="02040603050506020204" pitchFamily="18" charset="0"/>
              </a:rPr>
              <a:t> </a:t>
            </a:r>
            <a:r>
              <a:rPr lang="en-US" sz="2400" b="1" dirty="0" err="1">
                <a:latin typeface="UTM Avo" panose="02040603050506020204" pitchFamily="18" charset="0"/>
              </a:rPr>
              <a:t>thương</a:t>
            </a:r>
            <a:r>
              <a:rPr lang="en-US" sz="2400" b="1" dirty="0">
                <a:latin typeface="UTM Avo" panose="02040603050506020204" pitchFamily="18" charset="0"/>
              </a:rPr>
              <a:t> con </a:t>
            </a:r>
            <a:r>
              <a:rPr lang="en-US" sz="2400" b="1" dirty="0" err="1">
                <a:latin typeface="UTM Avo" panose="02040603050506020204" pitchFamily="18" charset="0"/>
              </a:rPr>
              <a:t>người</a:t>
            </a:r>
            <a:r>
              <a:rPr lang="en-US" sz="2400" b="1" dirty="0">
                <a:latin typeface="UTM Avo" panose="02040603050506020204" pitchFamily="18" charset="0"/>
              </a:rPr>
              <a:t>:</a:t>
            </a:r>
            <a:endParaRPr sz="2400" b="1" dirty="0">
              <a:latin typeface="UTM Avo" panose="02040603050506020204" pitchFamily="18" charset="0"/>
            </a:endParaRPr>
          </a:p>
        </p:txBody>
      </p:sp>
      <p:pic>
        <p:nvPicPr>
          <p:cNvPr id="4" name="Google Shape;668;p17" descr="Hành trình 'vòng tay yêu thương' của chàng trai bị ảnh hưởng chất độc da cam">
            <a:extLst>
              <a:ext uri="{FF2B5EF4-FFF2-40B4-BE49-F238E27FC236}">
                <a16:creationId xmlns:a16="http://schemas.microsoft.com/office/drawing/2014/main" id="{D367DC84-819C-4A7F-2FF7-EA8DEF8B6036}"/>
              </a:ext>
            </a:extLst>
          </p:cNvPr>
          <p:cNvPicPr preferRelativeResize="0"/>
          <p:nvPr/>
        </p:nvPicPr>
        <p:blipFill rotWithShape="1">
          <a:blip r:embed="rId2">
            <a:alphaModFix/>
          </a:blip>
          <a:srcRect/>
          <a:stretch/>
        </p:blipFill>
        <p:spPr>
          <a:xfrm>
            <a:off x="9027285" y="4027913"/>
            <a:ext cx="3048000" cy="2667001"/>
          </a:xfrm>
          <a:prstGeom prst="rect">
            <a:avLst/>
          </a:prstGeom>
          <a:noFill/>
          <a:ln>
            <a:noFill/>
          </a:ln>
        </p:spPr>
      </p:pic>
      <p:pic>
        <p:nvPicPr>
          <p:cNvPr id="5" name="Google Shape;670;p17">
            <a:extLst>
              <a:ext uri="{FF2B5EF4-FFF2-40B4-BE49-F238E27FC236}">
                <a16:creationId xmlns:a16="http://schemas.microsoft.com/office/drawing/2014/main" id="{8FF96EF5-C9F4-BD5A-A963-8A6E42A6BF74}"/>
              </a:ext>
            </a:extLst>
          </p:cNvPr>
          <p:cNvPicPr preferRelativeResize="0"/>
          <p:nvPr/>
        </p:nvPicPr>
        <p:blipFill rotWithShape="1">
          <a:blip r:embed="rId3">
            <a:alphaModFix/>
          </a:blip>
          <a:srcRect/>
          <a:stretch/>
        </p:blipFill>
        <p:spPr>
          <a:xfrm>
            <a:off x="5105430" y="4136049"/>
            <a:ext cx="3687494" cy="2450731"/>
          </a:xfrm>
          <a:prstGeom prst="rect">
            <a:avLst/>
          </a:prstGeom>
          <a:noFill/>
          <a:ln>
            <a:noFill/>
          </a:ln>
        </p:spPr>
      </p:pic>
      <p:pic>
        <p:nvPicPr>
          <p:cNvPr id="6" name="Google Shape;671;p17">
            <a:extLst>
              <a:ext uri="{FF2B5EF4-FFF2-40B4-BE49-F238E27FC236}">
                <a16:creationId xmlns:a16="http://schemas.microsoft.com/office/drawing/2014/main" id="{DF660080-B0FA-E51E-ABDC-1369D93418FA}"/>
              </a:ext>
            </a:extLst>
          </p:cNvPr>
          <p:cNvPicPr preferRelativeResize="0"/>
          <p:nvPr/>
        </p:nvPicPr>
        <p:blipFill rotWithShape="1">
          <a:blip r:embed="rId4">
            <a:alphaModFix/>
          </a:blip>
          <a:srcRect/>
          <a:stretch/>
        </p:blipFill>
        <p:spPr>
          <a:xfrm>
            <a:off x="165719" y="4112677"/>
            <a:ext cx="4705350" cy="2474103"/>
          </a:xfrm>
          <a:prstGeom prst="rect">
            <a:avLst/>
          </a:prstGeom>
          <a:noFill/>
          <a:ln>
            <a:noFill/>
          </a:ln>
        </p:spPr>
      </p:pic>
    </p:spTree>
    <p:extLst>
      <p:ext uri="{BB962C8B-B14F-4D97-AF65-F5344CB8AC3E}">
        <p14:creationId xmlns:p14="http://schemas.microsoft.com/office/powerpoint/2010/main" val="2345627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E360DE7-86EF-4CB4-90D8-8A6B4AE9DC2A}"/>
              </a:ext>
            </a:extLst>
          </p:cNvPr>
          <p:cNvGrpSpPr/>
          <p:nvPr/>
        </p:nvGrpSpPr>
        <p:grpSpPr>
          <a:xfrm>
            <a:off x="4572000" y="431074"/>
            <a:ext cx="3564347" cy="626002"/>
            <a:chOff x="4598534" y="2207778"/>
            <a:chExt cx="2434774" cy="553944"/>
          </a:xfrm>
        </p:grpSpPr>
        <p:sp>
          <p:nvSpPr>
            <p:cNvPr id="3" name="Google Shape;434;p13">
              <a:extLst>
                <a:ext uri="{FF2B5EF4-FFF2-40B4-BE49-F238E27FC236}">
                  <a16:creationId xmlns:a16="http://schemas.microsoft.com/office/drawing/2014/main" id="{71EDB9DB-B40D-9CD3-A6BF-9BBD7EB55EB5}"/>
                </a:ext>
              </a:extLst>
            </p:cNvPr>
            <p:cNvSpPr txBox="1"/>
            <p:nvPr/>
          </p:nvSpPr>
          <p:spPr>
            <a:xfrm>
              <a:off x="5019294" y="2207779"/>
              <a:ext cx="2014014" cy="553943"/>
            </a:xfrm>
            <a:prstGeom prst="rect">
              <a:avLst/>
            </a:prstGeom>
            <a:noFill/>
            <a:ln>
              <a:noFill/>
            </a:ln>
          </p:spPr>
          <p:txBody>
            <a:bodyPr spcFirstLastPara="1" wrap="square" lIns="121900" tIns="60933" rIns="121900" bIns="60933"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0000"/>
                  </a:solidFill>
                  <a:effectLst/>
                  <a:uLnTx/>
                  <a:uFillTx/>
                  <a:latin typeface="UTM Avo" panose="02040603050506020204" pitchFamily="18" charset="0"/>
                  <a:cs typeface="Arial"/>
                  <a:sym typeface="Arial"/>
                </a:rPr>
                <a:t>KẾT LUẬN</a:t>
              </a:r>
              <a:endParaRPr kumimoji="0" sz="2400" b="0" i="0" u="none" strike="noStrike" kern="0" cap="none" spc="0" normalizeH="0" baseline="0" noProof="0" dirty="0">
                <a:ln>
                  <a:noFill/>
                </a:ln>
                <a:solidFill>
                  <a:srgbClr val="000000"/>
                </a:solidFill>
                <a:effectLst/>
                <a:uLnTx/>
                <a:uFillTx/>
                <a:latin typeface="UTM Avo" panose="02040603050506020204" pitchFamily="18" charset="0"/>
                <a:cs typeface="Arial"/>
                <a:sym typeface="Arial"/>
              </a:endParaRPr>
            </a:p>
          </p:txBody>
        </p:sp>
        <p:pic>
          <p:nvPicPr>
            <p:cNvPr id="4" name="Picture 2" descr="Writing ">
              <a:extLst>
                <a:ext uri="{FF2B5EF4-FFF2-40B4-BE49-F238E27FC236}">
                  <a16:creationId xmlns:a16="http://schemas.microsoft.com/office/drawing/2014/main" id="{B5354320-831F-81D2-0A94-BC8E79A253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8534" y="2207778"/>
              <a:ext cx="553943" cy="553943"/>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2">
            <a:extLst>
              <a:ext uri="{FF2B5EF4-FFF2-40B4-BE49-F238E27FC236}">
                <a16:creationId xmlns:a16="http://schemas.microsoft.com/office/drawing/2014/main" id="{BE94DD12-A0F9-E74F-099F-77BDE336866E}"/>
              </a:ext>
            </a:extLst>
          </p:cNvPr>
          <p:cNvSpPr txBox="1"/>
          <p:nvPr/>
        </p:nvSpPr>
        <p:spPr>
          <a:xfrm>
            <a:off x="4288971" y="2020923"/>
            <a:ext cx="7269843" cy="3693319"/>
          </a:xfrm>
          <a:prstGeom prst="rect">
            <a:avLst/>
          </a:prstGeom>
        </p:spPr>
        <p:txBody>
          <a:bodyPr wrap="square" lIns="0" tIns="0" rIns="0" bIns="0" rtlCol="0" anchor="t">
            <a:spAutoFit/>
          </a:bodyPr>
          <a:lstStyle/>
          <a:p>
            <a:pPr algn="just">
              <a:lnSpc>
                <a:spcPct val="125000"/>
              </a:lnSpc>
              <a:buClrTx/>
            </a:pPr>
            <a:r>
              <a:rPr lang="en-US" sz="3200" kern="1200" dirty="0" smtClean="0">
                <a:solidFill>
                  <a:schemeClr val="tx1"/>
                </a:solidFill>
                <a:latin typeface="UTM Avo" panose="02040603050506020204" pitchFamily="18" charset="0"/>
                <a:ea typeface="+mn-ea"/>
                <a:cs typeface="Arial" pitchFamily="34" charset="0"/>
              </a:rPr>
              <a:t>	</a:t>
            </a:r>
            <a:r>
              <a:rPr lang="vi-VN" sz="3200" kern="1200" dirty="0" smtClean="0">
                <a:solidFill>
                  <a:schemeClr val="tx1"/>
                </a:solidFill>
                <a:latin typeface="UTM Avo" panose="02040603050506020204" pitchFamily="18" charset="0"/>
                <a:ea typeface="+mn-ea"/>
                <a:cs typeface="Arial" pitchFamily="34" charset="0"/>
              </a:rPr>
              <a:t>Sẵn </a:t>
            </a:r>
            <a:r>
              <a:rPr lang="vi-VN" sz="3200" kern="1200" dirty="0">
                <a:solidFill>
                  <a:schemeClr val="tx1"/>
                </a:solidFill>
                <a:latin typeface="UTM Avo" panose="02040603050506020204" pitchFamily="18" charset="0"/>
                <a:ea typeface="+mn-ea"/>
                <a:cs typeface="Arial" pitchFamily="34" charset="0"/>
              </a:rPr>
              <a:t>sàng giúp đỡ, cảm thông và chia sẻ với những khó khăn, đau thương của người khác; dìu dắt, giúp đỡ người mắc sai lầm để họ tìm ra con đường đúng đắn; biết hi sinh quyền lợi của bản thân cho người khác.</a:t>
            </a:r>
          </a:p>
        </p:txBody>
      </p:sp>
      <p:pic>
        <p:nvPicPr>
          <p:cNvPr id="6" name="Picture 5">
            <a:extLst>
              <a:ext uri="{FF2B5EF4-FFF2-40B4-BE49-F238E27FC236}">
                <a16:creationId xmlns:a16="http://schemas.microsoft.com/office/drawing/2014/main" id="{B59AB40E-9C34-1B87-DF96-AC04D5DD21B0}"/>
              </a:ext>
            </a:extLst>
          </p:cNvPr>
          <p:cNvPicPr>
            <a:picLocks noChangeAspect="1"/>
          </p:cNvPicPr>
          <p:nvPr/>
        </p:nvPicPr>
        <p:blipFill>
          <a:blip r:embed="rId3"/>
          <a:stretch>
            <a:fillRect/>
          </a:stretch>
        </p:blipFill>
        <p:spPr>
          <a:xfrm>
            <a:off x="-208567" y="2273300"/>
            <a:ext cx="4876800" cy="4876800"/>
          </a:xfrm>
          <a:prstGeom prst="rect">
            <a:avLst/>
          </a:prstGeom>
        </p:spPr>
      </p:pic>
    </p:spTree>
    <p:extLst>
      <p:ext uri="{BB962C8B-B14F-4D97-AF65-F5344CB8AC3E}">
        <p14:creationId xmlns:p14="http://schemas.microsoft.com/office/powerpoint/2010/main" val="4057599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029" y="-123417"/>
            <a:ext cx="7899400" cy="749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4993832" y="1319813"/>
            <a:ext cx="219055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vi-VN"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cảm </a:t>
            </a:r>
            <a:r>
              <a:rPr lang="vi-VN" b="1" dirty="0">
                <a:solidFill>
                  <a:srgbClr val="0000FF"/>
                </a:solidFill>
                <a:latin typeface="Times" panose="02020603050405020304" pitchFamily="18" charset="0"/>
                <a:ea typeface="Times New Roman" panose="02020603050405020304" pitchFamily="18" charset="0"/>
                <a:cs typeface="Times" panose="02020603050405020304" pitchFamily="18" charset="0"/>
              </a:rPr>
              <a:t>thông</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chia </a:t>
            </a:r>
            <a:r>
              <a:rPr lang="en-US"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sẻ</a:t>
            </a:r>
            <a:r>
              <a:rPr lang="en-US"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với</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các</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b="1" dirty="0" err="1">
                <a:solidFill>
                  <a:srgbClr val="0000FF"/>
                </a:solidFill>
                <a:latin typeface="Times" panose="02020603050405020304" pitchFamily="18" charset="0"/>
                <a:ea typeface="Times New Roman" panose="02020603050405020304" pitchFamily="18" charset="0"/>
                <a:cs typeface="Times" panose="02020603050405020304" pitchFamily="18" charset="0"/>
              </a:rPr>
              <a:t>bạn</a:t>
            </a:r>
            <a:r>
              <a:rPr lang="en-US" b="1" dirty="0">
                <a:solidFill>
                  <a:srgbClr val="0000FF"/>
                </a:solidFill>
                <a:latin typeface="Times" panose="02020603050405020304" pitchFamily="18" charset="0"/>
                <a:ea typeface="Times New Roman" panose="02020603050405020304" pitchFamily="18" charset="0"/>
                <a:cs typeface="Times" panose="02020603050405020304" pitchFamily="18" charset="0"/>
              </a:rPr>
              <a:t> </a:t>
            </a:r>
            <a:endParaRPr lang="en-US" b="1" dirty="0">
              <a:solidFill>
                <a:srgbClr val="0000FF"/>
              </a:solidFill>
              <a:latin typeface="Times" panose="02020603050405020304" pitchFamily="18" charset="0"/>
              <a:cs typeface="Times" panose="02020603050405020304" pitchFamily="18" charset="0"/>
            </a:endParaRPr>
          </a:p>
        </p:txBody>
      </p:sp>
      <p:cxnSp>
        <p:nvCxnSpPr>
          <p:cNvPr id="15" name="Straight Connector 14">
            <a:extLst>
              <a:ext uri="{FF2B5EF4-FFF2-40B4-BE49-F238E27FC236}">
                <a16:creationId xmlns:a16="http://schemas.microsoft.com/office/drawing/2014/main" id="{C910078A-2F6B-4D9B-B935-417F9E3E98BA}"/>
              </a:ext>
            </a:extLst>
          </p:cNvPr>
          <p:cNvCxnSpPr>
            <a:cxnSpLocks/>
          </p:cNvCxnSpPr>
          <p:nvPr/>
        </p:nvCxnSpPr>
        <p:spPr>
          <a:xfrm flipV="1">
            <a:off x="4305481" y="1495291"/>
            <a:ext cx="516731" cy="476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AutoShape 18">
            <a:extLst>
              <a:ext uri="{FF2B5EF4-FFF2-40B4-BE49-F238E27FC236}">
                <a16:creationId xmlns:a16="http://schemas.microsoft.com/office/drawing/2014/main" id="{3DCB3042-3ACA-4C23-8377-69EDA8DE4097}"/>
              </a:ext>
            </a:extLst>
          </p:cNvPr>
          <p:cNvSpPr>
            <a:spLocks/>
          </p:cNvSpPr>
          <p:nvPr/>
        </p:nvSpPr>
        <p:spPr bwMode="auto">
          <a:xfrm rot="5400000">
            <a:off x="2323948" y="-186781"/>
            <a:ext cx="1185485" cy="3083673"/>
          </a:xfrm>
          <a:prstGeom prst="roundRect">
            <a:avLst>
              <a:gd name="adj" fmla="val 50000"/>
            </a:avLst>
          </a:prstGeom>
          <a:ln w="38100">
            <a:solidFill>
              <a:srgbClr val="FFC00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Times" panose="02020603050405020304" pitchFamily="18" charset="0"/>
              <a:ea typeface="微软雅黑" panose="020B0503020204020204" pitchFamily="34" charset="-122"/>
              <a:cs typeface="Times" panose="02020603050405020304" pitchFamily="18" charset="0"/>
            </a:endParaRPr>
          </a:p>
        </p:txBody>
      </p:sp>
      <p:sp>
        <p:nvSpPr>
          <p:cNvPr id="17" name="TextBox 16"/>
          <p:cNvSpPr txBox="1">
            <a:spLocks noChangeArrowheads="1"/>
          </p:cNvSpPr>
          <p:nvPr/>
        </p:nvSpPr>
        <p:spPr bwMode="auto">
          <a:xfrm flipH="1">
            <a:off x="1195042" y="880485"/>
            <a:ext cx="33214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vi-VN" sz="2400" dirty="0" smtClean="0">
                <a:latin typeface="Times" panose="02020603050405020304" pitchFamily="18" charset="0"/>
                <a:ea typeface="Times New Roman" panose="02020603050405020304" pitchFamily="18" charset="0"/>
                <a:cs typeface="Times" panose="02020603050405020304" pitchFamily="18" charset="0"/>
              </a:rPr>
              <a:t> </a:t>
            </a:r>
            <a:r>
              <a:rPr lang="en-US" sz="2400" dirty="0" err="1" smtClean="0">
                <a:latin typeface="Times" panose="02020603050405020304" pitchFamily="18" charset="0"/>
                <a:ea typeface="Times New Roman" panose="02020603050405020304" pitchFamily="18" charset="0"/>
                <a:cs typeface="Times" panose="02020603050405020304" pitchFamily="18" charset="0"/>
              </a:rPr>
              <a:t>Mình</a:t>
            </a:r>
            <a:r>
              <a:rPr lang="en-US" sz="2400" dirty="0" smtClean="0">
                <a:latin typeface="Times" panose="02020603050405020304" pitchFamily="18" charset="0"/>
                <a:ea typeface="Times New Roman" panose="02020603050405020304" pitchFamily="18" charset="0"/>
                <a:cs typeface="Times" panose="02020603050405020304" pitchFamily="18" charset="0"/>
              </a:rPr>
              <a:t> </a:t>
            </a:r>
            <a:r>
              <a:rPr lang="en-US" sz="2400" dirty="0" err="1" smtClean="0">
                <a:latin typeface="Times" panose="02020603050405020304" pitchFamily="18" charset="0"/>
                <a:ea typeface="Times New Roman" panose="02020603050405020304" pitchFamily="18" charset="0"/>
                <a:cs typeface="Times" panose="02020603050405020304" pitchFamily="18" charset="0"/>
              </a:rPr>
              <a:t>sẽ</a:t>
            </a:r>
            <a:r>
              <a:rPr lang="en-US" sz="2400" dirty="0" smtClean="0">
                <a:latin typeface="Times" panose="02020603050405020304" pitchFamily="18" charset="0"/>
                <a:ea typeface="Times New Roman" panose="02020603050405020304" pitchFamily="18" charset="0"/>
                <a:cs typeface="Times" panose="02020603050405020304" pitchFamily="18" charset="0"/>
              </a:rPr>
              <a:t> </a:t>
            </a:r>
            <a:r>
              <a:rPr lang="en-US" sz="2400" dirty="0" err="1" smtClean="0">
                <a:latin typeface="Times" panose="02020603050405020304" pitchFamily="18" charset="0"/>
                <a:ea typeface="Times New Roman" panose="02020603050405020304" pitchFamily="18" charset="0"/>
                <a:cs typeface="Times" panose="02020603050405020304" pitchFamily="18" charset="0"/>
              </a:rPr>
              <a:t>hướng</a:t>
            </a:r>
            <a:r>
              <a:rPr lang="en-US" sz="2400" dirty="0" smtClean="0">
                <a:latin typeface="Times" panose="02020603050405020304" pitchFamily="18" charset="0"/>
                <a:ea typeface="Times New Roman" panose="02020603050405020304" pitchFamily="18" charset="0"/>
                <a:cs typeface="Times" panose="02020603050405020304" pitchFamily="18" charset="0"/>
              </a:rPr>
              <a:t> </a:t>
            </a:r>
            <a:r>
              <a:rPr lang="en-US" sz="2400" dirty="0" err="1" smtClean="0">
                <a:latin typeface="Times" panose="02020603050405020304" pitchFamily="18" charset="0"/>
                <a:ea typeface="Times New Roman" panose="02020603050405020304" pitchFamily="18" charset="0"/>
                <a:cs typeface="Times" panose="02020603050405020304" pitchFamily="18" charset="0"/>
              </a:rPr>
              <a:t>dẫn</a:t>
            </a:r>
            <a:r>
              <a:rPr lang="en-US" sz="2400" dirty="0" smtClean="0">
                <a:latin typeface="Times" panose="02020603050405020304" pitchFamily="18" charset="0"/>
                <a:ea typeface="Times New Roman" panose="02020603050405020304" pitchFamily="18" charset="0"/>
                <a:cs typeface="Times" panose="02020603050405020304" pitchFamily="18" charset="0"/>
              </a:rPr>
              <a:t> </a:t>
            </a:r>
            <a:r>
              <a:rPr lang="en-US" sz="2400" dirty="0" err="1" smtClean="0">
                <a:latin typeface="Times" panose="02020603050405020304" pitchFamily="18" charset="0"/>
                <a:ea typeface="Times New Roman" panose="02020603050405020304" pitchFamily="18" charset="0"/>
                <a:cs typeface="Times" panose="02020603050405020304" pitchFamily="18" charset="0"/>
              </a:rPr>
              <a:t>bạn</a:t>
            </a:r>
            <a:r>
              <a:rPr lang="en-US" sz="2400" dirty="0" smtClean="0">
                <a:latin typeface="Times" panose="02020603050405020304" pitchFamily="18" charset="0"/>
                <a:ea typeface="Times New Roman" panose="02020603050405020304" pitchFamily="18" charset="0"/>
                <a:cs typeface="Times" panose="02020603050405020304" pitchFamily="18" charset="0"/>
              </a:rPr>
              <a:t> </a:t>
            </a:r>
            <a:r>
              <a:rPr lang="en-US" sz="2400" dirty="0" err="1" smtClean="0">
                <a:latin typeface="Times" panose="02020603050405020304" pitchFamily="18" charset="0"/>
                <a:ea typeface="Times New Roman" panose="02020603050405020304" pitchFamily="18" charset="0"/>
                <a:cs typeface="Times" panose="02020603050405020304" pitchFamily="18" charset="0"/>
              </a:rPr>
              <a:t>giải</a:t>
            </a:r>
            <a:r>
              <a:rPr lang="en-US" sz="2400" dirty="0" smtClean="0">
                <a:latin typeface="Times" panose="02020603050405020304" pitchFamily="18" charset="0"/>
                <a:ea typeface="Times New Roman" panose="02020603050405020304" pitchFamily="18" charset="0"/>
                <a:cs typeface="Times" panose="02020603050405020304" pitchFamily="18" charset="0"/>
              </a:rPr>
              <a:t> </a:t>
            </a:r>
            <a:r>
              <a:rPr lang="en-US" sz="2400" dirty="0" err="1" smtClean="0">
                <a:latin typeface="Times" panose="02020603050405020304" pitchFamily="18" charset="0"/>
                <a:ea typeface="Times New Roman" panose="02020603050405020304" pitchFamily="18" charset="0"/>
                <a:cs typeface="Times" panose="02020603050405020304" pitchFamily="18" charset="0"/>
              </a:rPr>
              <a:t>bài</a:t>
            </a:r>
            <a:r>
              <a:rPr lang="en-US" sz="2400" dirty="0" smtClean="0">
                <a:latin typeface="Times" panose="02020603050405020304" pitchFamily="18" charset="0"/>
                <a:ea typeface="Times New Roman" panose="02020603050405020304" pitchFamily="18" charset="0"/>
                <a:cs typeface="Times" panose="02020603050405020304" pitchFamily="18" charset="0"/>
              </a:rPr>
              <a:t> </a:t>
            </a:r>
            <a:r>
              <a:rPr lang="en-US" sz="2400" dirty="0" err="1" smtClean="0">
                <a:latin typeface="Times" panose="02020603050405020304" pitchFamily="18" charset="0"/>
                <a:ea typeface="Times New Roman" panose="02020603050405020304" pitchFamily="18" charset="0"/>
                <a:cs typeface="Times" panose="02020603050405020304" pitchFamily="18" charset="0"/>
              </a:rPr>
              <a:t>toán</a:t>
            </a:r>
            <a:endParaRPr lang="en-SG" altLang="en-US" sz="2400" dirty="0">
              <a:solidFill>
                <a:srgbClr val="000000"/>
              </a:solidFill>
              <a:latin typeface="Times" panose="02020603050405020304" pitchFamily="18" charset="0"/>
              <a:ea typeface="#9Slide03 Arima Madurai Black"/>
              <a:cs typeface="Times" panose="02020603050405020304" pitchFamily="18" charset="0"/>
            </a:endParaRPr>
          </a:p>
        </p:txBody>
      </p:sp>
      <p:cxnSp>
        <p:nvCxnSpPr>
          <p:cNvPr id="18" name="Straight Connector 17">
            <a:extLst>
              <a:ext uri="{FF2B5EF4-FFF2-40B4-BE49-F238E27FC236}">
                <a16:creationId xmlns:a16="http://schemas.microsoft.com/office/drawing/2014/main" id="{BA399742-2719-4752-B9CB-450EA9FD4B66}"/>
              </a:ext>
            </a:extLst>
          </p:cNvPr>
          <p:cNvCxnSpPr>
            <a:cxnSpLocks/>
          </p:cNvCxnSpPr>
          <p:nvPr/>
        </p:nvCxnSpPr>
        <p:spPr>
          <a:xfrm flipV="1">
            <a:off x="9306571" y="2495729"/>
            <a:ext cx="364836" cy="19270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AutoShape 18">
            <a:extLst>
              <a:ext uri="{FF2B5EF4-FFF2-40B4-BE49-F238E27FC236}">
                <a16:creationId xmlns:a16="http://schemas.microsoft.com/office/drawing/2014/main" id="{4ED71AB0-EEEB-4110-ABA4-41F6E70B08D7}"/>
              </a:ext>
            </a:extLst>
          </p:cNvPr>
          <p:cNvSpPr>
            <a:spLocks/>
          </p:cNvSpPr>
          <p:nvPr/>
        </p:nvSpPr>
        <p:spPr bwMode="auto">
          <a:xfrm rot="5400000">
            <a:off x="9956366" y="1460241"/>
            <a:ext cx="1939925" cy="2387204"/>
          </a:xfrm>
          <a:prstGeom prst="roundRect">
            <a:avLst>
              <a:gd name="adj" fmla="val 50000"/>
            </a:avLst>
          </a:prstGeom>
          <a:ln w="38100">
            <a:solidFill>
              <a:srgbClr val="00B05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Times" panose="02020603050405020304" pitchFamily="18" charset="0"/>
              <a:ea typeface="微软雅黑" panose="020B0503020204020204" pitchFamily="34" charset="-122"/>
              <a:cs typeface="Times" panose="02020603050405020304" pitchFamily="18" charset="0"/>
            </a:endParaRPr>
          </a:p>
        </p:txBody>
      </p:sp>
      <p:sp>
        <p:nvSpPr>
          <p:cNvPr id="20" name="TextBox 19"/>
          <p:cNvSpPr txBox="1">
            <a:spLocks noChangeArrowheads="1"/>
          </p:cNvSpPr>
          <p:nvPr/>
        </p:nvSpPr>
        <p:spPr bwMode="auto">
          <a:xfrm flipH="1">
            <a:off x="9864429" y="2286916"/>
            <a:ext cx="22074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Con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rất</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yêu</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ông</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bà</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bố</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mẹ</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a:t>
            </a:r>
            <a:endParaRPr lang="en-SG" altLang="en-US" sz="2400" dirty="0">
              <a:solidFill>
                <a:srgbClr val="000000"/>
              </a:solidFill>
              <a:latin typeface="Times" panose="02020603050405020304" pitchFamily="18" charset="0"/>
              <a:ea typeface="#9Slide03 Arima Madurai Black"/>
              <a:cs typeface="Times" panose="02020603050405020304" pitchFamily="18" charset="0"/>
            </a:endParaRPr>
          </a:p>
        </p:txBody>
      </p:sp>
      <p:cxnSp>
        <p:nvCxnSpPr>
          <p:cNvPr id="26" name="Straight Connector 25">
            <a:extLst>
              <a:ext uri="{FF2B5EF4-FFF2-40B4-BE49-F238E27FC236}">
                <a16:creationId xmlns:a16="http://schemas.microsoft.com/office/drawing/2014/main" id="{A565EAAB-EE01-44E5-9C9A-3DCC31F73725}"/>
              </a:ext>
            </a:extLst>
          </p:cNvPr>
          <p:cNvCxnSpPr>
            <a:cxnSpLocks/>
            <a:endCxn id="27" idx="2"/>
          </p:cNvCxnSpPr>
          <p:nvPr/>
        </p:nvCxnSpPr>
        <p:spPr>
          <a:xfrm>
            <a:off x="8764152" y="5504318"/>
            <a:ext cx="762036" cy="178767"/>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7" name="AutoShape 18">
            <a:extLst>
              <a:ext uri="{FF2B5EF4-FFF2-40B4-BE49-F238E27FC236}">
                <a16:creationId xmlns:a16="http://schemas.microsoft.com/office/drawing/2014/main" id="{CC2BD498-4AA0-48CB-A0C1-249EF8324117}"/>
              </a:ext>
            </a:extLst>
          </p:cNvPr>
          <p:cNvSpPr>
            <a:spLocks/>
          </p:cNvSpPr>
          <p:nvPr/>
        </p:nvSpPr>
        <p:spPr bwMode="auto">
          <a:xfrm rot="5400000">
            <a:off x="9939138" y="4434750"/>
            <a:ext cx="1670768" cy="2496669"/>
          </a:xfrm>
          <a:prstGeom prst="roundRect">
            <a:avLst>
              <a:gd name="adj" fmla="val 50000"/>
            </a:avLst>
          </a:prstGeom>
          <a:ln w="38100">
            <a:solidFill>
              <a:srgbClr val="E349DC"/>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Times" panose="02020603050405020304" pitchFamily="18" charset="0"/>
              <a:ea typeface="微软雅黑" panose="020B0503020204020204" pitchFamily="34" charset="-122"/>
              <a:cs typeface="Times" panose="02020603050405020304" pitchFamily="18" charset="0"/>
            </a:endParaRPr>
          </a:p>
        </p:txBody>
      </p:sp>
      <p:sp>
        <p:nvSpPr>
          <p:cNvPr id="28" name="TextBox 27"/>
          <p:cNvSpPr txBox="1">
            <a:spLocks noChangeArrowheads="1"/>
          </p:cNvSpPr>
          <p:nvPr/>
        </p:nvSpPr>
        <p:spPr bwMode="auto">
          <a:xfrm flipH="1">
            <a:off x="9671407" y="4991462"/>
            <a:ext cx="220622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Em</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biết</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ơn</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thầy</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cô</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bảo</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ban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dìu</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dắt</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chúng</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em</a:t>
            </a:r>
            <a:endParaRPr lang="en-SG" altLang="en-US" sz="2400" dirty="0">
              <a:solidFill>
                <a:srgbClr val="000000"/>
              </a:solidFill>
              <a:latin typeface="Times" panose="02020603050405020304" pitchFamily="18" charset="0"/>
              <a:ea typeface="#9Slide03 Arima Madurai Black"/>
              <a:cs typeface="Times" panose="02020603050405020304" pitchFamily="18" charset="0"/>
            </a:endParaRPr>
          </a:p>
        </p:txBody>
      </p:sp>
      <p:cxnSp>
        <p:nvCxnSpPr>
          <p:cNvPr id="29" name="Straight Connector 28">
            <a:extLst>
              <a:ext uri="{FF2B5EF4-FFF2-40B4-BE49-F238E27FC236}">
                <a16:creationId xmlns:a16="http://schemas.microsoft.com/office/drawing/2014/main" id="{57FE6E73-3AFB-4C9B-92E3-F1BC1BD495C9}"/>
              </a:ext>
            </a:extLst>
          </p:cNvPr>
          <p:cNvCxnSpPr>
            <a:cxnSpLocks/>
          </p:cNvCxnSpPr>
          <p:nvPr/>
        </p:nvCxnSpPr>
        <p:spPr>
          <a:xfrm flipV="1">
            <a:off x="2586327" y="5606524"/>
            <a:ext cx="714222" cy="476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AutoShape 18">
            <a:extLst>
              <a:ext uri="{FF2B5EF4-FFF2-40B4-BE49-F238E27FC236}">
                <a16:creationId xmlns:a16="http://schemas.microsoft.com/office/drawing/2014/main" id="{F2800DCC-6708-40BA-8CC6-63951E354BD6}"/>
              </a:ext>
            </a:extLst>
          </p:cNvPr>
          <p:cNvSpPr>
            <a:spLocks/>
          </p:cNvSpPr>
          <p:nvPr/>
        </p:nvSpPr>
        <p:spPr bwMode="auto">
          <a:xfrm rot="5400000">
            <a:off x="794168" y="4375651"/>
            <a:ext cx="1360790" cy="2461747"/>
          </a:xfrm>
          <a:prstGeom prst="roundRect">
            <a:avLst>
              <a:gd name="adj" fmla="val 50000"/>
            </a:avLst>
          </a:prstGeom>
          <a:ln w="38100">
            <a:solidFill>
              <a:srgbClr val="0070C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Times" panose="02020603050405020304" pitchFamily="18" charset="0"/>
              <a:ea typeface="微软雅黑" panose="020B0503020204020204" pitchFamily="34" charset="-122"/>
              <a:cs typeface="Times" panose="02020603050405020304" pitchFamily="18" charset="0"/>
            </a:endParaRPr>
          </a:p>
        </p:txBody>
      </p:sp>
      <p:sp>
        <p:nvSpPr>
          <p:cNvPr id="31" name="TextBox 30"/>
          <p:cNvSpPr txBox="1">
            <a:spLocks noChangeArrowheads="1"/>
          </p:cNvSpPr>
          <p:nvPr/>
        </p:nvSpPr>
        <p:spPr bwMode="auto">
          <a:xfrm flipH="1">
            <a:off x="402449" y="5082919"/>
            <a:ext cx="20599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Để</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mình</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trực</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nhật</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cùng</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bạn</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nhé</a:t>
            </a:r>
            <a:endParaRPr lang="en-SG" altLang="en-US" sz="2400" dirty="0">
              <a:solidFill>
                <a:srgbClr val="000000"/>
              </a:solidFill>
              <a:latin typeface="Times" panose="02020603050405020304" pitchFamily="18" charset="0"/>
              <a:ea typeface="#9Slide03 Arima Madurai Black"/>
              <a:cs typeface="Times" panose="02020603050405020304" pitchFamily="18" charset="0"/>
            </a:endParaRPr>
          </a:p>
        </p:txBody>
      </p:sp>
      <p:cxnSp>
        <p:nvCxnSpPr>
          <p:cNvPr id="32" name="Straight Connector 31">
            <a:extLst>
              <a:ext uri="{FF2B5EF4-FFF2-40B4-BE49-F238E27FC236}">
                <a16:creationId xmlns:a16="http://schemas.microsoft.com/office/drawing/2014/main" id="{5D907352-6646-4AB6-BD46-7558AA0D4C64}"/>
              </a:ext>
            </a:extLst>
          </p:cNvPr>
          <p:cNvCxnSpPr>
            <a:cxnSpLocks/>
          </p:cNvCxnSpPr>
          <p:nvPr/>
        </p:nvCxnSpPr>
        <p:spPr>
          <a:xfrm flipV="1">
            <a:off x="2226681" y="3380814"/>
            <a:ext cx="516731" cy="635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AutoShape 18">
            <a:extLst>
              <a:ext uri="{FF2B5EF4-FFF2-40B4-BE49-F238E27FC236}">
                <a16:creationId xmlns:a16="http://schemas.microsoft.com/office/drawing/2014/main" id="{A9883F35-40BB-4427-BFF5-E1A546D5FC83}"/>
              </a:ext>
            </a:extLst>
          </p:cNvPr>
          <p:cNvSpPr>
            <a:spLocks/>
          </p:cNvSpPr>
          <p:nvPr/>
        </p:nvSpPr>
        <p:spPr bwMode="auto">
          <a:xfrm rot="5400000">
            <a:off x="487040" y="2097467"/>
            <a:ext cx="1488749" cy="2105141"/>
          </a:xfrm>
          <a:prstGeom prst="roundRect">
            <a:avLst>
              <a:gd name="adj" fmla="val 50000"/>
            </a:avLst>
          </a:prstGeom>
          <a:ln w="38100">
            <a:solidFill>
              <a:srgbClr val="7030A0"/>
            </a:solidFill>
            <a:headEnd/>
            <a:tailEnd/>
          </a:ln>
          <a:extLst/>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Times" panose="02020603050405020304" pitchFamily="18" charset="0"/>
              <a:ea typeface="微软雅黑" panose="020B0503020204020204" pitchFamily="34" charset="-122"/>
              <a:cs typeface="Times" panose="02020603050405020304" pitchFamily="18" charset="0"/>
            </a:endParaRPr>
          </a:p>
        </p:txBody>
      </p:sp>
      <p:sp>
        <p:nvSpPr>
          <p:cNvPr id="34" name="TextBox 33"/>
          <p:cNvSpPr txBox="1">
            <a:spLocks noChangeArrowheads="1"/>
          </p:cNvSpPr>
          <p:nvPr/>
        </p:nvSpPr>
        <p:spPr bwMode="auto">
          <a:xfrm flipH="1">
            <a:off x="402448" y="2791293"/>
            <a:ext cx="17089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marL="0" indent="0" algn="just"/>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Bố</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có</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mệt</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a:t>
            </a:r>
            <a:r>
              <a:rPr lang="en-SG" altLang="en-US" sz="2400" dirty="0" err="1" smtClean="0">
                <a:solidFill>
                  <a:srgbClr val="000000"/>
                </a:solidFill>
                <a:latin typeface="Times" panose="02020603050405020304" pitchFamily="18" charset="0"/>
                <a:ea typeface="#9Slide03 Arima Madurai Black"/>
                <a:cs typeface="Times" panose="02020603050405020304" pitchFamily="18" charset="0"/>
              </a:rPr>
              <a:t>không</a:t>
            </a:r>
            <a:r>
              <a:rPr lang="en-SG" altLang="en-US" sz="2400" dirty="0" smtClean="0">
                <a:solidFill>
                  <a:srgbClr val="000000"/>
                </a:solidFill>
                <a:latin typeface="Times" panose="02020603050405020304" pitchFamily="18" charset="0"/>
                <a:ea typeface="#9Slide03 Arima Madurai Black"/>
                <a:cs typeface="Times" panose="02020603050405020304" pitchFamily="18" charset="0"/>
              </a:rPr>
              <a:t> ạ?</a:t>
            </a:r>
            <a:endParaRPr lang="en-SG" altLang="en-US" sz="2400" dirty="0">
              <a:solidFill>
                <a:srgbClr val="000000"/>
              </a:solidFill>
              <a:latin typeface="Times" panose="02020603050405020304" pitchFamily="18" charset="0"/>
              <a:ea typeface="#9Slide03 Arima Madurai Black"/>
              <a:cs typeface="Times" panose="02020603050405020304" pitchFamily="18" charset="0"/>
            </a:endParaRPr>
          </a:p>
        </p:txBody>
      </p:sp>
      <p:sp>
        <p:nvSpPr>
          <p:cNvPr id="2" name="TextBox 1"/>
          <p:cNvSpPr txBox="1"/>
          <p:nvPr/>
        </p:nvSpPr>
        <p:spPr>
          <a:xfrm>
            <a:off x="4961580" y="3103832"/>
            <a:ext cx="1782334" cy="1384995"/>
          </a:xfrm>
          <a:prstGeom prst="rect">
            <a:avLst/>
          </a:prstGeom>
          <a:noFill/>
        </p:spPr>
        <p:txBody>
          <a:bodyPr wrap="square" rtlCol="0">
            <a:spAutoFit/>
          </a:bodyPr>
          <a:lstStyle/>
          <a:p>
            <a:pPr algn="ctr"/>
            <a:r>
              <a:rPr lang="en-US" sz="2800" b="1" dirty="0" err="1" smtClean="0">
                <a:solidFill>
                  <a:srgbClr val="FF0000"/>
                </a:solidFill>
                <a:latin typeface="Times" panose="02020603050405020304" pitchFamily="18" charset="0"/>
                <a:cs typeface="Times" panose="02020603050405020304" pitchFamily="18" charset="0"/>
              </a:rPr>
              <a:t>Yêu</a:t>
            </a:r>
            <a:r>
              <a:rPr lang="en-US" sz="2800" b="1" dirty="0" smtClean="0">
                <a:solidFill>
                  <a:srgbClr val="FF0000"/>
                </a:solidFill>
                <a:latin typeface="Times" panose="02020603050405020304" pitchFamily="18" charset="0"/>
                <a:cs typeface="Times" panose="02020603050405020304" pitchFamily="18" charset="0"/>
              </a:rPr>
              <a:t> </a:t>
            </a:r>
            <a:r>
              <a:rPr lang="en-US" sz="2800" b="1" dirty="0" err="1" smtClean="0">
                <a:solidFill>
                  <a:srgbClr val="FF0000"/>
                </a:solidFill>
                <a:latin typeface="Times" panose="02020603050405020304" pitchFamily="18" charset="0"/>
                <a:cs typeface="Times" panose="02020603050405020304" pitchFamily="18" charset="0"/>
              </a:rPr>
              <a:t>thương</a:t>
            </a:r>
            <a:r>
              <a:rPr lang="en-US" sz="2800" b="1" dirty="0" smtClean="0">
                <a:solidFill>
                  <a:srgbClr val="FF0000"/>
                </a:solidFill>
                <a:latin typeface="Times" panose="02020603050405020304" pitchFamily="18" charset="0"/>
                <a:cs typeface="Times" panose="02020603050405020304" pitchFamily="18" charset="0"/>
              </a:rPr>
              <a:t> con </a:t>
            </a:r>
            <a:r>
              <a:rPr lang="en-US" sz="2800" b="1" dirty="0" err="1" smtClean="0">
                <a:solidFill>
                  <a:srgbClr val="FF0000"/>
                </a:solidFill>
                <a:latin typeface="Times" panose="02020603050405020304" pitchFamily="18" charset="0"/>
                <a:cs typeface="Times" panose="02020603050405020304" pitchFamily="18" charset="0"/>
              </a:rPr>
              <a:t>người</a:t>
            </a:r>
            <a:endParaRPr lang="en-US" sz="2800" b="1" dirty="0">
              <a:solidFill>
                <a:srgbClr val="FF0000"/>
              </a:solidFill>
              <a:latin typeface="Times" panose="02020603050405020304" pitchFamily="18" charset="0"/>
              <a:cs typeface="Times" panose="02020603050405020304" pitchFamily="18" charset="0"/>
            </a:endParaRPr>
          </a:p>
        </p:txBody>
      </p:sp>
      <p:sp>
        <p:nvSpPr>
          <p:cNvPr id="3" name="TextBox 2"/>
          <p:cNvSpPr txBox="1"/>
          <p:nvPr/>
        </p:nvSpPr>
        <p:spPr>
          <a:xfrm>
            <a:off x="2717276" y="2373568"/>
            <a:ext cx="2439920" cy="1815882"/>
          </a:xfrm>
          <a:prstGeom prst="rect">
            <a:avLst/>
          </a:prstGeom>
          <a:noFill/>
        </p:spPr>
        <p:txBody>
          <a:bodyPr wrap="square" rtlCol="0">
            <a:spAutoFit/>
          </a:bodyPr>
          <a:lstStyle/>
          <a:p>
            <a:r>
              <a:rPr lang="vi-VN" sz="2800" b="1" dirty="0">
                <a:solidFill>
                  <a:srgbClr val="0000FF"/>
                </a:solidFill>
                <a:latin typeface="Times" panose="02020603050405020304" pitchFamily="18" charset="0"/>
                <a:ea typeface="Times New Roman" panose="02020603050405020304" pitchFamily="18" charset="0"/>
                <a:cs typeface="Times" panose="02020603050405020304" pitchFamily="18" charset="0"/>
              </a:rPr>
              <a:t>Quan tâm, </a:t>
            </a:r>
            <a:endParaRPr lang="en-US"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endParaRPr>
          </a:p>
          <a:p>
            <a:r>
              <a:rPr lang="vi-VN"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chăm </a:t>
            </a:r>
            <a:r>
              <a:rPr lang="vi-VN" sz="2800" b="1" dirty="0">
                <a:solidFill>
                  <a:srgbClr val="0000FF"/>
                </a:solidFill>
                <a:latin typeface="Times" panose="02020603050405020304" pitchFamily="18" charset="0"/>
                <a:ea typeface="Times New Roman" panose="02020603050405020304" pitchFamily="18" charset="0"/>
                <a:cs typeface="Times" panose="02020603050405020304" pitchFamily="18" charset="0"/>
              </a:rPr>
              <a:t>sóc </a:t>
            </a:r>
            <a:r>
              <a:rPr lang="vi-VN"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các </a:t>
            </a:r>
            <a:r>
              <a:rPr lang="vi-VN" sz="2800" b="1" dirty="0">
                <a:solidFill>
                  <a:srgbClr val="0000FF"/>
                </a:solidFill>
                <a:latin typeface="Times" panose="02020603050405020304" pitchFamily="18" charset="0"/>
                <a:ea typeface="Times New Roman" panose="02020603050405020304" pitchFamily="18" charset="0"/>
                <a:cs typeface="Times" panose="02020603050405020304" pitchFamily="18" charset="0"/>
              </a:rPr>
              <a:t>thành viên </a:t>
            </a:r>
            <a:endParaRPr lang="en-US"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endParaRPr>
          </a:p>
          <a:p>
            <a:r>
              <a:rPr lang="vi-VN"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trong </a:t>
            </a:r>
            <a:r>
              <a:rPr lang="vi-VN" sz="2800" b="1" dirty="0">
                <a:solidFill>
                  <a:srgbClr val="0000FF"/>
                </a:solidFill>
                <a:latin typeface="Times" panose="02020603050405020304" pitchFamily="18" charset="0"/>
                <a:ea typeface="Times New Roman" panose="02020603050405020304" pitchFamily="18" charset="0"/>
                <a:cs typeface="Times" panose="02020603050405020304" pitchFamily="18" charset="0"/>
              </a:rPr>
              <a:t>gia đình </a:t>
            </a:r>
            <a:endParaRPr lang="en-US" sz="2800" b="1" dirty="0">
              <a:solidFill>
                <a:srgbClr val="0000FF"/>
              </a:solidFill>
              <a:latin typeface="Times" panose="02020603050405020304" pitchFamily="18" charset="0"/>
              <a:cs typeface="Times" panose="02020603050405020304" pitchFamily="18" charset="0"/>
            </a:endParaRPr>
          </a:p>
        </p:txBody>
      </p:sp>
      <p:sp>
        <p:nvSpPr>
          <p:cNvPr id="5" name="TextBox 4"/>
          <p:cNvSpPr txBox="1"/>
          <p:nvPr/>
        </p:nvSpPr>
        <p:spPr>
          <a:xfrm>
            <a:off x="7399294" y="2592754"/>
            <a:ext cx="1678052" cy="1384995"/>
          </a:xfrm>
          <a:prstGeom prst="rect">
            <a:avLst/>
          </a:prstGeom>
          <a:noFill/>
        </p:spPr>
        <p:txBody>
          <a:bodyPr wrap="square" rtlCol="0">
            <a:spAutoFit/>
          </a:bodyPr>
          <a:lstStyle/>
          <a:p>
            <a:pPr algn="ctr"/>
            <a:r>
              <a:rPr lang="en-US" sz="2800"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Biết</a:t>
            </a:r>
            <a:r>
              <a:rPr lang="en-US"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ơn</a:t>
            </a:r>
            <a:r>
              <a:rPr lang="en-US"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bố</a:t>
            </a:r>
            <a:r>
              <a:rPr lang="en-US"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mẹ</a:t>
            </a:r>
            <a:r>
              <a:rPr lang="en-US"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ông</a:t>
            </a:r>
            <a:r>
              <a:rPr lang="en-US"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bà</a:t>
            </a:r>
            <a:endParaRPr lang="en-US" sz="2800" b="1" dirty="0">
              <a:solidFill>
                <a:srgbClr val="0000FF"/>
              </a:solidFill>
              <a:latin typeface="Times" panose="02020603050405020304" pitchFamily="18" charset="0"/>
              <a:cs typeface="Times" panose="02020603050405020304" pitchFamily="18" charset="0"/>
            </a:endParaRPr>
          </a:p>
        </p:txBody>
      </p:sp>
      <p:sp>
        <p:nvSpPr>
          <p:cNvPr id="6" name="TextBox 5"/>
          <p:cNvSpPr txBox="1"/>
          <p:nvPr/>
        </p:nvSpPr>
        <p:spPr>
          <a:xfrm>
            <a:off x="3484030" y="4847699"/>
            <a:ext cx="2094020" cy="954107"/>
          </a:xfrm>
          <a:prstGeom prst="rect">
            <a:avLst/>
          </a:prstGeom>
          <a:noFill/>
        </p:spPr>
        <p:txBody>
          <a:bodyPr wrap="square" rtlCol="0">
            <a:spAutoFit/>
          </a:bodyPr>
          <a:lstStyle/>
          <a:p>
            <a:pPr algn="ctr"/>
            <a:r>
              <a:rPr lang="en-US"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H</a:t>
            </a:r>
            <a:r>
              <a:rPr lang="vi-VN"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ỗ </a:t>
            </a:r>
            <a:r>
              <a:rPr lang="vi-VN" sz="2800" b="1" dirty="0">
                <a:solidFill>
                  <a:srgbClr val="0000FF"/>
                </a:solidFill>
                <a:latin typeface="Times" panose="02020603050405020304" pitchFamily="18" charset="0"/>
                <a:ea typeface="Times New Roman" panose="02020603050405020304" pitchFamily="18" charset="0"/>
                <a:cs typeface="Times" panose="02020603050405020304" pitchFamily="18" charset="0"/>
              </a:rPr>
              <a:t>trợ, giúp đỡ </a:t>
            </a:r>
            <a:r>
              <a:rPr lang="en-US" sz="2800"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các</a:t>
            </a:r>
            <a:r>
              <a:rPr lang="en-US"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bạn</a:t>
            </a:r>
            <a:endParaRPr lang="en-US" sz="2800" b="1" dirty="0">
              <a:solidFill>
                <a:srgbClr val="0000FF"/>
              </a:solidFill>
              <a:latin typeface="Times" panose="02020603050405020304" pitchFamily="18" charset="0"/>
              <a:cs typeface="Times" panose="02020603050405020304" pitchFamily="18" charset="0"/>
            </a:endParaRPr>
          </a:p>
        </p:txBody>
      </p:sp>
      <p:sp>
        <p:nvSpPr>
          <p:cNvPr id="7" name="TextBox 6"/>
          <p:cNvSpPr txBox="1"/>
          <p:nvPr/>
        </p:nvSpPr>
        <p:spPr>
          <a:xfrm>
            <a:off x="6165817" y="5159863"/>
            <a:ext cx="2300669" cy="954107"/>
          </a:xfrm>
          <a:prstGeom prst="rect">
            <a:avLst/>
          </a:prstGeom>
          <a:noFill/>
        </p:spPr>
        <p:txBody>
          <a:bodyPr wrap="square" rtlCol="0">
            <a:spAutoFit/>
          </a:bodyPr>
          <a:lstStyle/>
          <a:p>
            <a:pPr algn="ctr"/>
            <a:r>
              <a:rPr lang="en-US" sz="2800"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Biết</a:t>
            </a:r>
            <a:r>
              <a:rPr lang="en-US"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ơn</a:t>
            </a:r>
            <a:r>
              <a:rPr lang="en-US"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thầy</a:t>
            </a:r>
            <a:r>
              <a:rPr lang="en-US" sz="2800" b="1" dirty="0" smtClean="0">
                <a:solidFill>
                  <a:srgbClr val="0000FF"/>
                </a:solidFill>
                <a:latin typeface="Times" panose="02020603050405020304" pitchFamily="18" charset="0"/>
                <a:ea typeface="Times New Roman" panose="02020603050405020304" pitchFamily="18" charset="0"/>
                <a:cs typeface="Times" panose="02020603050405020304" pitchFamily="18" charset="0"/>
              </a:rPr>
              <a:t> </a:t>
            </a:r>
            <a:r>
              <a:rPr lang="en-US" sz="2800" b="1" dirty="0" err="1" smtClean="0">
                <a:solidFill>
                  <a:srgbClr val="0000FF"/>
                </a:solidFill>
                <a:latin typeface="Times" panose="02020603050405020304" pitchFamily="18" charset="0"/>
                <a:ea typeface="Times New Roman" panose="02020603050405020304" pitchFamily="18" charset="0"/>
                <a:cs typeface="Times" panose="02020603050405020304" pitchFamily="18" charset="0"/>
              </a:rPr>
              <a:t>cô</a:t>
            </a:r>
            <a:endParaRPr lang="en-US" sz="2800" b="1" dirty="0">
              <a:solidFill>
                <a:srgbClr val="0000FF"/>
              </a:solidFill>
              <a:latin typeface="Times" panose="02020603050405020304" pitchFamily="18" charset="0"/>
              <a:cs typeface="Times" panose="02020603050405020304" pitchFamily="18" charset="0"/>
            </a:endParaRPr>
          </a:p>
        </p:txBody>
      </p:sp>
      <p:sp>
        <p:nvSpPr>
          <p:cNvPr id="25" name="Rectangle 24"/>
          <p:cNvSpPr>
            <a:spLocks noChangeArrowheads="1"/>
          </p:cNvSpPr>
          <p:nvPr/>
        </p:nvSpPr>
        <p:spPr bwMode="auto">
          <a:xfrm>
            <a:off x="-18934" y="20350"/>
            <a:ext cx="1246569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smtClean="0">
                <a:solidFill>
                  <a:srgbClr val="FF0000"/>
                </a:solidFill>
                <a:latin typeface="Times" panose="02020603050405020304" pitchFamily="18" charset="0"/>
                <a:ea typeface="Helvetica Neue"/>
                <a:cs typeface="Times" panose="02020603050405020304" pitchFamily="18" charset="0"/>
              </a:rPr>
              <a:t>LỜI YÊU THƯƠNG CON DÀNH TẶNG</a:t>
            </a:r>
            <a:endParaRPr lang="en-SG" altLang="en-US" sz="5400" b="1" dirty="0">
              <a:solidFill>
                <a:srgbClr val="0000FF"/>
              </a:solidFill>
              <a:latin typeface="Times" panose="02020603050405020304" pitchFamily="18" charset="0"/>
              <a:cs typeface="Times" panose="02020603050405020304" pitchFamily="18" charset="0"/>
            </a:endParaRPr>
          </a:p>
        </p:txBody>
      </p:sp>
      <p:pic>
        <p:nvPicPr>
          <p:cNvPr id="36"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70359" y="713193"/>
            <a:ext cx="1646794" cy="1573723"/>
          </a:xfrm>
          <a:prstGeom prst="rect">
            <a:avLst/>
          </a:prstGeom>
        </p:spPr>
      </p:pic>
    </p:spTree>
    <p:extLst>
      <p:ext uri="{BB962C8B-B14F-4D97-AF65-F5344CB8AC3E}">
        <p14:creationId xmlns:p14="http://schemas.microsoft.com/office/powerpoint/2010/main" val="1734829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circle(in)">
                                      <p:cBhvr>
                                        <p:cTn id="15" dur="2000"/>
                                        <p:tgtEl>
                                          <p:spTgt spid="717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par>
                                <p:cTn id="60" presetID="14" presetClass="entr" presetSubtype="1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randombar(horizontal)">
                                      <p:cBhvr>
                                        <p:cTn id="70" dur="500"/>
                                        <p:tgtEl>
                                          <p:spTgt spid="27"/>
                                        </p:tgtEl>
                                      </p:cBhvr>
                                    </p:animEffect>
                                  </p:childTnLst>
                                </p:cTn>
                              </p:par>
                              <p:par>
                                <p:cTn id="71" presetID="14" presetClass="entr" presetSubtype="1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randombar(horizontal)">
                                      <p:cBhvr>
                                        <p:cTn id="78" dur="500"/>
                                        <p:tgtEl>
                                          <p:spTgt spid="3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randombar(horizontal)">
                                      <p:cBhvr>
                                        <p:cTn id="81" dur="500"/>
                                        <p:tgtEl>
                                          <p:spTgt spid="30"/>
                                        </p:tgtEl>
                                      </p:cBhvr>
                                    </p:animEffect>
                                  </p:childTnLst>
                                </p:cTn>
                              </p:par>
                              <p:par>
                                <p:cTn id="82" presetID="14" presetClass="entr" presetSubtype="1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randombar(horizontal)">
                                      <p:cBhvr>
                                        <p:cTn id="84" dur="500"/>
                                        <p:tgtEl>
                                          <p:spTgt spid="2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randombar(horizontal)">
                                      <p:cBhvr>
                                        <p:cTn id="89" dur="500"/>
                                        <p:tgtEl>
                                          <p:spTgt spid="3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randombar(horizontal)">
                                      <p:cBhvr>
                                        <p:cTn id="92" dur="500"/>
                                        <p:tgtEl>
                                          <p:spTgt spid="33"/>
                                        </p:tgtEl>
                                      </p:cBhvr>
                                    </p:animEffect>
                                  </p:childTnLst>
                                </p:cTn>
                              </p:par>
                              <p:par>
                                <p:cTn id="93" presetID="14" presetClass="entr" presetSubtype="1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randombar(horizontal)">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p:bldP spid="19" grpId="0" animBg="1"/>
      <p:bldP spid="20" grpId="0"/>
      <p:bldP spid="27" grpId="0" animBg="1"/>
      <p:bldP spid="28" grpId="0"/>
      <p:bldP spid="30" grpId="0" animBg="1"/>
      <p:bldP spid="31" grpId="0"/>
      <p:bldP spid="33" grpId="0" animBg="1"/>
      <p:bldP spid="34" grpId="0"/>
      <p:bldP spid="2" grpId="0"/>
      <p:bldP spid="3" grpId="0"/>
      <p:bldP spid="5" grpId="0"/>
      <p:bldP spid="6" grpId="0"/>
      <p:bldP spid="7"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560588" y="441228"/>
            <a:ext cx="10529423"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230454" y="2412434"/>
            <a:ext cx="6245529" cy="1366528"/>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3. </a:t>
            </a:r>
            <a:r>
              <a:rPr lang="en-US" sz="36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Giá</a:t>
            </a:r>
            <a:r>
              <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36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trị</a:t>
            </a:r>
            <a:r>
              <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36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của</a:t>
            </a:r>
            <a:r>
              <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 y</a:t>
            </a:r>
            <a:r>
              <a:rPr lang="vi-VN"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êu </a:t>
            </a:r>
            <a:r>
              <a:rPr lang="vi-VN" sz="3600" b="1" dirty="0">
                <a:solidFill>
                  <a:srgbClr val="FF0000"/>
                </a:solidFill>
                <a:latin typeface="Times" panose="02020603050405020304" pitchFamily="18" charset="0"/>
                <a:ea typeface="Arial" panose="020B0604020202020204" pitchFamily="34" charset="0"/>
                <a:cs typeface="Times" panose="02020603050405020304" pitchFamily="18" charset="0"/>
              </a:rPr>
              <a:t>thương </a:t>
            </a:r>
            <a:endPar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endParaRPr>
          </a:p>
          <a:p>
            <a:pPr>
              <a:lnSpc>
                <a:spcPct val="115000"/>
              </a:lnSpc>
              <a:spcAft>
                <a:spcPts val="500"/>
              </a:spcAft>
              <a:buClr>
                <a:srgbClr val="000000"/>
              </a:buClr>
              <a:buSzPts val="1200"/>
              <a:tabLst>
                <a:tab pos="252730" algn="l"/>
              </a:tabLst>
            </a:pPr>
            <a:r>
              <a:rPr lang="vi-VN"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con </a:t>
            </a:r>
            <a:r>
              <a:rPr lang="vi-VN" sz="3600" b="1" dirty="0">
                <a:solidFill>
                  <a:srgbClr val="FF0000"/>
                </a:solidFill>
                <a:latin typeface="Times" panose="02020603050405020304" pitchFamily="18" charset="0"/>
                <a:ea typeface="Arial" panose="020B0604020202020204" pitchFamily="34" charset="0"/>
                <a:cs typeface="Times" panose="02020603050405020304" pitchFamily="18" charset="0"/>
              </a:rPr>
              <a:t>người </a:t>
            </a:r>
            <a:endPar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endParaRPr>
          </a:p>
        </p:txBody>
      </p:sp>
      <p:pic>
        <p:nvPicPr>
          <p:cNvPr id="14" name="Shape 1"/>
          <p:cNvPicPr/>
          <p:nvPr/>
        </p:nvPicPr>
        <p:blipFill>
          <a:blip r:embed="rId5"/>
          <a:stretch/>
        </p:blipFill>
        <p:spPr>
          <a:xfrm>
            <a:off x="10993363" y="0"/>
            <a:ext cx="1198637" cy="1048385"/>
          </a:xfrm>
          <a:prstGeom prst="rect">
            <a:avLst/>
          </a:prstGeom>
          <a:noFill/>
          <a:ln>
            <a:noFill/>
          </a:ln>
        </p:spPr>
      </p:pic>
    </p:spTree>
    <p:extLst>
      <p:ext uri="{BB962C8B-B14F-4D97-AF65-F5344CB8AC3E}">
        <p14:creationId xmlns:p14="http://schemas.microsoft.com/office/powerpoint/2010/main" val="142538367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hoasengroup.vn/Content/Uploads/images/6_TRUYEN_THONG/6_2_TAI_TRO/HOAT_DONG_CONG_DONG/CAP_LA_YEU_THUONG/2_Cap%20la%20yeu%20thu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44" y="1264648"/>
            <a:ext cx="3534205"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Times" panose="02020603050405020304" pitchFamily="18" charset="0"/>
              <a:cs typeface="Times" panose="02020603050405020304" pitchFamily="18" charset="0"/>
            </a:endParaRPr>
          </a:p>
        </p:txBody>
      </p:sp>
      <p:pic>
        <p:nvPicPr>
          <p:cNvPr id="3" name="Picture 2"/>
          <p:cNvPicPr>
            <a:picLocks noChangeAspect="1"/>
          </p:cNvPicPr>
          <p:nvPr/>
        </p:nvPicPr>
        <p:blipFill>
          <a:blip r:embed="rId3"/>
          <a:stretch>
            <a:fillRect/>
          </a:stretch>
        </p:blipFill>
        <p:spPr>
          <a:xfrm>
            <a:off x="4394243" y="1264648"/>
            <a:ext cx="3597865" cy="2556706"/>
          </a:xfrm>
          <a:prstGeom prst="rect">
            <a:avLst/>
          </a:prstGeom>
        </p:spPr>
      </p:pic>
      <p:pic>
        <p:nvPicPr>
          <p:cNvPr id="4" name="Picture 3"/>
          <p:cNvPicPr>
            <a:picLocks noChangeAspect="1"/>
          </p:cNvPicPr>
          <p:nvPr/>
        </p:nvPicPr>
        <p:blipFill>
          <a:blip r:embed="rId4"/>
          <a:stretch>
            <a:fillRect/>
          </a:stretch>
        </p:blipFill>
        <p:spPr>
          <a:xfrm>
            <a:off x="7992108" y="1479995"/>
            <a:ext cx="4197941" cy="2780231"/>
          </a:xfrm>
          <a:prstGeom prst="rect">
            <a:avLst/>
          </a:prstGeom>
        </p:spPr>
      </p:pic>
      <p:sp>
        <p:nvSpPr>
          <p:cNvPr id="6" name="Rectangle 5"/>
          <p:cNvSpPr/>
          <p:nvPr/>
        </p:nvSpPr>
        <p:spPr>
          <a:xfrm>
            <a:off x="155575" y="-72212"/>
            <a:ext cx="8755855" cy="971356"/>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54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Trò</a:t>
            </a:r>
            <a:r>
              <a:rPr lang="en-US" sz="54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54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chơi</a:t>
            </a:r>
            <a:r>
              <a:rPr lang="en-US" sz="54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54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Thử</a:t>
            </a:r>
            <a:r>
              <a:rPr lang="en-US" sz="54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54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tài</a:t>
            </a:r>
            <a:r>
              <a:rPr lang="en-US" sz="54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54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hiểu</a:t>
            </a:r>
            <a:r>
              <a:rPr lang="en-US" sz="54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54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biết</a:t>
            </a:r>
            <a:r>
              <a:rPr lang="vi-VN" sz="54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endParaRPr lang="en-US" sz="5400" b="1" dirty="0" smtClean="0">
              <a:solidFill>
                <a:srgbClr val="FF0000"/>
              </a:solidFill>
              <a:latin typeface="Times" panose="02020603050405020304" pitchFamily="18" charset="0"/>
              <a:ea typeface="Arial" panose="020B0604020202020204" pitchFamily="34" charset="0"/>
              <a:cs typeface="Times" panose="02020603050405020304" pitchFamily="18" charset="0"/>
            </a:endParaRPr>
          </a:p>
        </p:txBody>
      </p:sp>
      <p:sp>
        <p:nvSpPr>
          <p:cNvPr id="5" name="AutoShape 2" descr="Lục Lạc Vàng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panose="02020603050405020304" pitchFamily="18" charset="0"/>
              <a:cs typeface="Times" panose="02020603050405020304" pitchFamily="18" charset="0"/>
            </a:endParaRPr>
          </a:p>
        </p:txBody>
      </p:sp>
      <p:pic>
        <p:nvPicPr>
          <p:cNvPr id="7" name="Picture 6"/>
          <p:cNvPicPr>
            <a:picLocks noChangeAspect="1"/>
          </p:cNvPicPr>
          <p:nvPr/>
        </p:nvPicPr>
        <p:blipFill>
          <a:blip r:embed="rId5"/>
          <a:stretch>
            <a:fillRect/>
          </a:stretch>
        </p:blipFill>
        <p:spPr>
          <a:xfrm>
            <a:off x="307975" y="4325305"/>
            <a:ext cx="3697198" cy="2532696"/>
          </a:xfrm>
          <a:prstGeom prst="rect">
            <a:avLst/>
          </a:prstGeom>
        </p:spPr>
      </p:pic>
      <p:sp>
        <p:nvSpPr>
          <p:cNvPr id="8" name="AutoShape 4" descr="Chương trình Khuyến học Đèn Đom Đóm - Home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panose="02020603050405020304" pitchFamily="18" charset="0"/>
              <a:cs typeface="Times" panose="02020603050405020304" pitchFamily="18" charset="0"/>
            </a:endParaRPr>
          </a:p>
        </p:txBody>
      </p:sp>
      <p:pic>
        <p:nvPicPr>
          <p:cNvPr id="9" name="Picture 8"/>
          <p:cNvPicPr>
            <a:picLocks noChangeAspect="1"/>
          </p:cNvPicPr>
          <p:nvPr/>
        </p:nvPicPr>
        <p:blipFill>
          <a:blip r:embed="rId6"/>
          <a:stretch>
            <a:fillRect/>
          </a:stretch>
        </p:blipFill>
        <p:spPr>
          <a:xfrm>
            <a:off x="4715691" y="4260226"/>
            <a:ext cx="3435531" cy="2601124"/>
          </a:xfrm>
          <a:prstGeom prst="rect">
            <a:avLst/>
          </a:prstGeom>
        </p:spPr>
      </p:pic>
      <p:pic>
        <p:nvPicPr>
          <p:cNvPr id="3078" name="Picture 6" descr="Chủ tịch Quốc hội Nguyễn Thị Kim Ngân dự và phát biểu tại Chương trì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0253" y="4036423"/>
            <a:ext cx="3318387" cy="24950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137779" y="-59634"/>
            <a:ext cx="4637965" cy="2357568"/>
          </a:xfrm>
          <a:prstGeom prst="rect">
            <a:avLst/>
          </a:prstGeom>
        </p:spPr>
        <p:txBody>
          <a:bodyPr wrap="square">
            <a:spAutoFit/>
          </a:bodyPr>
          <a:lstStyle/>
          <a:p>
            <a:pPr marL="1054100" marR="0" indent="38100" algn="just">
              <a:lnSpc>
                <a:spcPct val="115000"/>
              </a:lnSpc>
              <a:spcBef>
                <a:spcPts val="0"/>
              </a:spcBef>
              <a:spcAft>
                <a:spcPts val="600"/>
              </a:spcAft>
            </a:pPr>
            <a:r>
              <a:rPr lang="en-US" sz="32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Kể</a:t>
            </a:r>
            <a:r>
              <a:rPr lang="en-US" sz="32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32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tên</a:t>
            </a:r>
            <a:r>
              <a:rPr lang="en-US" sz="32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32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các</a:t>
            </a:r>
            <a:r>
              <a:rPr lang="en-US" sz="32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32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chương</a:t>
            </a:r>
            <a:r>
              <a:rPr lang="en-US" sz="32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32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trình</a:t>
            </a:r>
            <a:r>
              <a:rPr lang="en-US" sz="32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32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nhân</a:t>
            </a:r>
            <a:r>
              <a:rPr lang="en-US" sz="32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32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ái</a:t>
            </a:r>
            <a:r>
              <a:rPr lang="en-US" sz="32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32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trên</a:t>
            </a:r>
            <a:r>
              <a:rPr lang="en-US" sz="32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32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truyền</a:t>
            </a:r>
            <a:r>
              <a:rPr lang="en-US" sz="32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32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hình</a:t>
            </a:r>
            <a:r>
              <a:rPr lang="en-US" sz="32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32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mà</a:t>
            </a:r>
            <a:r>
              <a:rPr lang="en-US" sz="32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32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em</a:t>
            </a:r>
            <a:r>
              <a:rPr lang="en-US" sz="3200" b="1" dirty="0" smtClean="0">
                <a:solidFill>
                  <a:srgbClr val="1D02DA"/>
                </a:solidFill>
                <a:latin typeface="Times" panose="02020603050405020304" pitchFamily="18" charset="0"/>
                <a:ea typeface="Arial" panose="020B0604020202020204" pitchFamily="34" charset="0"/>
                <a:cs typeface="Times" panose="02020603050405020304" pitchFamily="18" charset="0"/>
              </a:rPr>
              <a:t> </a:t>
            </a:r>
            <a:r>
              <a:rPr lang="en-US" sz="3200" b="1" dirty="0" err="1" smtClean="0">
                <a:solidFill>
                  <a:srgbClr val="1D02DA"/>
                </a:solidFill>
                <a:latin typeface="Times" panose="02020603050405020304" pitchFamily="18" charset="0"/>
                <a:ea typeface="Arial" panose="020B0604020202020204" pitchFamily="34" charset="0"/>
                <a:cs typeface="Times" panose="02020603050405020304" pitchFamily="18" charset="0"/>
              </a:rPr>
              <a:t>biết</a:t>
            </a:r>
            <a:endParaRPr lang="en-US" sz="3200" b="1" dirty="0">
              <a:effectLst/>
              <a:latin typeface="Times" panose="02020603050405020304" pitchFamily="18" charset="0"/>
              <a:ea typeface="Arial" panose="020B0604020202020204" pitchFamily="34" charset="0"/>
              <a:cs typeface="Times" panose="02020603050405020304" pitchFamily="18" charset="0"/>
            </a:endParaRPr>
          </a:p>
        </p:txBody>
      </p:sp>
    </p:spTree>
    <p:extLst>
      <p:ext uri="{BB962C8B-B14F-4D97-AF65-F5344CB8AC3E}">
        <p14:creationId xmlns:p14="http://schemas.microsoft.com/office/powerpoint/2010/main" val="22566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b="1" kern="0" dirty="0" err="1" smtClean="0">
                <a:solidFill>
                  <a:prstClr val="black"/>
                </a:solidFill>
                <a:latin typeface="Times New Roman" panose="02020603050405020304" pitchFamily="18" charset="0"/>
                <a:cs typeface="Times New Roman" panose="02020603050405020304" pitchFamily="18" charset="0"/>
              </a:rPr>
              <a:t>Đọc</a:t>
            </a:r>
            <a:r>
              <a:rPr lang="en-US" b="1" kern="0" dirty="0" smtClean="0">
                <a:solidFill>
                  <a:prstClr val="black"/>
                </a:solidFill>
                <a:latin typeface="Times New Roman" panose="02020603050405020304" pitchFamily="18" charset="0"/>
                <a:cs typeface="Times New Roman" panose="02020603050405020304" pitchFamily="18" charset="0"/>
              </a:rPr>
              <a:t> </a:t>
            </a:r>
            <a:r>
              <a:rPr lang="en-US" b="1" kern="0" dirty="0" err="1" smtClean="0">
                <a:solidFill>
                  <a:prstClr val="black"/>
                </a:solidFill>
                <a:latin typeface="Times New Roman" panose="02020603050405020304" pitchFamily="18" charset="0"/>
                <a:cs typeface="Times New Roman" panose="02020603050405020304" pitchFamily="18" charset="0"/>
              </a:rPr>
              <a:t>thông</a:t>
            </a:r>
            <a:r>
              <a:rPr lang="en-US" b="1" kern="0" dirty="0" smtClean="0">
                <a:solidFill>
                  <a:prstClr val="black"/>
                </a:solidFill>
                <a:latin typeface="Times New Roman" panose="02020603050405020304" pitchFamily="18" charset="0"/>
                <a:cs typeface="Times New Roman" panose="02020603050405020304" pitchFamily="18" charset="0"/>
              </a:rPr>
              <a:t> tin </a:t>
            </a:r>
            <a:r>
              <a:rPr lang="en-US" b="1" kern="0" dirty="0" err="1" smtClean="0">
                <a:solidFill>
                  <a:prstClr val="black"/>
                </a:solidFill>
                <a:latin typeface="Times New Roman" panose="02020603050405020304" pitchFamily="18" charset="0"/>
                <a:cs typeface="Times New Roman" panose="02020603050405020304" pitchFamily="18" charset="0"/>
              </a:rPr>
              <a:t>và</a:t>
            </a:r>
            <a:r>
              <a:rPr lang="en-US" b="1" kern="0" dirty="0" smtClean="0">
                <a:solidFill>
                  <a:prstClr val="black"/>
                </a:solidFill>
                <a:latin typeface="Times New Roman" panose="02020603050405020304" pitchFamily="18" charset="0"/>
                <a:cs typeface="Times New Roman" panose="02020603050405020304" pitchFamily="18" charset="0"/>
              </a:rPr>
              <a:t> </a:t>
            </a:r>
            <a:r>
              <a:rPr lang="en-US" b="1" kern="0" dirty="0" err="1" smtClean="0">
                <a:solidFill>
                  <a:prstClr val="black"/>
                </a:solidFill>
                <a:latin typeface="Times New Roman" panose="02020603050405020304" pitchFamily="18" charset="0"/>
                <a:cs typeface="Times New Roman" panose="02020603050405020304" pitchFamily="18" charset="0"/>
              </a:rPr>
              <a:t>trả</a:t>
            </a:r>
            <a:r>
              <a:rPr lang="en-US" b="1" kern="0" dirty="0" smtClean="0">
                <a:solidFill>
                  <a:prstClr val="black"/>
                </a:solidFill>
                <a:latin typeface="Times New Roman" panose="02020603050405020304" pitchFamily="18" charset="0"/>
                <a:cs typeface="Times New Roman" panose="02020603050405020304" pitchFamily="18" charset="0"/>
              </a:rPr>
              <a:t> </a:t>
            </a:r>
            <a:r>
              <a:rPr lang="en-US" b="1" kern="0" dirty="0" err="1" smtClean="0">
                <a:solidFill>
                  <a:prstClr val="black"/>
                </a:solidFill>
                <a:latin typeface="Times New Roman" panose="02020603050405020304" pitchFamily="18" charset="0"/>
                <a:cs typeface="Times New Roman" panose="02020603050405020304" pitchFamily="18" charset="0"/>
              </a:rPr>
              <a:t>lời</a:t>
            </a:r>
            <a:r>
              <a:rPr lang="en-US" b="1" kern="0" dirty="0" smtClean="0">
                <a:solidFill>
                  <a:prstClr val="black"/>
                </a:solidFill>
                <a:latin typeface="Times New Roman" panose="02020603050405020304" pitchFamily="18" charset="0"/>
                <a:cs typeface="Times New Roman" panose="02020603050405020304" pitchFamily="18" charset="0"/>
              </a:rPr>
              <a:t> </a:t>
            </a:r>
            <a:r>
              <a:rPr lang="en-US" b="1" kern="0" dirty="0" err="1" smtClean="0">
                <a:solidFill>
                  <a:prstClr val="black"/>
                </a:solidFill>
                <a:latin typeface="Times New Roman" panose="02020603050405020304" pitchFamily="18" charset="0"/>
                <a:cs typeface="Times New Roman" panose="02020603050405020304" pitchFamily="18" charset="0"/>
              </a:rPr>
              <a:t>câu</a:t>
            </a:r>
            <a:r>
              <a:rPr lang="en-US" b="1" kern="0" dirty="0" smtClean="0">
                <a:solidFill>
                  <a:prstClr val="black"/>
                </a:solidFill>
                <a:latin typeface="Times New Roman" panose="02020603050405020304" pitchFamily="18" charset="0"/>
                <a:cs typeface="Times New Roman" panose="02020603050405020304" pitchFamily="18" charset="0"/>
              </a:rPr>
              <a:t> </a:t>
            </a:r>
            <a:r>
              <a:rPr lang="en-US" b="1" kern="0" dirty="0" err="1" smtClean="0">
                <a:solidFill>
                  <a:prstClr val="black"/>
                </a:solidFill>
                <a:latin typeface="Times New Roman" panose="02020603050405020304" pitchFamily="18" charset="0"/>
                <a:cs typeface="Times New Roman" panose="02020603050405020304" pitchFamily="18" charset="0"/>
              </a:rPr>
              <a:t>hỏi</a:t>
            </a:r>
            <a:endParaRPr lang="en-US" b="1" kern="0" dirty="0" smtClean="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354781" y="443344"/>
            <a:ext cx="8500614" cy="1200329"/>
          </a:xfrm>
          <a:prstGeom prst="rect">
            <a:avLst/>
          </a:prstGeom>
          <a:noFill/>
        </p:spPr>
        <p:txBody>
          <a:bodyPr wrap="square" rtlCol="0">
            <a:spAutoFit/>
          </a:bodyPr>
          <a:lstStyle/>
          <a:p>
            <a:pPr algn="just"/>
            <a:r>
              <a:rPr lang="en-US" sz="2400" i="1"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xe</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nước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lật</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trên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khiến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trăm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ngàn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thùng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bị</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rôi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ngổn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gần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hỗ</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xe</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gom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sắp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xếp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hàng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hóa</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10507102" y="6152606"/>
            <a:ext cx="1684898" cy="705394"/>
          </a:xfrm>
          <a:prstGeom prst="ellipse">
            <a:avLst/>
          </a:prstGeom>
          <a:ln>
            <a:noFill/>
          </a:ln>
          <a:effectLst>
            <a:softEdge rad="112500"/>
          </a:effectLst>
        </p:spPr>
      </p:pic>
      <p:sp>
        <p:nvSpPr>
          <p:cNvPr id="8" name="Rectangle 7"/>
          <p:cNvSpPr/>
          <p:nvPr/>
        </p:nvSpPr>
        <p:spPr>
          <a:xfrm>
            <a:off x="3354781" y="1583033"/>
            <a:ext cx="8837219" cy="1446550"/>
          </a:xfrm>
          <a:prstGeom prst="rect">
            <a:avLst/>
          </a:prstGeom>
        </p:spPr>
        <p:txBody>
          <a:bodyPr wrap="square">
            <a:spAutoFit/>
          </a:bodyPr>
          <a:lstStyle/>
          <a:p>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Qua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tin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theo</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em</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yêu</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ảnh</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hưởng</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như</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thế</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200"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yêu</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đã</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thể</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tình</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yêu</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với</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khác</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p>
          <a:p>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xung</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2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quanh</a:t>
            </a:r>
            <a:r>
              <a:rPr lang="en-US" sz="22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p:cNvSpPr txBox="1"/>
          <p:nvPr/>
        </p:nvSpPr>
        <p:spPr>
          <a:xfrm>
            <a:off x="373294" y="3018528"/>
            <a:ext cx="8705712" cy="1738938"/>
          </a:xfrm>
          <a:prstGeom prst="rect">
            <a:avLst/>
          </a:prstGeom>
          <a:noFill/>
        </p:spPr>
        <p:txBody>
          <a:bodyPr wrap="square" rtlCol="0">
            <a:spAutoFit/>
          </a:bodyPr>
          <a:lstStyle/>
          <a:p>
            <a:pPr algn="just">
              <a:lnSpc>
                <a:spcPct val="107000"/>
              </a:lnSpc>
            </a:pP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2.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Giúp</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đỡ</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nhân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dân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vùng</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lũ</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lụt</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miền</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trung</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Từ</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2000" dirty="0">
                <a:latin typeface="Times New Roman" panose="02020603050405020304" pitchFamily="18" charset="0"/>
                <a:ea typeface="Calibri" panose="020F0502020204030204" pitchFamily="34" charset="0"/>
                <a:cs typeface="Times New Roman" panose="02020603050405020304" pitchFamily="18" charset="0"/>
              </a:rPr>
              <a:t> 9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đến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giữa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tháng</a:t>
            </a:r>
            <a:r>
              <a:rPr lang="en-US" sz="2000" dirty="0">
                <a:latin typeface="Times New Roman" panose="02020603050405020304" pitchFamily="18" charset="0"/>
                <a:ea typeface="Calibri" panose="020F0502020204030204" pitchFamily="34" charset="0"/>
                <a:cs typeface="Times New Roman" panose="02020603050405020304" pitchFamily="18" charset="0"/>
              </a:rPr>
              <a:t> 11/2020,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trận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bão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liên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xảy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gây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thiệt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cả</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xót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xa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những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mát</a:t>
            </a:r>
            <a:r>
              <a:rPr lang="en-US" sz="2000" dirty="0">
                <a:latin typeface="Times New Roman" panose="02020603050405020304" pitchFamily="18" charset="0"/>
                <a:ea typeface="Calibri" panose="020F0502020204030204" pitchFamily="34" charset="0"/>
                <a:cs typeface="Times New Roman" panose="02020603050405020304" pitchFamily="18" charset="0"/>
              </a:rPr>
              <a:t> to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lớn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về</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mà</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đây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phải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hứng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chịu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smtClean="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Nhằm</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phát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huy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truyền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ái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lành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đùm</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rách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340164" y="6095384"/>
            <a:ext cx="9908463" cy="750975"/>
          </a:xfrm>
          <a:prstGeom prst="rect">
            <a:avLst/>
          </a:prstGeom>
        </p:spPr>
        <p:txBody>
          <a:bodyPr wrap="square">
            <a:spAutoFit/>
          </a:bodyPr>
          <a:lstStyle/>
          <a:p>
            <a:pPr algn="just">
              <a:lnSpc>
                <a:spcPct val="107000"/>
              </a:lnSpc>
            </a:pP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yêu</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thê</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hiện</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như</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câu</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chuyện</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trên</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07000"/>
              </a:lnSpc>
            </a:pP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yêu</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thương</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có</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giá</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trị</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như</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thế</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nào</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đời</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rPr>
              <a:t>sống</a:t>
            </a:r>
            <a:r>
              <a:rPr lang="en-US" sz="20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en-US" sz="2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275685" y="566187"/>
            <a:ext cx="2978316" cy="2362543"/>
          </a:xfrm>
          <a:prstGeom prst="rect">
            <a:avLst/>
          </a:prstGeom>
        </p:spPr>
      </p:pic>
      <p:pic>
        <p:nvPicPr>
          <p:cNvPr id="12" name="Picture 11"/>
          <p:cNvPicPr>
            <a:picLocks noChangeAspect="1"/>
          </p:cNvPicPr>
          <p:nvPr/>
        </p:nvPicPr>
        <p:blipFill>
          <a:blip r:embed="rId4"/>
          <a:stretch>
            <a:fillRect/>
          </a:stretch>
        </p:blipFill>
        <p:spPr>
          <a:xfrm>
            <a:off x="9112136" y="2783362"/>
            <a:ext cx="2776389" cy="2003797"/>
          </a:xfrm>
          <a:prstGeom prst="rect">
            <a:avLst/>
          </a:prstGeom>
        </p:spPr>
      </p:pic>
      <p:sp>
        <p:nvSpPr>
          <p:cNvPr id="13" name="TextBox 12"/>
          <p:cNvSpPr txBox="1"/>
          <p:nvPr/>
        </p:nvSpPr>
        <p:spPr>
          <a:xfrm>
            <a:off x="373294" y="4742989"/>
            <a:ext cx="11482101" cy="1409617"/>
          </a:xfrm>
          <a:prstGeom prst="rect">
            <a:avLst/>
          </a:prstGeom>
          <a:noFill/>
        </p:spPr>
        <p:txBody>
          <a:bodyPr wrap="square" rtlCol="0">
            <a:spAutoFit/>
          </a:bodyPr>
          <a:lstStyle/>
          <a:p>
            <a:pPr algn="just">
              <a:lnSpc>
                <a:spcPct val="107000"/>
              </a:lnSpc>
            </a:pPr>
            <a:r>
              <a:rPr lang="en-US" sz="2000" dirty="0" err="1" smtClean="0">
                <a:latin typeface="Times New Roman" panose="02020603050405020304" pitchFamily="18" charset="0"/>
                <a:ea typeface="Calibri" panose="020F0502020204030204" pitchFamily="34" charset="0"/>
                <a:cs typeface="Times New Roman" panose="02020603050405020304" pitchFamily="18" charset="0"/>
              </a:rPr>
              <a:t>với</a:t>
            </a:r>
            <a:r>
              <a:rPr lang="en-US" sz="20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Nhường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cơm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áo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tổ</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chức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000" dirty="0">
                <a:latin typeface="Times New Roman" panose="02020603050405020304" pitchFamily="18" charset="0"/>
                <a:ea typeface="Calibri" panose="020F0502020204030204" pitchFamily="34" charset="0"/>
                <a:cs typeface="Times New Roman" panose="02020603050405020304" pitchFamily="18" charset="0"/>
              </a:rPr>
              <a:t> chia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sẻ</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tỉnh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miền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Trung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lụt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quyên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góp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ủng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hộ</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tiền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tư</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hàng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hoá</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yếu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phẩm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giúp</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bà</a:t>
            </a:r>
            <a:r>
              <a:rPr lang="en-US" sz="2000" dirty="0">
                <a:latin typeface="Times New Roman" panose="02020603050405020304" pitchFamily="18" charset="0"/>
                <a:ea typeface="Calibri" panose="020F0502020204030204" pitchFamily="34" charset="0"/>
                <a:cs typeface="Times New Roman" panose="02020603050405020304" pitchFamily="18" charset="0"/>
              </a:rPr>
              <a:t> con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vùng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lũ</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sớm</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vượt</a:t>
            </a:r>
            <a:r>
              <a:rPr lang="en-US" sz="2000" dirty="0">
                <a:latin typeface="Times New Roman" panose="02020603050405020304" pitchFamily="18" charset="0"/>
                <a:ea typeface="Calibri" panose="020F0502020204030204" pitchFamily="34" charset="0"/>
                <a:cs typeface="Times New Roman" panose="02020603050405020304" pitchFamily="18" charset="0"/>
              </a:rPr>
              <a:t> qua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hoạn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nạn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khắc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phục</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ổn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đời</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khăn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càng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thấy</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rõ</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thần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đoàn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yêu</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thương</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gắn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bó</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dân</a:t>
            </a:r>
            <a:r>
              <a:rPr lang="en-US" sz="2000" dirty="0">
                <a:latin typeface="Times New Roman" panose="02020603050405020304" pitchFamily="18" charset="0"/>
                <a:ea typeface="Calibri" panose="020F0502020204030204" pitchFamily="34" charset="0"/>
                <a:cs typeface="Times New Roman" panose="02020603050405020304" pitchFamily="18" charset="0"/>
              </a:rPr>
              <a:t> </a:t>
            </a:r>
            <a:r>
              <a:rPr lang="en-US" sz="2000" dirty="0" err="1">
                <a:latin typeface="Times New Roman" panose="02020603050405020304" pitchFamily="18" charset="0"/>
                <a:ea typeface="Calibri" panose="020F0502020204030204" pitchFamily="34" charset="0"/>
                <a:cs typeface="Times New Roman" panose="02020603050405020304" pitchFamily="18" charset="0"/>
              </a:rPr>
              <a:t>Việt</a:t>
            </a:r>
            <a:r>
              <a:rPr lang="en-US" sz="2000" dirty="0">
                <a:latin typeface="Times New Roman" panose="02020603050405020304" pitchFamily="18" charset="0"/>
                <a:ea typeface="Calibri" panose="020F0502020204030204" pitchFamily="34" charset="0"/>
                <a:cs typeface="Times New Roman" panose="02020603050405020304" pitchFamily="18" charset="0"/>
              </a:rPr>
              <a:t> Nam.</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64414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0" y="79799"/>
            <a:ext cx="4462818"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000" b="1" kern="0" dirty="0" err="1" smtClean="0">
                <a:solidFill>
                  <a:prstClr val="black"/>
                </a:solidFill>
                <a:latin typeface="Times New Roman" panose="02020603050405020304" pitchFamily="18" charset="0"/>
                <a:cs typeface="Times New Roman" panose="02020603050405020304" pitchFamily="18" charset="0"/>
              </a:rPr>
              <a:t>Đọc</a:t>
            </a:r>
            <a:r>
              <a:rPr lang="en-US" sz="2000" b="1" kern="0" dirty="0" smtClean="0">
                <a:solidFill>
                  <a:prstClr val="black"/>
                </a:solidFill>
                <a:latin typeface="Times New Roman" panose="02020603050405020304" pitchFamily="18" charset="0"/>
                <a:cs typeface="Times New Roman" panose="02020603050405020304" pitchFamily="18" charset="0"/>
              </a:rPr>
              <a:t> </a:t>
            </a:r>
            <a:r>
              <a:rPr lang="en-US" sz="2000" b="1" kern="0" dirty="0" err="1" smtClean="0">
                <a:solidFill>
                  <a:prstClr val="black"/>
                </a:solidFill>
                <a:latin typeface="Times New Roman" panose="02020603050405020304" pitchFamily="18" charset="0"/>
                <a:cs typeface="Times New Roman" panose="02020603050405020304" pitchFamily="18" charset="0"/>
              </a:rPr>
              <a:t>thông</a:t>
            </a:r>
            <a:r>
              <a:rPr lang="en-US" sz="2000" b="1" kern="0" dirty="0" smtClean="0">
                <a:solidFill>
                  <a:prstClr val="black"/>
                </a:solidFill>
                <a:latin typeface="Times New Roman" panose="02020603050405020304" pitchFamily="18" charset="0"/>
                <a:cs typeface="Times New Roman" panose="02020603050405020304" pitchFamily="18" charset="0"/>
              </a:rPr>
              <a:t> tin </a:t>
            </a:r>
            <a:r>
              <a:rPr lang="en-US" sz="2000" b="1" kern="0" dirty="0" err="1" smtClean="0">
                <a:solidFill>
                  <a:prstClr val="black"/>
                </a:solidFill>
                <a:latin typeface="Times New Roman" panose="02020603050405020304" pitchFamily="18" charset="0"/>
                <a:cs typeface="Times New Roman" panose="02020603050405020304" pitchFamily="18" charset="0"/>
              </a:rPr>
              <a:t>và</a:t>
            </a:r>
            <a:r>
              <a:rPr lang="en-US" sz="2000" b="1" kern="0" dirty="0" smtClean="0">
                <a:solidFill>
                  <a:prstClr val="black"/>
                </a:solidFill>
                <a:latin typeface="Times New Roman" panose="02020603050405020304" pitchFamily="18" charset="0"/>
                <a:cs typeface="Times New Roman" panose="02020603050405020304" pitchFamily="18" charset="0"/>
              </a:rPr>
              <a:t> </a:t>
            </a:r>
            <a:r>
              <a:rPr lang="en-US" sz="2000" b="1" kern="0" dirty="0" err="1" smtClean="0">
                <a:solidFill>
                  <a:prstClr val="black"/>
                </a:solidFill>
                <a:latin typeface="Times New Roman" panose="02020603050405020304" pitchFamily="18" charset="0"/>
                <a:cs typeface="Times New Roman" panose="02020603050405020304" pitchFamily="18" charset="0"/>
              </a:rPr>
              <a:t>trả</a:t>
            </a:r>
            <a:r>
              <a:rPr lang="en-US" sz="2000" b="1" kern="0" dirty="0" smtClean="0">
                <a:solidFill>
                  <a:prstClr val="black"/>
                </a:solidFill>
                <a:latin typeface="Times New Roman" panose="02020603050405020304" pitchFamily="18" charset="0"/>
                <a:cs typeface="Times New Roman" panose="02020603050405020304" pitchFamily="18" charset="0"/>
              </a:rPr>
              <a:t> </a:t>
            </a:r>
            <a:r>
              <a:rPr lang="en-US" sz="2000" b="1" kern="0" dirty="0" err="1" smtClean="0">
                <a:solidFill>
                  <a:prstClr val="black"/>
                </a:solidFill>
                <a:latin typeface="Times New Roman" panose="02020603050405020304" pitchFamily="18" charset="0"/>
                <a:cs typeface="Times New Roman" panose="02020603050405020304" pitchFamily="18" charset="0"/>
              </a:rPr>
              <a:t>lời</a:t>
            </a:r>
            <a:r>
              <a:rPr lang="en-US" sz="2000" b="1" kern="0" dirty="0" smtClean="0">
                <a:solidFill>
                  <a:prstClr val="black"/>
                </a:solidFill>
                <a:latin typeface="Times New Roman" panose="02020603050405020304" pitchFamily="18" charset="0"/>
                <a:cs typeface="Times New Roman" panose="02020603050405020304" pitchFamily="18" charset="0"/>
              </a:rPr>
              <a:t> </a:t>
            </a:r>
            <a:r>
              <a:rPr lang="en-US" sz="2000" b="1" kern="0" dirty="0" err="1" smtClean="0">
                <a:solidFill>
                  <a:prstClr val="black"/>
                </a:solidFill>
                <a:latin typeface="Times New Roman" panose="02020603050405020304" pitchFamily="18" charset="0"/>
                <a:cs typeface="Times New Roman" panose="02020603050405020304" pitchFamily="18" charset="0"/>
              </a:rPr>
              <a:t>câu</a:t>
            </a:r>
            <a:r>
              <a:rPr lang="en-US" sz="2000" b="1" kern="0" dirty="0" smtClean="0">
                <a:solidFill>
                  <a:prstClr val="black"/>
                </a:solidFill>
                <a:latin typeface="Times New Roman" panose="02020603050405020304" pitchFamily="18" charset="0"/>
                <a:cs typeface="Times New Roman" panose="02020603050405020304" pitchFamily="18" charset="0"/>
              </a:rPr>
              <a:t> </a:t>
            </a:r>
            <a:r>
              <a:rPr lang="en-US" sz="2000" b="1" kern="0" dirty="0" err="1" smtClean="0">
                <a:solidFill>
                  <a:prstClr val="black"/>
                </a:solidFill>
                <a:latin typeface="Times New Roman" panose="02020603050405020304" pitchFamily="18" charset="0"/>
                <a:cs typeface="Times New Roman" panose="02020603050405020304" pitchFamily="18" charset="0"/>
              </a:rPr>
              <a:t>hỏi</a:t>
            </a:r>
            <a:endParaRPr lang="en-US" sz="2000" b="1" kern="0" dirty="0" smtClean="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3701099" y="507068"/>
            <a:ext cx="8176398" cy="2677656"/>
          </a:xfrm>
          <a:prstGeom prst="rect">
            <a:avLst/>
          </a:prstGeom>
        </p:spPr>
        <p:txBody>
          <a:bodyPr wrap="square">
            <a:spAutoFit/>
          </a:bodyPr>
          <a:lstStyle/>
          <a:p>
            <a:pPr indent="381000" algn="just"/>
            <a:r>
              <a:rPr lang="vi-V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Tình yêu thương có ý nghĩa:</a:t>
            </a:r>
            <a:endPar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Người được nhận tình yêu thương sẽ cảm thấy ấm áp hạnh phúc</a:t>
            </a:r>
            <a:endPar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Người thể hiện tình yêu thương với người khác cảm thấy vui vẻ cùng chung</a:t>
            </a:r>
            <a:endParaRPr lang="en-US" sz="24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endParaRPr>
          </a:p>
          <a:p>
            <a:r>
              <a:rPr lang="vi-VN" sz="2400" dirty="0">
                <a:solidFill>
                  <a:srgbClr val="0000FF"/>
                </a:solidFill>
                <a:latin typeface="Times New Roman" panose="02020603050405020304" pitchFamily="18" charset="0"/>
                <a:ea typeface="Courier New" panose="02070309020205020404" pitchFamily="49" charset="0"/>
                <a:cs typeface="Times New Roman" panose="02020603050405020304" pitchFamily="18" charset="0"/>
              </a:rPr>
              <a:t>+ Đối với xã hội, tình yêu thương con người góp phần làm cho xã hội lành mạnh và tốt đẹp hơn.</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Shape 1"/>
          <p:cNvPicPr/>
          <p:nvPr/>
        </p:nvPicPr>
        <p:blipFill>
          <a:blip r:embed="rId2"/>
          <a:stretch/>
        </p:blipFill>
        <p:spPr>
          <a:xfrm>
            <a:off x="11196736" y="0"/>
            <a:ext cx="995264" cy="834887"/>
          </a:xfrm>
          <a:prstGeom prst="rect">
            <a:avLst/>
          </a:prstGeom>
          <a:noFill/>
          <a:ln>
            <a:noFill/>
          </a:ln>
        </p:spPr>
      </p:pic>
      <p:sp>
        <p:nvSpPr>
          <p:cNvPr id="4" name="Rectangle 3"/>
          <p:cNvSpPr/>
          <p:nvPr/>
        </p:nvSpPr>
        <p:spPr>
          <a:xfrm>
            <a:off x="395495" y="3691792"/>
            <a:ext cx="8530141" cy="2308324"/>
          </a:xfrm>
          <a:prstGeom prst="rect">
            <a:avLst/>
          </a:prstGeom>
        </p:spPr>
        <p:txBody>
          <a:bodyPr wrap="square">
            <a:spAutoFit/>
          </a:bodyPr>
          <a:lstStyle/>
          <a:p>
            <a:r>
              <a:rPr lang="en-US" sz="2400" dirty="0" err="1">
                <a:solidFill>
                  <a:srgbClr val="0000FF"/>
                </a:solidFill>
                <a:latin typeface="Times New Roman" panose="02020603050405020304" pitchFamily="18" charset="0"/>
                <a:cs typeface="Times New Roman" panose="02020603050405020304" pitchFamily="18" charset="0"/>
              </a:rPr>
              <a:t>Tình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yêu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thương</a:t>
            </a:r>
            <a:r>
              <a:rPr lang="en-US" sz="2400" dirty="0">
                <a:solidFill>
                  <a:srgbClr val="0000FF"/>
                </a:solidFill>
                <a:latin typeface="Times New Roman" panose="02020603050405020304" pitchFamily="18" charset="0"/>
                <a:cs typeface="Times New Roman" panose="02020603050405020304" pitchFamily="18" charset="0"/>
              </a:rPr>
              <a:t> con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được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thể</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hiện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bằng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việc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tổ</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chức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đã</a:t>
            </a:r>
            <a:r>
              <a:rPr lang="en-US" sz="2400" dirty="0">
                <a:solidFill>
                  <a:srgbClr val="0000FF"/>
                </a:solidFill>
                <a:latin typeface="Times New Roman" panose="02020603050405020304" pitchFamily="18" charset="0"/>
                <a:cs typeface="Times New Roman" panose="02020603050405020304" pitchFamily="18" charset="0"/>
              </a:rPr>
              <a:t> chia </a:t>
            </a:r>
            <a:r>
              <a:rPr lang="en-US" sz="2400" dirty="0" err="1">
                <a:solidFill>
                  <a:srgbClr val="0000FF"/>
                </a:solidFill>
                <a:latin typeface="Times New Roman" panose="02020603050405020304" pitchFamily="18" charset="0"/>
                <a:cs typeface="Times New Roman" panose="02020603050405020304" pitchFamily="18" charset="0"/>
              </a:rPr>
              <a:t>sẻ</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khăn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với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các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tỉnh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miền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Trung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lũ</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lụt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quyên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góp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ủng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hộ</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tiền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vật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tư</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hàng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hoá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yếu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phẩm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giúp</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cho</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vùng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lũ</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sớm</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vượt</a:t>
            </a:r>
            <a:r>
              <a:rPr lang="en-US" sz="2400" dirty="0">
                <a:solidFill>
                  <a:srgbClr val="0000FF"/>
                </a:solidFill>
                <a:latin typeface="Times New Roman" panose="02020603050405020304" pitchFamily="18" charset="0"/>
                <a:cs typeface="Times New Roman" panose="02020603050405020304" pitchFamily="18" charset="0"/>
              </a:rPr>
              <a:t> qua </a:t>
            </a:r>
            <a:r>
              <a:rPr lang="en-US" sz="2400" dirty="0" err="1">
                <a:solidFill>
                  <a:srgbClr val="0000FF"/>
                </a:solidFill>
                <a:latin typeface="Times New Roman" panose="02020603050405020304" pitchFamily="18" charset="0"/>
                <a:cs typeface="Times New Roman" panose="02020603050405020304" pitchFamily="18" charset="0"/>
              </a:rPr>
              <a:t>tình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cảnh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hoạn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nạn</a:t>
            </a:r>
            <a:r>
              <a:rPr lang="en-US" sz="2400" dirty="0">
                <a:solidFill>
                  <a:srgbClr val="0000FF"/>
                </a:solidFill>
                <a:latin typeface="Times New Roman" panose="02020603050405020304" pitchFamily="18" charset="0"/>
                <a:cs typeface="Times New Roman" panose="02020603050405020304" pitchFamily="18" charset="0"/>
              </a:rPr>
              <a:t>. </a:t>
            </a:r>
          </a:p>
          <a:p>
            <a:r>
              <a:rPr lang="en-US" sz="2400" dirty="0" err="1">
                <a:solidFill>
                  <a:srgbClr val="0000FF"/>
                </a:solidFill>
                <a:latin typeface="Times New Roman" panose="02020603050405020304" pitchFamily="18" charset="0"/>
                <a:cs typeface="Times New Roman" panose="02020603050405020304" pitchFamily="18" charset="0"/>
              </a:rPr>
              <a:t>Tình</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yêu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thương</a:t>
            </a:r>
            <a:r>
              <a:rPr lang="en-US" sz="2400" dirty="0">
                <a:solidFill>
                  <a:srgbClr val="0000FF"/>
                </a:solidFill>
                <a:latin typeface="Times New Roman" panose="02020603050405020304" pitchFamily="18" charset="0"/>
                <a:cs typeface="Times New Roman" panose="02020603050405020304" pitchFamily="18" charset="0"/>
              </a:rPr>
              <a:t> con </a:t>
            </a:r>
            <a:r>
              <a:rPr lang="en-US" sz="2400" dirty="0" err="1">
                <a:solidFill>
                  <a:srgbClr val="0000FF"/>
                </a:solidFill>
                <a:latin typeface="Times New Roman" panose="02020603050405020304" pitchFamily="18" charset="0"/>
                <a:cs typeface="Times New Roman" panose="02020603050405020304" pitchFamily="18" charset="0"/>
              </a:rPr>
              <a:t>người</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có</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giá</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trị</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nhân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văn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là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truyền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thống</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quý</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báu</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của</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dân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tộc</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mà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chúng</a:t>
            </a:r>
            <a:r>
              <a:rPr lang="en-US" sz="2400" dirty="0">
                <a:solidFill>
                  <a:srgbClr val="0000FF"/>
                </a:solidFill>
                <a:latin typeface="Times New Roman" panose="02020603050405020304" pitchFamily="18" charset="0"/>
                <a:cs typeface="Times New Roman" panose="02020603050405020304" pitchFamily="18" charset="0"/>
              </a:rPr>
              <a:t> ta </a:t>
            </a:r>
            <a:r>
              <a:rPr lang="en-US" sz="2400" dirty="0" err="1">
                <a:solidFill>
                  <a:srgbClr val="0000FF"/>
                </a:solidFill>
                <a:latin typeface="Times New Roman" panose="02020603050405020304" pitchFamily="18" charset="0"/>
                <a:cs typeface="Times New Roman" panose="02020603050405020304" pitchFamily="18" charset="0"/>
              </a:rPr>
              <a:t>cần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giữ</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gìn</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và</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phát</a:t>
            </a:r>
            <a:r>
              <a:rPr lang="en-US" sz="2400" dirty="0">
                <a:solidFill>
                  <a:srgbClr val="0000FF"/>
                </a:solidFill>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huy</a:t>
            </a:r>
            <a:r>
              <a:rPr lang="en-US" sz="2400" dirty="0">
                <a:solidFill>
                  <a:srgbClr val="0000FF"/>
                </a:solidFill>
                <a:latin typeface="Times New Roman" panose="02020603050405020304" pitchFamily="18" charset="0"/>
                <a:cs typeface="Times New Roman" panose="02020603050405020304" pitchFamily="18" charset="0"/>
              </a:rPr>
              <a:t>.</a:t>
            </a:r>
          </a:p>
        </p:txBody>
      </p:sp>
      <p:pic>
        <p:nvPicPr>
          <p:cNvPr id="11" name="Picture 10"/>
          <p:cNvPicPr>
            <a:picLocks noChangeAspect="1"/>
          </p:cNvPicPr>
          <p:nvPr/>
        </p:nvPicPr>
        <p:blipFill>
          <a:blip r:embed="rId3"/>
          <a:stretch>
            <a:fillRect/>
          </a:stretch>
        </p:blipFill>
        <p:spPr>
          <a:xfrm>
            <a:off x="553884" y="856991"/>
            <a:ext cx="2978316" cy="1977810"/>
          </a:xfrm>
          <a:prstGeom prst="rect">
            <a:avLst/>
          </a:prstGeom>
        </p:spPr>
      </p:pic>
      <p:pic>
        <p:nvPicPr>
          <p:cNvPr id="12" name="Picture 11"/>
          <p:cNvPicPr>
            <a:picLocks noChangeAspect="1"/>
          </p:cNvPicPr>
          <p:nvPr/>
        </p:nvPicPr>
        <p:blipFill>
          <a:blip r:embed="rId4"/>
          <a:stretch>
            <a:fillRect/>
          </a:stretch>
        </p:blipFill>
        <p:spPr>
          <a:xfrm>
            <a:off x="9101108" y="4021352"/>
            <a:ext cx="2776389" cy="1649203"/>
          </a:xfrm>
          <a:prstGeom prst="rect">
            <a:avLst/>
          </a:prstGeom>
        </p:spPr>
      </p:pic>
    </p:spTree>
    <p:extLst>
      <p:ext uri="{BB962C8B-B14F-4D97-AF65-F5344CB8AC3E}">
        <p14:creationId xmlns:p14="http://schemas.microsoft.com/office/powerpoint/2010/main" val="176687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pic>
        <p:nvPicPr>
          <p:cNvPr id="6" name="Google Shape;154;p8"/>
          <p:cNvPicPr preferRelativeResize="0"/>
          <p:nvPr/>
        </p:nvPicPr>
        <p:blipFill rotWithShape="1">
          <a:blip r:embed="rId2">
            <a:alphaModFix/>
          </a:blip>
          <a:srcRect l="16992" t="-937" r="50159" b="17086"/>
          <a:stretch/>
        </p:blipFill>
        <p:spPr>
          <a:xfrm>
            <a:off x="-232011" y="-1364776"/>
            <a:ext cx="13211032" cy="8980227"/>
          </a:xfrm>
          <a:prstGeom prst="rect">
            <a:avLst/>
          </a:prstGeom>
          <a:noFill/>
          <a:ln>
            <a:noFill/>
          </a:ln>
        </p:spPr>
      </p:pic>
      <p:sp>
        <p:nvSpPr>
          <p:cNvPr id="12" name="Text Box 5"/>
          <p:cNvSpPr txBox="1">
            <a:spLocks noChangeArrowheads="1"/>
          </p:cNvSpPr>
          <p:nvPr/>
        </p:nvSpPr>
        <p:spPr bwMode="auto">
          <a:xfrm>
            <a:off x="624010" y="816350"/>
            <a:ext cx="10976587" cy="5591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r>
              <a:rPr lang="en-US" sz="3000" b="1" i="1" dirty="0" smtClean="0">
                <a:solidFill>
                  <a:srgbClr val="0000FF"/>
                </a:solidFill>
                <a:latin typeface="Times New Roman" panose="02020603050405020304" pitchFamily="18" charset="0"/>
                <a:cs typeface="Times New Roman" panose="02020603050405020304" pitchFamily="18" charset="0"/>
              </a:rPr>
              <a:t>Ý </a:t>
            </a:r>
            <a:r>
              <a:rPr lang="en-US" sz="3000" b="1" i="1" dirty="0" err="1" smtClean="0">
                <a:solidFill>
                  <a:srgbClr val="0000FF"/>
                </a:solidFill>
                <a:latin typeface="Times New Roman" panose="02020603050405020304" pitchFamily="18" charset="0"/>
                <a:cs typeface="Times New Roman" panose="02020603050405020304" pitchFamily="18" charset="0"/>
              </a:rPr>
              <a:t>nghĩa</a:t>
            </a:r>
            <a:r>
              <a:rPr lang="en-US" sz="3000" b="1" i="1" dirty="0" smtClean="0">
                <a:solidFill>
                  <a:srgbClr val="0000FF"/>
                </a:solidFill>
                <a:latin typeface="Times New Roman" panose="02020603050405020304" pitchFamily="18" charset="0"/>
                <a:cs typeface="Times New Roman" panose="02020603050405020304" pitchFamily="18" charset="0"/>
              </a:rPr>
              <a:t> </a:t>
            </a:r>
            <a:r>
              <a:rPr lang="vi-VN" sz="3000" b="1" i="1" dirty="0" smtClean="0">
                <a:solidFill>
                  <a:srgbClr val="0000FF"/>
                </a:solidFill>
                <a:latin typeface="Times New Roman" panose="02020603050405020304" pitchFamily="18" charset="0"/>
                <a:cs typeface="Times New Roman" panose="02020603050405020304" pitchFamily="18" charset="0"/>
              </a:rPr>
              <a:t>của </a:t>
            </a:r>
            <a:r>
              <a:rPr lang="vi-VN" sz="3000" b="1" i="1" dirty="0">
                <a:solidFill>
                  <a:srgbClr val="0000FF"/>
                </a:solidFill>
                <a:latin typeface="Times New Roman" panose="02020603050405020304" pitchFamily="18" charset="0"/>
                <a:cs typeface="Times New Roman" panose="02020603050405020304" pitchFamily="18" charset="0"/>
              </a:rPr>
              <a:t>yêu thương con </a:t>
            </a:r>
            <a:r>
              <a:rPr lang="vi-VN" sz="3000" b="1" i="1" dirty="0" smtClean="0">
                <a:solidFill>
                  <a:srgbClr val="0000FF"/>
                </a:solidFill>
                <a:latin typeface="Times New Roman" panose="02020603050405020304" pitchFamily="18" charset="0"/>
                <a:cs typeface="Times New Roman" panose="02020603050405020304" pitchFamily="18" charset="0"/>
              </a:rPr>
              <a:t>người</a:t>
            </a:r>
            <a:endParaRPr lang="en-US" sz="3000" b="1" i="1" dirty="0" smtClean="0">
              <a:solidFill>
                <a:srgbClr val="0000FF"/>
              </a:solidFill>
              <a:latin typeface="Times New Roman" panose="02020603050405020304" pitchFamily="18" charset="0"/>
              <a:cs typeface="Times New Roman" panose="02020603050405020304" pitchFamily="18" charset="0"/>
            </a:endParaRPr>
          </a:p>
          <a:p>
            <a:pPr>
              <a:buNone/>
            </a:pPr>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Yêu </a:t>
            </a:r>
            <a:r>
              <a:rPr lang="vi-VN" sz="3000" dirty="0">
                <a:latin typeface="Times New Roman" panose="02020603050405020304" pitchFamily="18" charset="0"/>
                <a:cs typeface="Times New Roman" panose="02020603050405020304" pitchFamily="18" charset="0"/>
              </a:rPr>
              <a:t>thương con người là </a:t>
            </a:r>
            <a:r>
              <a:rPr lang="en-US" sz="3000" dirty="0" err="1" smtClean="0">
                <a:latin typeface="Times New Roman" panose="02020603050405020304" pitchFamily="18" charset="0"/>
                <a:cs typeface="Times New Roman" panose="02020603050405020304" pitchFamily="18" charset="0"/>
              </a:rPr>
              <a:t>tình</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cảm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quý</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giá</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một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giá</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trị</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nhân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văn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là</a:t>
            </a:r>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truyền </a:t>
            </a:r>
            <a:r>
              <a:rPr lang="vi-VN" sz="3000" dirty="0">
                <a:latin typeface="Times New Roman" panose="02020603050405020304" pitchFamily="18" charset="0"/>
                <a:cs typeface="Times New Roman" panose="02020603050405020304" pitchFamily="18" charset="0"/>
              </a:rPr>
              <a:t>thống quý báu của dân </a:t>
            </a:r>
            <a:r>
              <a:rPr lang="vi-VN" sz="3000" dirty="0" smtClean="0">
                <a:latin typeface="Times New Roman" panose="02020603050405020304" pitchFamily="18" charset="0"/>
                <a:cs typeface="Times New Roman" panose="02020603050405020304" pitchFamily="18" charset="0"/>
              </a:rPr>
              <a:t>tộc</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mà</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mỗi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chúng</a:t>
            </a:r>
            <a:r>
              <a:rPr lang="en-US" sz="3000" dirty="0" smtClean="0">
                <a:latin typeface="Times New Roman" panose="02020603050405020304" pitchFamily="18" charset="0"/>
                <a:cs typeface="Times New Roman" panose="02020603050405020304" pitchFamily="18" charset="0"/>
              </a:rPr>
              <a:t> ta </a:t>
            </a:r>
            <a:r>
              <a:rPr lang="vi-VN" sz="3000" dirty="0" smtClean="0">
                <a:latin typeface="Times New Roman" panose="02020603050405020304" pitchFamily="18" charset="0"/>
                <a:cs typeface="Times New Roman" panose="02020603050405020304" pitchFamily="18" charset="0"/>
              </a:rPr>
              <a:t>cần </a:t>
            </a:r>
            <a:r>
              <a:rPr lang="en-US" sz="3000" dirty="0" err="1" smtClean="0">
                <a:latin typeface="Times New Roman" panose="02020603050405020304" pitchFamily="18" charset="0"/>
                <a:cs typeface="Times New Roman" panose="02020603050405020304" pitchFamily="18" charset="0"/>
              </a:rPr>
              <a:t>phải</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giữ gìn và phát huy</a:t>
            </a:r>
            <a:r>
              <a:rPr lang="vi-VN" sz="3000" dirty="0" smtClean="0">
                <a:latin typeface="Times New Roman" panose="02020603050405020304" pitchFamily="18" charset="0"/>
                <a:cs typeface="Times New Roman" panose="02020603050405020304" pitchFamily="18" charset="0"/>
              </a:rPr>
              <a:t>.</a:t>
            </a:r>
            <a:endParaRPr lang="en-US" sz="3000" b="1" dirty="0">
              <a:solidFill>
                <a:srgbClr val="0000FF"/>
              </a:solidFill>
              <a:latin typeface="Times New Roman" panose="02020603050405020304" pitchFamily="18" charset="0"/>
              <a:cs typeface="Times New Roman" panose="02020603050405020304" pitchFamily="18" charset="0"/>
            </a:endParaRPr>
          </a:p>
          <a:p>
            <a:pPr lvl="0">
              <a:buNone/>
            </a:pPr>
            <a:r>
              <a:rPr lang="en-US" sz="3000" dirty="0" smtClean="0">
                <a:latin typeface="Times New Roman" panose="02020603050405020304" pitchFamily="18" charset="0"/>
                <a:cs typeface="Times New Roman" panose="02020603050405020304" pitchFamily="18" charset="0"/>
              </a:rPr>
              <a:t>-</a:t>
            </a:r>
            <a:r>
              <a:rPr lang="vi-VN" sz="3000" dirty="0" smtClean="0">
                <a:latin typeface="Times New Roman" panose="02020603050405020304" pitchFamily="18" charset="0"/>
                <a:cs typeface="Times New Roman" panose="02020603050405020304" pitchFamily="18" charset="0"/>
              </a:rPr>
              <a:t>Tình </a:t>
            </a:r>
            <a:r>
              <a:rPr lang="vi-VN" sz="3000" dirty="0">
                <a:latin typeface="Times New Roman" panose="02020603050405020304" pitchFamily="18" charset="0"/>
                <a:cs typeface="Times New Roman" panose="02020603050405020304" pitchFamily="18" charset="0"/>
              </a:rPr>
              <a:t>yêu thương </a:t>
            </a:r>
            <a:r>
              <a:rPr lang="en-US" sz="3000" dirty="0" err="1" smtClean="0">
                <a:latin typeface="Times New Roman" panose="02020603050405020304" pitchFamily="18" charset="0"/>
                <a:cs typeface="Times New Roman" panose="02020603050405020304" pitchFamily="18" charset="0"/>
              </a:rPr>
              <a:t>giúp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mỗi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cá</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nhân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biết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sống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đẹp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hơn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sẵn</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sàng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làm</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những</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điều</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tốt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đẹp</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nhất</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vì</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người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khác</a:t>
            </a:r>
            <a:r>
              <a:rPr lang="vi-VN" sz="3000" dirty="0" smtClean="0">
                <a:latin typeface="Times New Roman" panose="02020603050405020304" pitchFamily="18" charset="0"/>
                <a:cs typeface="Times New Roman" panose="02020603050405020304" pitchFamily="18" charset="0"/>
              </a:rPr>
              <a:t>; </a:t>
            </a:r>
            <a:r>
              <a:rPr lang="vi-VN" sz="3000" dirty="0">
                <a:latin typeface="Times New Roman" panose="02020603050405020304" pitchFamily="18" charset="0"/>
                <a:cs typeface="Times New Roman" panose="02020603050405020304" pitchFamily="18" charset="0"/>
              </a:rPr>
              <a:t>giúp con người có thêm sức mạnh vượt qua khó khăn, hoạn nạn; </a:t>
            </a:r>
            <a:endParaRPr lang="en-US" sz="3000" dirty="0" smtClean="0">
              <a:latin typeface="Times New Roman" panose="02020603050405020304" pitchFamily="18" charset="0"/>
              <a:cs typeface="Times New Roman" panose="02020603050405020304" pitchFamily="18" charset="0"/>
            </a:endParaRPr>
          </a:p>
          <a:p>
            <a:pPr lvl="0">
              <a:buNone/>
            </a:pPr>
            <a:r>
              <a:rPr lang="en-US" sz="3000" dirty="0" smtClean="0">
                <a:latin typeface="Times New Roman" panose="02020603050405020304" pitchFamily="18" charset="0"/>
                <a:cs typeface="Times New Roman" panose="02020603050405020304" pitchFamily="18" charset="0"/>
              </a:rPr>
              <a:t>-</a:t>
            </a:r>
            <a:r>
              <a:rPr lang="vi-VN" sz="3000" dirty="0">
                <a:solidFill>
                  <a:prstClr val="black"/>
                </a:solidFill>
                <a:latin typeface="Times New Roman" panose="02020603050405020304" pitchFamily="18" charset="0"/>
                <a:cs typeface="Times New Roman" panose="02020603050405020304" pitchFamily="18" charset="0"/>
              </a:rPr>
              <a:t> Tình yêu thương </a:t>
            </a:r>
            <a:r>
              <a:rPr lang="vi-VN" sz="3000" dirty="0" smtClean="0">
                <a:latin typeface="Times New Roman" panose="02020603050405020304" pitchFamily="18" charset="0"/>
                <a:cs typeface="Times New Roman" panose="02020603050405020304" pitchFamily="18" charset="0"/>
              </a:rPr>
              <a:t>làm </a:t>
            </a:r>
            <a:r>
              <a:rPr lang="vi-VN" sz="3000" dirty="0">
                <a:latin typeface="Times New Roman" panose="02020603050405020304" pitchFamily="18" charset="0"/>
                <a:cs typeface="Times New Roman" panose="02020603050405020304" pitchFamily="18" charset="0"/>
              </a:rPr>
              <a:t>cho mối quan hệ giữa con người với con người thêm gần gũi, gắn bó; góp phần xây dựng cộng đồng an toàn, lành mạnh và </a:t>
            </a:r>
            <a:r>
              <a:rPr lang="en-US" sz="3000" dirty="0" err="1" smtClean="0">
                <a:latin typeface="Times New Roman" panose="02020603050405020304" pitchFamily="18" charset="0"/>
                <a:cs typeface="Times New Roman" panose="02020603050405020304" pitchFamily="18" charset="0"/>
              </a:rPr>
              <a:t>xã</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hội</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ngày</a:t>
            </a:r>
            <a:r>
              <a:rPr lang="en-US" sz="3000" dirty="0" smtClean="0">
                <a:latin typeface="Times New Roman" panose="02020603050405020304" pitchFamily="18" charset="0"/>
                <a:cs typeface="Times New Roman" panose="02020603050405020304" pitchFamily="18" charset="0"/>
              </a:rPr>
              <a:t> </a:t>
            </a:r>
            <a:r>
              <a:rPr lang="en-US" sz="3000" dirty="0" err="1" smtClean="0">
                <a:latin typeface="Times New Roman" panose="02020603050405020304" pitchFamily="18" charset="0"/>
                <a:cs typeface="Times New Roman" panose="02020603050405020304" pitchFamily="18" charset="0"/>
              </a:rPr>
              <a:t>càng</a:t>
            </a:r>
            <a:r>
              <a:rPr lang="en-US" sz="3000" dirty="0" smtClean="0">
                <a:latin typeface="Times New Roman" panose="02020603050405020304" pitchFamily="18" charset="0"/>
                <a:cs typeface="Times New Roman" panose="02020603050405020304" pitchFamily="18" charset="0"/>
              </a:rPr>
              <a:t> </a:t>
            </a:r>
            <a:r>
              <a:rPr lang="vi-VN" sz="3000" dirty="0" smtClean="0">
                <a:latin typeface="Times New Roman" panose="02020603050405020304" pitchFamily="18" charset="0"/>
                <a:cs typeface="Times New Roman" panose="02020603050405020304" pitchFamily="18" charset="0"/>
              </a:rPr>
              <a:t>tốt </a:t>
            </a:r>
            <a:r>
              <a:rPr lang="vi-VN" sz="3000" dirty="0">
                <a:latin typeface="Times New Roman" panose="02020603050405020304" pitchFamily="18" charset="0"/>
                <a:cs typeface="Times New Roman" panose="02020603050405020304" pitchFamily="18" charset="0"/>
              </a:rPr>
              <a:t>đẹp hơn. </a:t>
            </a:r>
            <a:endParaRPr lang="en-US" sz="3000" dirty="0" smtClean="0">
              <a:latin typeface="Times New Roman" panose="02020603050405020304" pitchFamily="18" charset="0"/>
              <a:cs typeface="Times New Roman" panose="02020603050405020304" pitchFamily="18" charset="0"/>
            </a:endParaRPr>
          </a:p>
          <a:p>
            <a:pPr lvl="0">
              <a:buNone/>
            </a:pPr>
            <a:r>
              <a:rPr lang="en-US" sz="3000" dirty="0">
                <a:latin typeface="Times New Roman" panose="02020603050405020304" pitchFamily="18" charset="0"/>
                <a:cs typeface="Times New Roman" panose="02020603050405020304" pitchFamily="18" charset="0"/>
              </a:rPr>
              <a:t>-</a:t>
            </a:r>
            <a:r>
              <a:rPr lang="vi-VN" sz="3000" dirty="0" smtClean="0">
                <a:latin typeface="Times New Roman" panose="02020603050405020304" pitchFamily="18" charset="0"/>
                <a:cs typeface="Times New Roman" panose="02020603050405020304" pitchFamily="18" charset="0"/>
              </a:rPr>
              <a:t>Người </a:t>
            </a:r>
            <a:r>
              <a:rPr lang="vi-VN" sz="3000" dirty="0">
                <a:latin typeface="Times New Roman" panose="02020603050405020304" pitchFamily="18" charset="0"/>
                <a:cs typeface="Times New Roman" panose="02020603050405020304" pitchFamily="18" charset="0"/>
              </a:rPr>
              <a:t>biết yêu thương con người sẽ được mọi người yêu quý và kính trọng.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26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1000" fill="hold"/>
                                        <p:tgtEl>
                                          <p:spTgt spid="12"/>
                                        </p:tgtEl>
                                        <p:attrNameLst>
                                          <p:attrName>ppt_w</p:attrName>
                                        </p:attrNameLst>
                                      </p:cBhvr>
                                      <p:tavLst>
                                        <p:tav tm="0">
                                          <p:val>
                                            <p:fltVal val="0"/>
                                          </p:val>
                                        </p:tav>
                                        <p:tav tm="100000">
                                          <p:val>
                                            <p:strVal val="#ppt_w"/>
                                          </p:val>
                                        </p:tav>
                                      </p:tavLst>
                                    </p:anim>
                                    <p:anim calcmode="lin" valueType="num">
                                      <p:cBhvr>
                                        <p:cTn id="11" dur="1000" fill="hold"/>
                                        <p:tgtEl>
                                          <p:spTgt spid="12"/>
                                        </p:tgtEl>
                                        <p:attrNameLst>
                                          <p:attrName>ppt_h</p:attrName>
                                        </p:attrNameLst>
                                      </p:cBhvr>
                                      <p:tavLst>
                                        <p:tav tm="0">
                                          <p:val>
                                            <p:fltVal val="0"/>
                                          </p:val>
                                        </p:tav>
                                        <p:tav tm="100000">
                                          <p:val>
                                            <p:strVal val="#ppt_h"/>
                                          </p:val>
                                        </p:tav>
                                      </p:tavLst>
                                    </p:anim>
                                    <p:animEffect transition="in" filter="fade">
                                      <p:cBhvr>
                                        <p:cTn id="1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ttps://scontent.fhan5-2.fna.fbcdn.net/v/t1.6435-9/119227915_3491119414241413_7068377841810820279_n.jpg?stp=dst-jpg_s600x600&amp;_nc_cat=102&amp;ccb=1-7&amp;_nc_sid=13d280&amp;_nc_eui2=AeGHri-BJrwbW8XgAqSDIv9gtre_ZiU0yjy2t79mJTTKPLDDW709ddb1z9t03dTJoSsXsYb1eMCiY1nchR4v6erp&amp;_nc_ohc=Wa6bV22xwjkQ7kNvgHUbnY7&amp;_nc_ht=scontent.fhan5-2.fna&amp;_nc_gid=ALIB-pB51D4kI0cXysfZUmn&amp;oh=00_AYBB9oByTIaWd2nfLJWxuJBsY-Z_eI4wooPRJtCyjEfjeg&amp;oe=6722D993"/>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ttps://scontent.fhan5-2.fna.fbcdn.net/v/t1.6435-9/119227915_3491119414241413_7068377841810820279_n.jpg?stp=dst-jpg_s600x600&amp;_nc_cat=102&amp;ccb=1-7&amp;_nc_sid=13d280&amp;_nc_eui2=AeGHri-BJrwbW8XgAqSDIv9gtre_ZiU0yjy2t79mJTTKPLDDW709ddb1z9t03dTJoSsXsYb1eMCiY1nchR4v6erp&amp;_nc_ohc=Wa6bV22xwjkQ7kNvgHUbnY7&amp;_nc_ht=scontent.fhan5-2.fna&amp;_nc_gid=ALIB-pB51D4kI0cXysfZUmn&amp;oh=00_AYBB9oByTIaWd2nfLJWxuJBsY-Z_eI4wooPRJtCyjEfjeg&amp;oe=6722D993"/>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THƯƠNG NGƯỜI NHƯ THỂ THƯƠNG THÂN - Sáng tác- Phạm Đăng Khương - Ca sĩ- Vân Khánh (1)">
            <a:hlinkClick r:id="" action="ppaction://media"/>
            <a:extLst>
              <a:ext uri="{FF2B5EF4-FFF2-40B4-BE49-F238E27FC236}">
                <a16:creationId xmlns:a16="http://schemas.microsoft.com/office/drawing/2014/main" id="{0EC24DB2-EC83-25C6-6853-C729248E1E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5875"/>
            <a:ext cx="12192000" cy="6842125"/>
          </a:xfrm>
          <a:prstGeom prst="rect">
            <a:avLst/>
          </a:prstGeom>
        </p:spPr>
      </p:pic>
    </p:spTree>
    <p:extLst>
      <p:ext uri="{BB962C8B-B14F-4D97-AF65-F5344CB8AC3E}">
        <p14:creationId xmlns:p14="http://schemas.microsoft.com/office/powerpoint/2010/main" val="368480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89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par>
                                <p:cTn id="17" presetID="3" presetClass="mediacall" presetSubtype="0" fill="hold" nodeType="withEffect">
                                  <p:stCondLst>
                                    <p:cond delay="0"/>
                                  </p:stCondLst>
                                  <p:childTnLst>
                                    <p:cmd type="call" cmd="stop">
                                      <p:cBhvr>
                                        <p:cTn id="18" dur="1" fill="hold"/>
                                        <p:tgtEl>
                                          <p:spTgt spid="4"/>
                                        </p:tgtEl>
                                      </p:cBhvr>
                                    </p:cmd>
                                  </p:childTnLst>
                                </p:cTn>
                              </p:par>
                            </p:childTnLst>
                          </p:cTn>
                        </p:par>
                      </p:childTnLst>
                    </p:cTn>
                  </p:par>
                </p:childTnLst>
              </p:cTn>
              <p:nextCondLst>
                <p:cond evt="onClick" delay="0">
                  <p:tgtEl>
                    <p:spTgt spid="4"/>
                  </p:tgtEl>
                </p:cond>
              </p:nextCondLst>
            </p:seq>
            <p:video>
              <p:cMediaNode vol="80000">
                <p:cTn id="19"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6592149"/>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461380" y="2071820"/>
            <a:ext cx="6721739" cy="3427157"/>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vi-VN" sz="2800" b="1" dirty="0" smtClean="0">
                <a:solidFill>
                  <a:prstClr val="black"/>
                </a:solidFill>
                <a:latin typeface="Times" panose="02020603050405020304" pitchFamily="18" charset="0"/>
                <a:ea typeface="Cambria" panose="02040503050406030204" pitchFamily="18" charset="0"/>
                <a:cs typeface="Times" panose="02020603050405020304" pitchFamily="18" charset="0"/>
              </a:rPr>
              <a:t>Em </a:t>
            </a:r>
            <a:r>
              <a:rPr lang="vi-VN" sz="2800" b="1" dirty="0">
                <a:solidFill>
                  <a:prstClr val="black"/>
                </a:solidFill>
                <a:latin typeface="Times" panose="02020603050405020304" pitchFamily="18" charset="0"/>
                <a:ea typeface="Cambria" panose="02040503050406030204" pitchFamily="18" charset="0"/>
                <a:cs typeface="Times" panose="02020603050405020304" pitchFamily="18" charset="0"/>
              </a:rPr>
              <a:t>hãy thực hiện một việc làm thể hiện tình yêu thương đối với người thân trong gia đình và chia sẻ trước lớp.</a:t>
            </a:r>
            <a:endParaRPr lang="en-US" sz="2800" b="1" dirty="0">
              <a:solidFill>
                <a:prstClr val="black"/>
              </a:solidFill>
              <a:latin typeface="Times" panose="02020603050405020304" pitchFamily="18" charset="0"/>
              <a:ea typeface="Cambria" panose="02040503050406030204" pitchFamily="18" charset="0"/>
              <a:cs typeface="Times" panose="02020603050405020304" pitchFamily="18" charset="0"/>
            </a:endParaRPr>
          </a:p>
          <a:p>
            <a:pPr marL="342900" indent="-342900" algn="just">
              <a:lnSpc>
                <a:spcPct val="127000"/>
              </a:lnSpc>
              <a:spcAft>
                <a:spcPts val="11300"/>
              </a:spcAft>
              <a:buClr>
                <a:srgbClr val="000000"/>
              </a:buClr>
              <a:buSzPts val="1000"/>
              <a:buFont typeface="Symbol" panose="05050102010706020507" pitchFamily="18" charset="2"/>
              <a:buChar char="-"/>
              <a:tabLst>
                <a:tab pos="544830" algn="l"/>
              </a:tabLst>
            </a:pPr>
            <a:r>
              <a:rPr lang="vi-VN" sz="2800" b="1" dirty="0">
                <a:solidFill>
                  <a:prstClr val="black"/>
                </a:solidFill>
                <a:latin typeface="Times" panose="02020603050405020304" pitchFamily="18" charset="0"/>
                <a:ea typeface="Cambria" panose="02040503050406030204" pitchFamily="18" charset="0"/>
                <a:cs typeface="Times" panose="02020603050405020304" pitchFamily="18" charset="0"/>
              </a:rPr>
              <a:t>Em hãy thực hiện một hành động hay một lời nói cụ thể thể hiện tình yêu thương với bạn bè, thầy cô trong lớp em.</a:t>
            </a:r>
            <a:endParaRPr lang="en-US" sz="2800" b="1" dirty="0">
              <a:solidFill>
                <a:prstClr val="black"/>
              </a:solidFill>
              <a:latin typeface="Times" panose="02020603050405020304" pitchFamily="18" charset="0"/>
              <a:ea typeface="Cambria" panose="02040503050406030204" pitchFamily="18" charset="0"/>
              <a:cs typeface="Times" panose="02020603050405020304" pitchFamily="18" charset="0"/>
            </a:endParaRPr>
          </a:p>
        </p:txBody>
      </p:sp>
      <p:pic>
        <p:nvPicPr>
          <p:cNvPr id="9" name="Shape 95"/>
          <p:cNvPicPr/>
          <p:nvPr/>
        </p:nvPicPr>
        <p:blipFill rotWithShape="1">
          <a:blip r:embed="rId4"/>
          <a:srcRect l="1797" r="-1797"/>
          <a:stretch/>
        </p:blipFill>
        <p:spPr>
          <a:xfrm>
            <a:off x="7635766" y="1048385"/>
            <a:ext cx="4556234" cy="4991460"/>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433667" y="41125"/>
            <a:ext cx="6888480" cy="896399"/>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ctr">
              <a:spcAft>
                <a:spcPts val="200"/>
              </a:spcAft>
            </a:pPr>
            <a:r>
              <a:rPr lang="en-US" sz="32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Hoạt</a:t>
            </a:r>
            <a:r>
              <a:rPr lang="en-US" sz="32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3200" b="1" dirty="0" err="1" smtClean="0">
                <a:solidFill>
                  <a:srgbClr val="FF0000"/>
                </a:solidFill>
                <a:latin typeface="Times" panose="02020603050405020304" pitchFamily="18" charset="0"/>
                <a:ea typeface="Times New Roman" panose="02020603050405020304" pitchFamily="18" charset="0"/>
                <a:cs typeface="Times" panose="02020603050405020304" pitchFamily="18" charset="0"/>
              </a:rPr>
              <a:t>động</a:t>
            </a:r>
            <a:endParaRPr lang="en-US" sz="32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endParaRPr>
          </a:p>
          <a:p>
            <a:pPr lvl="0" indent="165100" algn="ctr">
              <a:spcAft>
                <a:spcPts val="200"/>
              </a:spcAft>
            </a:pPr>
            <a:r>
              <a:rPr lang="vi-VN" sz="3200" b="1" dirty="0" smtClean="0">
                <a:solidFill>
                  <a:srgbClr val="FF0000"/>
                </a:solidFill>
                <a:latin typeface="Times" panose="02020603050405020304" pitchFamily="18" charset="0"/>
                <a:ea typeface="Arial" panose="020B0604020202020204" pitchFamily="34" charset="0"/>
                <a:cs typeface="Times" panose="02020603050405020304" pitchFamily="18" charset="0"/>
              </a:rPr>
              <a:t>Thực </a:t>
            </a:r>
            <a:r>
              <a:rPr lang="vi-VN" sz="3200" b="1" dirty="0">
                <a:solidFill>
                  <a:srgbClr val="FF0000"/>
                </a:solidFill>
                <a:latin typeface="Times" panose="02020603050405020304" pitchFamily="18" charset="0"/>
                <a:ea typeface="Arial" panose="020B0604020202020204" pitchFamily="34" charset="0"/>
                <a:cs typeface="Times" panose="02020603050405020304" pitchFamily="18" charset="0"/>
              </a:rPr>
              <a:t>hiện hành động yêu thương</a:t>
            </a:r>
            <a:r>
              <a:rPr lang="vi-VN" sz="3200" b="1" dirty="0" smtClean="0">
                <a:solidFill>
                  <a:srgbClr val="FF0000"/>
                </a:solidFill>
                <a:latin typeface="Times" panose="02020603050405020304" pitchFamily="18" charset="0"/>
                <a:ea typeface="Arial" panose="020B0604020202020204" pitchFamily="34" charset="0"/>
                <a:cs typeface="Times" panose="02020603050405020304" pitchFamily="18" charset="0"/>
              </a:rPr>
              <a:t>.</a:t>
            </a:r>
            <a:endParaRPr lang="en-US" sz="3200" b="1" dirty="0">
              <a:solidFill>
                <a:srgbClr val="FF0000"/>
              </a:solidFill>
              <a:latin typeface="Times" panose="02020603050405020304" pitchFamily="18" charset="0"/>
              <a:ea typeface="Arial" panose="020B0604020202020204" pitchFamily="34" charset="0"/>
              <a:cs typeface="Times" panose="02020603050405020304" pitchFamily="18" charset="0"/>
            </a:endParaRPr>
          </a:p>
        </p:txBody>
      </p:sp>
      <p:pic>
        <p:nvPicPr>
          <p:cNvPr id="12"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1879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63" y="5843588"/>
            <a:ext cx="34290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64" y="5832475"/>
            <a:ext cx="4746625" cy="706438"/>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00" y="5551489"/>
            <a:ext cx="34290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339" y="5105401"/>
            <a:ext cx="4949825" cy="887413"/>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2827339"/>
            <a:ext cx="2552700" cy="336867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664" y="4140200"/>
            <a:ext cx="5297487"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5663" y="4002088"/>
            <a:ext cx="5270500" cy="633412"/>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8026" y="3538538"/>
            <a:ext cx="541972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8750" y="2822575"/>
            <a:ext cx="2084388" cy="167005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2833688"/>
            <a:ext cx="2051050" cy="84296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9400" y="2795588"/>
            <a:ext cx="2078038" cy="5842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9713" y="2486025"/>
            <a:ext cx="3357562" cy="59055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38688" y="2012950"/>
            <a:ext cx="2012950" cy="123983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18275" y="1339851"/>
            <a:ext cx="3297238"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8275" y="1333500"/>
            <a:ext cx="329723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18276" y="1201739"/>
            <a:ext cx="3186113" cy="53498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2388" y="804863"/>
            <a:ext cx="3357562" cy="6778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69050" y="463551"/>
            <a:ext cx="3390900" cy="10255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3113" y="1146176"/>
            <a:ext cx="2055812" cy="10144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98751" y="1841500"/>
            <a:ext cx="215582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59063" y="1"/>
            <a:ext cx="7105650" cy="31480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5394" y="2481264"/>
            <a:ext cx="2769646" cy="16589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24"/>
          <a:stretch>
            <a:fillRect/>
          </a:stretch>
        </p:blipFill>
        <p:spPr>
          <a:xfrm>
            <a:off x="9842864" y="2498982"/>
            <a:ext cx="2516829" cy="4359018"/>
          </a:xfrm>
          <a:prstGeom prst="rect">
            <a:avLst/>
          </a:prstGeom>
        </p:spPr>
      </p:pic>
      <p:pic>
        <p:nvPicPr>
          <p:cNvPr id="27" name="图片 1"/>
          <p:cNvPicPr>
            <a:picLocks noChangeAspect="1"/>
          </p:cNvPicPr>
          <p:nvPr/>
        </p:nvPicPr>
        <p:blipFill rotWithShape="1">
          <a:blip r:embed="rId25" cstate="print">
            <a:extLst>
              <a:ext uri="{28A0092B-C50C-407E-A947-70E740481C1C}">
                <a14:useLocalDpi xmlns:a14="http://schemas.microsoft.com/office/drawing/2010/main" val="0"/>
              </a:ext>
            </a:extLst>
          </a:blip>
          <a:srcRect l="32760" r="8347"/>
          <a:stretch>
            <a:fillRect/>
          </a:stretch>
        </p:blipFill>
        <p:spPr>
          <a:xfrm flipH="1">
            <a:off x="-160098" y="398193"/>
            <a:ext cx="2150029" cy="2112622"/>
          </a:xfrm>
          <a:prstGeom prst="rect">
            <a:avLst/>
          </a:prstGeom>
        </p:spPr>
      </p:pic>
      <p:pic>
        <p:nvPicPr>
          <p:cNvPr id="28" name="Shape 1"/>
          <p:cNvPicPr/>
          <p:nvPr/>
        </p:nvPicPr>
        <p:blipFill>
          <a:blip r:embed="rId2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861077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9Slide05 Fourth" panose="00000500000000000000" pitchFamily="2" charset="0"/>
                  <a:ea typeface="Helvetica Neue"/>
                  <a:cs typeface="Helvetica Neue"/>
                </a:rPr>
                <a:t>Bài</a:t>
              </a:r>
              <a:r>
                <a:rPr lang="en-US" altLang="en-US" sz="4400" b="1" dirty="0" smtClean="0">
                  <a:solidFill>
                    <a:srgbClr val="0000FF"/>
                  </a:solidFill>
                  <a:latin typeface="#9Slide05 Fourth" panose="00000500000000000000" pitchFamily="2" charset="0"/>
                  <a:ea typeface="Helvetica Neue"/>
                  <a:cs typeface="Helvetica Neue"/>
                </a:rPr>
                <a:t> 2:</a:t>
              </a:r>
              <a:r>
                <a:rPr lang="en-US" altLang="en-US" sz="4400" b="1" dirty="0" smtClean="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smtClean="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III.</a:t>
              </a:r>
            </a:p>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LUYỆN TẬP</a:t>
              </a:r>
              <a:endParaRPr lang="en-US" altLang="zh-CN" sz="3200" b="1" kern="0" dirty="0">
                <a:solidFill>
                  <a:srgbClr val="0000FF"/>
                </a:solidFill>
                <a:latin typeface="SVN-Vanilla Daisy Pro" panose="00000500000000000000" pitchFamily="2" charset="0"/>
                <a:ea typeface="微软雅黑" pitchFamily="34" charset="-122"/>
                <a:cs typeface="Times New Roman" pitchFamily="18"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70182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5" y="242596"/>
            <a:ext cx="7339737" cy="6708710"/>
          </a:xfrm>
          <a:prstGeom prst="rect">
            <a:avLst/>
          </a:prstGeom>
        </p:spPr>
      </p:pic>
      <p:sp>
        <p:nvSpPr>
          <p:cNvPr id="5" name="Text Box 33"/>
          <p:cNvSpPr txBox="1">
            <a:spLocks noChangeArrowheads="1"/>
          </p:cNvSpPr>
          <p:nvPr/>
        </p:nvSpPr>
        <p:spPr bwMode="auto">
          <a:xfrm>
            <a:off x="1129592" y="724624"/>
            <a:ext cx="4744626" cy="1384995"/>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800" b="1" dirty="0" smtClean="0">
                <a:solidFill>
                  <a:srgbClr val="FF00FF"/>
                </a:solidFill>
                <a:latin typeface="Times" panose="02020603050405020304" pitchFamily="18" charset="0"/>
                <a:cs typeface="Times" panose="02020603050405020304" pitchFamily="18" charset="0"/>
              </a:rPr>
              <a:t>1.Trong </a:t>
            </a:r>
            <a:r>
              <a:rPr lang="en-US" altLang="en-US" sz="2800" b="1" dirty="0" err="1" smtClean="0">
                <a:solidFill>
                  <a:srgbClr val="FF00FF"/>
                </a:solidFill>
                <a:latin typeface="Times" panose="02020603050405020304" pitchFamily="18" charset="0"/>
                <a:cs typeface="Times" panose="02020603050405020304" pitchFamily="18" charset="0"/>
              </a:rPr>
              <a:t>những</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việc</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làm</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sau</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việc</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nào</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nên</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làm</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việc</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nào</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không</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nên</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làm</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Vì</a:t>
            </a:r>
            <a:r>
              <a:rPr lang="en-US" altLang="en-US" sz="2800" b="1" dirty="0" smtClean="0">
                <a:solidFill>
                  <a:srgbClr val="FF00FF"/>
                </a:solidFill>
                <a:latin typeface="Times" panose="02020603050405020304" pitchFamily="18" charset="0"/>
                <a:cs typeface="Times" panose="02020603050405020304" pitchFamily="18" charset="0"/>
              </a:rPr>
              <a:t> </a:t>
            </a:r>
            <a:r>
              <a:rPr lang="en-US" altLang="en-US" sz="2800" b="1" dirty="0" err="1" smtClean="0">
                <a:solidFill>
                  <a:srgbClr val="FF00FF"/>
                </a:solidFill>
                <a:latin typeface="Times" panose="02020603050405020304" pitchFamily="18" charset="0"/>
                <a:cs typeface="Times" panose="02020603050405020304" pitchFamily="18" charset="0"/>
              </a:rPr>
              <a:t>sao</a:t>
            </a:r>
            <a:r>
              <a:rPr lang="en-US" altLang="en-US" sz="2800" b="1" dirty="0" smtClean="0">
                <a:solidFill>
                  <a:srgbClr val="FF00FF"/>
                </a:solidFill>
                <a:latin typeface="Times" panose="02020603050405020304" pitchFamily="18" charset="0"/>
                <a:cs typeface="Times" panose="02020603050405020304" pitchFamily="18" charset="0"/>
              </a:rPr>
              <a:t>?</a:t>
            </a:r>
            <a:endParaRPr lang="en-US" altLang="en-US" sz="2800" b="1" dirty="0">
              <a:solidFill>
                <a:srgbClr val="FF00FF"/>
              </a:solidFill>
              <a:latin typeface="Times" panose="02020603050405020304" pitchFamily="18" charset="0"/>
              <a:cs typeface="Times" panose="02020603050405020304" pitchFamily="18" charset="0"/>
            </a:endParaRP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sp>
        <p:nvSpPr>
          <p:cNvPr id="11" name="Rectangle 10"/>
          <p:cNvSpPr/>
          <p:nvPr/>
        </p:nvSpPr>
        <p:spPr>
          <a:xfrm>
            <a:off x="450978" y="2315809"/>
            <a:ext cx="5717809" cy="4044056"/>
          </a:xfrm>
          <a:prstGeom prst="rect">
            <a:avLst/>
          </a:prstGeom>
        </p:spPr>
        <p:txBody>
          <a:bodyPr wrap="square">
            <a:spAutoFit/>
          </a:bodyPr>
          <a:lstStyle/>
          <a:p>
            <a:pPr>
              <a:lnSpc>
                <a:spcPct val="107000"/>
              </a:lnSpc>
            </a:pP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A.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Quyên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góp</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ủng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hộ</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đồng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bào</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lũ</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lụt</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a:t>
            </a:r>
          </a:p>
          <a:p>
            <a:pPr>
              <a:lnSpc>
                <a:spcPct val="107000"/>
              </a:lnSpc>
            </a:pP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B.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Giúp</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đỡ</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bà</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cơn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nông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dân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tiêu</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thụ</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nông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sản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a:t>
            </a:r>
          </a:p>
          <a:p>
            <a:pPr>
              <a:lnSpc>
                <a:spcPct val="107000"/>
              </a:lnSpc>
            </a:pP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C.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Không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chơi</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với</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những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bạn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cùng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lớp</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có</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hoàn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cảnh</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khó</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khăn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a:t>
            </a:r>
          </a:p>
          <a:p>
            <a:pPr>
              <a:lnSpc>
                <a:spcPct val="107000"/>
              </a:lnSpc>
            </a:pP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D.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Không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đưa</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chất</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độc</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hại</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vào</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thực</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phẩm</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đề</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kinh</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doanh</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buôn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bán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a:t>
            </a:r>
          </a:p>
          <a:p>
            <a:pPr>
              <a:lnSpc>
                <a:spcPct val="107000"/>
              </a:lnSpc>
            </a:pP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E.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Chăm</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sóc</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các</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thành</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viên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trong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gia</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đình</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a:t>
            </a:r>
          </a:p>
          <a:p>
            <a:pPr>
              <a:lnSpc>
                <a:spcPct val="107000"/>
              </a:lnSpc>
            </a:pP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G.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Nâng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giá</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một</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số</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hàng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hoá</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khi</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xảy</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ra</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dịch</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bệnh</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a:t>
            </a:r>
          </a:p>
        </p:txBody>
      </p:sp>
      <p:pic>
        <p:nvPicPr>
          <p:cNvPr id="15" name="Google Shape;164;p9"/>
          <p:cNvPicPr preferRelativeResize="0"/>
          <p:nvPr/>
        </p:nvPicPr>
        <p:blipFill rotWithShape="1">
          <a:blip r:embed="rId5">
            <a:alphaModFix/>
          </a:blip>
          <a:srcRect l="15285" t="10430" r="46645" b="11190"/>
          <a:stretch/>
        </p:blipFill>
        <p:spPr>
          <a:xfrm>
            <a:off x="5740377" y="1096208"/>
            <a:ext cx="6451623" cy="5454717"/>
          </a:xfrm>
          <a:prstGeom prst="rect">
            <a:avLst/>
          </a:prstGeom>
          <a:noFill/>
          <a:ln>
            <a:noFill/>
          </a:ln>
        </p:spPr>
      </p:pic>
      <p:pic>
        <p:nvPicPr>
          <p:cNvPr id="16" name="Picture 15"/>
          <p:cNvPicPr>
            <a:picLocks noChangeAspect="1"/>
          </p:cNvPicPr>
          <p:nvPr/>
        </p:nvPicPr>
        <p:blipFill>
          <a:blip r:embed="rId6"/>
          <a:stretch>
            <a:fillRect/>
          </a:stretch>
        </p:blipFill>
        <p:spPr>
          <a:xfrm>
            <a:off x="7659144" y="395108"/>
            <a:ext cx="2280885" cy="1344792"/>
          </a:xfrm>
          <a:prstGeom prst="ellipse">
            <a:avLst/>
          </a:prstGeom>
          <a:ln>
            <a:noFill/>
          </a:ln>
          <a:effectLst>
            <a:softEdge rad="112500"/>
          </a:effectLst>
        </p:spPr>
      </p:pic>
      <p:pic>
        <p:nvPicPr>
          <p:cNvPr id="17" name="Google Shape;155;p8"/>
          <p:cNvPicPr preferRelativeResize="0"/>
          <p:nvPr/>
        </p:nvPicPr>
        <p:blipFill rotWithShape="1">
          <a:blip r:embed="rId7">
            <a:alphaModFix/>
          </a:blip>
          <a:srcRect/>
          <a:stretch/>
        </p:blipFill>
        <p:spPr>
          <a:xfrm>
            <a:off x="10024395" y="4653513"/>
            <a:ext cx="1653119" cy="1437033"/>
          </a:xfrm>
          <a:prstGeom prst="rect">
            <a:avLst/>
          </a:prstGeom>
          <a:noFill/>
          <a:ln>
            <a:noFill/>
          </a:ln>
        </p:spPr>
      </p:pic>
      <p:pic>
        <p:nvPicPr>
          <p:cNvPr id="18"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panose="02020603050405020304" pitchFamily="18" charset="0"/>
                <a:cs typeface="Times" panose="02020603050405020304" pitchFamily="18" charset="0"/>
              </a:rPr>
              <a:t> BÀI TẬP </a:t>
            </a:r>
            <a:endParaRPr lang="en-US" altLang="en-US" sz="2000" dirty="0">
              <a:solidFill>
                <a:srgbClr val="5F5F5F"/>
              </a:solidFill>
              <a:latin typeface="Times" panose="02020603050405020304" pitchFamily="18" charset="0"/>
              <a:cs typeface="Times"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2978969364"/>
              </p:ext>
            </p:extLst>
          </p:nvPr>
        </p:nvGraphicFramePr>
        <p:xfrm>
          <a:off x="7036340" y="1958269"/>
          <a:ext cx="4409769" cy="3413760"/>
        </p:xfrm>
        <a:graphic>
          <a:graphicData uri="http://schemas.openxmlformats.org/drawingml/2006/table">
            <a:tbl>
              <a:tblPr/>
              <a:tblGrid>
                <a:gridCol w="4409769">
                  <a:extLst>
                    <a:ext uri="{9D8B030D-6E8A-4147-A177-3AD203B41FA5}">
                      <a16:colId xmlns:a16="http://schemas.microsoft.com/office/drawing/2014/main" val="20000"/>
                    </a:ext>
                  </a:extLst>
                </a:gridCol>
              </a:tblGrid>
              <a:tr h="990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b="1" kern="1200" dirty="0" smtClean="0">
                          <a:solidFill>
                            <a:schemeClr val="tx1"/>
                          </a:solidFill>
                          <a:effectLst/>
                          <a:latin typeface="Times" panose="02020603050405020304" pitchFamily="18" charset="0"/>
                          <a:ea typeface="+mn-ea"/>
                          <a:cs typeface="Times" panose="02020603050405020304" pitchFamily="18" charset="0"/>
                        </a:rPr>
                        <a:t>2. </a:t>
                      </a:r>
                      <a:r>
                        <a:rPr lang="en-US" sz="3200" kern="1200" dirty="0" err="1" smtClean="0">
                          <a:solidFill>
                            <a:schemeClr val="tx1"/>
                          </a:solidFill>
                          <a:effectLst/>
                          <a:latin typeface="Times" panose="02020603050405020304" pitchFamily="18" charset="0"/>
                          <a:ea typeface="+mn-ea"/>
                          <a:cs typeface="Times" panose="02020603050405020304" pitchFamily="18" charset="0"/>
                        </a:rPr>
                        <a:t>Hãy</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kể</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lại</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những</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hành</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động</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thể</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hiện</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tình</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yêu</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thương</a:t>
                      </a:r>
                      <a:r>
                        <a:rPr lang="en-US" sz="3200" kern="1200" dirty="0" smtClean="0">
                          <a:solidFill>
                            <a:schemeClr val="tx1"/>
                          </a:solidFill>
                          <a:effectLst/>
                          <a:latin typeface="Times" panose="02020603050405020304" pitchFamily="18" charset="0"/>
                          <a:ea typeface="+mn-ea"/>
                          <a:cs typeface="Times" panose="02020603050405020304" pitchFamily="18" charset="0"/>
                        </a:rPr>
                        <a:t> con </a:t>
                      </a:r>
                      <a:r>
                        <a:rPr lang="en-US" sz="3200" kern="1200" dirty="0" err="1" smtClean="0">
                          <a:solidFill>
                            <a:schemeClr val="tx1"/>
                          </a:solidFill>
                          <a:effectLst/>
                          <a:latin typeface="Times" panose="02020603050405020304" pitchFamily="18" charset="0"/>
                          <a:ea typeface="+mn-ea"/>
                          <a:cs typeface="Times" panose="02020603050405020304" pitchFamily="18" charset="0"/>
                        </a:rPr>
                        <a:t>người</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của</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các</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bạn</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trong</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lớp</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trong</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trường</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em</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Em</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học</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tập</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được</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điều</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gì</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từ</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các</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hành</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động</a:t>
                      </a:r>
                      <a:r>
                        <a:rPr lang="en-US" sz="3200" kern="1200" dirty="0" smtClean="0">
                          <a:solidFill>
                            <a:schemeClr val="tx1"/>
                          </a:solidFill>
                          <a:effectLst/>
                          <a:latin typeface="Times" panose="02020603050405020304" pitchFamily="18" charset="0"/>
                          <a:ea typeface="+mn-ea"/>
                          <a:cs typeface="Times" panose="02020603050405020304" pitchFamily="18" charset="0"/>
                        </a:rPr>
                        <a:t> </a:t>
                      </a:r>
                      <a:r>
                        <a:rPr lang="en-US" sz="3200" kern="1200" dirty="0" err="1" smtClean="0">
                          <a:solidFill>
                            <a:schemeClr val="tx1"/>
                          </a:solidFill>
                          <a:effectLst/>
                          <a:latin typeface="Times" panose="02020603050405020304" pitchFamily="18" charset="0"/>
                          <a:ea typeface="+mn-ea"/>
                          <a:cs typeface="Times" panose="02020603050405020304" pitchFamily="18" charset="0"/>
                        </a:rPr>
                        <a:t>đó</a:t>
                      </a:r>
                      <a:r>
                        <a:rPr lang="en-US" sz="3200" kern="1200" dirty="0" smtClean="0">
                          <a:solidFill>
                            <a:schemeClr val="tx1"/>
                          </a:solidFill>
                          <a:effectLst/>
                          <a:latin typeface="Times" panose="02020603050405020304" pitchFamily="18" charset="0"/>
                          <a:ea typeface="+mn-ea"/>
                          <a:cs typeface="Times" panose="02020603050405020304" pitchFamily="18" charset="0"/>
                        </a:rPr>
                        <a:t>?</a:t>
                      </a:r>
                      <a:endParaRPr lang="en-US" sz="3200" kern="1200" dirty="0">
                        <a:solidFill>
                          <a:schemeClr val="tx1"/>
                        </a:solidFill>
                        <a:effectLst/>
                        <a:latin typeface="Times" panose="02020603050405020304" pitchFamily="18" charset="0"/>
                        <a:ea typeface="+mn-ea"/>
                        <a:cs typeface="Times" panose="02020603050405020304" pitchFamily="18" charset="0"/>
                      </a:endParaRP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696277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339993" y="8246"/>
            <a:ext cx="9548831"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smtClean="0">
                <a:solidFill>
                  <a:srgbClr val="FF00FF"/>
                </a:solidFill>
                <a:latin typeface="Times" panose="02020603050405020304" pitchFamily="18" charset="0"/>
                <a:cs typeface="Times" panose="02020603050405020304" pitchFamily="18" charset="0"/>
              </a:rPr>
              <a:t>Trong</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những</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việc</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làm</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sau</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việc</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nào</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nên</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làm</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việc</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nào</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không</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nên</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làm</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Vì</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sao</a:t>
            </a:r>
            <a:r>
              <a:rPr lang="en-US" altLang="en-US" sz="4000" b="1" dirty="0" smtClean="0">
                <a:solidFill>
                  <a:srgbClr val="FF00FF"/>
                </a:solidFill>
                <a:latin typeface="Times" panose="02020603050405020304" pitchFamily="18" charset="0"/>
                <a:cs typeface="Times" panose="02020603050405020304" pitchFamily="18" charset="0"/>
              </a:rPr>
              <a:t>?</a:t>
            </a:r>
            <a:endParaRPr lang="en-US" altLang="en-US" sz="4000" b="1" dirty="0">
              <a:solidFill>
                <a:srgbClr val="FF00FF"/>
              </a:solidFill>
              <a:latin typeface="Times" panose="02020603050405020304" pitchFamily="18" charset="0"/>
              <a:cs typeface="Times" panose="02020603050405020304" pitchFamily="18" charset="0"/>
            </a:endParaRP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sp>
        <p:nvSpPr>
          <p:cNvPr id="11" name="Rectangle 10"/>
          <p:cNvSpPr/>
          <p:nvPr/>
        </p:nvSpPr>
        <p:spPr>
          <a:xfrm>
            <a:off x="450979" y="2315809"/>
            <a:ext cx="5203372" cy="4439229"/>
          </a:xfrm>
          <a:prstGeom prst="rect">
            <a:avLst/>
          </a:prstGeom>
        </p:spPr>
        <p:txBody>
          <a:bodyPr wrap="square">
            <a:spAutoFit/>
          </a:bodyPr>
          <a:lstStyle/>
          <a:p>
            <a:pPr>
              <a:lnSpc>
                <a:spcPct val="107000"/>
              </a:lnSpc>
            </a:pPr>
            <a:r>
              <a:rPr lang="en-US" sz="2400" dirty="0">
                <a:latin typeface="Times" panose="02020603050405020304" pitchFamily="18" charset="0"/>
                <a:ea typeface="Calibri" panose="020F0502020204030204" pitchFamily="34" charset="0"/>
                <a:cs typeface="Times" panose="02020603050405020304" pitchFamily="18" charset="0"/>
              </a:rPr>
              <a:t>A. </a:t>
            </a:r>
            <a:r>
              <a:rPr lang="en-US" sz="2400" dirty="0" err="1">
                <a:latin typeface="Times" panose="02020603050405020304" pitchFamily="18" charset="0"/>
                <a:ea typeface="Calibri" panose="020F0502020204030204" pitchFamily="34" charset="0"/>
                <a:cs typeface="Times" panose="02020603050405020304" pitchFamily="18" charset="0"/>
              </a:rPr>
              <a:t>Quyên</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góp</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ủng</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hộ</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đồng</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bào</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lũ</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lụt</a:t>
            </a:r>
            <a:r>
              <a:rPr lang="en-US" sz="2400" dirty="0">
                <a:latin typeface="Times" panose="02020603050405020304" pitchFamily="18" charset="0"/>
                <a:ea typeface="Calibri" panose="020F0502020204030204" pitchFamily="34" charset="0"/>
                <a:cs typeface="Times" panose="02020603050405020304" pitchFamily="18" charset="0"/>
              </a:rPr>
              <a:t>.</a:t>
            </a:r>
          </a:p>
          <a:p>
            <a:pPr>
              <a:lnSpc>
                <a:spcPct val="107000"/>
              </a:lnSpc>
            </a:pPr>
            <a:r>
              <a:rPr lang="en-US" sz="2400" dirty="0">
                <a:latin typeface="Times" panose="02020603050405020304" pitchFamily="18" charset="0"/>
                <a:ea typeface="Calibri" panose="020F0502020204030204" pitchFamily="34" charset="0"/>
                <a:cs typeface="Times" panose="02020603050405020304" pitchFamily="18" charset="0"/>
              </a:rPr>
              <a:t>B. </a:t>
            </a:r>
            <a:r>
              <a:rPr lang="en-US" sz="2400" dirty="0" err="1">
                <a:latin typeface="Times" panose="02020603050405020304" pitchFamily="18" charset="0"/>
                <a:ea typeface="Calibri" panose="020F0502020204030204" pitchFamily="34" charset="0"/>
                <a:cs typeface="Times" panose="02020603050405020304" pitchFamily="18" charset="0"/>
              </a:rPr>
              <a:t>Giúp</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đỡ</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bà</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cơn</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nông</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dân</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tiêu</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thụ</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nông</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sản</a:t>
            </a:r>
            <a:r>
              <a:rPr lang="en-US" sz="2400" dirty="0">
                <a:latin typeface="Times" panose="02020603050405020304" pitchFamily="18" charset="0"/>
                <a:ea typeface="Calibri" panose="020F0502020204030204" pitchFamily="34" charset="0"/>
                <a:cs typeface="Times" panose="02020603050405020304" pitchFamily="18" charset="0"/>
              </a:rPr>
              <a:t>.</a:t>
            </a:r>
          </a:p>
          <a:p>
            <a:pPr>
              <a:lnSpc>
                <a:spcPct val="107000"/>
              </a:lnSpc>
            </a:pPr>
            <a:r>
              <a:rPr lang="en-US" sz="2400" dirty="0">
                <a:latin typeface="Times" panose="02020603050405020304" pitchFamily="18" charset="0"/>
                <a:ea typeface="Calibri" panose="020F0502020204030204" pitchFamily="34" charset="0"/>
                <a:cs typeface="Times" panose="02020603050405020304" pitchFamily="18" charset="0"/>
              </a:rPr>
              <a:t>C. </a:t>
            </a:r>
            <a:r>
              <a:rPr lang="en-US" sz="2400" dirty="0" err="1">
                <a:latin typeface="Times" panose="02020603050405020304" pitchFamily="18" charset="0"/>
                <a:ea typeface="Calibri" panose="020F0502020204030204" pitchFamily="34" charset="0"/>
                <a:cs typeface="Times" panose="02020603050405020304" pitchFamily="18" charset="0"/>
              </a:rPr>
              <a:t>Không</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chơi</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với</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những</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bạn</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cùng</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lớp</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có</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hoàn</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cảnh</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khó</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khăn</a:t>
            </a:r>
            <a:r>
              <a:rPr lang="en-US" sz="2400" dirty="0">
                <a:latin typeface="Times" panose="02020603050405020304" pitchFamily="18" charset="0"/>
                <a:ea typeface="Calibri" panose="020F0502020204030204" pitchFamily="34" charset="0"/>
                <a:cs typeface="Times" panose="02020603050405020304" pitchFamily="18" charset="0"/>
              </a:rPr>
              <a:t>.</a:t>
            </a:r>
          </a:p>
          <a:p>
            <a:pPr>
              <a:lnSpc>
                <a:spcPct val="107000"/>
              </a:lnSpc>
            </a:pPr>
            <a:r>
              <a:rPr lang="en-US" sz="2400" dirty="0">
                <a:latin typeface="Times" panose="02020603050405020304" pitchFamily="18" charset="0"/>
                <a:ea typeface="Calibri" panose="020F0502020204030204" pitchFamily="34" charset="0"/>
                <a:cs typeface="Times" panose="02020603050405020304" pitchFamily="18" charset="0"/>
              </a:rPr>
              <a:t>D. </a:t>
            </a:r>
            <a:r>
              <a:rPr lang="en-US" sz="2400" dirty="0" err="1">
                <a:latin typeface="Times" panose="02020603050405020304" pitchFamily="18" charset="0"/>
                <a:ea typeface="Calibri" panose="020F0502020204030204" pitchFamily="34" charset="0"/>
                <a:cs typeface="Times" panose="02020603050405020304" pitchFamily="18" charset="0"/>
              </a:rPr>
              <a:t>Không</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đưa</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chất</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độc</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hại</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vào</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thực</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phẩm</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đề</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kinh</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doanh</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buôn</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bán</a:t>
            </a:r>
            <a:r>
              <a:rPr lang="en-US" sz="2400" dirty="0">
                <a:latin typeface="Times" panose="02020603050405020304" pitchFamily="18" charset="0"/>
                <a:ea typeface="Calibri" panose="020F0502020204030204" pitchFamily="34" charset="0"/>
                <a:cs typeface="Times" panose="02020603050405020304" pitchFamily="18" charset="0"/>
              </a:rPr>
              <a:t>,..</a:t>
            </a:r>
          </a:p>
          <a:p>
            <a:pPr>
              <a:lnSpc>
                <a:spcPct val="107000"/>
              </a:lnSpc>
            </a:pPr>
            <a:r>
              <a:rPr lang="en-US" sz="2400" dirty="0">
                <a:latin typeface="Times" panose="02020603050405020304" pitchFamily="18" charset="0"/>
                <a:ea typeface="Calibri" panose="020F0502020204030204" pitchFamily="34" charset="0"/>
                <a:cs typeface="Times" panose="02020603050405020304" pitchFamily="18" charset="0"/>
              </a:rPr>
              <a:t>E. </a:t>
            </a:r>
            <a:r>
              <a:rPr lang="en-US" sz="2400" dirty="0" err="1">
                <a:latin typeface="Times" panose="02020603050405020304" pitchFamily="18" charset="0"/>
                <a:ea typeface="Calibri" panose="020F0502020204030204" pitchFamily="34" charset="0"/>
                <a:cs typeface="Times" panose="02020603050405020304" pitchFamily="18" charset="0"/>
              </a:rPr>
              <a:t>Chăm</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sóc</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các</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thành</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viên</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trong</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gia</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đình</a:t>
            </a:r>
            <a:r>
              <a:rPr lang="en-US" sz="2400" dirty="0">
                <a:latin typeface="Times" panose="02020603050405020304" pitchFamily="18" charset="0"/>
                <a:ea typeface="Calibri" panose="020F0502020204030204" pitchFamily="34" charset="0"/>
                <a:cs typeface="Times" panose="02020603050405020304" pitchFamily="18" charset="0"/>
              </a:rPr>
              <a:t>.</a:t>
            </a:r>
          </a:p>
          <a:p>
            <a:pPr>
              <a:lnSpc>
                <a:spcPct val="107000"/>
              </a:lnSpc>
            </a:pPr>
            <a:r>
              <a:rPr lang="en-US" sz="2400" dirty="0">
                <a:latin typeface="Times" panose="02020603050405020304" pitchFamily="18" charset="0"/>
                <a:ea typeface="Calibri" panose="020F0502020204030204" pitchFamily="34" charset="0"/>
                <a:cs typeface="Times" panose="02020603050405020304" pitchFamily="18" charset="0"/>
              </a:rPr>
              <a:t>G. </a:t>
            </a:r>
            <a:r>
              <a:rPr lang="en-US" sz="2400" dirty="0" err="1">
                <a:latin typeface="Times" panose="02020603050405020304" pitchFamily="18" charset="0"/>
                <a:ea typeface="Calibri" panose="020F0502020204030204" pitchFamily="34" charset="0"/>
                <a:cs typeface="Times" panose="02020603050405020304" pitchFamily="18" charset="0"/>
              </a:rPr>
              <a:t>Nâng</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giá</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một</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số</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hàng</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hoá</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khi</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xảy</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ra</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dịch</a:t>
            </a:r>
            <a:r>
              <a:rPr lang="en-US" sz="2400" dirty="0">
                <a:latin typeface="Times" panose="02020603050405020304" pitchFamily="18" charset="0"/>
                <a:ea typeface="Calibri" panose="020F0502020204030204" pitchFamily="34" charset="0"/>
                <a:cs typeface="Times" panose="02020603050405020304" pitchFamily="18" charset="0"/>
              </a:rPr>
              <a:t> </a:t>
            </a:r>
            <a:r>
              <a:rPr lang="en-US" sz="2400" dirty="0" err="1">
                <a:latin typeface="Times" panose="02020603050405020304" pitchFamily="18" charset="0"/>
                <a:ea typeface="Calibri" panose="020F0502020204030204" pitchFamily="34" charset="0"/>
                <a:cs typeface="Times" panose="02020603050405020304" pitchFamily="18" charset="0"/>
              </a:rPr>
              <a:t>bệnh</a:t>
            </a:r>
            <a:r>
              <a:rPr lang="en-US" sz="2400" dirty="0">
                <a:latin typeface="Times" panose="02020603050405020304" pitchFamily="18" charset="0"/>
                <a:ea typeface="Calibri" panose="020F0502020204030204" pitchFamily="34" charset="0"/>
                <a:cs typeface="Times" panose="02020603050405020304" pitchFamily="18" charset="0"/>
              </a:rPr>
              <a:t>.</a:t>
            </a:r>
            <a:endParaRPr lang="en-US" sz="2400" dirty="0">
              <a:effectLst/>
              <a:latin typeface="Times" panose="02020603050405020304" pitchFamily="18" charset="0"/>
              <a:ea typeface="Calibri" panose="020F0502020204030204" pitchFamily="34" charset="0"/>
              <a:cs typeface="Times" panose="02020603050405020304" pitchFamily="18" charset="0"/>
            </a:endParaRPr>
          </a:p>
        </p:txBody>
      </p:sp>
      <p:sp>
        <p:nvSpPr>
          <p:cNvPr id="13" name="Rectangle 12"/>
          <p:cNvSpPr/>
          <p:nvPr/>
        </p:nvSpPr>
        <p:spPr>
          <a:xfrm>
            <a:off x="6485902" y="1423766"/>
            <a:ext cx="5231364" cy="3253711"/>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lnSpc>
                <a:spcPct val="107000"/>
              </a:lnSpc>
            </a:pPr>
            <a:r>
              <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Những</a:t>
            </a:r>
            <a:r>
              <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việc</a:t>
            </a:r>
            <a:r>
              <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nên</a:t>
            </a:r>
            <a:r>
              <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làm</a:t>
            </a:r>
            <a:endPar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endParaRPr>
          </a:p>
          <a:p>
            <a:pPr lvl="0">
              <a:lnSpc>
                <a:spcPct val="107000"/>
              </a:lnSpc>
            </a:pPr>
            <a:r>
              <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rPr>
              <a:t>A</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Quyên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góp</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ủng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hộ</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đồng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bào</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lũ</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lụt</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a:t>
            </a:r>
          </a:p>
          <a:p>
            <a:pPr lvl="0">
              <a:lnSpc>
                <a:spcPct val="107000"/>
              </a:lnSpc>
            </a:pP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B.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Giúp</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đỡ</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bà</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cơn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nông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dân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tiêu</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thụ</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nông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sản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a:t>
            </a:r>
          </a:p>
          <a:p>
            <a:pPr lvl="0">
              <a:lnSpc>
                <a:spcPct val="107000"/>
              </a:lnSpc>
            </a:pPr>
            <a:r>
              <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rPr>
              <a:t>D</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Không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đưa</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chất</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độc</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hại</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vào</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thực</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phẩm</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đề</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kinh</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doanh</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buôn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bán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a:t>
            </a:r>
          </a:p>
          <a:p>
            <a:pPr lvl="0">
              <a:lnSpc>
                <a:spcPct val="107000"/>
              </a:lnSpc>
            </a:pP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E.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Chăm</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sóc</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các</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thành</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viên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trong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gia</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đình</a:t>
            </a:r>
            <a:r>
              <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rPr>
              <a:t>.</a:t>
            </a:r>
            <a:endParaRPr lang="en-US" sz="2400" dirty="0">
              <a:solidFill>
                <a:prstClr val="black"/>
              </a:solidFill>
              <a:latin typeface="Times" panose="02020603050405020304" pitchFamily="18" charset="0"/>
              <a:ea typeface="Calibri" panose="020F0502020204030204" pitchFamily="34" charset="0"/>
              <a:cs typeface="Times" panose="02020603050405020304" pitchFamily="18" charset="0"/>
            </a:endParaRPr>
          </a:p>
        </p:txBody>
      </p:sp>
      <p:sp>
        <p:nvSpPr>
          <p:cNvPr id="14" name="Rectangle 13"/>
          <p:cNvSpPr/>
          <p:nvPr/>
        </p:nvSpPr>
        <p:spPr>
          <a:xfrm>
            <a:off x="6541692" y="4533781"/>
            <a:ext cx="5231364" cy="2068195"/>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lnSpc>
                <a:spcPct val="107000"/>
              </a:lnSpc>
            </a:pPr>
            <a:r>
              <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Những</a:t>
            </a:r>
            <a:r>
              <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việc</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không</a:t>
            </a:r>
            <a:r>
              <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smtClean="0">
                <a:solidFill>
                  <a:prstClr val="black"/>
                </a:solidFill>
                <a:latin typeface="Times" panose="02020603050405020304" pitchFamily="18" charset="0"/>
                <a:ea typeface="Calibri" panose="020F0502020204030204" pitchFamily="34" charset="0"/>
                <a:cs typeface="Times" panose="02020603050405020304" pitchFamily="18" charset="0"/>
              </a:rPr>
              <a:t>nên</a:t>
            </a:r>
            <a:r>
              <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làm</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endPar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endParaRPr>
          </a:p>
          <a:p>
            <a:pPr lvl="0">
              <a:lnSpc>
                <a:spcPct val="107000"/>
              </a:lnSpc>
            </a:pPr>
            <a:r>
              <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rPr>
              <a:t>C</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Không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chơi</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với</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những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bạn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cùng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lớp</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có</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hoàn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cảnh</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khó</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khăn</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a:t>
            </a:r>
          </a:p>
          <a:p>
            <a:pPr lvl="0">
              <a:lnSpc>
                <a:spcPct val="107000"/>
              </a:lnSpc>
            </a:pPr>
            <a:r>
              <a:rPr lang="en-US" sz="2400" dirty="0" smtClean="0">
                <a:solidFill>
                  <a:prstClr val="black"/>
                </a:solidFill>
                <a:latin typeface="Times" panose="02020603050405020304" pitchFamily="18" charset="0"/>
                <a:ea typeface="Calibri" panose="020F0502020204030204" pitchFamily="34" charset="0"/>
                <a:cs typeface="Times" panose="02020603050405020304" pitchFamily="18" charset="0"/>
              </a:rPr>
              <a:t>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Nâng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giá</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một</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số</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hàng</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hoá</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khi</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xảy</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ra</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dịch</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 </a:t>
            </a:r>
            <a:r>
              <a:rPr lang="en-US" sz="2400" dirty="0" err="1">
                <a:solidFill>
                  <a:prstClr val="black"/>
                </a:solidFill>
                <a:latin typeface="Times" panose="02020603050405020304" pitchFamily="18" charset="0"/>
                <a:ea typeface="Calibri" panose="020F0502020204030204" pitchFamily="34" charset="0"/>
                <a:cs typeface="Times" panose="02020603050405020304" pitchFamily="18" charset="0"/>
              </a:rPr>
              <a:t>bệnh</a:t>
            </a:r>
            <a:r>
              <a:rPr lang="en-US" sz="2400" dirty="0">
                <a:solidFill>
                  <a:prstClr val="black"/>
                </a:solidFill>
                <a:latin typeface="Times" panose="02020603050405020304" pitchFamily="18" charset="0"/>
                <a:ea typeface="Calibri" panose="020F0502020204030204" pitchFamily="34" charset="0"/>
                <a:cs typeface="Times" panose="02020603050405020304" pitchFamily="18" charset="0"/>
              </a:rPr>
              <a:t>.</a:t>
            </a: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19187"/>
            <a:ext cx="12548871" cy="2619617"/>
          </a:xfrm>
          <a:prstGeom prst="rect">
            <a:avLst/>
          </a:prstGeom>
          <a:noFill/>
          <a:ln>
            <a:noFill/>
          </a:ln>
        </p:spPr>
      </p:pic>
      <p:pic>
        <p:nvPicPr>
          <p:cNvPr id="12" name="Picture 11"/>
          <p:cNvPicPr>
            <a:picLocks noChangeAspect="1"/>
          </p:cNvPicPr>
          <p:nvPr/>
        </p:nvPicPr>
        <p:blipFill>
          <a:blip r:embed="rId3"/>
          <a:stretch>
            <a:fillRect/>
          </a:stretch>
        </p:blipFill>
        <p:spPr>
          <a:xfrm>
            <a:off x="1011876" y="297683"/>
            <a:ext cx="2584200" cy="1344792"/>
          </a:xfrm>
          <a:prstGeom prst="ellipse">
            <a:avLst/>
          </a:prstGeom>
          <a:ln>
            <a:noFill/>
          </a:ln>
          <a:effectLst>
            <a:softEdge rad="112500"/>
          </a:effectLst>
        </p:spPr>
      </p:pic>
      <p:pic>
        <p:nvPicPr>
          <p:cNvPr id="13" name="Google Shape;155;p8"/>
          <p:cNvPicPr preferRelativeResize="0"/>
          <p:nvPr/>
        </p:nvPicPr>
        <p:blipFill rotWithShape="1">
          <a:blip r:embed="rId4">
            <a:alphaModFix/>
          </a:blip>
          <a:srcRect/>
          <a:stretch/>
        </p:blipFill>
        <p:spPr>
          <a:xfrm>
            <a:off x="6396107" y="2325406"/>
            <a:ext cx="1872954" cy="1437033"/>
          </a:xfrm>
          <a:prstGeom prst="rect">
            <a:avLst/>
          </a:prstGeom>
          <a:noFill/>
          <a:ln>
            <a:noFill/>
          </a:ln>
        </p:spPr>
      </p:pic>
      <p:pic>
        <p:nvPicPr>
          <p:cNvPr id="16"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panose="02020603050405020304" pitchFamily="18" charset="0"/>
                <a:cs typeface="Times" panose="02020603050405020304" pitchFamily="18" charset="0"/>
              </a:rPr>
              <a:t>BÀI TẬP NHÓM</a:t>
            </a:r>
            <a:endParaRPr lang="en-US" altLang="en-US" sz="2000" dirty="0">
              <a:solidFill>
                <a:srgbClr val="5F5F5F"/>
              </a:solidFill>
              <a:latin typeface="Times" panose="02020603050405020304" pitchFamily="18" charset="0"/>
              <a:cs typeface="Times"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62611270"/>
              </p:ext>
            </p:extLst>
          </p:nvPr>
        </p:nvGraphicFramePr>
        <p:xfrm>
          <a:off x="1477572" y="1469414"/>
          <a:ext cx="9003909" cy="1280160"/>
        </p:xfrm>
        <a:graphic>
          <a:graphicData uri="http://schemas.openxmlformats.org/drawingml/2006/table">
            <a:tbl>
              <a:tblPr>
                <a:tableStyleId>{5C22544A-7EE6-4342-B048-85BDC9FD1C3A}</a:tableStyleId>
              </a:tblPr>
              <a:tblGrid>
                <a:gridCol w="9003909">
                  <a:extLst>
                    <a:ext uri="{9D8B030D-6E8A-4147-A177-3AD203B41FA5}">
                      <a16:colId xmlns:a16="http://schemas.microsoft.com/office/drawing/2014/main" val="20000"/>
                    </a:ext>
                  </a:extLst>
                </a:gridCol>
              </a:tblGrid>
              <a:tr h="990600">
                <a:tc>
                  <a:txBody>
                    <a:bodyPr/>
                    <a:lstStyle/>
                    <a:p>
                      <a:r>
                        <a:rPr lang="en-US" sz="1800" kern="1200" dirty="0" smtClean="0">
                          <a:solidFill>
                            <a:schemeClr val="dk1"/>
                          </a:solidFill>
                          <a:effectLst/>
                          <a:latin typeface="Times" panose="02020603050405020304" pitchFamily="18" charset="0"/>
                          <a:ea typeface="+mn-ea"/>
                          <a:cs typeface="Times" panose="02020603050405020304" pitchFamily="18" charset="0"/>
                        </a:rPr>
                        <a:t>2</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Hãy</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kể</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lại</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những</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hành</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động</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thể</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hiện</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tình</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yêu</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thương</a:t>
                      </a:r>
                      <a:r>
                        <a:rPr lang="en-US" sz="2800" kern="1200" dirty="0" smtClean="0">
                          <a:solidFill>
                            <a:srgbClr val="0000FF"/>
                          </a:solidFill>
                          <a:effectLst/>
                          <a:latin typeface="Times" panose="02020603050405020304" pitchFamily="18" charset="0"/>
                          <a:ea typeface="+mn-ea"/>
                          <a:cs typeface="Times" panose="02020603050405020304" pitchFamily="18" charset="0"/>
                        </a:rPr>
                        <a:t> con </a:t>
                      </a:r>
                      <a:r>
                        <a:rPr lang="en-US" sz="2800" kern="1200" dirty="0" err="1" smtClean="0">
                          <a:solidFill>
                            <a:srgbClr val="0000FF"/>
                          </a:solidFill>
                          <a:effectLst/>
                          <a:latin typeface="Times" panose="02020603050405020304" pitchFamily="18" charset="0"/>
                          <a:ea typeface="+mn-ea"/>
                          <a:cs typeface="Times" panose="02020603050405020304" pitchFamily="18" charset="0"/>
                        </a:rPr>
                        <a:t>người</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của</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các</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bạn</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trong</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lớp</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trong</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trường</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em</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Em</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học</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tập</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được</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điều</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gì</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từ</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các</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hành</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động</a:t>
                      </a:r>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800" kern="1200" dirty="0" err="1" smtClean="0">
                          <a:solidFill>
                            <a:srgbClr val="0000FF"/>
                          </a:solidFill>
                          <a:effectLst/>
                          <a:latin typeface="Times" panose="02020603050405020304" pitchFamily="18" charset="0"/>
                          <a:ea typeface="+mn-ea"/>
                          <a:cs typeface="Times" panose="02020603050405020304" pitchFamily="18" charset="0"/>
                        </a:rPr>
                        <a:t>đó</a:t>
                      </a:r>
                      <a:r>
                        <a:rPr lang="en-US" sz="2800" kern="1200" dirty="0" smtClean="0">
                          <a:solidFill>
                            <a:srgbClr val="0000FF"/>
                          </a:solidFill>
                          <a:effectLst/>
                          <a:latin typeface="Times" panose="02020603050405020304" pitchFamily="18" charset="0"/>
                          <a:ea typeface="+mn-ea"/>
                          <a:cs typeface="Times" panose="02020603050405020304" pitchFamily="18" charset="0"/>
                        </a:rPr>
                        <a:t>?</a:t>
                      </a:r>
                      <a:endParaRPr lang="en-US" sz="2800" kern="1200" dirty="0">
                        <a:solidFill>
                          <a:srgbClr val="0000FF"/>
                        </a:solidFill>
                        <a:effectLst/>
                        <a:latin typeface="Times" panose="02020603050405020304" pitchFamily="18" charset="0"/>
                        <a:ea typeface="+mn-ea"/>
                        <a:cs typeface="Times" panose="02020603050405020304" pitchFamily="18" charset="0"/>
                      </a:endParaRP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04392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Times" panose="02020603050405020304" pitchFamily="18" charset="0"/>
                <a:cs typeface="Times" panose="02020603050405020304" pitchFamily="18" charset="0"/>
              </a:rPr>
              <a:t/>
            </a:r>
            <a:br>
              <a:rPr lang="en-US" altLang="en-US" smtClean="0">
                <a:solidFill>
                  <a:prstClr val="black"/>
                </a:solidFill>
                <a:latin typeface="Times" panose="02020603050405020304" pitchFamily="18" charset="0"/>
                <a:cs typeface="Times" panose="02020603050405020304" pitchFamily="18" charset="0"/>
              </a:rPr>
            </a:br>
            <a:endParaRPr lang="en-US" altLang="en-US" smtClean="0">
              <a:solidFill>
                <a:prstClr val="black"/>
              </a:solidFill>
              <a:latin typeface="Times" panose="02020603050405020304" pitchFamily="18" charset="0"/>
              <a:cs typeface="Times" panose="02020603050405020304" pitchFamily="18" charset="0"/>
            </a:endParaRPr>
          </a:p>
        </p:txBody>
      </p:sp>
      <p:sp>
        <p:nvSpPr>
          <p:cNvPr id="5" name="Rectangle 2"/>
          <p:cNvSpPr>
            <a:spLocks noChangeArrowheads="1"/>
          </p:cNvSpPr>
          <p:nvPr/>
        </p:nvSpPr>
        <p:spPr bwMode="auto">
          <a:xfrm>
            <a:off x="6960671" y="269913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Times" panose="02020603050405020304" pitchFamily="18" charset="0"/>
                <a:cs typeface="Times" panose="02020603050405020304" pitchFamily="18" charset="0"/>
              </a:rPr>
              <a:t/>
            </a:r>
            <a:br>
              <a:rPr lang="en-US" altLang="en-US" smtClean="0">
                <a:solidFill>
                  <a:prstClr val="black"/>
                </a:solidFill>
                <a:latin typeface="Times" panose="02020603050405020304" pitchFamily="18" charset="0"/>
                <a:cs typeface="Times" panose="02020603050405020304" pitchFamily="18" charset="0"/>
              </a:rPr>
            </a:br>
            <a:endParaRPr lang="en-US" altLang="en-US" smtClean="0">
              <a:solidFill>
                <a:prstClr val="black"/>
              </a:solidFill>
              <a:latin typeface="Times" panose="02020603050405020304" pitchFamily="18" charset="0"/>
              <a:cs typeface="Times" panose="02020603050405020304" pitchFamily="18" charset="0"/>
            </a:endParaRPr>
          </a:p>
        </p:txBody>
      </p:sp>
      <p:pic>
        <p:nvPicPr>
          <p:cNvPr id="18" name="Shape 1"/>
          <p:cNvPicPr/>
          <p:nvPr/>
        </p:nvPicPr>
        <p:blipFill>
          <a:blip r:embed="rId6"/>
          <a:stretch/>
        </p:blipFill>
        <p:spPr>
          <a:xfrm>
            <a:off x="11033760" y="0"/>
            <a:ext cx="1158240" cy="1048385"/>
          </a:xfrm>
          <a:prstGeom prst="rect">
            <a:avLst/>
          </a:prstGeom>
          <a:noFill/>
          <a:ln>
            <a:noFill/>
          </a:ln>
        </p:spPr>
      </p:pic>
      <p:graphicFrame>
        <p:nvGraphicFramePr>
          <p:cNvPr id="10" name="Table 9"/>
          <p:cNvGraphicFramePr>
            <a:graphicFrameLocks noGrp="1"/>
          </p:cNvGraphicFramePr>
          <p:nvPr>
            <p:extLst>
              <p:ext uri="{D42A27DB-BD31-4B8C-83A1-F6EECF244321}">
                <p14:modId xmlns:p14="http://schemas.microsoft.com/office/powerpoint/2010/main" val="2269010172"/>
              </p:ext>
            </p:extLst>
          </p:nvPr>
        </p:nvGraphicFramePr>
        <p:xfrm>
          <a:off x="191070" y="3690254"/>
          <a:ext cx="11737074" cy="2926080"/>
        </p:xfrm>
        <a:graphic>
          <a:graphicData uri="http://schemas.openxmlformats.org/drawingml/2006/table">
            <a:tbl>
              <a:tblPr firstRow="1" firstCol="1" bandRow="1"/>
              <a:tblGrid>
                <a:gridCol w="11737074">
                  <a:extLst>
                    <a:ext uri="{9D8B030D-6E8A-4147-A177-3AD203B41FA5}">
                      <a16:colId xmlns:a16="http://schemas.microsoft.com/office/drawing/2014/main" val="20000"/>
                    </a:ext>
                  </a:extLst>
                </a:gridCol>
              </a:tblGrid>
              <a:tr h="1651518">
                <a:tc>
                  <a:txBody>
                    <a:bodyPr/>
                    <a:lstStyle/>
                    <a:p>
                      <a:pPr marL="0" marR="0" indent="0">
                        <a:spcBef>
                          <a:spcPts val="0"/>
                        </a:spcBef>
                        <a:spcAft>
                          <a:spcPts val="0"/>
                        </a:spcAft>
                      </a:pPr>
                      <a:r>
                        <a:rPr lang="vi-VN" sz="1200" dirty="0">
                          <a:effectLst/>
                          <a:latin typeface="Times" panose="02020603050405020304" pitchFamily="18" charset="0"/>
                          <a:ea typeface="Times New Roman" panose="02020603050405020304" pitchFamily="18" charset="0"/>
                          <a:cs typeface="Times" panose="02020603050405020304" pitchFamily="18" charset="0"/>
                        </a:rPr>
                        <a:t>- </a:t>
                      </a:r>
                      <a:r>
                        <a:rPr lang="vi-VN" sz="2400" dirty="0">
                          <a:effectLst/>
                          <a:latin typeface="Times" panose="02020603050405020304" pitchFamily="18" charset="0"/>
                          <a:ea typeface="Times New Roman" panose="02020603050405020304" pitchFamily="18" charset="0"/>
                          <a:cs typeface="Times" panose="02020603050405020304" pitchFamily="18" charset="0"/>
                        </a:rPr>
                        <a:t>Quan tâm, chăm sóc lẫn nhau giữa các thành viên trong gia đình </a:t>
                      </a:r>
                      <a:endParaRPr lang="en-US" sz="2400" dirty="0">
                        <a:effectLst/>
                        <a:latin typeface="Times" panose="02020603050405020304" pitchFamily="18" charset="0"/>
                        <a:ea typeface="Times New Roman" panose="02020603050405020304" pitchFamily="18" charset="0"/>
                        <a:cs typeface="Times" panose="02020603050405020304" pitchFamily="18" charset="0"/>
                      </a:endParaRPr>
                    </a:p>
                    <a:p>
                      <a:pPr marL="0" marR="0" indent="0">
                        <a:spcBef>
                          <a:spcPts val="0"/>
                        </a:spcBef>
                        <a:spcAft>
                          <a:spcPts val="0"/>
                        </a:spcAft>
                      </a:pPr>
                      <a:r>
                        <a:rPr lang="vi-VN" sz="2400" dirty="0">
                          <a:effectLst/>
                          <a:latin typeface="Times" panose="02020603050405020304" pitchFamily="18" charset="0"/>
                          <a:ea typeface="Times New Roman" panose="02020603050405020304" pitchFamily="18" charset="0"/>
                          <a:cs typeface="Times" panose="02020603050405020304" pitchFamily="18" charset="0"/>
                        </a:rPr>
                        <a:t>- Động viên, giúp đỡ khi gặp khó khăn</a:t>
                      </a:r>
                      <a:endParaRPr lang="en-US" sz="2400" dirty="0">
                        <a:effectLst/>
                        <a:latin typeface="Times" panose="02020603050405020304" pitchFamily="18" charset="0"/>
                        <a:ea typeface="Times New Roman" panose="02020603050405020304" pitchFamily="18" charset="0"/>
                        <a:cs typeface="Times" panose="02020603050405020304" pitchFamily="18" charset="0"/>
                      </a:endParaRPr>
                    </a:p>
                    <a:p>
                      <a:pPr marL="0" marR="0" indent="0">
                        <a:spcBef>
                          <a:spcPts val="0"/>
                        </a:spcBef>
                        <a:spcAft>
                          <a:spcPts val="0"/>
                        </a:spcAft>
                      </a:pPr>
                      <a:r>
                        <a:rPr lang="vi-VN" sz="2400" dirty="0">
                          <a:effectLst/>
                          <a:latin typeface="Times" panose="02020603050405020304" pitchFamily="18" charset="0"/>
                          <a:ea typeface="Times New Roman" panose="02020603050405020304" pitchFamily="18" charset="0"/>
                          <a:cs typeface="Times" panose="02020603050405020304" pitchFamily="18" charset="0"/>
                        </a:rPr>
                        <a:t>- Các bạn hỗ trợ, giúp đỡ lẫn nhau tr</a:t>
                      </a:r>
                      <a:r>
                        <a:rPr lang="en-US" sz="2400" dirty="0" err="1">
                          <a:effectLst/>
                          <a:latin typeface="Times" panose="02020603050405020304" pitchFamily="18" charset="0"/>
                          <a:ea typeface="Times New Roman" panose="02020603050405020304" pitchFamily="18" charset="0"/>
                          <a:cs typeface="Times" panose="02020603050405020304" pitchFamily="18" charset="0"/>
                        </a:rPr>
                        <a:t>ong</a:t>
                      </a:r>
                      <a:r>
                        <a:rPr lang="vi-VN" sz="2400" dirty="0">
                          <a:effectLst/>
                          <a:latin typeface="Times" panose="02020603050405020304" pitchFamily="18" charset="0"/>
                          <a:ea typeface="Times New Roman" panose="02020603050405020304" pitchFamily="18" charset="0"/>
                          <a:cs typeface="Times" panose="02020603050405020304" pitchFamily="18" charset="0"/>
                        </a:rPr>
                        <a:t> học tập và rèn luyện</a:t>
                      </a:r>
                      <a:endParaRPr lang="en-US" sz="2400" dirty="0">
                        <a:effectLst/>
                        <a:latin typeface="Times" panose="02020603050405020304" pitchFamily="18" charset="0"/>
                        <a:ea typeface="Times New Roman" panose="02020603050405020304" pitchFamily="18" charset="0"/>
                        <a:cs typeface="Times" panose="02020603050405020304" pitchFamily="18" charset="0"/>
                      </a:endParaRPr>
                    </a:p>
                    <a:p>
                      <a:pPr marL="0" marR="0" indent="0">
                        <a:spcBef>
                          <a:spcPts val="0"/>
                        </a:spcBef>
                        <a:spcAft>
                          <a:spcPts val="0"/>
                        </a:spcAft>
                      </a:pPr>
                      <a:r>
                        <a:rPr lang="vi-VN" sz="2400" dirty="0">
                          <a:effectLst/>
                          <a:latin typeface="Times" panose="02020603050405020304" pitchFamily="18" charset="0"/>
                          <a:ea typeface="Times New Roman" panose="02020603050405020304" pitchFamily="18" charset="0"/>
                          <a:cs typeface="Times" panose="02020603050405020304" pitchFamily="18" charset="0"/>
                        </a:rPr>
                        <a:t>- Thầy c</a:t>
                      </a:r>
                      <a:r>
                        <a:rPr lang="en-US" sz="2400" dirty="0">
                          <a:effectLst/>
                          <a:latin typeface="Times" panose="02020603050405020304" pitchFamily="18" charset="0"/>
                          <a:ea typeface="Times New Roman" panose="02020603050405020304" pitchFamily="18" charset="0"/>
                          <a:cs typeface="Times" panose="02020603050405020304" pitchFamily="18" charset="0"/>
                        </a:rPr>
                        <a:t>ô</a:t>
                      </a:r>
                      <a:r>
                        <a:rPr lang="vi-VN" sz="2400" dirty="0">
                          <a:effectLst/>
                          <a:latin typeface="Times" panose="02020603050405020304" pitchFamily="18" charset="0"/>
                          <a:ea typeface="Times New Roman" panose="02020603050405020304" pitchFamily="18" charset="0"/>
                          <a:cs typeface="Times" panose="02020603050405020304" pitchFamily="18" charset="0"/>
                        </a:rPr>
                        <a:t> động viên, dìu dắt, dạy bảo các em học sinh</a:t>
                      </a:r>
                      <a:endParaRPr lang="en-US" sz="2400" dirty="0">
                        <a:effectLst/>
                        <a:latin typeface="Times" panose="02020603050405020304" pitchFamily="18" charset="0"/>
                        <a:ea typeface="Times New Roman" panose="02020603050405020304" pitchFamily="18" charset="0"/>
                        <a:cs typeface="Times" panose="02020603050405020304" pitchFamily="18" charset="0"/>
                      </a:endParaRPr>
                    </a:p>
                    <a:p>
                      <a:pPr marL="0" marR="0" indent="0">
                        <a:spcBef>
                          <a:spcPts val="0"/>
                        </a:spcBef>
                        <a:spcAft>
                          <a:spcPts val="0"/>
                        </a:spcAft>
                      </a:pPr>
                      <a:r>
                        <a:rPr lang="vi-VN" sz="2400" dirty="0">
                          <a:effectLst/>
                          <a:latin typeface="Times" panose="02020603050405020304" pitchFamily="18" charset="0"/>
                          <a:ea typeface="Times New Roman" panose="02020603050405020304" pitchFamily="18" charset="0"/>
                          <a:cs typeface="Times" panose="02020603050405020304" pitchFamily="18" charset="0"/>
                        </a:rPr>
                        <a:t>- Học sinh biết ơn, kính trọng thầy cô</a:t>
                      </a:r>
                      <a:endParaRPr lang="en-US" sz="2400" dirty="0">
                        <a:effectLst/>
                        <a:latin typeface="Times" panose="02020603050405020304" pitchFamily="18" charset="0"/>
                        <a:ea typeface="Times New Roman" panose="02020603050405020304" pitchFamily="18" charset="0"/>
                        <a:cs typeface="Times" panose="02020603050405020304" pitchFamily="18" charset="0"/>
                      </a:endParaRPr>
                    </a:p>
                    <a:p>
                      <a:pPr marL="0" marR="0" indent="0">
                        <a:spcBef>
                          <a:spcPts val="0"/>
                        </a:spcBef>
                        <a:spcAft>
                          <a:spcPts val="0"/>
                        </a:spcAft>
                      </a:pPr>
                      <a:r>
                        <a:rPr lang="vi-VN" sz="2400" dirty="0">
                          <a:effectLst/>
                          <a:latin typeface="Times" panose="02020603050405020304" pitchFamily="18" charset="0"/>
                          <a:ea typeface="Times New Roman" panose="02020603050405020304" pitchFamily="18" charset="0"/>
                          <a:cs typeface="Times" panose="02020603050405020304" pitchFamily="18" charset="0"/>
                        </a:rPr>
                        <a:t>- Mọi người yêu thương, cảm </a:t>
                      </a:r>
                      <a:r>
                        <a:rPr lang="vi-VN" sz="2400" dirty="0" smtClean="0">
                          <a:effectLst/>
                          <a:latin typeface="Times" panose="02020603050405020304" pitchFamily="18" charset="0"/>
                          <a:ea typeface="Times New Roman" panose="02020603050405020304" pitchFamily="18" charset="0"/>
                          <a:cs typeface="Times" panose="02020603050405020304" pitchFamily="18" charset="0"/>
                        </a:rPr>
                        <a:t>thông</a:t>
                      </a:r>
                      <a:r>
                        <a:rPr lang="en-US" sz="2400" baseline="0" dirty="0" smtClean="0">
                          <a:effectLst/>
                          <a:latin typeface="Times" panose="02020603050405020304" pitchFamily="18" charset="0"/>
                          <a:ea typeface="Times New Roman" panose="02020603050405020304" pitchFamily="18" charset="0"/>
                          <a:cs typeface="Times" panose="02020603050405020304" pitchFamily="18" charset="0"/>
                        </a:rPr>
                        <a:t> chia </a:t>
                      </a:r>
                      <a:r>
                        <a:rPr lang="en-US" sz="2400" baseline="0" dirty="0" err="1" smtClean="0">
                          <a:effectLst/>
                          <a:latin typeface="Times" panose="02020603050405020304" pitchFamily="18" charset="0"/>
                          <a:ea typeface="Times New Roman" panose="02020603050405020304" pitchFamily="18" charset="0"/>
                          <a:cs typeface="Times" panose="02020603050405020304" pitchFamily="18" charset="0"/>
                        </a:rPr>
                        <a:t>sẽ</a:t>
                      </a:r>
                      <a:r>
                        <a:rPr lang="en-US" sz="2400" baseline="0" dirty="0" smtClean="0">
                          <a:effectLst/>
                          <a:latin typeface="Times" panose="02020603050405020304" pitchFamily="18" charset="0"/>
                          <a:ea typeface="Times New Roman" panose="02020603050405020304" pitchFamily="18" charset="0"/>
                          <a:cs typeface="Times" panose="02020603050405020304" pitchFamily="18" charset="0"/>
                        </a:rPr>
                        <a:t> </a:t>
                      </a:r>
                      <a:r>
                        <a:rPr lang="en-US" sz="2400" baseline="0" dirty="0" err="1" smtClean="0">
                          <a:effectLst/>
                          <a:latin typeface="Times" panose="02020603050405020304" pitchFamily="18" charset="0"/>
                          <a:ea typeface="Times New Roman" panose="02020603050405020304" pitchFamily="18" charset="0"/>
                          <a:cs typeface="Times" panose="02020603050405020304" pitchFamily="18" charset="0"/>
                        </a:rPr>
                        <a:t>với</a:t>
                      </a:r>
                      <a:r>
                        <a:rPr lang="en-US" sz="2400" baseline="0" dirty="0" smtClean="0">
                          <a:effectLst/>
                          <a:latin typeface="Times" panose="02020603050405020304" pitchFamily="18" charset="0"/>
                          <a:ea typeface="Times New Roman" panose="02020603050405020304" pitchFamily="18" charset="0"/>
                          <a:cs typeface="Times" panose="02020603050405020304" pitchFamily="18" charset="0"/>
                        </a:rPr>
                        <a:t> </a:t>
                      </a:r>
                      <a:r>
                        <a:rPr lang="en-US" sz="2400" baseline="0" dirty="0" err="1" smtClean="0">
                          <a:effectLst/>
                          <a:latin typeface="Times" panose="02020603050405020304" pitchFamily="18" charset="0"/>
                          <a:ea typeface="Times New Roman" panose="02020603050405020304" pitchFamily="18" charset="0"/>
                          <a:cs typeface="Times" panose="02020603050405020304" pitchFamily="18" charset="0"/>
                        </a:rPr>
                        <a:t>các</a:t>
                      </a:r>
                      <a:r>
                        <a:rPr lang="en-US" sz="2400" baseline="0" dirty="0" smtClean="0">
                          <a:effectLst/>
                          <a:latin typeface="Times" panose="02020603050405020304" pitchFamily="18" charset="0"/>
                          <a:ea typeface="Times New Roman" panose="02020603050405020304" pitchFamily="18" charset="0"/>
                          <a:cs typeface="Times" panose="02020603050405020304" pitchFamily="18" charset="0"/>
                        </a:rPr>
                        <a:t> </a:t>
                      </a:r>
                      <a:r>
                        <a:rPr lang="en-US" sz="2400" baseline="0" dirty="0" err="1" smtClean="0">
                          <a:effectLst/>
                          <a:latin typeface="Times" panose="02020603050405020304" pitchFamily="18" charset="0"/>
                          <a:ea typeface="Times New Roman" panose="02020603050405020304" pitchFamily="18" charset="0"/>
                          <a:cs typeface="Times" panose="02020603050405020304" pitchFamily="18" charset="0"/>
                        </a:rPr>
                        <a:t>bạn</a:t>
                      </a:r>
                      <a:r>
                        <a:rPr lang="en-US" sz="2400" baseline="0" dirty="0" smtClean="0">
                          <a:effectLst/>
                          <a:latin typeface="Times" panose="02020603050405020304" pitchFamily="18" charset="0"/>
                          <a:ea typeface="Times New Roman" panose="02020603050405020304" pitchFamily="18" charset="0"/>
                          <a:cs typeface="Times" panose="02020603050405020304" pitchFamily="18" charset="0"/>
                        </a:rPr>
                        <a:t> </a:t>
                      </a:r>
                      <a:r>
                        <a:rPr lang="en-US" sz="2400" baseline="0" dirty="0" err="1" smtClean="0">
                          <a:effectLst/>
                          <a:latin typeface="Times" panose="02020603050405020304" pitchFamily="18" charset="0"/>
                          <a:ea typeface="Times New Roman" panose="02020603050405020304" pitchFamily="18" charset="0"/>
                          <a:cs typeface="Times" panose="02020603050405020304" pitchFamily="18" charset="0"/>
                        </a:rPr>
                        <a:t>học</a:t>
                      </a:r>
                      <a:r>
                        <a:rPr lang="en-US" sz="2400" baseline="0" dirty="0" smtClean="0">
                          <a:effectLst/>
                          <a:latin typeface="Times" panose="02020603050405020304" pitchFamily="18" charset="0"/>
                          <a:ea typeface="Times New Roman" panose="02020603050405020304" pitchFamily="18" charset="0"/>
                          <a:cs typeface="Times" panose="02020603050405020304" pitchFamily="18" charset="0"/>
                        </a:rPr>
                        <a:t> </a:t>
                      </a:r>
                      <a:r>
                        <a:rPr lang="en-US" sz="2400" baseline="0" dirty="0" err="1" smtClean="0">
                          <a:effectLst/>
                          <a:latin typeface="Times" panose="02020603050405020304" pitchFamily="18" charset="0"/>
                          <a:ea typeface="Times New Roman" panose="02020603050405020304" pitchFamily="18" charset="0"/>
                          <a:cs typeface="Times" panose="02020603050405020304" pitchFamily="18" charset="0"/>
                        </a:rPr>
                        <a:t>sinh</a:t>
                      </a:r>
                      <a:r>
                        <a:rPr lang="en-US" sz="2400" baseline="0" dirty="0" smtClean="0">
                          <a:effectLst/>
                          <a:latin typeface="Times" panose="02020603050405020304" pitchFamily="18" charset="0"/>
                          <a:ea typeface="Times New Roman" panose="02020603050405020304" pitchFamily="18" charset="0"/>
                          <a:cs typeface="Times" panose="02020603050405020304" pitchFamily="18" charset="0"/>
                        </a:rPr>
                        <a:t>, </a:t>
                      </a:r>
                      <a:r>
                        <a:rPr lang="en-US" sz="2400" baseline="0" dirty="0" err="1" smtClean="0">
                          <a:effectLst/>
                          <a:latin typeface="Times" panose="02020603050405020304" pitchFamily="18" charset="0"/>
                          <a:ea typeface="Times New Roman" panose="02020603050405020304" pitchFamily="18" charset="0"/>
                          <a:cs typeface="Times" panose="02020603050405020304" pitchFamily="18" charset="0"/>
                        </a:rPr>
                        <a:t>nhân</a:t>
                      </a:r>
                      <a:r>
                        <a:rPr lang="en-US" sz="2400" baseline="0" dirty="0" smtClean="0">
                          <a:effectLst/>
                          <a:latin typeface="Times" panose="02020603050405020304" pitchFamily="18" charset="0"/>
                          <a:ea typeface="Times New Roman" panose="02020603050405020304" pitchFamily="18" charset="0"/>
                          <a:cs typeface="Times" panose="02020603050405020304" pitchFamily="18" charset="0"/>
                        </a:rPr>
                        <a:t> </a:t>
                      </a:r>
                      <a:r>
                        <a:rPr lang="en-US" sz="2400" baseline="0" dirty="0" err="1" smtClean="0">
                          <a:effectLst/>
                          <a:latin typeface="Times" panose="02020603050405020304" pitchFamily="18" charset="0"/>
                          <a:ea typeface="Times New Roman" panose="02020603050405020304" pitchFamily="18" charset="0"/>
                          <a:cs typeface="Times" panose="02020603050405020304" pitchFamily="18" charset="0"/>
                        </a:rPr>
                        <a:t>dân</a:t>
                      </a:r>
                      <a:r>
                        <a:rPr lang="en-US" sz="2400" baseline="0" dirty="0" smtClean="0">
                          <a:effectLst/>
                          <a:latin typeface="Times" panose="02020603050405020304" pitchFamily="18" charset="0"/>
                          <a:ea typeface="Times New Roman" panose="02020603050405020304" pitchFamily="18" charset="0"/>
                          <a:cs typeface="Times" panose="02020603050405020304" pitchFamily="18" charset="0"/>
                        </a:rPr>
                        <a:t> </a:t>
                      </a:r>
                      <a:r>
                        <a:rPr lang="en-US" sz="2400" baseline="0" dirty="0" err="1" smtClean="0">
                          <a:effectLst/>
                          <a:latin typeface="Times" panose="02020603050405020304" pitchFamily="18" charset="0"/>
                          <a:ea typeface="Times New Roman" panose="02020603050405020304" pitchFamily="18" charset="0"/>
                          <a:cs typeface="Times" panose="02020603050405020304" pitchFamily="18" charset="0"/>
                        </a:rPr>
                        <a:t>vùng</a:t>
                      </a:r>
                      <a:r>
                        <a:rPr lang="en-US" sz="2400" baseline="0" dirty="0" smtClean="0">
                          <a:effectLst/>
                          <a:latin typeface="Times" panose="02020603050405020304" pitchFamily="18" charset="0"/>
                          <a:ea typeface="Times New Roman" panose="02020603050405020304" pitchFamily="18" charset="0"/>
                          <a:cs typeface="Times" panose="02020603050405020304" pitchFamily="18" charset="0"/>
                        </a:rPr>
                        <a:t> </a:t>
                      </a:r>
                      <a:r>
                        <a:rPr lang="en-US" sz="2400" baseline="0" dirty="0" err="1" smtClean="0">
                          <a:effectLst/>
                          <a:latin typeface="Times" panose="02020603050405020304" pitchFamily="18" charset="0"/>
                          <a:ea typeface="Times New Roman" panose="02020603050405020304" pitchFamily="18" charset="0"/>
                          <a:cs typeface="Times" panose="02020603050405020304" pitchFamily="18" charset="0"/>
                        </a:rPr>
                        <a:t>lũ</a:t>
                      </a:r>
                      <a:r>
                        <a:rPr lang="en-US" sz="2400" baseline="0" dirty="0" smtClean="0">
                          <a:effectLst/>
                          <a:latin typeface="Times" panose="02020603050405020304" pitchFamily="18" charset="0"/>
                          <a:ea typeface="Times New Roman" panose="02020603050405020304" pitchFamily="18" charset="0"/>
                          <a:cs typeface="Times" panose="02020603050405020304" pitchFamily="18" charset="0"/>
                        </a:rPr>
                        <a:t> </a:t>
                      </a:r>
                      <a:r>
                        <a:rPr lang="vi-VN" sz="2400" dirty="0" smtClean="0">
                          <a:effectLst/>
                          <a:latin typeface="Times" panose="02020603050405020304" pitchFamily="18" charset="0"/>
                          <a:ea typeface="Times New Roman" panose="02020603050405020304" pitchFamily="18" charset="0"/>
                          <a:cs typeface="Times" panose="02020603050405020304" pitchFamily="18" charset="0"/>
                        </a:rPr>
                        <a:t>lụt</a:t>
                      </a:r>
                      <a:r>
                        <a:rPr lang="vi-VN" sz="2400" dirty="0">
                          <a:effectLst/>
                          <a:latin typeface="Times" panose="02020603050405020304" pitchFamily="18" charset="0"/>
                          <a:ea typeface="Times New Roman" panose="02020603050405020304" pitchFamily="18" charset="0"/>
                          <a:cs typeface="Times" panose="02020603050405020304" pitchFamily="18" charset="0"/>
                        </a:rPr>
                        <a:t>, </a:t>
                      </a:r>
                      <a:r>
                        <a:rPr lang="vi-VN" sz="2400" dirty="0" smtClean="0">
                          <a:effectLst/>
                          <a:latin typeface="Times" panose="02020603050405020304" pitchFamily="18" charset="0"/>
                          <a:ea typeface="Times New Roman" panose="02020603050405020304" pitchFamily="18" charset="0"/>
                          <a:cs typeface="Times" panose="02020603050405020304" pitchFamily="18" charset="0"/>
                        </a:rPr>
                        <a:t>hạn hán</a:t>
                      </a:r>
                      <a:r>
                        <a:rPr lang="en-US" sz="2400" dirty="0" smtClean="0">
                          <a:effectLst/>
                          <a:latin typeface="Times" panose="02020603050405020304" pitchFamily="18" charset="0"/>
                          <a:ea typeface="Times New Roman" panose="02020603050405020304" pitchFamily="18" charset="0"/>
                          <a:cs typeface="Times" panose="02020603050405020304" pitchFamily="18" charset="0"/>
                        </a:rPr>
                        <a:t>...</a:t>
                      </a:r>
                      <a:endParaRPr lang="en-US" sz="2400" dirty="0">
                        <a:effectLst/>
                        <a:latin typeface="Times" panose="02020603050405020304" pitchFamily="18" charset="0"/>
                        <a:ea typeface="Times New Roman" panose="02020603050405020304" pitchFamily="18" charset="0"/>
                        <a:cs typeface="Times" panose="02020603050405020304" pitchFamily="18" charset="0"/>
                      </a:endParaRPr>
                    </a:p>
                    <a:p>
                      <a:pPr marL="0" marR="0" indent="0">
                        <a:spcBef>
                          <a:spcPts val="0"/>
                        </a:spcBef>
                        <a:spcAft>
                          <a:spcPts val="0"/>
                        </a:spcAft>
                      </a:pPr>
                      <a:r>
                        <a:rPr lang="en-US" sz="2400" dirty="0" smtClean="0">
                          <a:effectLst/>
                          <a:latin typeface="Times" panose="02020603050405020304" pitchFamily="18" charset="0"/>
                          <a:ea typeface="Times New Roman" panose="02020603050405020304" pitchFamily="18" charset="0"/>
                          <a:cs typeface="Times" panose="02020603050405020304" pitchFamily="18" charset="0"/>
                        </a:rPr>
                        <a:t>- </a:t>
                      </a:r>
                      <a:r>
                        <a:rPr lang="vi-VN" sz="2400" dirty="0" smtClean="0">
                          <a:effectLst/>
                          <a:latin typeface="Times" panose="02020603050405020304" pitchFamily="18" charset="0"/>
                          <a:ea typeface="Times New Roman" panose="02020603050405020304" pitchFamily="18" charset="0"/>
                          <a:cs typeface="Times" panose="02020603050405020304" pitchFamily="18" charset="0"/>
                        </a:rPr>
                        <a:t>Cùng </a:t>
                      </a:r>
                      <a:r>
                        <a:rPr lang="vi-VN" sz="2400" dirty="0">
                          <a:effectLst/>
                          <a:latin typeface="Times" panose="02020603050405020304" pitchFamily="18" charset="0"/>
                          <a:ea typeface="Times New Roman" panose="02020603050405020304" pitchFamily="18" charset="0"/>
                          <a:cs typeface="Times" panose="02020603050405020304" pitchFamily="18" charset="0"/>
                        </a:rPr>
                        <a:t>nhau giúp đỡ người dân ở các </a:t>
                      </a:r>
                      <a:r>
                        <a:rPr lang="vi-VN" sz="2400" dirty="0" smtClean="0">
                          <a:effectLst/>
                          <a:latin typeface="Times" panose="02020603050405020304" pitchFamily="18" charset="0"/>
                          <a:ea typeface="Times New Roman" panose="02020603050405020304" pitchFamily="18" charset="0"/>
                          <a:cs typeface="Times" panose="02020603050405020304" pitchFamily="18" charset="0"/>
                        </a:rPr>
                        <a:t>vùng</a:t>
                      </a:r>
                      <a:r>
                        <a:rPr lang="en-US" sz="2400" dirty="0" smtClean="0">
                          <a:effectLst/>
                          <a:latin typeface="Times" panose="02020603050405020304" pitchFamily="18" charset="0"/>
                          <a:ea typeface="Times New Roman" panose="02020603050405020304" pitchFamily="18" charset="0"/>
                          <a:cs typeface="Times" panose="02020603050405020304" pitchFamily="18" charset="0"/>
                        </a:rPr>
                        <a:t>,</a:t>
                      </a:r>
                      <a:r>
                        <a:rPr lang="vi-VN" sz="2400" dirty="0" smtClean="0">
                          <a:effectLst/>
                          <a:latin typeface="Times" panose="02020603050405020304" pitchFamily="18" charset="0"/>
                          <a:ea typeface="Times New Roman" panose="02020603050405020304" pitchFamily="18" charset="0"/>
                          <a:cs typeface="Times" panose="02020603050405020304" pitchFamily="18" charset="0"/>
                        </a:rPr>
                        <a:t> </a:t>
                      </a:r>
                      <a:r>
                        <a:rPr lang="vi-VN" sz="2400" dirty="0">
                          <a:effectLst/>
                          <a:latin typeface="Times" panose="02020603050405020304" pitchFamily="18" charset="0"/>
                          <a:ea typeface="Times New Roman" panose="02020603050405020304" pitchFamily="18" charset="0"/>
                          <a:cs typeface="Times" panose="02020603050405020304" pitchFamily="18" charset="0"/>
                        </a:rPr>
                        <a:t>miền khó </a:t>
                      </a:r>
                      <a:r>
                        <a:rPr lang="vi-VN" sz="2400" dirty="0" smtClean="0">
                          <a:effectLst/>
                          <a:latin typeface="Times" panose="02020603050405020304" pitchFamily="18" charset="0"/>
                          <a:ea typeface="Times New Roman" panose="02020603050405020304" pitchFamily="18" charset="0"/>
                          <a:cs typeface="Times" panose="02020603050405020304" pitchFamily="18" charset="0"/>
                        </a:rPr>
                        <a:t>kh</a:t>
                      </a:r>
                      <a:r>
                        <a:rPr lang="en-US" sz="2400" dirty="0" err="1" smtClean="0">
                          <a:effectLst/>
                          <a:latin typeface="Times" panose="02020603050405020304" pitchFamily="18" charset="0"/>
                          <a:ea typeface="Times New Roman" panose="02020603050405020304" pitchFamily="18" charset="0"/>
                          <a:cs typeface="Times" panose="02020603050405020304" pitchFamily="18" charset="0"/>
                        </a:rPr>
                        <a:t>ăn</a:t>
                      </a:r>
                      <a:r>
                        <a:rPr lang="en-US" sz="2400" dirty="0" smtClean="0">
                          <a:effectLst/>
                          <a:latin typeface="Times" panose="02020603050405020304" pitchFamily="18" charset="0"/>
                          <a:ea typeface="Times New Roman" panose="02020603050405020304" pitchFamily="18" charset="0"/>
                          <a:cs typeface="Times" panose="02020603050405020304" pitchFamily="18" charset="0"/>
                        </a:rPr>
                        <a:t>......</a:t>
                      </a:r>
                      <a:endParaRPr lang="en-US" sz="2400" dirty="0">
                        <a:effectLst/>
                        <a:latin typeface="Times" panose="02020603050405020304" pitchFamily="18" charset="0"/>
                        <a:ea typeface="Times New Roman" panose="02020603050405020304" pitchFamily="18" charset="0"/>
                        <a:cs typeface="Times" panose="02020603050405020304" pitchFamily="18" charset="0"/>
                      </a:endParaRP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2366" y="33057"/>
            <a:ext cx="6445527" cy="923330"/>
          </a:xfrm>
          <a:prstGeom prst="rect">
            <a:avLst/>
          </a:prstGeom>
          <a:solidFill>
            <a:schemeClr val="accent3">
              <a:lumMod val="20000"/>
              <a:lumOff val="80000"/>
            </a:schemeClr>
          </a:solidFill>
        </p:spPr>
        <p:txBody>
          <a:bodyPr wrap="square" lIns="91440" tIns="45720" rIns="91440" bIns="45720">
            <a:spAutoFit/>
          </a:bodyPr>
          <a:lstStyle/>
          <a:p>
            <a:pPr algn="ctr"/>
            <a:r>
              <a:rPr lang="en-US" sz="54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panose="02020603050405020304" pitchFamily="18" charset="0"/>
                <a:cs typeface="Times" panose="02020603050405020304" pitchFamily="18" charset="0"/>
              </a:rPr>
              <a:t>Trò</a:t>
            </a:r>
            <a:r>
              <a:rPr lang="en-US" sz="54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panose="02020603050405020304" pitchFamily="18" charset="0"/>
                <a:cs typeface="Times" panose="02020603050405020304" pitchFamily="18" charset="0"/>
              </a:rPr>
              <a:t> </a:t>
            </a:r>
            <a:r>
              <a:rPr lang="en-US" sz="54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panose="02020603050405020304" pitchFamily="18" charset="0"/>
                <a:cs typeface="Times" panose="02020603050405020304" pitchFamily="18" charset="0"/>
              </a:rPr>
              <a:t>chơi</a:t>
            </a:r>
            <a:r>
              <a:rPr lang="en-US" sz="54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panose="02020603050405020304" pitchFamily="18" charset="0"/>
                <a:cs typeface="Times" panose="02020603050405020304" pitchFamily="18" charset="0"/>
              </a:rPr>
              <a:t>: </a:t>
            </a:r>
            <a:r>
              <a:rPr lang="en-US" sz="54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panose="02020603050405020304" pitchFamily="18" charset="0"/>
                <a:cs typeface="Times" panose="02020603050405020304" pitchFamily="18" charset="0"/>
              </a:rPr>
              <a:t>Đóng</a:t>
            </a:r>
            <a:r>
              <a:rPr lang="en-US" sz="5400" b="1" dirty="0"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panose="02020603050405020304" pitchFamily="18" charset="0"/>
                <a:cs typeface="Times" panose="02020603050405020304" pitchFamily="18" charset="0"/>
              </a:rPr>
              <a:t> </a:t>
            </a:r>
            <a:r>
              <a:rPr lang="en-US" sz="5400" b="1" dirty="0" err="1" smtClean="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panose="02020603050405020304" pitchFamily="18" charset="0"/>
                <a:cs typeface="Times" panose="02020603050405020304" pitchFamily="18" charset="0"/>
              </a:rPr>
              <a:t>vai</a:t>
            </a:r>
            <a:endPar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Times" panose="02020603050405020304" pitchFamily="18" charset="0"/>
              <a:cs typeface="Times" panose="02020603050405020304" pitchFamily="18" charset="0"/>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5386710" y="3595594"/>
            <a:ext cx="7165910" cy="277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p:cNvSpPr>
            <a:spLocks noChangeArrowheads="1"/>
          </p:cNvSpPr>
          <p:nvPr/>
        </p:nvSpPr>
        <p:spPr bwMode="auto">
          <a:xfrm>
            <a:off x="5476395" y="1209190"/>
            <a:ext cx="3124200" cy="2133600"/>
          </a:xfrm>
          <a:prstGeom prst="cloudCallout">
            <a:avLst>
              <a:gd name="adj1" fmla="val -17685"/>
              <a:gd name="adj2" fmla="val 85880"/>
            </a:avLst>
          </a:prstGeom>
          <a:solidFill>
            <a:srgbClr val="FFCCFF"/>
          </a:solidFill>
          <a:ln w="9525">
            <a:solidFill>
              <a:schemeClr val="tx1"/>
            </a:solidFill>
            <a:round/>
            <a:headEnd/>
            <a:tailEnd/>
          </a:ln>
          <a:effectLst/>
          <a:extLst/>
        </p:spPr>
        <p:txBody>
          <a:bodyPr anchor="ctr"/>
          <a:lstStyle/>
          <a:p>
            <a:pPr algn="ctr" fontAlgn="base">
              <a:spcBef>
                <a:spcPct val="0"/>
              </a:spcBef>
              <a:spcAft>
                <a:spcPct val="0"/>
              </a:spcAft>
            </a:pPr>
            <a:r>
              <a:rPr lang="en-US" sz="2000" dirty="0" err="1" smtClean="0">
                <a:latin typeface="Times" panose="02020603050405020304" pitchFamily="18" charset="0"/>
                <a:cs typeface="Times" panose="02020603050405020304" pitchFamily="18" charset="0"/>
              </a:rPr>
              <a:t>Bạn</a:t>
            </a:r>
            <a:r>
              <a:rPr lang="en-US" sz="2000" dirty="0" smtClean="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đồng</a:t>
            </a:r>
            <a:r>
              <a:rPr lang="en-US" sz="2000" dirty="0">
                <a:latin typeface="Times" panose="02020603050405020304" pitchFamily="18" charset="0"/>
                <a:cs typeface="Times" panose="02020603050405020304" pitchFamily="18" charset="0"/>
              </a:rPr>
              <a:t> ý hay </a:t>
            </a:r>
            <a:r>
              <a:rPr lang="en-US" sz="2000" dirty="0" err="1">
                <a:latin typeface="Times" panose="02020603050405020304" pitchFamily="18" charset="0"/>
                <a:cs typeface="Times" panose="02020603050405020304" pitchFamily="18" charset="0"/>
              </a:rPr>
              <a:t>không</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đồng</a:t>
            </a:r>
            <a:r>
              <a:rPr lang="en-US" sz="2000" dirty="0">
                <a:latin typeface="Times" panose="02020603050405020304" pitchFamily="18" charset="0"/>
                <a:cs typeface="Times" panose="02020603050405020304" pitchFamily="18" charset="0"/>
              </a:rPr>
              <a:t> ý </a:t>
            </a:r>
            <a:r>
              <a:rPr lang="en-US" sz="2000" dirty="0" err="1">
                <a:latin typeface="Times" panose="02020603050405020304" pitchFamily="18" charset="0"/>
                <a:cs typeface="Times" panose="02020603050405020304" pitchFamily="18" charset="0"/>
              </a:rPr>
              <a:t>với</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lời</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nói</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và</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việc</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làm</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của</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Thân</a:t>
            </a:r>
            <a:r>
              <a:rPr lang="en-US" sz="2000" dirty="0">
                <a:latin typeface="Times" panose="02020603050405020304" pitchFamily="18" charset="0"/>
                <a:cs typeface="Times" panose="02020603050405020304" pitchFamily="18" charset="0"/>
              </a:rPr>
              <a:t>?</a:t>
            </a:r>
          </a:p>
          <a:p>
            <a:pPr algn="ctr" fontAlgn="base">
              <a:spcBef>
                <a:spcPct val="0"/>
              </a:spcBef>
              <a:spcAft>
                <a:spcPct val="0"/>
              </a:spcAft>
            </a:pPr>
            <a:r>
              <a:rPr lang="en-US" sz="2000" b="1" i="1" dirty="0" smtClean="0">
                <a:solidFill>
                  <a:srgbClr val="A50021"/>
                </a:solidFill>
                <a:latin typeface="Times" panose="02020603050405020304" pitchFamily="18" charset="0"/>
                <a:cs typeface="Times" panose="02020603050405020304" pitchFamily="18" charset="0"/>
              </a:rPr>
              <a:t>.</a:t>
            </a:r>
            <a:endParaRPr lang="en-US" sz="2000" b="1" i="1" dirty="0">
              <a:solidFill>
                <a:srgbClr val="A50021"/>
              </a:solidFill>
              <a:latin typeface="Times" panose="02020603050405020304" pitchFamily="18" charset="0"/>
              <a:cs typeface="Times" panose="02020603050405020304" pitchFamily="18" charset="0"/>
            </a:endParaRPr>
          </a:p>
        </p:txBody>
      </p:sp>
      <p:sp>
        <p:nvSpPr>
          <p:cNvPr id="7" name="AutoShape 7"/>
          <p:cNvSpPr>
            <a:spLocks noChangeArrowheads="1"/>
          </p:cNvSpPr>
          <p:nvPr/>
        </p:nvSpPr>
        <p:spPr bwMode="auto">
          <a:xfrm>
            <a:off x="9067800" y="1209190"/>
            <a:ext cx="3124200" cy="1915498"/>
          </a:xfrm>
          <a:prstGeom prst="cloudCallout">
            <a:avLst>
              <a:gd name="adj1" fmla="val -17685"/>
              <a:gd name="adj2" fmla="val 85880"/>
            </a:avLst>
          </a:prstGeom>
          <a:solidFill>
            <a:schemeClr val="accent3">
              <a:lumMod val="20000"/>
              <a:lumOff val="80000"/>
            </a:schemeClr>
          </a:solidFill>
          <a:ln w="9525">
            <a:solidFill>
              <a:schemeClr val="tx1"/>
            </a:solidFill>
            <a:round/>
            <a:headEnd/>
            <a:tailEnd/>
          </a:ln>
          <a:effectLst/>
          <a:extLst/>
        </p:spPr>
        <p:txBody>
          <a:bodyPr anchor="ctr"/>
          <a:lstStyle/>
          <a:p>
            <a:r>
              <a:rPr lang="en-US" sz="2000" dirty="0">
                <a:latin typeface="Times" panose="02020603050405020304" pitchFamily="18" charset="0"/>
                <a:cs typeface="Times" panose="02020603050405020304" pitchFamily="18" charset="0"/>
              </a:rPr>
              <a:t>Theo </a:t>
            </a:r>
            <a:r>
              <a:rPr lang="en-US" sz="2000" dirty="0" err="1" smtClean="0">
                <a:latin typeface="Times" panose="02020603050405020304" pitchFamily="18" charset="0"/>
                <a:cs typeface="Times" panose="02020603050405020304" pitchFamily="18" charset="0"/>
              </a:rPr>
              <a:t>bạn</a:t>
            </a:r>
            <a:r>
              <a:rPr lang="en-US" sz="2000" dirty="0" smtClean="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trong</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trường</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hợp</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này</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Bình</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nên</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xử</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sự</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như</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thế</a:t>
            </a:r>
            <a:r>
              <a:rPr lang="en-US" sz="2000" dirty="0">
                <a:latin typeface="Times" panose="02020603050405020304" pitchFamily="18" charset="0"/>
                <a:cs typeface="Times" panose="02020603050405020304" pitchFamily="18" charset="0"/>
              </a:rPr>
              <a:t> </a:t>
            </a:r>
            <a:r>
              <a:rPr lang="en-US" sz="2000" dirty="0" err="1">
                <a:latin typeface="Times" panose="02020603050405020304" pitchFamily="18" charset="0"/>
                <a:cs typeface="Times" panose="02020603050405020304" pitchFamily="18" charset="0"/>
              </a:rPr>
              <a:t>nào</a:t>
            </a:r>
            <a:r>
              <a:rPr lang="en-US" sz="2000" dirty="0">
                <a:latin typeface="Times" panose="02020603050405020304" pitchFamily="18" charset="0"/>
                <a:cs typeface="Times" panose="02020603050405020304" pitchFamily="18" charset="0"/>
              </a:rPr>
              <a:t>?</a:t>
            </a:r>
          </a:p>
        </p:txBody>
      </p:sp>
      <p:pic>
        <p:nvPicPr>
          <p:cNvPr id="8" name="Google Shape;154;p8"/>
          <p:cNvPicPr preferRelativeResize="0"/>
          <p:nvPr/>
        </p:nvPicPr>
        <p:blipFill rotWithShape="1">
          <a:blip r:embed="rId3">
            <a:alphaModFix/>
          </a:blip>
          <a:srcRect l="16992" t="-937" r="50159" b="17086"/>
          <a:stretch/>
        </p:blipFill>
        <p:spPr>
          <a:xfrm>
            <a:off x="233265" y="774441"/>
            <a:ext cx="5153445" cy="6176866"/>
          </a:xfrm>
          <a:prstGeom prst="rect">
            <a:avLst/>
          </a:prstGeom>
          <a:noFill/>
          <a:ln>
            <a:noFill/>
          </a:ln>
        </p:spPr>
      </p:pic>
      <p:sp>
        <p:nvSpPr>
          <p:cNvPr id="9" name="Snip Diagonal Corner Rectangle 8"/>
          <p:cNvSpPr/>
          <p:nvPr/>
        </p:nvSpPr>
        <p:spPr>
          <a:xfrm>
            <a:off x="435996" y="1167118"/>
            <a:ext cx="4142572"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panose="02020603050405020304" pitchFamily="18" charset="0"/>
                <a:cs typeface="Times" panose="02020603050405020304" pitchFamily="18" charset="0"/>
              </a:rPr>
              <a:t>Đóng</a:t>
            </a:r>
            <a:r>
              <a:rPr lang="en-US" sz="2400" b="1" kern="0" dirty="0" smtClean="0">
                <a:solidFill>
                  <a:prstClr val="black"/>
                </a:solidFill>
                <a:latin typeface="Times" panose="02020603050405020304" pitchFamily="18" charset="0"/>
                <a:cs typeface="Times" panose="02020603050405020304" pitchFamily="18" charset="0"/>
              </a:rPr>
              <a:t> </a:t>
            </a:r>
            <a:r>
              <a:rPr lang="en-US" sz="2400" b="1" kern="0" dirty="0" err="1" smtClean="0">
                <a:solidFill>
                  <a:prstClr val="black"/>
                </a:solidFill>
                <a:latin typeface="Times" panose="02020603050405020304" pitchFamily="18" charset="0"/>
                <a:cs typeface="Times" panose="02020603050405020304" pitchFamily="18" charset="0"/>
              </a:rPr>
              <a:t>vai</a:t>
            </a:r>
            <a:r>
              <a:rPr lang="en-US" sz="2400" b="1" kern="0" dirty="0" smtClean="0">
                <a:solidFill>
                  <a:prstClr val="black"/>
                </a:solidFill>
                <a:latin typeface="Times" panose="02020603050405020304" pitchFamily="18" charset="0"/>
                <a:cs typeface="Times" panose="02020603050405020304" pitchFamily="18" charset="0"/>
              </a:rPr>
              <a:t> </a:t>
            </a:r>
            <a:r>
              <a:rPr lang="en-US" sz="2400" b="1" kern="0" dirty="0" err="1" smtClean="0">
                <a:solidFill>
                  <a:prstClr val="black"/>
                </a:solidFill>
                <a:latin typeface="Times" panose="02020603050405020304" pitchFamily="18" charset="0"/>
                <a:cs typeface="Times" panose="02020603050405020304" pitchFamily="18" charset="0"/>
              </a:rPr>
              <a:t>xử</a:t>
            </a:r>
            <a:r>
              <a:rPr lang="en-US" sz="2400" b="1" kern="0" dirty="0" smtClean="0">
                <a:solidFill>
                  <a:prstClr val="black"/>
                </a:solidFill>
                <a:latin typeface="Times" panose="02020603050405020304" pitchFamily="18" charset="0"/>
                <a:cs typeface="Times" panose="02020603050405020304" pitchFamily="18" charset="0"/>
              </a:rPr>
              <a:t> </a:t>
            </a:r>
            <a:r>
              <a:rPr lang="en-US" sz="2400" b="1" kern="0" dirty="0" err="1" smtClean="0">
                <a:solidFill>
                  <a:prstClr val="black"/>
                </a:solidFill>
                <a:latin typeface="Times" panose="02020603050405020304" pitchFamily="18" charset="0"/>
                <a:cs typeface="Times" panose="02020603050405020304" pitchFamily="18" charset="0"/>
              </a:rPr>
              <a:t>lí</a:t>
            </a:r>
            <a:r>
              <a:rPr lang="en-US" sz="2400" b="1" kern="0" dirty="0" smtClean="0">
                <a:solidFill>
                  <a:prstClr val="black"/>
                </a:solidFill>
                <a:latin typeface="Times" panose="02020603050405020304" pitchFamily="18" charset="0"/>
                <a:cs typeface="Times" panose="02020603050405020304" pitchFamily="18" charset="0"/>
              </a:rPr>
              <a:t> </a:t>
            </a:r>
            <a:r>
              <a:rPr lang="en-US" sz="2400" b="1" kern="0" dirty="0" err="1" smtClean="0">
                <a:solidFill>
                  <a:prstClr val="black"/>
                </a:solidFill>
                <a:latin typeface="Times" panose="02020603050405020304" pitchFamily="18" charset="0"/>
                <a:cs typeface="Times" panose="02020603050405020304" pitchFamily="18" charset="0"/>
              </a:rPr>
              <a:t>tình</a:t>
            </a:r>
            <a:r>
              <a:rPr lang="en-US" sz="2400" b="1" kern="0" dirty="0" smtClean="0">
                <a:solidFill>
                  <a:prstClr val="black"/>
                </a:solidFill>
                <a:latin typeface="Times" panose="02020603050405020304" pitchFamily="18" charset="0"/>
                <a:cs typeface="Times" panose="02020603050405020304" pitchFamily="18" charset="0"/>
              </a:rPr>
              <a:t> </a:t>
            </a:r>
            <a:r>
              <a:rPr lang="en-US" sz="2400" b="1" kern="0" dirty="0" err="1" smtClean="0">
                <a:solidFill>
                  <a:prstClr val="black"/>
                </a:solidFill>
                <a:latin typeface="Times" panose="02020603050405020304" pitchFamily="18" charset="0"/>
                <a:cs typeface="Times" panose="02020603050405020304" pitchFamily="18" charset="0"/>
              </a:rPr>
              <a:t>huống</a:t>
            </a:r>
            <a:endParaRPr lang="en-US" sz="2400" b="1" kern="0" dirty="0" smtClean="0">
              <a:solidFill>
                <a:prstClr val="black"/>
              </a:solidFill>
              <a:latin typeface="Times" panose="02020603050405020304" pitchFamily="18" charset="0"/>
              <a:cs typeface="Times" panose="02020603050405020304" pitchFamily="18" charset="0"/>
            </a:endParaRPr>
          </a:p>
        </p:txBody>
      </p:sp>
      <p:pic>
        <p:nvPicPr>
          <p:cNvPr id="10" name="Picture 9"/>
          <p:cNvPicPr>
            <a:picLocks noChangeAspect="1"/>
          </p:cNvPicPr>
          <p:nvPr/>
        </p:nvPicPr>
        <p:blipFill>
          <a:blip r:embed="rId4"/>
          <a:stretch>
            <a:fillRect/>
          </a:stretch>
        </p:blipFill>
        <p:spPr>
          <a:xfrm>
            <a:off x="8300" y="-177674"/>
            <a:ext cx="1943897" cy="1344792"/>
          </a:xfrm>
          <a:prstGeom prst="ellipse">
            <a:avLst/>
          </a:prstGeom>
          <a:ln>
            <a:noFill/>
          </a:ln>
          <a:effectLst>
            <a:softEdge rad="112500"/>
          </a:effectLst>
        </p:spPr>
      </p:pic>
      <p:graphicFrame>
        <p:nvGraphicFramePr>
          <p:cNvPr id="11" name="Table 10"/>
          <p:cNvGraphicFramePr>
            <a:graphicFrameLocks noGrp="1"/>
          </p:cNvGraphicFramePr>
          <p:nvPr>
            <p:extLst>
              <p:ext uri="{D42A27DB-BD31-4B8C-83A1-F6EECF244321}">
                <p14:modId xmlns:p14="http://schemas.microsoft.com/office/powerpoint/2010/main" val="2995574664"/>
              </p:ext>
            </p:extLst>
          </p:nvPr>
        </p:nvGraphicFramePr>
        <p:xfrm>
          <a:off x="736198" y="2346227"/>
          <a:ext cx="4147577" cy="4023360"/>
        </p:xfrm>
        <a:graphic>
          <a:graphicData uri="http://schemas.openxmlformats.org/drawingml/2006/table">
            <a:tbl>
              <a:tblPr/>
              <a:tblGrid>
                <a:gridCol w="4147577">
                  <a:extLst>
                    <a:ext uri="{9D8B030D-6E8A-4147-A177-3AD203B41FA5}">
                      <a16:colId xmlns:a16="http://schemas.microsoft.com/office/drawing/2014/main" val="20000"/>
                    </a:ext>
                  </a:extLst>
                </a:gridCol>
              </a:tblGrid>
              <a:tr h="960120">
                <a:tc>
                  <a:txBody>
                    <a:bodyPr/>
                    <a:lstStyle/>
                    <a:p>
                      <a:r>
                        <a:rPr lang="en-US" sz="2400" kern="1200" dirty="0" smtClean="0">
                          <a:solidFill>
                            <a:schemeClr val="tx1"/>
                          </a:solidFill>
                          <a:effectLst/>
                          <a:latin typeface="Times" panose="02020603050405020304" pitchFamily="18" charset="0"/>
                          <a:ea typeface="+mn-ea"/>
                          <a:cs typeface="Times" panose="02020603050405020304" pitchFamily="18" charset="0"/>
                        </a:rPr>
                        <a:t>3. </a:t>
                      </a:r>
                      <a:r>
                        <a:rPr lang="en-US" sz="2400" kern="1200" dirty="0" err="1" smtClean="0">
                          <a:solidFill>
                            <a:schemeClr val="tx1"/>
                          </a:solidFill>
                          <a:effectLst/>
                          <a:latin typeface="Times" panose="02020603050405020304" pitchFamily="18" charset="0"/>
                          <a:ea typeface="+mn-ea"/>
                          <a:cs typeface="Times" panose="02020603050405020304" pitchFamily="18" charset="0"/>
                        </a:rPr>
                        <a:t>Sau</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buổi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học</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Bình</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và</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Thân</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cùng</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đi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bộ</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vẻ</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nhà</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Bỗng</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có</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một</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người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phụ</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nữ</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lại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gần</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hỏi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thăm</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đường</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Bình</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định</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dừng</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lại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thì</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Thân</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kéo</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tay</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Bình</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Thôi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mình</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về</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đi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muộn</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rồi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chỉ</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đường</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cho</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người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khác</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không</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phải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là</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việc</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của</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mình</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Bình</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đi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theo</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Thân</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nhưng</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chân</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cứ</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như</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dừng</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lại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không</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muốn</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bước</a:t>
                      </a:r>
                      <a:r>
                        <a:rPr lang="en-US" sz="2400" kern="1200" dirty="0" smtClean="0">
                          <a:solidFill>
                            <a:schemeClr val="tx1"/>
                          </a:solidFill>
                          <a:effectLst/>
                          <a:latin typeface="Times" panose="02020603050405020304" pitchFamily="18" charset="0"/>
                          <a:ea typeface="+mn-ea"/>
                          <a:cs typeface="Times" panose="02020603050405020304" pitchFamily="18" charset="0"/>
                        </a:rPr>
                        <a:t>.</a:t>
                      </a:r>
                    </a:p>
                    <a:p>
                      <a:endParaRPr lang="en-US" sz="2400" kern="1200" dirty="0">
                        <a:solidFill>
                          <a:schemeClr val="tx1"/>
                        </a:solidFill>
                        <a:effectLst/>
                        <a:latin typeface="Times" panose="02020603050405020304" pitchFamily="18" charset="0"/>
                        <a:ea typeface="+mn-ea"/>
                        <a:cs typeface="Times"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2" name="Shape 1"/>
          <p:cNvPicPr/>
          <p:nvPr/>
        </p:nvPicPr>
        <p:blipFill>
          <a:blip r:embed="rId5"/>
          <a:stretch/>
        </p:blipFill>
        <p:spPr>
          <a:xfrm>
            <a:off x="10487608" y="4781"/>
            <a:ext cx="1704392" cy="979882"/>
          </a:xfrm>
          <a:prstGeom prst="rect">
            <a:avLst/>
          </a:prstGeom>
          <a:noFill/>
          <a:ln>
            <a:noFill/>
          </a:ln>
        </p:spPr>
      </p:pic>
    </p:spTree>
    <p:extLst>
      <p:ext uri="{BB962C8B-B14F-4D97-AF65-F5344CB8AC3E}">
        <p14:creationId xmlns:p14="http://schemas.microsoft.com/office/powerpoint/2010/main" val="35618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5"/>
          <p:cNvSpPr>
            <a:spLocks noChangeArrowheads="1" noChangeShapeType="1" noTextEdit="1"/>
          </p:cNvSpPr>
          <p:nvPr/>
        </p:nvSpPr>
        <p:spPr bwMode="auto">
          <a:xfrm>
            <a:off x="1460993" y="86473"/>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Times" panose="02020603050405020304" pitchFamily="18" charset="0"/>
                <a:ea typeface="Verdana" panose="020B0604030504040204" pitchFamily="34" charset="0"/>
                <a:cs typeface="Times" panose="02020603050405020304" pitchFamily="18" charset="0"/>
              </a:rPr>
              <a:t>Trò chơi </a:t>
            </a:r>
            <a:endParaRPr lang="en-US" sz="3600" b="1" i="1" kern="10" dirty="0" smtClean="0">
              <a:ln w="9525">
                <a:solidFill>
                  <a:srgbClr val="000000"/>
                </a:solidFill>
                <a:round/>
                <a:headEnd/>
                <a:tailEnd/>
              </a:ln>
              <a:solidFill>
                <a:srgbClr val="0000FF"/>
              </a:solidFill>
              <a:effectLst>
                <a:outerShdw dist="107763" dir="13500000" algn="ctr" rotWithShape="0">
                  <a:srgbClr val="808080">
                    <a:alpha val="50000"/>
                  </a:srgbClr>
                </a:outerShdw>
              </a:effectLst>
              <a:latin typeface="Times" panose="02020603050405020304" pitchFamily="18" charset="0"/>
              <a:ea typeface="Verdana" panose="020B0604030504040204" pitchFamily="34" charset="0"/>
              <a:cs typeface="Times" panose="02020603050405020304" pitchFamily="18" charset="0"/>
            </a:endParaRPr>
          </a:p>
          <a:p>
            <a:pPr algn="ctr" eaLnBrk="0" fontAlgn="base" hangingPunct="0">
              <a:spcBef>
                <a:spcPct val="0"/>
              </a:spcBef>
              <a:spcAft>
                <a:spcPct val="0"/>
              </a:spcAft>
            </a:pPr>
            <a:r>
              <a:rPr lang="vi-VN"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panose="02020603050405020304" pitchFamily="18" charset="0"/>
                <a:ea typeface="Verdana" panose="020B0604030504040204" pitchFamily="34" charset="0"/>
                <a:cs typeface="Times" panose="02020603050405020304" pitchFamily="18" charset="0"/>
              </a:rPr>
              <a:t>“</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panose="02020603050405020304" pitchFamily="18" charset="0"/>
                <a:ea typeface="Verdana" panose="020B0604030504040204" pitchFamily="34" charset="0"/>
                <a:cs typeface="Times" panose="02020603050405020304" pitchFamily="18" charset="0"/>
              </a:rPr>
              <a:t>KÌ PHÙNG ĐỊCH THỦ</a:t>
            </a:r>
            <a:r>
              <a:rPr lang="vi-VN"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panose="02020603050405020304" pitchFamily="18" charset="0"/>
                <a:ea typeface="Verdana" panose="020B0604030504040204" pitchFamily="34" charset="0"/>
                <a:cs typeface="Times" panose="02020603050405020304" pitchFamily="18" charset="0"/>
              </a:rPr>
              <a:t>"</a:t>
            </a:r>
            <a:r>
              <a:rPr lang="en-US" sz="3600" b="1" i="1" kern="10" dirty="0" smtClean="0">
                <a:ln w="9525">
                  <a:solidFill>
                    <a:srgbClr val="000000"/>
                  </a:solidFill>
                  <a:round/>
                  <a:headEnd/>
                  <a:tailEnd/>
                </a:ln>
                <a:solidFill>
                  <a:srgbClr val="FF0000"/>
                </a:solidFill>
                <a:effectLst>
                  <a:outerShdw dist="107763" dir="13500000" algn="ctr" rotWithShape="0">
                    <a:srgbClr val="808080">
                      <a:alpha val="50000"/>
                    </a:srgbClr>
                  </a:outerShdw>
                </a:effectLst>
                <a:latin typeface="Times" panose="02020603050405020304" pitchFamily="18" charset="0"/>
                <a:ea typeface="Verdana" panose="020B0604030504040204" pitchFamily="34" charset="0"/>
                <a:cs typeface="Times" panose="02020603050405020304" pitchFamily="18" charset="0"/>
              </a:rPr>
              <a:t>  </a:t>
            </a:r>
            <a:endPar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Times" panose="02020603050405020304" pitchFamily="18" charset="0"/>
              <a:ea typeface="Verdana" panose="020B0604030504040204" pitchFamily="34" charset="0"/>
              <a:cs typeface="Times" panose="02020603050405020304" pitchFamily="18" charset="0"/>
            </a:endParaRPr>
          </a:p>
        </p:txBody>
      </p:sp>
      <p:sp>
        <p:nvSpPr>
          <p:cNvPr id="6" name="Text Box 33"/>
          <p:cNvSpPr txBox="1">
            <a:spLocks noChangeArrowheads="1"/>
          </p:cNvSpPr>
          <p:nvPr/>
        </p:nvSpPr>
        <p:spPr bwMode="auto">
          <a:xfrm>
            <a:off x="1591195" y="2527129"/>
            <a:ext cx="9569669"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Times" panose="02020603050405020304" pitchFamily="18" charset="0"/>
                <a:cs typeface="Times" panose="02020603050405020304" pitchFamily="18" charset="0"/>
              </a:rPr>
              <a:t>Tìm</a:t>
            </a:r>
            <a:r>
              <a:rPr lang="en-US" altLang="en-US" sz="4000" b="1" dirty="0">
                <a:solidFill>
                  <a:srgbClr val="FF00FF"/>
                </a:solidFill>
                <a:latin typeface="Times" panose="02020603050405020304" pitchFamily="18" charset="0"/>
                <a:cs typeface="Times" panose="02020603050405020304" pitchFamily="18" charset="0"/>
              </a:rPr>
              <a:t> ca </a:t>
            </a:r>
            <a:r>
              <a:rPr lang="en-US" altLang="en-US" sz="4000" b="1" dirty="0" err="1">
                <a:solidFill>
                  <a:srgbClr val="FF00FF"/>
                </a:solidFill>
                <a:latin typeface="Times" panose="02020603050405020304" pitchFamily="18" charset="0"/>
                <a:cs typeface="Times" panose="02020603050405020304" pitchFamily="18" charset="0"/>
              </a:rPr>
              <a:t>dao</a:t>
            </a:r>
            <a:r>
              <a:rPr lang="en-US" altLang="en-US" sz="4000" b="1" dirty="0">
                <a:solidFill>
                  <a:srgbClr val="FF00FF"/>
                </a:solidFill>
                <a:latin typeface="Times" panose="02020603050405020304" pitchFamily="18" charset="0"/>
                <a:cs typeface="Times" panose="02020603050405020304" pitchFamily="18" charset="0"/>
              </a:rPr>
              <a:t>, </a:t>
            </a:r>
            <a:r>
              <a:rPr lang="en-US" altLang="en-US" sz="4000" b="1" dirty="0" err="1">
                <a:solidFill>
                  <a:srgbClr val="FF00FF"/>
                </a:solidFill>
                <a:latin typeface="Times" panose="02020603050405020304" pitchFamily="18" charset="0"/>
                <a:cs typeface="Times" panose="02020603050405020304" pitchFamily="18" charset="0"/>
              </a:rPr>
              <a:t>tục</a:t>
            </a:r>
            <a:r>
              <a:rPr lang="en-US" altLang="en-US" sz="4000" b="1" dirty="0">
                <a:solidFill>
                  <a:srgbClr val="FF00FF"/>
                </a:solidFill>
                <a:latin typeface="Times" panose="02020603050405020304" pitchFamily="18" charset="0"/>
                <a:cs typeface="Times" panose="02020603050405020304" pitchFamily="18" charset="0"/>
              </a:rPr>
              <a:t> </a:t>
            </a:r>
            <a:r>
              <a:rPr lang="en-US" altLang="en-US" sz="4000" b="1" dirty="0" err="1">
                <a:solidFill>
                  <a:srgbClr val="FF00FF"/>
                </a:solidFill>
                <a:latin typeface="Times" panose="02020603050405020304" pitchFamily="18" charset="0"/>
                <a:cs typeface="Times" panose="02020603050405020304" pitchFamily="18" charset="0"/>
              </a:rPr>
              <a:t>ngữ</a:t>
            </a:r>
            <a:r>
              <a:rPr lang="vi-VN" altLang="en-US" sz="4000" b="1" dirty="0">
                <a:solidFill>
                  <a:srgbClr val="FF00FF"/>
                </a:solidFill>
                <a:latin typeface="Times" panose="02020603050405020304" pitchFamily="18" charset="0"/>
                <a:cs typeface="Times" panose="02020603050405020304" pitchFamily="18" charset="0"/>
              </a:rPr>
              <a:t>, châm ngôn</a:t>
            </a:r>
            <a:r>
              <a:rPr lang="en-US" altLang="en-US" sz="4000" b="1" dirty="0">
                <a:solidFill>
                  <a:srgbClr val="FF00FF"/>
                </a:solidFill>
                <a:latin typeface="Times" panose="02020603050405020304" pitchFamily="18" charset="0"/>
                <a:cs typeface="Times" panose="02020603050405020304" pitchFamily="18" charset="0"/>
              </a:rPr>
              <a:t> </a:t>
            </a:r>
            <a:r>
              <a:rPr lang="en-US" altLang="en-US" sz="4000" b="1" dirty="0" err="1">
                <a:solidFill>
                  <a:srgbClr val="FF00FF"/>
                </a:solidFill>
                <a:latin typeface="Times" panose="02020603050405020304" pitchFamily="18" charset="0"/>
                <a:cs typeface="Times" panose="02020603050405020304" pitchFamily="18" charset="0"/>
              </a:rPr>
              <a:t>về</a:t>
            </a:r>
            <a:r>
              <a:rPr lang="en-US" altLang="en-US" sz="4000" b="1" dirty="0">
                <a:solidFill>
                  <a:srgbClr val="FF00FF"/>
                </a:solidFill>
                <a:latin typeface="Times" panose="02020603050405020304" pitchFamily="18" charset="0"/>
                <a:cs typeface="Times" panose="02020603050405020304" pitchFamily="18" charset="0"/>
              </a:rPr>
              <a:t> </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yêu</a:t>
            </a:r>
            <a:r>
              <a:rPr lang="en-US" altLang="en-US" sz="4000" b="1" dirty="0" smtClean="0">
                <a:solidFill>
                  <a:srgbClr val="FF00FF"/>
                </a:solidFill>
                <a:latin typeface="Times" panose="02020603050405020304" pitchFamily="18" charset="0"/>
                <a:cs typeface="Times" panose="02020603050405020304" pitchFamily="18" charset="0"/>
              </a:rPr>
              <a:t> </a:t>
            </a:r>
            <a:r>
              <a:rPr lang="en-US" altLang="en-US" sz="4000" b="1" dirty="0" err="1" smtClean="0">
                <a:solidFill>
                  <a:srgbClr val="FF00FF"/>
                </a:solidFill>
                <a:latin typeface="Times" panose="02020603050405020304" pitchFamily="18" charset="0"/>
                <a:cs typeface="Times" panose="02020603050405020304" pitchFamily="18" charset="0"/>
              </a:rPr>
              <a:t>thương</a:t>
            </a:r>
            <a:r>
              <a:rPr lang="en-US" altLang="en-US" sz="4000" b="1" dirty="0" smtClean="0">
                <a:solidFill>
                  <a:srgbClr val="FF00FF"/>
                </a:solidFill>
                <a:latin typeface="Times" panose="02020603050405020304" pitchFamily="18" charset="0"/>
                <a:cs typeface="Times" panose="02020603050405020304" pitchFamily="18" charset="0"/>
              </a:rPr>
              <a:t> con </a:t>
            </a:r>
            <a:r>
              <a:rPr lang="en-US" altLang="en-US" sz="4000" b="1" dirty="0" err="1" smtClean="0">
                <a:solidFill>
                  <a:srgbClr val="FF00FF"/>
                </a:solidFill>
                <a:latin typeface="Times" panose="02020603050405020304" pitchFamily="18" charset="0"/>
                <a:cs typeface="Times" panose="02020603050405020304" pitchFamily="18" charset="0"/>
              </a:rPr>
              <a:t>người</a:t>
            </a:r>
            <a:endParaRPr lang="en-US" altLang="en-US" sz="4000" b="1" dirty="0">
              <a:solidFill>
                <a:srgbClr val="FF00FF"/>
              </a:solidFill>
              <a:latin typeface="Times" panose="02020603050405020304" pitchFamily="18" charset="0"/>
              <a:cs typeface="Times" panose="02020603050405020304" pitchFamily="18" charset="0"/>
            </a:endParaRPr>
          </a:p>
        </p:txBody>
      </p:sp>
      <p:sp>
        <p:nvSpPr>
          <p:cNvPr id="7" name="Rectangle 6"/>
          <p:cNvSpPr/>
          <p:nvPr/>
        </p:nvSpPr>
        <p:spPr>
          <a:xfrm>
            <a:off x="2662218" y="4099517"/>
            <a:ext cx="7774007" cy="2677656"/>
          </a:xfrm>
          <a:prstGeom prst="rect">
            <a:avLst/>
          </a:prstGeom>
        </p:spPr>
        <p:txBody>
          <a:bodyPr wrap="square">
            <a:spAutoFit/>
          </a:bodyPr>
          <a:lstStyle/>
          <a:p>
            <a:r>
              <a:rPr lang="en-US" sz="2400" b="1" dirty="0">
                <a:solidFill>
                  <a:prstClr val="black"/>
                </a:solidFill>
                <a:latin typeface="Times" panose="02020603050405020304" pitchFamily="18" charset="0"/>
                <a:cs typeface="Times" panose="02020603050405020304" pitchFamily="18" charset="0"/>
              </a:rPr>
              <a:t>LUẬT CHƠI</a:t>
            </a:r>
            <a:r>
              <a:rPr lang="en-US" sz="2400" dirty="0">
                <a:solidFill>
                  <a:prstClr val="black"/>
                </a:solidFill>
                <a:latin typeface="Times" panose="02020603050405020304" pitchFamily="18" charset="0"/>
                <a:cs typeface="Times" panose="02020603050405020304" pitchFamily="18" charset="0"/>
              </a:rPr>
              <a:t>: </a:t>
            </a:r>
            <a:endParaRPr lang="en-US" sz="2400" dirty="0" smtClean="0">
              <a:solidFill>
                <a:prstClr val="black"/>
              </a:solidFill>
              <a:latin typeface="Times" panose="02020603050405020304" pitchFamily="18" charset="0"/>
              <a:cs typeface="Times" panose="02020603050405020304" pitchFamily="18" charset="0"/>
            </a:endParaRPr>
          </a:p>
          <a:p>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Số</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người</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tham</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gia</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cả</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lớp</a:t>
            </a:r>
            <a:endParaRPr lang="en-US" sz="2400" b="1" dirty="0" smtClean="0">
              <a:solidFill>
                <a:prstClr val="black"/>
              </a:solidFill>
              <a:latin typeface="Times" panose="02020603050405020304" pitchFamily="18" charset="0"/>
              <a:cs typeface="Times" panose="02020603050405020304" pitchFamily="18" charset="0"/>
            </a:endParaRPr>
          </a:p>
          <a:p>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Cách</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thức</a:t>
            </a:r>
            <a:r>
              <a:rPr lang="en-US" sz="2400" b="1" dirty="0" smtClean="0">
                <a:solidFill>
                  <a:prstClr val="black"/>
                </a:solidFill>
                <a:latin typeface="Times" panose="02020603050405020304" pitchFamily="18" charset="0"/>
                <a:cs typeface="Times" panose="02020603050405020304" pitchFamily="18" charset="0"/>
              </a:rPr>
              <a:t>: Chia </a:t>
            </a:r>
            <a:r>
              <a:rPr lang="en-US" sz="2400" b="1" dirty="0" err="1" smtClean="0">
                <a:solidFill>
                  <a:prstClr val="black"/>
                </a:solidFill>
                <a:latin typeface="Times" panose="02020603050405020304" pitchFamily="18" charset="0"/>
                <a:cs typeface="Times" panose="02020603050405020304" pitchFamily="18" charset="0"/>
              </a:rPr>
              <a:t>lớp</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làm</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hai</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đội</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theo</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dãy</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bàn</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Mỗi</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dãy</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cử</a:t>
            </a:r>
            <a:r>
              <a:rPr lang="en-US" sz="2400" b="1" dirty="0" smtClean="0">
                <a:solidFill>
                  <a:prstClr val="black"/>
                </a:solidFill>
                <a:latin typeface="Times" panose="02020603050405020304" pitchFamily="18" charset="0"/>
                <a:cs typeface="Times" panose="02020603050405020304" pitchFamily="18" charset="0"/>
              </a:rPr>
              <a:t> 1 </a:t>
            </a:r>
            <a:r>
              <a:rPr lang="en-US" sz="2400" b="1" dirty="0" err="1" smtClean="0">
                <a:solidFill>
                  <a:prstClr val="black"/>
                </a:solidFill>
                <a:latin typeface="Times" panose="02020603050405020304" pitchFamily="18" charset="0"/>
                <a:cs typeface="Times" panose="02020603050405020304" pitchFamily="18" charset="0"/>
              </a:rPr>
              <a:t>đâị</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diện</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Lần</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lượt</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đọc</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câu</a:t>
            </a:r>
            <a:r>
              <a:rPr lang="en-US" sz="2400" b="1" dirty="0" smtClean="0">
                <a:solidFill>
                  <a:prstClr val="black"/>
                </a:solidFill>
                <a:latin typeface="Times" panose="02020603050405020304" pitchFamily="18" charset="0"/>
                <a:cs typeface="Times" panose="02020603050405020304" pitchFamily="18" charset="0"/>
              </a:rPr>
              <a:t> ca </a:t>
            </a:r>
            <a:r>
              <a:rPr lang="en-US" sz="2400" b="1" dirty="0" err="1" smtClean="0">
                <a:solidFill>
                  <a:prstClr val="black"/>
                </a:solidFill>
                <a:latin typeface="Times" panose="02020603050405020304" pitchFamily="18" charset="0"/>
                <a:cs typeface="Times" panose="02020603050405020304" pitchFamily="18" charset="0"/>
              </a:rPr>
              <a:t>dao</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tục</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ngữ</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châm</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ngôn</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về</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truyền</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thống</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tốt</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đẹp</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Không</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được</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đọc</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lặp</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lại</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câu</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của</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người</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khác</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Đến</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lượt</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đội</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nào</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không</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đọc</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được</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sẽ</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bị</a:t>
            </a:r>
            <a:r>
              <a:rPr lang="en-US" sz="2400" b="1" dirty="0" smtClean="0">
                <a:solidFill>
                  <a:prstClr val="black"/>
                </a:solidFill>
                <a:latin typeface="Times" panose="02020603050405020304" pitchFamily="18" charset="0"/>
                <a:cs typeface="Times" panose="02020603050405020304" pitchFamily="18" charset="0"/>
              </a:rPr>
              <a:t> </a:t>
            </a:r>
            <a:r>
              <a:rPr lang="en-US" sz="2400" b="1" dirty="0" err="1" smtClean="0">
                <a:solidFill>
                  <a:prstClr val="black"/>
                </a:solidFill>
                <a:latin typeface="Times" panose="02020603050405020304" pitchFamily="18" charset="0"/>
                <a:cs typeface="Times" panose="02020603050405020304" pitchFamily="18" charset="0"/>
              </a:rPr>
              <a:t>loại</a:t>
            </a:r>
            <a:r>
              <a:rPr lang="en-US" sz="2400" b="1" dirty="0" smtClean="0">
                <a:solidFill>
                  <a:prstClr val="black"/>
                </a:solidFill>
                <a:latin typeface="Times" panose="02020603050405020304" pitchFamily="18" charset="0"/>
                <a:cs typeface="Times" panose="02020603050405020304" pitchFamily="18" charset="0"/>
              </a:rPr>
              <a:t>. </a:t>
            </a:r>
            <a:endParaRPr lang="en-US" sz="2400" b="1" dirty="0">
              <a:solidFill>
                <a:prstClr val="black"/>
              </a:solidFill>
              <a:latin typeface="Times" panose="02020603050405020304" pitchFamily="18" charset="0"/>
              <a:cs typeface="Times" panose="02020603050405020304" pitchFamily="18" charset="0"/>
            </a:endParaRPr>
          </a:p>
        </p:txBody>
      </p:sp>
      <p:pic>
        <p:nvPicPr>
          <p:cNvPr id="8" name="Picture 7"/>
          <p:cNvPicPr>
            <a:picLocks noChangeAspect="1"/>
          </p:cNvPicPr>
          <p:nvPr/>
        </p:nvPicPr>
        <p:blipFill>
          <a:blip r:embed="rId2"/>
          <a:stretch>
            <a:fillRect/>
          </a:stretch>
        </p:blipFill>
        <p:spPr>
          <a:xfrm>
            <a:off x="9842864" y="2498982"/>
            <a:ext cx="2516829" cy="4359018"/>
          </a:xfrm>
          <a:prstGeom prst="rect">
            <a:avLst/>
          </a:prstGeom>
        </p:spPr>
      </p:pic>
      <p:pic>
        <p:nvPicPr>
          <p:cNvPr id="10"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837027" flipH="1">
            <a:off x="553253" y="5351388"/>
            <a:ext cx="1676743" cy="97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79340" y="2509124"/>
            <a:ext cx="2150029" cy="2112622"/>
          </a:xfrm>
          <a:prstGeom prst="rect">
            <a:avLst/>
          </a:prstGeom>
        </p:spPr>
      </p:pic>
      <p:pic>
        <p:nvPicPr>
          <p:cNvPr id="13"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59242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Bottom)">
                                      <p:cBhvr>
                                        <p:cTn id="20" dur="500"/>
                                        <p:tgtEl>
                                          <p:spTgt spid="6"/>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á lành đùm lá rách - Gõ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9" y="-21314"/>
            <a:ext cx="2871148" cy="1477309"/>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54;p8"/>
          <p:cNvPicPr preferRelativeResize="0"/>
          <p:nvPr/>
        </p:nvPicPr>
        <p:blipFill rotWithShape="1">
          <a:blip r:embed="rId3">
            <a:alphaModFix/>
          </a:blip>
          <a:srcRect l="16992" t="-937" r="50159" b="17086"/>
          <a:stretch/>
        </p:blipFill>
        <p:spPr>
          <a:xfrm>
            <a:off x="6008914" y="-287912"/>
            <a:ext cx="6577197" cy="7957675"/>
          </a:xfrm>
          <a:prstGeom prst="rect">
            <a:avLst/>
          </a:prstGeom>
          <a:noFill/>
          <a:ln>
            <a:noFill/>
          </a:ln>
        </p:spPr>
      </p:pic>
      <p:pic>
        <p:nvPicPr>
          <p:cNvPr id="7" name="Google Shape;164;p9"/>
          <p:cNvPicPr preferRelativeResize="0"/>
          <p:nvPr/>
        </p:nvPicPr>
        <p:blipFill rotWithShape="1">
          <a:blip r:embed="rId4">
            <a:alphaModFix/>
          </a:blip>
          <a:srcRect l="15285" t="10430" r="46645" b="11190"/>
          <a:stretch/>
        </p:blipFill>
        <p:spPr>
          <a:xfrm>
            <a:off x="-752539" y="1048385"/>
            <a:ext cx="7237331" cy="6280463"/>
          </a:xfrm>
          <a:prstGeom prst="rect">
            <a:avLst/>
          </a:prstGeom>
          <a:noFill/>
          <a:ln>
            <a:noFill/>
          </a:ln>
        </p:spPr>
      </p:pic>
      <p:sp>
        <p:nvSpPr>
          <p:cNvPr id="8" name="Snip Diagonal Corner Rectangle 7"/>
          <p:cNvSpPr/>
          <p:nvPr/>
        </p:nvSpPr>
        <p:spPr>
          <a:xfrm>
            <a:off x="2611699" y="1225353"/>
            <a:ext cx="2051755"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panose="02020603050405020304" pitchFamily="18" charset="0"/>
                <a:cs typeface="Times" panose="02020603050405020304" pitchFamily="18" charset="0"/>
              </a:rPr>
              <a:t>Câu</a:t>
            </a:r>
            <a:r>
              <a:rPr lang="en-US" sz="2400" b="1" kern="0" dirty="0" smtClean="0">
                <a:solidFill>
                  <a:prstClr val="black"/>
                </a:solidFill>
                <a:latin typeface="Times" panose="02020603050405020304" pitchFamily="18" charset="0"/>
                <a:cs typeface="Times" panose="02020603050405020304" pitchFamily="18" charset="0"/>
              </a:rPr>
              <a:t> </a:t>
            </a:r>
            <a:r>
              <a:rPr lang="en-US" sz="2400" b="1" kern="0" dirty="0" err="1" smtClean="0">
                <a:solidFill>
                  <a:prstClr val="black"/>
                </a:solidFill>
                <a:latin typeface="Times" panose="02020603050405020304" pitchFamily="18" charset="0"/>
                <a:cs typeface="Times" panose="02020603050405020304" pitchFamily="18" charset="0"/>
              </a:rPr>
              <a:t>hỏi</a:t>
            </a:r>
            <a:endParaRPr lang="en-US" sz="2400" b="1" kern="0" dirty="0" smtClean="0">
              <a:solidFill>
                <a:prstClr val="black"/>
              </a:solidFill>
              <a:latin typeface="Times" panose="02020603050405020304" pitchFamily="18" charset="0"/>
              <a:cs typeface="Times" panose="02020603050405020304" pitchFamily="18" charset="0"/>
            </a:endParaRPr>
          </a:p>
        </p:txBody>
      </p:sp>
      <p:sp>
        <p:nvSpPr>
          <p:cNvPr id="9" name="Snip Diagonal Corner Rectangle 8"/>
          <p:cNvSpPr/>
          <p:nvPr/>
        </p:nvSpPr>
        <p:spPr>
          <a:xfrm>
            <a:off x="7970937" y="157556"/>
            <a:ext cx="2915387"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smtClean="0">
                <a:solidFill>
                  <a:prstClr val="black"/>
                </a:solidFill>
                <a:latin typeface="Times" panose="02020603050405020304" pitchFamily="18" charset="0"/>
                <a:cs typeface="Times" panose="02020603050405020304" pitchFamily="18" charset="0"/>
              </a:rPr>
              <a:t>Trả</a:t>
            </a:r>
            <a:r>
              <a:rPr lang="en-US" sz="2400" b="1" kern="0" dirty="0" smtClean="0">
                <a:solidFill>
                  <a:prstClr val="black"/>
                </a:solidFill>
                <a:latin typeface="Times" panose="02020603050405020304" pitchFamily="18" charset="0"/>
                <a:cs typeface="Times" panose="02020603050405020304" pitchFamily="18" charset="0"/>
              </a:rPr>
              <a:t> </a:t>
            </a:r>
            <a:r>
              <a:rPr lang="en-US" sz="2400" b="1" kern="0" dirty="0" err="1" smtClean="0">
                <a:solidFill>
                  <a:prstClr val="black"/>
                </a:solidFill>
                <a:latin typeface="Times" panose="02020603050405020304" pitchFamily="18" charset="0"/>
                <a:cs typeface="Times" panose="02020603050405020304" pitchFamily="18" charset="0"/>
              </a:rPr>
              <a:t>lời</a:t>
            </a:r>
            <a:endParaRPr lang="en-US" sz="2400" b="1" kern="0" dirty="0" smtClean="0">
              <a:solidFill>
                <a:prstClr val="black"/>
              </a:solidFill>
              <a:latin typeface="Times" panose="02020603050405020304" pitchFamily="18" charset="0"/>
              <a:cs typeface="Times" panose="02020603050405020304" pitchFamily="18" charset="0"/>
            </a:endParaRPr>
          </a:p>
        </p:txBody>
      </p:sp>
      <p:pic>
        <p:nvPicPr>
          <p:cNvPr id="13" name="Google Shape;155;p8"/>
          <p:cNvPicPr preferRelativeResize="0"/>
          <p:nvPr/>
        </p:nvPicPr>
        <p:blipFill rotWithShape="1">
          <a:blip r:embed="rId5">
            <a:alphaModFix/>
          </a:blip>
          <a:srcRect/>
          <a:stretch/>
        </p:blipFill>
        <p:spPr>
          <a:xfrm>
            <a:off x="3905259" y="4506567"/>
            <a:ext cx="1872954" cy="1437033"/>
          </a:xfrm>
          <a:prstGeom prst="rect">
            <a:avLst/>
          </a:prstGeom>
          <a:noFill/>
          <a:ln>
            <a:noFill/>
          </a:ln>
        </p:spPr>
      </p:pic>
      <p:pic>
        <p:nvPicPr>
          <p:cNvPr id="16" name="图片 6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smtClean="0">
                <a:solidFill>
                  <a:srgbClr val="0070C0"/>
                </a:solidFill>
                <a:latin typeface="Times" panose="02020603050405020304" pitchFamily="18" charset="0"/>
                <a:cs typeface="Times" panose="02020603050405020304" pitchFamily="18" charset="0"/>
              </a:rPr>
              <a:t>BÀI TẬP 4</a:t>
            </a:r>
            <a:endParaRPr lang="en-US" altLang="en-US" sz="2000" dirty="0">
              <a:solidFill>
                <a:srgbClr val="5F5F5F"/>
              </a:solidFill>
              <a:latin typeface="Times" panose="02020603050405020304" pitchFamily="18" charset="0"/>
              <a:cs typeface="Times"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805229506"/>
              </p:ext>
            </p:extLst>
          </p:nvPr>
        </p:nvGraphicFramePr>
        <p:xfrm>
          <a:off x="568446" y="2146456"/>
          <a:ext cx="5058058" cy="4084320"/>
        </p:xfrm>
        <a:graphic>
          <a:graphicData uri="http://schemas.openxmlformats.org/drawingml/2006/table">
            <a:tbl>
              <a:tblPr>
                <a:tableStyleId>{5C22544A-7EE6-4342-B048-85BDC9FD1C3A}</a:tableStyleId>
              </a:tblPr>
              <a:tblGrid>
                <a:gridCol w="5058058">
                  <a:extLst>
                    <a:ext uri="{9D8B030D-6E8A-4147-A177-3AD203B41FA5}">
                      <a16:colId xmlns:a16="http://schemas.microsoft.com/office/drawing/2014/main" val="20000"/>
                    </a:ext>
                  </a:extLst>
                </a:gridCol>
              </a:tblGrid>
              <a:tr h="990600">
                <a:tc>
                  <a:txBody>
                    <a:bodyPr/>
                    <a:lstStyle/>
                    <a:p>
                      <a:r>
                        <a:rPr lang="en-US" sz="2800" kern="1200" dirty="0" smtClean="0">
                          <a:solidFill>
                            <a:srgbClr val="0000FF"/>
                          </a:solidFill>
                          <a:effectLst/>
                          <a:latin typeface="Times" panose="02020603050405020304" pitchFamily="18" charset="0"/>
                          <a:ea typeface="+mn-ea"/>
                          <a:cs typeface="Times" panose="02020603050405020304" pitchFamily="18" charset="0"/>
                        </a:rPr>
                        <a:t> </a:t>
                      </a:r>
                      <a:r>
                        <a:rPr lang="en-US" sz="2400" kern="1200" dirty="0" smtClean="0">
                          <a:solidFill>
                            <a:schemeClr val="dk1"/>
                          </a:solidFill>
                          <a:effectLst/>
                          <a:latin typeface="Times" panose="02020603050405020304" pitchFamily="18" charset="0"/>
                          <a:ea typeface="+mn-ea"/>
                          <a:cs typeface="Times" panose="02020603050405020304" pitchFamily="18" charset="0"/>
                        </a:rPr>
                        <a:t>4. </a:t>
                      </a:r>
                      <a:r>
                        <a:rPr lang="en-US" sz="2400" kern="1200" dirty="0" err="1" smtClean="0">
                          <a:solidFill>
                            <a:schemeClr val="dk1"/>
                          </a:solidFill>
                          <a:effectLst/>
                          <a:latin typeface="Times" panose="02020603050405020304" pitchFamily="18" charset="0"/>
                          <a:ea typeface="+mn-ea"/>
                          <a:cs typeface="Times" panose="02020603050405020304" pitchFamily="18" charset="0"/>
                        </a:rPr>
                        <a:t>Trong</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các</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câu</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tục</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ngữ</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thành</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ngữ</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sau</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câu</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nào</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nói</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vẻ</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tình</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yêu</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thương</a:t>
                      </a:r>
                      <a:r>
                        <a:rPr lang="en-US" sz="2400" kern="1200" dirty="0" smtClean="0">
                          <a:solidFill>
                            <a:schemeClr val="dk1"/>
                          </a:solidFill>
                          <a:effectLst/>
                          <a:latin typeface="Times" panose="02020603050405020304" pitchFamily="18" charset="0"/>
                          <a:ea typeface="+mn-ea"/>
                          <a:cs typeface="Times" panose="02020603050405020304" pitchFamily="18" charset="0"/>
                        </a:rPr>
                        <a:t> con </a:t>
                      </a:r>
                      <a:r>
                        <a:rPr lang="en-US" sz="2400" kern="1200" dirty="0" err="1" smtClean="0">
                          <a:solidFill>
                            <a:schemeClr val="dk1"/>
                          </a:solidFill>
                          <a:effectLst/>
                          <a:latin typeface="Times" panose="02020603050405020304" pitchFamily="18" charset="0"/>
                          <a:ea typeface="+mn-ea"/>
                          <a:cs typeface="Times" panose="02020603050405020304" pitchFamily="18" charset="0"/>
                        </a:rPr>
                        <a:t>người</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Vì</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sao</a:t>
                      </a:r>
                      <a:r>
                        <a:rPr lang="en-US" sz="2400" kern="1200" dirty="0" smtClean="0">
                          <a:solidFill>
                            <a:schemeClr val="dk1"/>
                          </a:solidFill>
                          <a:effectLst/>
                          <a:latin typeface="Times" panose="02020603050405020304" pitchFamily="18" charset="0"/>
                          <a:ea typeface="+mn-ea"/>
                          <a:cs typeface="Times" panose="02020603050405020304" pitchFamily="18" charset="0"/>
                        </a:rPr>
                        <a:t>?</a:t>
                      </a:r>
                    </a:p>
                    <a:p>
                      <a:r>
                        <a:rPr lang="en-US" sz="2400" kern="1200" dirty="0" smtClean="0">
                          <a:solidFill>
                            <a:schemeClr val="dk1"/>
                          </a:solidFill>
                          <a:effectLst/>
                          <a:latin typeface="Times" panose="02020603050405020304" pitchFamily="18" charset="0"/>
                          <a:ea typeface="+mn-ea"/>
                          <a:cs typeface="Times" panose="02020603050405020304" pitchFamily="18" charset="0"/>
                        </a:rPr>
                        <a:t>A. </a:t>
                      </a:r>
                      <a:r>
                        <a:rPr lang="en-US" sz="2400" kern="1200" dirty="0" err="1" smtClean="0">
                          <a:solidFill>
                            <a:schemeClr val="dk1"/>
                          </a:solidFill>
                          <a:effectLst/>
                          <a:latin typeface="Times" panose="02020603050405020304" pitchFamily="18" charset="0"/>
                          <a:ea typeface="+mn-ea"/>
                          <a:cs typeface="Times" panose="02020603050405020304" pitchFamily="18" charset="0"/>
                        </a:rPr>
                        <a:t>Một</a:t>
                      </a:r>
                      <a:r>
                        <a:rPr lang="en-US" sz="2400" kern="1200" dirty="0" smtClean="0">
                          <a:solidFill>
                            <a:schemeClr val="dk1"/>
                          </a:solidFill>
                          <a:effectLst/>
                          <a:latin typeface="Times" panose="02020603050405020304" pitchFamily="18" charset="0"/>
                          <a:ea typeface="+mn-ea"/>
                          <a:cs typeface="Times" panose="02020603050405020304" pitchFamily="18" charset="0"/>
                        </a:rPr>
                        <a:t> con </a:t>
                      </a:r>
                      <a:r>
                        <a:rPr lang="en-US" sz="2400" kern="1200" dirty="0" err="1" smtClean="0">
                          <a:solidFill>
                            <a:schemeClr val="dk1"/>
                          </a:solidFill>
                          <a:effectLst/>
                          <a:latin typeface="Times" panose="02020603050405020304" pitchFamily="18" charset="0"/>
                          <a:ea typeface="+mn-ea"/>
                          <a:cs typeface="Times" panose="02020603050405020304" pitchFamily="18" charset="0"/>
                        </a:rPr>
                        <a:t>ngựa</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đau</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cả</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tàu</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bỏ</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cỏ</a:t>
                      </a:r>
                      <a:r>
                        <a:rPr lang="en-US" sz="2400" kern="1200" dirty="0" smtClean="0">
                          <a:solidFill>
                            <a:schemeClr val="dk1"/>
                          </a:solidFill>
                          <a:effectLst/>
                          <a:latin typeface="Times" panose="02020603050405020304" pitchFamily="18" charset="0"/>
                          <a:ea typeface="+mn-ea"/>
                          <a:cs typeface="Times" panose="02020603050405020304" pitchFamily="18" charset="0"/>
                        </a:rPr>
                        <a:t>.</a:t>
                      </a:r>
                    </a:p>
                    <a:p>
                      <a:r>
                        <a:rPr lang="en-US" sz="2400" kern="1200" dirty="0" smtClean="0">
                          <a:solidFill>
                            <a:schemeClr val="dk1"/>
                          </a:solidFill>
                          <a:effectLst/>
                          <a:latin typeface="Times" panose="02020603050405020304" pitchFamily="18" charset="0"/>
                          <a:ea typeface="+mn-ea"/>
                          <a:cs typeface="Times" panose="02020603050405020304" pitchFamily="18" charset="0"/>
                        </a:rPr>
                        <a:t>B. </a:t>
                      </a:r>
                      <a:r>
                        <a:rPr lang="en-US" sz="2400" kern="1200" dirty="0" err="1" smtClean="0">
                          <a:solidFill>
                            <a:schemeClr val="dk1"/>
                          </a:solidFill>
                          <a:effectLst/>
                          <a:latin typeface="Times" panose="02020603050405020304" pitchFamily="18" charset="0"/>
                          <a:ea typeface="+mn-ea"/>
                          <a:cs typeface="Times" panose="02020603050405020304" pitchFamily="18" charset="0"/>
                        </a:rPr>
                        <a:t>Mội</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miếng</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khi</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đới</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bằng</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một</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gói</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khi</a:t>
                      </a:r>
                      <a:r>
                        <a:rPr lang="en-US" sz="2400" kern="1200" dirty="0" smtClean="0">
                          <a:solidFill>
                            <a:schemeClr val="dk1"/>
                          </a:solidFill>
                          <a:effectLst/>
                          <a:latin typeface="Times" panose="02020603050405020304" pitchFamily="18" charset="0"/>
                          <a:ea typeface="+mn-ea"/>
                          <a:cs typeface="Times" panose="02020603050405020304" pitchFamily="18" charset="0"/>
                        </a:rPr>
                        <a:t> no.</a:t>
                      </a:r>
                    </a:p>
                    <a:p>
                      <a:r>
                        <a:rPr lang="en-US" sz="2400" kern="1200" dirty="0" smtClean="0">
                          <a:solidFill>
                            <a:schemeClr val="dk1"/>
                          </a:solidFill>
                          <a:effectLst/>
                          <a:latin typeface="Times" panose="02020603050405020304" pitchFamily="18" charset="0"/>
                          <a:ea typeface="+mn-ea"/>
                          <a:cs typeface="Times" panose="02020603050405020304" pitchFamily="18" charset="0"/>
                        </a:rPr>
                        <a:t>C. </a:t>
                      </a:r>
                      <a:r>
                        <a:rPr lang="en-US" sz="2400" kern="1200" dirty="0" err="1" smtClean="0">
                          <a:solidFill>
                            <a:schemeClr val="dk1"/>
                          </a:solidFill>
                          <a:effectLst/>
                          <a:latin typeface="Times" panose="02020603050405020304" pitchFamily="18" charset="0"/>
                          <a:ea typeface="+mn-ea"/>
                          <a:cs typeface="Times" panose="02020603050405020304" pitchFamily="18" charset="0"/>
                        </a:rPr>
                        <a:t>Khỏng</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ai</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giàu</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ba</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họ</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không</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ai</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khó</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ba</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đời</a:t>
                      </a:r>
                      <a:r>
                        <a:rPr lang="en-US" sz="2400" kern="1200" dirty="0" smtClean="0">
                          <a:solidFill>
                            <a:schemeClr val="dk1"/>
                          </a:solidFill>
                          <a:effectLst/>
                          <a:latin typeface="Times" panose="02020603050405020304" pitchFamily="18" charset="0"/>
                          <a:ea typeface="+mn-ea"/>
                          <a:cs typeface="Times" panose="02020603050405020304" pitchFamily="18" charset="0"/>
                        </a:rPr>
                        <a:t>.</a:t>
                      </a:r>
                    </a:p>
                    <a:p>
                      <a:r>
                        <a:rPr lang="en-US" sz="2400" kern="1200" dirty="0" smtClean="0">
                          <a:solidFill>
                            <a:schemeClr val="dk1"/>
                          </a:solidFill>
                          <a:effectLst/>
                          <a:latin typeface="Times" panose="02020603050405020304" pitchFamily="18" charset="0"/>
                          <a:ea typeface="+mn-ea"/>
                          <a:cs typeface="Times" panose="02020603050405020304" pitchFamily="18" charset="0"/>
                        </a:rPr>
                        <a:t>D. </a:t>
                      </a:r>
                      <a:r>
                        <a:rPr lang="en-US" sz="2400" kern="1200" dirty="0" err="1" smtClean="0">
                          <a:solidFill>
                            <a:schemeClr val="dk1"/>
                          </a:solidFill>
                          <a:effectLst/>
                          <a:latin typeface="Times" panose="02020603050405020304" pitchFamily="18" charset="0"/>
                          <a:ea typeface="+mn-ea"/>
                          <a:cs typeface="Times" panose="02020603050405020304" pitchFamily="18" charset="0"/>
                        </a:rPr>
                        <a:t>Chị</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ngã</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em</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nâng</a:t>
                      </a:r>
                      <a:r>
                        <a:rPr lang="en-US" sz="2400" kern="1200" dirty="0" smtClean="0">
                          <a:solidFill>
                            <a:schemeClr val="dk1"/>
                          </a:solidFill>
                          <a:effectLst/>
                          <a:latin typeface="Times" panose="02020603050405020304" pitchFamily="18" charset="0"/>
                          <a:ea typeface="+mn-ea"/>
                          <a:cs typeface="Times" panose="02020603050405020304" pitchFamily="18" charset="0"/>
                        </a:rPr>
                        <a:t>.</a:t>
                      </a:r>
                    </a:p>
                    <a:p>
                      <a:r>
                        <a:rPr lang="en-US" sz="2400" kern="1200" dirty="0" smtClean="0">
                          <a:solidFill>
                            <a:schemeClr val="dk1"/>
                          </a:solidFill>
                          <a:effectLst/>
                          <a:latin typeface="Times" panose="02020603050405020304" pitchFamily="18" charset="0"/>
                          <a:ea typeface="+mn-ea"/>
                          <a:cs typeface="Times" panose="02020603050405020304" pitchFamily="18" charset="0"/>
                        </a:rPr>
                        <a:t>E. </a:t>
                      </a:r>
                      <a:r>
                        <a:rPr lang="en-US" sz="2400" kern="1200" dirty="0" err="1" smtClean="0">
                          <a:solidFill>
                            <a:schemeClr val="dk1"/>
                          </a:solidFill>
                          <a:effectLst/>
                          <a:latin typeface="Times" panose="02020603050405020304" pitchFamily="18" charset="0"/>
                          <a:ea typeface="+mn-ea"/>
                          <a:cs typeface="Times" panose="02020603050405020304" pitchFamily="18" charset="0"/>
                        </a:rPr>
                        <a:t>Máu</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chảy</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ruột</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mềm</a:t>
                      </a:r>
                      <a:r>
                        <a:rPr lang="en-US" sz="2400" kern="1200" dirty="0" smtClean="0">
                          <a:solidFill>
                            <a:schemeClr val="dk1"/>
                          </a:solidFill>
                          <a:effectLst/>
                          <a:latin typeface="Times" panose="02020603050405020304" pitchFamily="18" charset="0"/>
                          <a:ea typeface="+mn-ea"/>
                          <a:cs typeface="Times" panose="02020603050405020304" pitchFamily="18" charset="0"/>
                        </a:rPr>
                        <a:t>.</a:t>
                      </a:r>
                    </a:p>
                    <a:p>
                      <a:r>
                        <a:rPr lang="en-US" sz="2400" kern="1200" dirty="0" smtClean="0">
                          <a:solidFill>
                            <a:schemeClr val="dk1"/>
                          </a:solidFill>
                          <a:effectLst/>
                          <a:latin typeface="Times" panose="02020603050405020304" pitchFamily="18" charset="0"/>
                          <a:ea typeface="+mn-ea"/>
                          <a:cs typeface="Times" panose="02020603050405020304" pitchFamily="18" charset="0"/>
                        </a:rPr>
                        <a:t>G. </a:t>
                      </a:r>
                      <a:r>
                        <a:rPr lang="en-US" sz="2400" kern="1200" dirty="0" err="1" smtClean="0">
                          <a:solidFill>
                            <a:schemeClr val="dk1"/>
                          </a:solidFill>
                          <a:effectLst/>
                          <a:latin typeface="Times" panose="02020603050405020304" pitchFamily="18" charset="0"/>
                          <a:ea typeface="+mn-ea"/>
                          <a:cs typeface="Times" panose="02020603050405020304" pitchFamily="18" charset="0"/>
                        </a:rPr>
                        <a:t>Lá</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lành</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đùm</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lá</a:t>
                      </a:r>
                      <a:r>
                        <a:rPr lang="en-US" sz="2400" kern="1200" dirty="0" smtClean="0">
                          <a:solidFill>
                            <a:schemeClr val="dk1"/>
                          </a:solidFill>
                          <a:effectLst/>
                          <a:latin typeface="Times" panose="02020603050405020304" pitchFamily="18" charset="0"/>
                          <a:ea typeface="+mn-ea"/>
                          <a:cs typeface="Times" panose="02020603050405020304" pitchFamily="18" charset="0"/>
                        </a:rPr>
                        <a:t> </a:t>
                      </a:r>
                      <a:r>
                        <a:rPr lang="en-US" sz="2400" kern="1200" dirty="0" err="1" smtClean="0">
                          <a:solidFill>
                            <a:schemeClr val="dk1"/>
                          </a:solidFill>
                          <a:effectLst/>
                          <a:latin typeface="Times" panose="02020603050405020304" pitchFamily="18" charset="0"/>
                          <a:ea typeface="+mn-ea"/>
                          <a:cs typeface="Times" panose="02020603050405020304" pitchFamily="18" charset="0"/>
                        </a:rPr>
                        <a:t>rách</a:t>
                      </a:r>
                      <a:r>
                        <a:rPr lang="en-US" sz="2400" kern="1200" dirty="0" smtClean="0">
                          <a:solidFill>
                            <a:schemeClr val="dk1"/>
                          </a:solidFill>
                          <a:effectLst/>
                          <a:latin typeface="Times" panose="02020603050405020304" pitchFamily="18" charset="0"/>
                          <a:ea typeface="+mn-ea"/>
                          <a:cs typeface="Times" panose="02020603050405020304" pitchFamily="18" charset="0"/>
                        </a:rPr>
                        <a:t>.</a:t>
                      </a:r>
                      <a:endParaRPr lang="en-US" sz="2400" kern="1200" dirty="0">
                        <a:solidFill>
                          <a:schemeClr val="dk1"/>
                        </a:solidFill>
                        <a:effectLst/>
                        <a:latin typeface="Times" panose="02020603050405020304" pitchFamily="18" charset="0"/>
                        <a:ea typeface="+mn-ea"/>
                        <a:cs typeface="Times" panose="02020603050405020304" pitchFamily="18" charset="0"/>
                      </a:endParaRP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043923"/>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panose="02020603050405020304" pitchFamily="18" charset="0"/>
                <a:cs typeface="Times" panose="02020603050405020304" pitchFamily="18" charset="0"/>
              </a:rPr>
              <a:t/>
            </a:r>
            <a:br>
              <a:rPr kumimoji="0" lang="en-US" altLang="en-US" sz="1800" b="0" i="0" u="none" strike="noStrike" cap="none" normalizeH="0" baseline="0" smtClean="0">
                <a:ln>
                  <a:noFill/>
                </a:ln>
                <a:solidFill>
                  <a:schemeClr val="tx1"/>
                </a:solidFill>
                <a:effectLst/>
                <a:latin typeface="Times" panose="02020603050405020304" pitchFamily="18" charset="0"/>
                <a:cs typeface="Times" panose="02020603050405020304" pitchFamily="18" charset="0"/>
              </a:rPr>
            </a:br>
            <a:endParaRPr kumimoji="0" lang="en-US" altLang="en-US" sz="1800" b="0" i="0" u="none" strike="noStrike" cap="none" normalizeH="0" baseline="0" smtClean="0">
              <a:ln>
                <a:noFill/>
              </a:ln>
              <a:solidFill>
                <a:schemeClr val="tx1"/>
              </a:solidFill>
              <a:effectLst/>
              <a:latin typeface="Times" panose="02020603050405020304" pitchFamily="18" charset="0"/>
              <a:cs typeface="Times"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467497635"/>
              </p:ext>
            </p:extLst>
          </p:nvPr>
        </p:nvGraphicFramePr>
        <p:xfrm>
          <a:off x="6648080" y="1689979"/>
          <a:ext cx="5370602" cy="4934014"/>
        </p:xfrm>
        <a:graphic>
          <a:graphicData uri="http://schemas.openxmlformats.org/drawingml/2006/table">
            <a:tbl>
              <a:tblPr/>
              <a:tblGrid>
                <a:gridCol w="5370602">
                  <a:extLst>
                    <a:ext uri="{9D8B030D-6E8A-4147-A177-3AD203B41FA5}">
                      <a16:colId xmlns:a16="http://schemas.microsoft.com/office/drawing/2014/main" val="20000"/>
                    </a:ext>
                  </a:extLst>
                </a:gridCol>
              </a:tblGrid>
              <a:tr h="960120">
                <a:tc>
                  <a:txBody>
                    <a:bodyPr/>
                    <a:lstStyle/>
                    <a:p>
                      <a:r>
                        <a:rPr lang="en-US" sz="2400" kern="1200" dirty="0" smtClean="0">
                          <a:solidFill>
                            <a:schemeClr val="tx1"/>
                          </a:solidFill>
                          <a:effectLst/>
                          <a:latin typeface="Times" panose="02020603050405020304" pitchFamily="18" charset="0"/>
                          <a:ea typeface="+mn-ea"/>
                          <a:cs typeface="Times" panose="02020603050405020304" pitchFamily="18" charset="0"/>
                        </a:rPr>
                        <a:t>4. </a:t>
                      </a:r>
                      <a:r>
                        <a:rPr lang="en-US" sz="2400" kern="1200" dirty="0" err="1" smtClean="0">
                          <a:solidFill>
                            <a:schemeClr val="tx1"/>
                          </a:solidFill>
                          <a:effectLst/>
                          <a:latin typeface="Times" panose="02020603050405020304" pitchFamily="18" charset="0"/>
                          <a:ea typeface="+mn-ea"/>
                          <a:cs typeface="Times" panose="02020603050405020304" pitchFamily="18" charset="0"/>
                        </a:rPr>
                        <a:t>Tục</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ngữ</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thành</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ngữ</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sau</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câu</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nói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về</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tình</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yêu</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thương</a:t>
                      </a:r>
                      <a:r>
                        <a:rPr lang="en-US" sz="2400" kern="1200" dirty="0" smtClean="0">
                          <a:solidFill>
                            <a:schemeClr val="tx1"/>
                          </a:solidFill>
                          <a:effectLst/>
                          <a:latin typeface="Times" panose="02020603050405020304" pitchFamily="18" charset="0"/>
                          <a:ea typeface="+mn-ea"/>
                          <a:cs typeface="Times" panose="02020603050405020304" pitchFamily="18" charset="0"/>
                        </a:rPr>
                        <a:t> con </a:t>
                      </a:r>
                      <a:r>
                        <a:rPr lang="en-US" sz="2400" kern="1200" dirty="0" err="1" smtClean="0">
                          <a:solidFill>
                            <a:schemeClr val="tx1"/>
                          </a:solidFill>
                          <a:effectLst/>
                          <a:latin typeface="Times" panose="02020603050405020304" pitchFamily="18" charset="0"/>
                          <a:ea typeface="+mn-ea"/>
                          <a:cs typeface="Times" panose="02020603050405020304" pitchFamily="18" charset="0"/>
                        </a:rPr>
                        <a:t>người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là</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Lá</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lành</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đùm</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lá</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rách</a:t>
                      </a:r>
                      <a:r>
                        <a:rPr lang="en-US" sz="2400" kern="1200" dirty="0" smtClean="0">
                          <a:solidFill>
                            <a:schemeClr val="tx1"/>
                          </a:solidFill>
                          <a:effectLst/>
                          <a:latin typeface="Times" panose="02020603050405020304" pitchFamily="18" charset="0"/>
                          <a:ea typeface="+mn-ea"/>
                          <a:cs typeface="Times" panose="02020603050405020304" pitchFamily="18" charset="0"/>
                        </a:rPr>
                        <a:t>. </a:t>
                      </a:r>
                    </a:p>
                    <a:p>
                      <a:r>
                        <a:rPr lang="en-US" sz="2400" kern="1200" dirty="0" err="1" smtClean="0">
                          <a:solidFill>
                            <a:schemeClr val="tx1"/>
                          </a:solidFill>
                          <a:effectLst/>
                          <a:latin typeface="Times" panose="02020603050405020304" pitchFamily="18" charset="0"/>
                          <a:ea typeface="+mn-ea"/>
                          <a:cs typeface="Times" panose="02020603050405020304" pitchFamily="18" charset="0"/>
                        </a:rPr>
                        <a:t>Vì</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muốn</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trở</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thành</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một</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cái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cây</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lớn</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thì</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khi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lá</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này</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rách</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thì</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lá</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lành</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phải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bảo</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vệ</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đùm</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bọc</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có</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thế</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cây</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mới</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phát</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triển</a:t>
                      </a:r>
                      <a:r>
                        <a:rPr lang="en-US" sz="2400" kern="1200" dirty="0" smtClean="0">
                          <a:solidFill>
                            <a:schemeClr val="tx1"/>
                          </a:solidFill>
                          <a:effectLst/>
                          <a:latin typeface="Times" panose="02020603050405020304" pitchFamily="18" charset="0"/>
                          <a:ea typeface="+mn-ea"/>
                          <a:cs typeface="Times" panose="02020603050405020304" pitchFamily="18" charset="0"/>
                        </a:rPr>
                        <a:t> </a:t>
                      </a:r>
                      <a:r>
                        <a:rPr lang="en-US" sz="2400" kern="1200" dirty="0" err="1" smtClean="0">
                          <a:solidFill>
                            <a:schemeClr val="tx1"/>
                          </a:solidFill>
                          <a:effectLst/>
                          <a:latin typeface="Times" panose="02020603050405020304" pitchFamily="18" charset="0"/>
                          <a:ea typeface="+mn-ea"/>
                          <a:cs typeface="Times" panose="02020603050405020304" pitchFamily="18" charset="0"/>
                        </a:rPr>
                        <a:t>được</a:t>
                      </a:r>
                      <a:r>
                        <a:rPr lang="en-US" sz="2400" kern="1200" dirty="0" smtClean="0">
                          <a:solidFill>
                            <a:schemeClr val="tx1"/>
                          </a:solidFill>
                          <a:effectLst/>
                          <a:latin typeface="Times" panose="02020603050405020304" pitchFamily="18" charset="0"/>
                          <a:ea typeface="+mn-ea"/>
                          <a:cs typeface="Times" panose="02020603050405020304" pitchFamily="18" charset="0"/>
                        </a:rPr>
                        <a:t>.</a:t>
                      </a:r>
                    </a:p>
                    <a:p>
                      <a:pPr marL="0" marR="0" algn="just">
                        <a:lnSpc>
                          <a:spcPct val="107000"/>
                        </a:lnSpc>
                        <a:spcBef>
                          <a:spcPts val="0"/>
                        </a:spcBef>
                        <a:spcAft>
                          <a:spcPts val="0"/>
                        </a:spcAft>
                      </a:pP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Nghĩa</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đen</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Lá</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lành</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che</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chở</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bao</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bọc</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lá</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rách</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khỏi</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những</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tác</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động</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xấu</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từ</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môi</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trường</a:t>
                      </a:r>
                      <a:endParaRPr lang="en-US" sz="2400" dirty="0" smtClean="0">
                        <a:effectLst/>
                        <a:latin typeface="Times" panose="02020603050405020304" pitchFamily="18" charset="0"/>
                        <a:ea typeface="Calibri" panose="020F0502020204030204" pitchFamily="34" charset="0"/>
                        <a:cs typeface="Times" panose="02020603050405020304" pitchFamily="18" charset="0"/>
                      </a:endParaRPr>
                    </a:p>
                    <a:p>
                      <a:pPr marL="0" marR="0" algn="just">
                        <a:lnSpc>
                          <a:spcPct val="107000"/>
                        </a:lnSpc>
                        <a:spcBef>
                          <a:spcPts val="0"/>
                        </a:spcBef>
                        <a:spcAft>
                          <a:spcPts val="0"/>
                        </a:spcAft>
                      </a:pP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Nghĩa</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bóng</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Những</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người</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có</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cuộc</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sống</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đầy</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đủ</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cần</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biết</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đùm</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bọc</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giúp</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đỡ</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những</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người</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gặp</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hoàn</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cảnh</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khó</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khăn</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Trong</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cuộc</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sống</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con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người</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phải</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biết</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yêu</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thương</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giúp</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đỡ</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lẫn</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 </a:t>
                      </a:r>
                      <a:r>
                        <a:rPr lang="en-US" sz="2400" dirty="0" err="1"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nhau</a:t>
                      </a:r>
                      <a:r>
                        <a:rPr lang="en-US" sz="2400" dirty="0" smtClean="0">
                          <a:solidFill>
                            <a:srgbClr val="444444"/>
                          </a:solidFill>
                          <a:effectLst/>
                          <a:latin typeface="Times" panose="02020603050405020304" pitchFamily="18" charset="0"/>
                          <a:ea typeface="Times New Roman" panose="02020603050405020304" pitchFamily="18" charset="0"/>
                          <a:cs typeface="Times" panose="02020603050405020304" pitchFamily="18" charset="0"/>
                        </a:rPr>
                        <a:t>.</a:t>
                      </a:r>
                      <a:endParaRPr lang="en-US" sz="2400" dirty="0" smtClean="0">
                        <a:effectLst/>
                        <a:latin typeface="Times" panose="02020603050405020304" pitchFamily="18" charset="0"/>
                        <a:ea typeface="Calibri" panose="020F0502020204030204" pitchFamily="34" charset="0"/>
                        <a:cs typeface="Times"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2"/>
          <p:cNvSpPr>
            <a:spLocks noChangeArrowheads="1"/>
          </p:cNvSpPr>
          <p:nvPr/>
        </p:nvSpPr>
        <p:spPr bwMode="auto">
          <a:xfrm>
            <a:off x="6960671" y="2699131"/>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Times" panose="02020603050405020304" pitchFamily="18" charset="0"/>
                <a:cs typeface="Times" panose="02020603050405020304" pitchFamily="18" charset="0"/>
              </a:rPr>
              <a:t/>
            </a:r>
            <a:br>
              <a:rPr kumimoji="0" lang="en-US" altLang="en-US" sz="1800" b="0" i="0" u="none" strike="noStrike" cap="none" normalizeH="0" baseline="0" smtClean="0">
                <a:ln>
                  <a:noFill/>
                </a:ln>
                <a:solidFill>
                  <a:schemeClr val="tx1"/>
                </a:solidFill>
                <a:effectLst/>
                <a:latin typeface="Times" panose="02020603050405020304" pitchFamily="18" charset="0"/>
                <a:cs typeface="Times" panose="02020603050405020304" pitchFamily="18" charset="0"/>
              </a:rPr>
            </a:br>
            <a:endParaRPr kumimoji="0" lang="en-US" altLang="en-US" sz="1800" b="0" i="0" u="none" strike="noStrike" cap="none" normalizeH="0" baseline="0" smtClean="0">
              <a:ln>
                <a:noFill/>
              </a:ln>
              <a:solidFill>
                <a:schemeClr val="tx1"/>
              </a:solidFill>
              <a:effectLst/>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9Slide05 Fourth" panose="00000500000000000000" pitchFamily="2" charset="0"/>
                  <a:ea typeface="Helvetica Neue"/>
                  <a:cs typeface="Helvetica Neue"/>
                </a:rPr>
                <a:t>Bài</a:t>
              </a:r>
              <a:r>
                <a:rPr lang="en-US" altLang="en-US" sz="4400" b="1" dirty="0" smtClean="0">
                  <a:solidFill>
                    <a:srgbClr val="0000FF"/>
                  </a:solidFill>
                  <a:latin typeface="#9Slide05 Fourth" panose="00000500000000000000" pitchFamily="2" charset="0"/>
                  <a:ea typeface="Helvetica Neue"/>
                  <a:cs typeface="Helvetica Neue"/>
                </a:rPr>
                <a:t> 2:</a:t>
              </a:r>
              <a:r>
                <a:rPr lang="en-US" altLang="en-US" sz="4400" b="1" dirty="0" smtClean="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smtClean="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IV.</a:t>
              </a:r>
            </a:p>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VẬN DỤNG</a:t>
              </a:r>
              <a:endParaRPr lang="en-US" altLang="zh-CN" sz="3200" b="1" kern="0" dirty="0">
                <a:solidFill>
                  <a:srgbClr val="0000FF"/>
                </a:solidFill>
                <a:latin typeface="SVN-Vanilla Daisy Pro" panose="00000500000000000000" pitchFamily="2" charset="0"/>
                <a:ea typeface="微软雅黑" pitchFamily="34" charset="-122"/>
                <a:cs typeface="Times New Roman" pitchFamily="18"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7696011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ape 87"/>
          <p:cNvPicPr/>
          <p:nvPr/>
        </p:nvPicPr>
        <p:blipFill>
          <a:blip r:embed="rId2"/>
          <a:stretch/>
        </p:blipFill>
        <p:spPr>
          <a:xfrm>
            <a:off x="8840591" y="4334612"/>
            <a:ext cx="3229946" cy="2557576"/>
          </a:xfrm>
          <a:prstGeom prst="rect">
            <a:avLst/>
          </a:prstGeom>
        </p:spPr>
      </p:pic>
      <p:sp>
        <p:nvSpPr>
          <p:cNvPr id="21" name="Rectangle 20"/>
          <p:cNvSpPr>
            <a:spLocks noChangeArrowheads="1"/>
          </p:cNvSpPr>
          <p:nvPr/>
        </p:nvSpPr>
        <p:spPr bwMode="auto">
          <a:xfrm>
            <a:off x="455196" y="2797498"/>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smtClean="0">
                <a:solidFill>
                  <a:srgbClr val="0000FF"/>
                </a:solidFill>
                <a:latin typeface="Times" panose="02020603050405020304" pitchFamily="18" charset="0"/>
                <a:ea typeface="Helvetica Neue"/>
                <a:cs typeface="Times" panose="02020603050405020304" pitchFamily="18" charset="0"/>
              </a:rPr>
              <a:t>Bài</a:t>
            </a:r>
            <a:r>
              <a:rPr lang="en-US" altLang="en-US" sz="5400" b="1" dirty="0" smtClean="0">
                <a:solidFill>
                  <a:srgbClr val="0000FF"/>
                </a:solidFill>
                <a:latin typeface="Times" panose="02020603050405020304" pitchFamily="18" charset="0"/>
                <a:ea typeface="Helvetica Neue"/>
                <a:cs typeface="Times" panose="02020603050405020304" pitchFamily="18" charset="0"/>
              </a:rPr>
              <a:t> 2:</a:t>
            </a:r>
            <a:r>
              <a:rPr lang="en-US" altLang="en-US" sz="5400" b="1" dirty="0" smtClean="0">
                <a:solidFill>
                  <a:srgbClr val="FF0000"/>
                </a:solidFill>
                <a:latin typeface="Times" panose="02020603050405020304" pitchFamily="18" charset="0"/>
                <a:ea typeface="Helvetica Neue"/>
                <a:cs typeface="Times" panose="02020603050405020304" pitchFamily="18" charset="0"/>
              </a:rPr>
              <a:t> YÊU THƯƠNG CON NGƯỜI</a:t>
            </a:r>
            <a:endParaRPr lang="en-SG" altLang="en-US" sz="5400" b="1" dirty="0">
              <a:solidFill>
                <a:srgbClr val="0000FF"/>
              </a:solidFill>
              <a:latin typeface="Times" panose="02020603050405020304" pitchFamily="18" charset="0"/>
              <a:cs typeface="Times" panose="02020603050405020304" pitchFamily="18" charset="0"/>
            </a:endParaRPr>
          </a:p>
        </p:txBody>
      </p:sp>
      <p:pic>
        <p:nvPicPr>
          <p:cNvPr id="12" name="Shape 53"/>
          <p:cNvPicPr/>
          <p:nvPr/>
        </p:nvPicPr>
        <p:blipFill>
          <a:blip r:embed="rId3"/>
          <a:stretch/>
        </p:blipFill>
        <p:spPr>
          <a:xfrm>
            <a:off x="8422841" y="317793"/>
            <a:ext cx="2369489" cy="2042112"/>
          </a:xfrm>
          <a:prstGeom prst="rect">
            <a:avLst/>
          </a:prstGeom>
        </p:spPr>
      </p:pic>
      <p:pic>
        <p:nvPicPr>
          <p:cNvPr id="14" name="Shape 57"/>
          <p:cNvPicPr/>
          <p:nvPr/>
        </p:nvPicPr>
        <p:blipFill>
          <a:blip r:embed="rId4"/>
          <a:stretch/>
        </p:blipFill>
        <p:spPr>
          <a:xfrm>
            <a:off x="701755" y="4334612"/>
            <a:ext cx="3118306" cy="2498658"/>
          </a:xfrm>
          <a:prstGeom prst="rect">
            <a:avLst/>
          </a:prstGeom>
        </p:spPr>
      </p:pic>
      <p:pic>
        <p:nvPicPr>
          <p:cNvPr id="17" name="Shape 61"/>
          <p:cNvPicPr/>
          <p:nvPr/>
        </p:nvPicPr>
        <p:blipFill>
          <a:blip r:embed="rId5"/>
          <a:stretch/>
        </p:blipFill>
        <p:spPr>
          <a:xfrm>
            <a:off x="4372135" y="4334612"/>
            <a:ext cx="3218815" cy="2498658"/>
          </a:xfrm>
          <a:prstGeom prst="rect">
            <a:avLst/>
          </a:prstGeom>
        </p:spPr>
      </p:pic>
      <p:pic>
        <p:nvPicPr>
          <p:cNvPr id="15" name="Shape 1"/>
          <p:cNvPicPr/>
          <p:nvPr/>
        </p:nvPicPr>
        <p:blipFill>
          <a:blip r:embed="rId6"/>
          <a:stretch/>
        </p:blipFill>
        <p:spPr>
          <a:xfrm>
            <a:off x="11033760" y="0"/>
            <a:ext cx="1158240" cy="1048385"/>
          </a:xfrm>
          <a:prstGeom prst="rect">
            <a:avLst/>
          </a:prstGeom>
          <a:noFill/>
          <a:ln>
            <a:noFill/>
          </a:ln>
        </p:spPr>
      </p:pic>
      <p:pic>
        <p:nvPicPr>
          <p:cNvPr id="1026" name="Picture 2" descr="bé Hải An: &amp;quot;Thiên sứ&amp;quot; 7 tuổi hiến giác mạc: Con yêu mẹ, mẹ đừng quên con  nhé!"/>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9086" y="362994"/>
            <a:ext cx="2682943"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ừ câu chuyện hiến giác mạc của bé Hải An: Cuộc đời có tình yêu đẹp như  những đóa ho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32375" y="362994"/>
            <a:ext cx="2260120"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ên sứ&amp;quot; 7 tuổi hiến giác mạc: Con yêu mẹ, mẹ đừng quên con nhé!"/>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1434" y="317454"/>
            <a:ext cx="2566937" cy="208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á lành đùm lá rách - Gõ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52400"/>
            <a:ext cx="347196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hững câu ca dao tục ngữ nói về tình yêu thương con người - Wiki Cách Là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279" y="152400"/>
            <a:ext cx="366252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ghị luận: Nhiễu điều phủ lấy giá gương; người trong một nước phải thương  nhau cùng. Suy nghĩ về tinh thần đoàn kết, yêu thương, đùm bọc lẫn nhau của  dân tộ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539" y="152400"/>
            <a:ext cx="365637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pt huyentrang noi quy lop h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3" y="4086112"/>
            <a:ext cx="2879724" cy="2770948"/>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87"/>
          <p:cNvPicPr/>
          <p:nvPr/>
        </p:nvPicPr>
        <p:blipFill>
          <a:blip r:embed="rId6"/>
          <a:stretch/>
        </p:blipFill>
        <p:spPr>
          <a:xfrm>
            <a:off x="9232158" y="4086112"/>
            <a:ext cx="2905866" cy="2557576"/>
          </a:xfrm>
          <a:prstGeom prst="rect">
            <a:avLst/>
          </a:prstGeom>
        </p:spPr>
      </p:pic>
      <p:pic>
        <p:nvPicPr>
          <p:cNvPr id="10" name="Shape 57"/>
          <p:cNvPicPr/>
          <p:nvPr/>
        </p:nvPicPr>
        <p:blipFill>
          <a:blip r:embed="rId7"/>
          <a:stretch/>
        </p:blipFill>
        <p:spPr>
          <a:xfrm>
            <a:off x="2995546" y="4086112"/>
            <a:ext cx="3118306" cy="2740819"/>
          </a:xfrm>
          <a:prstGeom prst="rect">
            <a:avLst/>
          </a:prstGeom>
        </p:spPr>
      </p:pic>
      <p:pic>
        <p:nvPicPr>
          <p:cNvPr id="11" name="Shape 61"/>
          <p:cNvPicPr/>
          <p:nvPr/>
        </p:nvPicPr>
        <p:blipFill>
          <a:blip r:embed="rId8"/>
          <a:stretch/>
        </p:blipFill>
        <p:spPr>
          <a:xfrm>
            <a:off x="6288401" y="4086112"/>
            <a:ext cx="2715348" cy="2619738"/>
          </a:xfrm>
          <a:prstGeom prst="rect">
            <a:avLst/>
          </a:prstGeom>
        </p:spPr>
      </p:pic>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smtClean="0">
                <a:solidFill>
                  <a:srgbClr val="FF0000"/>
                </a:solidFill>
                <a:latin typeface="#9Slide05 Fourth" panose="00000500000000000000" pitchFamily="2" charset="0"/>
                <a:ea typeface="Helvetica Neue"/>
                <a:cs typeface="Helvetica Neue"/>
              </a:rPr>
              <a:t>YÊU THƯƠNG CON NGƯỜI</a:t>
            </a:r>
            <a:endParaRPr lang="en-SG" altLang="en-US" sz="5400" b="1" dirty="0">
              <a:solidFill>
                <a:srgbClr val="0000FF"/>
              </a:solidFill>
              <a:latin typeface="#9Slide05 Fourth" panose="00000500000000000000" pitchFamily="2" charset="0"/>
            </a:endParaRPr>
          </a:p>
        </p:txBody>
      </p:sp>
      <p:pic>
        <p:nvPicPr>
          <p:cNvPr id="13" name="Shape 1"/>
          <p:cNvPicPr/>
          <p:nvPr/>
        </p:nvPicPr>
        <p:blipFill>
          <a:blip r:embed="rId9"/>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pic>
        <p:nvPicPr>
          <p:cNvPr id="5" name="Google Shape;164;p9"/>
          <p:cNvPicPr preferRelativeResize="0"/>
          <p:nvPr/>
        </p:nvPicPr>
        <p:blipFill rotWithShape="1">
          <a:blip r:embed="rId4">
            <a:alphaModFix/>
          </a:blip>
          <a:srcRect l="15285" t="10430" r="46645" b="11190"/>
          <a:stretch/>
        </p:blipFill>
        <p:spPr>
          <a:xfrm>
            <a:off x="-551747" y="1987550"/>
            <a:ext cx="6663096" cy="5254815"/>
          </a:xfrm>
          <a:prstGeom prst="rect">
            <a:avLst/>
          </a:prstGeom>
          <a:noFill/>
          <a:ln>
            <a:noFill/>
          </a:ln>
        </p:spPr>
      </p:pic>
      <p:pic>
        <p:nvPicPr>
          <p:cNvPr id="6" name="Picture 5"/>
          <p:cNvPicPr>
            <a:picLocks noChangeAspect="1"/>
          </p:cNvPicPr>
          <p:nvPr/>
        </p:nvPicPr>
        <p:blipFill>
          <a:blip r:embed="rId5"/>
          <a:stretch>
            <a:fillRect/>
          </a:stretch>
        </p:blipFill>
        <p:spPr>
          <a:xfrm>
            <a:off x="4890817" y="0"/>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903365256"/>
              </p:ext>
            </p:extLst>
          </p:nvPr>
        </p:nvGraphicFramePr>
        <p:xfrm>
          <a:off x="590550" y="2730137"/>
          <a:ext cx="4115067" cy="3901440"/>
        </p:xfrm>
        <a:graphic>
          <a:graphicData uri="http://schemas.openxmlformats.org/drawingml/2006/table">
            <a:tbl>
              <a:tblPr/>
              <a:tblGrid>
                <a:gridCol w="4115067">
                  <a:extLst>
                    <a:ext uri="{9D8B030D-6E8A-4147-A177-3AD203B41FA5}">
                      <a16:colId xmlns:a16="http://schemas.microsoft.com/office/drawing/2014/main" val="20000"/>
                    </a:ext>
                  </a:extLst>
                </a:gridCol>
              </a:tblGrid>
              <a:tr h="1214845">
                <a:tc>
                  <a:txBody>
                    <a:bodyPr/>
                    <a:lstStyle/>
                    <a:p>
                      <a:pPr algn="just"/>
                      <a:r>
                        <a:rPr lang="en-US" sz="3200" kern="1200" dirty="0" err="1" smtClean="0">
                          <a:solidFill>
                            <a:srgbClr val="0000FF"/>
                          </a:solidFill>
                          <a:effectLst/>
                          <a:latin typeface="Times" panose="02020603050405020304" pitchFamily="18" charset="0"/>
                          <a:ea typeface="+mn-ea"/>
                          <a:cs typeface="Times" panose="02020603050405020304" pitchFamily="18" charset="0"/>
                        </a:rPr>
                        <a:t>Câu</a:t>
                      </a:r>
                      <a:r>
                        <a:rPr lang="en-US" sz="3200" kern="1200" dirty="0" smtClean="0">
                          <a:solidFill>
                            <a:srgbClr val="0000FF"/>
                          </a:solidFill>
                          <a:effectLst/>
                          <a:latin typeface="Times" panose="02020603050405020304" pitchFamily="18" charset="0"/>
                          <a:ea typeface="+mn-ea"/>
                          <a:cs typeface="Times" panose="02020603050405020304" pitchFamily="18" charset="0"/>
                        </a:rPr>
                        <a:t> 1: </a:t>
                      </a:r>
                      <a:r>
                        <a:rPr lang="en-US" sz="3200" kern="1200" dirty="0" err="1" smtClean="0">
                          <a:solidFill>
                            <a:srgbClr val="0000FF"/>
                          </a:solidFill>
                          <a:effectLst/>
                          <a:latin typeface="Times" panose="02020603050405020304" pitchFamily="18" charset="0"/>
                          <a:ea typeface="+mn-ea"/>
                          <a:cs typeface="Times" panose="02020603050405020304" pitchFamily="18" charset="0"/>
                        </a:rPr>
                        <a:t>Sưu</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tầm</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những</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bức</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tranh</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bài</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hát</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câu</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thơ</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câu</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chuyện</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thể</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hiện</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tình</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yêu</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thương</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giữa</a:t>
                      </a:r>
                      <a:r>
                        <a:rPr lang="en-US" sz="3200" kern="1200" dirty="0" smtClean="0">
                          <a:solidFill>
                            <a:srgbClr val="0000FF"/>
                          </a:solidFill>
                          <a:effectLst/>
                          <a:latin typeface="Times" panose="02020603050405020304" pitchFamily="18" charset="0"/>
                          <a:ea typeface="+mn-ea"/>
                          <a:cs typeface="Times" panose="02020603050405020304" pitchFamily="18" charset="0"/>
                        </a:rPr>
                        <a:t> con </a:t>
                      </a:r>
                      <a:r>
                        <a:rPr lang="en-US" sz="3200" kern="1200" dirty="0" err="1" smtClean="0">
                          <a:solidFill>
                            <a:srgbClr val="0000FF"/>
                          </a:solidFill>
                          <a:effectLst/>
                          <a:latin typeface="Times" panose="02020603050405020304" pitchFamily="18" charset="0"/>
                          <a:ea typeface="+mn-ea"/>
                          <a:cs typeface="Times" panose="02020603050405020304" pitchFamily="18" charset="0"/>
                        </a:rPr>
                        <a:t>người</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với</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cơn</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người</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và</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dán</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vào</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một</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tờ</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giấy</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lớn</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đề</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làm</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thành</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bộ</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sưu</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tập</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về</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chủ</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đề</a:t>
                      </a:r>
                      <a:r>
                        <a:rPr lang="en-US" sz="3200" kern="1200" dirty="0" smtClean="0">
                          <a:solidFill>
                            <a:srgbClr val="0000FF"/>
                          </a:solidFill>
                          <a:effectLst/>
                          <a:latin typeface="Times" panose="02020603050405020304" pitchFamily="18" charset="0"/>
                          <a:ea typeface="+mn-ea"/>
                          <a:cs typeface="Times" panose="02020603050405020304" pitchFamily="18" charset="0"/>
                        </a:rPr>
                        <a:t> </a:t>
                      </a:r>
                      <a:r>
                        <a:rPr lang="en-US" sz="3200" kern="1200" dirty="0" err="1" smtClean="0">
                          <a:solidFill>
                            <a:srgbClr val="0000FF"/>
                          </a:solidFill>
                          <a:effectLst/>
                          <a:latin typeface="Times" panose="02020603050405020304" pitchFamily="18" charset="0"/>
                          <a:ea typeface="+mn-ea"/>
                          <a:cs typeface="Times" panose="02020603050405020304" pitchFamily="18" charset="0"/>
                        </a:rPr>
                        <a:t>này</a:t>
                      </a:r>
                      <a:r>
                        <a:rPr lang="en-US" sz="3200" kern="1200" dirty="0" smtClean="0">
                          <a:solidFill>
                            <a:srgbClr val="0000FF"/>
                          </a:solidFill>
                          <a:effectLst/>
                          <a:latin typeface="Times" panose="02020603050405020304" pitchFamily="18" charset="0"/>
                          <a:ea typeface="+mn-ea"/>
                          <a:cs typeface="Times" panose="02020603050405020304" pitchFamily="18" charset="0"/>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830651130"/>
              </p:ext>
            </p:extLst>
          </p:nvPr>
        </p:nvGraphicFramePr>
        <p:xfrm>
          <a:off x="5540992" y="1789317"/>
          <a:ext cx="4945440" cy="3200400"/>
        </p:xfrm>
        <a:graphic>
          <a:graphicData uri="http://schemas.openxmlformats.org/drawingml/2006/table">
            <a:tbl>
              <a:tblPr/>
              <a:tblGrid>
                <a:gridCol w="4945440">
                  <a:extLst>
                    <a:ext uri="{9D8B030D-6E8A-4147-A177-3AD203B41FA5}">
                      <a16:colId xmlns:a16="http://schemas.microsoft.com/office/drawing/2014/main" val="20000"/>
                    </a:ext>
                  </a:extLst>
                </a:gridCol>
              </a:tblGrid>
              <a:tr h="830580">
                <a:tc>
                  <a:txBody>
                    <a:bodyPr/>
                    <a:lstStyle/>
                    <a:p>
                      <a:endParaRPr lang="en-US" sz="1800" kern="1200" dirty="0" smtClean="0">
                        <a:solidFill>
                          <a:schemeClr val="tx1"/>
                        </a:solidFill>
                        <a:effectLst/>
                        <a:latin typeface="Times" panose="02020603050405020304" pitchFamily="18" charset="0"/>
                        <a:ea typeface="+mn-ea"/>
                        <a:cs typeface="Times" panose="02020603050405020304" pitchFamily="18" charset="0"/>
                      </a:endParaRPr>
                    </a:p>
                    <a:p>
                      <a:r>
                        <a:rPr lang="en-US" sz="3200" b="0" kern="1200" dirty="0" err="1" smtClean="0">
                          <a:solidFill>
                            <a:schemeClr val="tx1"/>
                          </a:solidFill>
                          <a:effectLst/>
                          <a:latin typeface="Times" panose="02020603050405020304" pitchFamily="18" charset="0"/>
                          <a:ea typeface="+mn-ea"/>
                          <a:cs typeface="Times" panose="02020603050405020304" pitchFamily="18" charset="0"/>
                        </a:rPr>
                        <a:t>Câu</a:t>
                      </a:r>
                      <a:r>
                        <a:rPr lang="en-US" sz="3200" b="0" kern="1200" dirty="0" smtClean="0">
                          <a:solidFill>
                            <a:schemeClr val="tx1"/>
                          </a:solidFill>
                          <a:effectLst/>
                          <a:latin typeface="Times" panose="02020603050405020304" pitchFamily="18" charset="0"/>
                          <a:ea typeface="+mn-ea"/>
                          <a:cs typeface="Times" panose="02020603050405020304" pitchFamily="18" charset="0"/>
                        </a:rPr>
                        <a:t> 2: </a:t>
                      </a:r>
                      <a:r>
                        <a:rPr lang="en-US" sz="3200" b="0" kern="1200" dirty="0" err="1" smtClean="0">
                          <a:solidFill>
                            <a:schemeClr val="tx1"/>
                          </a:solidFill>
                          <a:effectLst/>
                          <a:latin typeface="Times" panose="02020603050405020304" pitchFamily="18" charset="0"/>
                          <a:ea typeface="+mn-ea"/>
                          <a:cs typeface="Times" panose="02020603050405020304" pitchFamily="18" charset="0"/>
                        </a:rPr>
                        <a:t>Tự</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làm</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một</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bông</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hoa</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và</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viết</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lời</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yêu</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thương</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vào</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các</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cánh</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hoa</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để</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thể</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hiện</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tình</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yêu</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thương</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với</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bạn</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bè</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trong</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nhóm</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trong</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lớp</a:t>
                      </a:r>
                      <a:r>
                        <a:rPr lang="en-US" sz="3200" b="0" kern="1200" dirty="0" smtClean="0">
                          <a:solidFill>
                            <a:schemeClr val="tx1"/>
                          </a:solidFill>
                          <a:effectLst/>
                          <a:latin typeface="Times" panose="02020603050405020304" pitchFamily="18" charset="0"/>
                          <a:ea typeface="+mn-ea"/>
                          <a:cs typeface="Times" panose="02020603050405020304" pitchFamily="18" charset="0"/>
                        </a:rPr>
                        <a:t> hay </a:t>
                      </a:r>
                      <a:r>
                        <a:rPr lang="en-US" sz="3200" b="0" kern="1200" dirty="0" err="1" smtClean="0">
                          <a:solidFill>
                            <a:schemeClr val="tx1"/>
                          </a:solidFill>
                          <a:effectLst/>
                          <a:latin typeface="Times" panose="02020603050405020304" pitchFamily="18" charset="0"/>
                          <a:ea typeface="+mn-ea"/>
                          <a:cs typeface="Times" panose="02020603050405020304" pitchFamily="18" charset="0"/>
                        </a:rPr>
                        <a:t>với</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người</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thân</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trong</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gia</a:t>
                      </a:r>
                      <a:r>
                        <a:rPr lang="en-US" sz="3200" b="0" kern="1200" dirty="0" smtClean="0">
                          <a:solidFill>
                            <a:schemeClr val="tx1"/>
                          </a:solidFill>
                          <a:effectLst/>
                          <a:latin typeface="Times" panose="02020603050405020304" pitchFamily="18" charset="0"/>
                          <a:ea typeface="+mn-ea"/>
                          <a:cs typeface="Times" panose="02020603050405020304" pitchFamily="18" charset="0"/>
                        </a:rPr>
                        <a:t> </a:t>
                      </a:r>
                      <a:r>
                        <a:rPr lang="en-US" sz="3200" b="0" kern="1200" dirty="0" err="1" smtClean="0">
                          <a:solidFill>
                            <a:schemeClr val="tx1"/>
                          </a:solidFill>
                          <a:effectLst/>
                          <a:latin typeface="Times" panose="02020603050405020304" pitchFamily="18" charset="0"/>
                          <a:ea typeface="+mn-ea"/>
                          <a:cs typeface="Times" panose="02020603050405020304" pitchFamily="18" charset="0"/>
                        </a:rPr>
                        <a:t>đình</a:t>
                      </a:r>
                      <a:r>
                        <a:rPr lang="en-US" sz="3200" b="0" kern="1200" dirty="0" smtClean="0">
                          <a:solidFill>
                            <a:schemeClr val="tx1"/>
                          </a:solidFill>
                          <a:effectLst/>
                          <a:latin typeface="Times" panose="02020603050405020304" pitchFamily="18" charset="0"/>
                          <a:ea typeface="+mn-ea"/>
                          <a:cs typeface="Times" panose="02020603050405020304" pitchFamily="18" charset="0"/>
                        </a:rPr>
                        <a:t>.</a:t>
                      </a:r>
                      <a:endParaRPr lang="en-US" sz="3200" b="0" kern="1200" dirty="0">
                        <a:solidFill>
                          <a:schemeClr val="tx1"/>
                        </a:solidFill>
                        <a:effectLst/>
                        <a:latin typeface="Times" panose="02020603050405020304" pitchFamily="18" charset="0"/>
                        <a:ea typeface="+mn-ea"/>
                        <a:cs typeface="Times"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739685" cy="5674184"/>
            <a:chOff x="1259802" y="248268"/>
            <a:chExt cx="9739685" cy="5674184"/>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9Slide05 Fourth" panose="00000500000000000000" pitchFamily="2" charset="0"/>
                  <a:ea typeface="Helvetica Neue"/>
                  <a:cs typeface="Helvetica Neue"/>
                </a:rPr>
                <a:t>Bài</a:t>
              </a:r>
              <a:r>
                <a:rPr lang="en-US" altLang="en-US" sz="4400" b="1" dirty="0" smtClean="0">
                  <a:solidFill>
                    <a:srgbClr val="0000FF"/>
                  </a:solidFill>
                  <a:latin typeface="#9Slide05 Fourth" panose="00000500000000000000" pitchFamily="2" charset="0"/>
                  <a:ea typeface="Helvetica Neue"/>
                  <a:cs typeface="Helvetica Neue"/>
                </a:rPr>
                <a:t> 2:</a:t>
              </a:r>
              <a:r>
                <a:rPr lang="en-US" altLang="en-US" sz="4400" b="1" dirty="0" smtClean="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smtClean="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144816" y="905827"/>
              <a:ext cx="4854671" cy="5016625"/>
            </a:xfrm>
            <a:prstGeom prst="rect">
              <a:avLst/>
            </a:prstGeom>
            <a:noFill/>
            <a:ln w="9525">
              <a:noFill/>
              <a:miter lim="800000"/>
              <a:headEnd/>
              <a:tailEnd/>
            </a:ln>
          </p:spPr>
        </p:pic>
        <p:sp>
          <p:nvSpPr>
            <p:cNvPr id="16" name="Rectangle 189"/>
            <p:cNvSpPr>
              <a:spLocks noChangeArrowheads="1"/>
            </p:cNvSpPr>
            <p:nvPr/>
          </p:nvSpPr>
          <p:spPr bwMode="auto">
            <a:xfrm>
              <a:off x="7248037" y="2875530"/>
              <a:ext cx="2667000" cy="1077218"/>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SVN-Vanilla Daisy Pro" panose="00000500000000000000" pitchFamily="2" charset="0"/>
                  <a:ea typeface="微软雅黑" pitchFamily="34" charset="-122"/>
                  <a:cs typeface="Times New Roman" pitchFamily="18" charset="0"/>
                </a:rPr>
                <a:t>XIN CHÀO VÀ HẸN GẶP LẠI</a:t>
              </a:r>
              <a:endParaRPr lang="en-US" altLang="zh-CN" sz="3200" b="1" kern="0" dirty="0">
                <a:solidFill>
                  <a:srgbClr val="0000FF"/>
                </a:solidFill>
                <a:latin typeface="SVN-Vanilla Daisy Pro" panose="00000500000000000000" pitchFamily="2" charset="0"/>
                <a:ea typeface="微软雅黑" pitchFamily="34" charset="-122"/>
                <a:cs typeface="Times New Roman" pitchFamily="18"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770783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702573"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smtClean="0">
                  <a:solidFill>
                    <a:srgbClr val="0000FF"/>
                  </a:solidFill>
                  <a:latin typeface="Times" panose="02020603050405020304" pitchFamily="18" charset="0"/>
                  <a:ea typeface="Helvetica Neue"/>
                  <a:cs typeface="Times" panose="02020603050405020304" pitchFamily="18" charset="0"/>
                </a:rPr>
                <a:t>Bài</a:t>
              </a:r>
              <a:r>
                <a:rPr lang="en-US" altLang="en-US" sz="4400" b="1" dirty="0" smtClean="0">
                  <a:solidFill>
                    <a:srgbClr val="0000FF"/>
                  </a:solidFill>
                  <a:latin typeface="Times" panose="02020603050405020304" pitchFamily="18" charset="0"/>
                  <a:ea typeface="Helvetica Neue"/>
                  <a:cs typeface="Times" panose="02020603050405020304" pitchFamily="18" charset="0"/>
                </a:rPr>
                <a:t> 2:</a:t>
              </a:r>
              <a:r>
                <a:rPr lang="en-US" altLang="en-US" sz="4400" b="1" dirty="0" smtClean="0">
                  <a:solidFill>
                    <a:srgbClr val="FF0000"/>
                  </a:solidFill>
                  <a:latin typeface="Times" panose="02020603050405020304" pitchFamily="18" charset="0"/>
                  <a:ea typeface="Helvetica Neue"/>
                  <a:cs typeface="Times" panose="02020603050405020304" pitchFamily="18" charset="0"/>
                </a:rPr>
                <a:t> </a:t>
              </a:r>
            </a:p>
            <a:p>
              <a:pPr algn="ctr" eaLnBrk="0" fontAlgn="base" hangingPunct="0">
                <a:spcBef>
                  <a:spcPct val="0"/>
                </a:spcBef>
                <a:spcAft>
                  <a:spcPct val="0"/>
                </a:spcAft>
              </a:pPr>
              <a:r>
                <a:rPr lang="en-US" altLang="en-US" sz="4400" b="1" dirty="0" smtClean="0">
                  <a:solidFill>
                    <a:srgbClr val="FF0000"/>
                  </a:solidFill>
                  <a:latin typeface="Times" panose="02020603050405020304" pitchFamily="18" charset="0"/>
                  <a:ea typeface="Helvetica Neue"/>
                  <a:cs typeface="Times" panose="02020603050405020304" pitchFamily="18" charset="0"/>
                </a:rPr>
                <a:t>YÊU THƯƠNG CON NGƯỜI</a:t>
              </a:r>
              <a:endParaRPr lang="en-SG" altLang="en-US" sz="4400" b="1" dirty="0">
                <a:solidFill>
                  <a:srgbClr val="0000FF"/>
                </a:solidFill>
                <a:latin typeface="Times" panose="02020603050405020304" pitchFamily="18" charset="0"/>
                <a:cs typeface="Times" panose="02020603050405020304" pitchFamily="18"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a:extLst/>
          </p:spPr>
          <p:txBody>
            <a:bodyPr anchor="ctr">
              <a:spAutoFit/>
            </a:bodyPr>
            <a:lstStyle/>
            <a:p>
              <a:pPr algn="ctr">
                <a:defRPr/>
              </a:pPr>
              <a:endParaRPr lang="en-US" altLang="zh-CN" sz="3200" b="1" kern="0" dirty="0" smtClean="0">
                <a:solidFill>
                  <a:srgbClr val="0000FF"/>
                </a:solidFill>
                <a:latin typeface="Times" panose="02020603050405020304" pitchFamily="18" charset="0"/>
                <a:ea typeface="微软雅黑" pitchFamily="34" charset="-122"/>
                <a:cs typeface="Times" panose="02020603050405020304" pitchFamily="18" charset="0"/>
              </a:endParaRPr>
            </a:p>
            <a:p>
              <a:pPr algn="ctr">
                <a:defRPr/>
              </a:pPr>
              <a:r>
                <a:rPr lang="en-US" altLang="zh-CN" sz="3200" b="1" kern="0" dirty="0" smtClean="0">
                  <a:solidFill>
                    <a:srgbClr val="0000FF"/>
                  </a:solidFill>
                  <a:latin typeface="Times" panose="02020603050405020304" pitchFamily="18" charset="0"/>
                  <a:ea typeface="微软雅黑" pitchFamily="34" charset="-122"/>
                  <a:cs typeface="Times" panose="02020603050405020304" pitchFamily="18" charset="0"/>
                </a:rPr>
                <a:t>KHÁM PHÁ</a:t>
              </a:r>
              <a:endParaRPr lang="en-US" altLang="zh-CN" sz="3200" b="1" kern="0" dirty="0">
                <a:solidFill>
                  <a:srgbClr val="0000FF"/>
                </a:solidFill>
                <a:latin typeface="Times" panose="02020603050405020304" pitchFamily="18" charset="0"/>
                <a:ea typeface="微软雅黑" pitchFamily="34" charset="-122"/>
                <a:cs typeface="Times" panose="02020603050405020304" pitchFamily="18"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715239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61;p5">
            <a:extLst>
              <a:ext uri="{FF2B5EF4-FFF2-40B4-BE49-F238E27FC236}">
                <a16:creationId xmlns:a16="http://schemas.microsoft.com/office/drawing/2014/main" id="{414581E8-033C-72B7-40FE-E80E4EE395B5}"/>
              </a:ext>
            </a:extLst>
          </p:cNvPr>
          <p:cNvSpPr txBox="1"/>
          <p:nvPr/>
        </p:nvSpPr>
        <p:spPr>
          <a:xfrm>
            <a:off x="3505198" y="1455086"/>
            <a:ext cx="5181599" cy="861317"/>
          </a:xfrm>
          <a:prstGeom prst="roundRect">
            <a:avLst>
              <a:gd name="adj" fmla="val 50000"/>
            </a:avLst>
          </a:prstGeom>
          <a:solidFill>
            <a:schemeClr val="accent2"/>
          </a:solidFill>
          <a:ln w="57150" cap="flat" cmpd="sng">
            <a:solidFill>
              <a:schemeClr val="accent2">
                <a:lumMod val="75000"/>
              </a:schemeClr>
            </a:solidFill>
            <a:prstDash val="solid"/>
            <a:round/>
            <a:headEnd type="none" w="sm" len="sm"/>
            <a:tailEnd type="none" w="sm" len="sm"/>
          </a:ln>
        </p:spPr>
        <p:txBody>
          <a:bodyPr spcFirstLastPara="1" wrap="square" lIns="121900" tIns="121900" rIns="121900" bIns="121900" anchor="ctr" anchorCtr="0">
            <a:noAutofit/>
          </a:bodyPr>
          <a:lstStyle/>
          <a:p>
            <a:pPr algn="ctr"/>
            <a:r>
              <a:rPr lang="en-US" sz="2800" b="1" dirty="0">
                <a:solidFill>
                  <a:schemeClr val="bg1"/>
                </a:solidFill>
                <a:latin typeface="UTM Avo" panose="02040603050506020204" pitchFamily="18" charset="0"/>
              </a:rPr>
              <a:t>NỘI DUNG BÀI HỌC</a:t>
            </a:r>
            <a:endParaRPr sz="2800" b="1" dirty="0">
              <a:solidFill>
                <a:schemeClr val="bg1"/>
              </a:solidFill>
              <a:latin typeface="UTM Avo" panose="02040603050506020204" pitchFamily="18" charset="0"/>
            </a:endParaRPr>
          </a:p>
        </p:txBody>
      </p:sp>
      <p:sp>
        <p:nvSpPr>
          <p:cNvPr id="12" name="Google Shape;364;p5">
            <a:extLst>
              <a:ext uri="{FF2B5EF4-FFF2-40B4-BE49-F238E27FC236}">
                <a16:creationId xmlns:a16="http://schemas.microsoft.com/office/drawing/2014/main" id="{CD14FC7F-60B3-2D2D-8064-EB402AC045CC}"/>
              </a:ext>
            </a:extLst>
          </p:cNvPr>
          <p:cNvSpPr/>
          <p:nvPr/>
        </p:nvSpPr>
        <p:spPr>
          <a:xfrm>
            <a:off x="140387" y="2455116"/>
            <a:ext cx="806058" cy="806058"/>
          </a:xfrm>
          <a:prstGeom prst="heptagon">
            <a:avLst>
              <a:gd name="hf" fmla="val 102572"/>
              <a:gd name="vf" fmla="val 105210"/>
            </a:avLst>
          </a:prstGeom>
          <a:solidFill>
            <a:schemeClr val="accent2"/>
          </a:solidFill>
          <a:ln>
            <a:noFill/>
          </a:ln>
        </p:spPr>
        <p:txBody>
          <a:bodyPr spcFirstLastPara="1" wrap="square" lIns="121900" tIns="60933" rIns="121900" bIns="60933" anchor="ctr" anchorCtr="0">
            <a:noAutofit/>
          </a:bodyPr>
          <a:lstStyle/>
          <a:p>
            <a:pPr algn="ctr"/>
            <a:r>
              <a:rPr lang="en-US" sz="2400" b="1" dirty="0">
                <a:solidFill>
                  <a:schemeClr val="bg1"/>
                </a:solidFill>
                <a:latin typeface="UTM Avo" panose="02040603050506020204" pitchFamily="18" charset="0"/>
              </a:rPr>
              <a:t>1</a:t>
            </a:r>
            <a:endParaRPr sz="2400" b="1" dirty="0">
              <a:solidFill>
                <a:schemeClr val="bg1"/>
              </a:solidFill>
              <a:latin typeface="UTM Avo" panose="02040603050506020204" pitchFamily="18" charset="0"/>
            </a:endParaRPr>
          </a:p>
        </p:txBody>
      </p:sp>
      <p:sp>
        <p:nvSpPr>
          <p:cNvPr id="13" name="Google Shape;367;p5">
            <a:extLst>
              <a:ext uri="{FF2B5EF4-FFF2-40B4-BE49-F238E27FC236}">
                <a16:creationId xmlns:a16="http://schemas.microsoft.com/office/drawing/2014/main" id="{F1836B03-C80D-652C-2608-5F613A2169D6}"/>
              </a:ext>
            </a:extLst>
          </p:cNvPr>
          <p:cNvSpPr/>
          <p:nvPr/>
        </p:nvSpPr>
        <p:spPr>
          <a:xfrm>
            <a:off x="140386" y="3471810"/>
            <a:ext cx="806058" cy="806059"/>
          </a:xfrm>
          <a:prstGeom prst="heptagon">
            <a:avLst>
              <a:gd name="hf" fmla="val 102572"/>
              <a:gd name="vf" fmla="val 105210"/>
            </a:avLst>
          </a:prstGeom>
          <a:solidFill>
            <a:schemeClr val="accent2"/>
          </a:solidFill>
          <a:ln>
            <a:noFill/>
          </a:ln>
        </p:spPr>
        <p:txBody>
          <a:bodyPr spcFirstLastPara="1" wrap="square" lIns="121900" tIns="60933" rIns="121900" bIns="60933" anchor="ctr" anchorCtr="0">
            <a:noAutofit/>
          </a:bodyPr>
          <a:lstStyle/>
          <a:p>
            <a:pPr algn="ctr"/>
            <a:r>
              <a:rPr lang="en-US" sz="2400" b="1" dirty="0">
                <a:solidFill>
                  <a:schemeClr val="bg1"/>
                </a:solidFill>
                <a:latin typeface="UTM Avo" panose="02040603050506020204" pitchFamily="18" charset="0"/>
              </a:rPr>
              <a:t>2</a:t>
            </a:r>
            <a:endParaRPr sz="2400" b="1" dirty="0">
              <a:solidFill>
                <a:schemeClr val="bg1"/>
              </a:solidFill>
              <a:latin typeface="UTM Avo" panose="02040603050506020204" pitchFamily="18" charset="0"/>
            </a:endParaRPr>
          </a:p>
        </p:txBody>
      </p:sp>
      <p:sp>
        <p:nvSpPr>
          <p:cNvPr id="14" name="Google Shape;370;p5">
            <a:extLst>
              <a:ext uri="{FF2B5EF4-FFF2-40B4-BE49-F238E27FC236}">
                <a16:creationId xmlns:a16="http://schemas.microsoft.com/office/drawing/2014/main" id="{F29A4826-9683-F441-35C4-069BBC185D31}"/>
              </a:ext>
            </a:extLst>
          </p:cNvPr>
          <p:cNvSpPr/>
          <p:nvPr/>
        </p:nvSpPr>
        <p:spPr>
          <a:xfrm>
            <a:off x="140386" y="4488505"/>
            <a:ext cx="806058" cy="806059"/>
          </a:xfrm>
          <a:prstGeom prst="heptagon">
            <a:avLst>
              <a:gd name="hf" fmla="val 102572"/>
              <a:gd name="vf" fmla="val 105210"/>
            </a:avLst>
          </a:prstGeom>
          <a:solidFill>
            <a:schemeClr val="accent2"/>
          </a:solidFill>
          <a:ln>
            <a:noFill/>
          </a:ln>
        </p:spPr>
        <p:txBody>
          <a:bodyPr spcFirstLastPara="1" wrap="square" lIns="121900" tIns="60933" rIns="121900" bIns="60933" anchor="ctr" anchorCtr="0">
            <a:noAutofit/>
          </a:bodyPr>
          <a:lstStyle/>
          <a:p>
            <a:pPr algn="ctr"/>
            <a:r>
              <a:rPr lang="en-US" sz="2400" b="1" dirty="0">
                <a:solidFill>
                  <a:schemeClr val="bg1"/>
                </a:solidFill>
                <a:latin typeface="UTM Avo" panose="02040603050506020204" pitchFamily="18" charset="0"/>
              </a:rPr>
              <a:t>3</a:t>
            </a:r>
            <a:endParaRPr sz="2400" b="1" dirty="0">
              <a:solidFill>
                <a:schemeClr val="bg1"/>
              </a:solidFill>
              <a:latin typeface="UTM Avo" panose="02040603050506020204" pitchFamily="18" charset="0"/>
            </a:endParaRPr>
          </a:p>
        </p:txBody>
      </p:sp>
      <p:sp>
        <p:nvSpPr>
          <p:cNvPr id="15" name="Google Shape;372;p5">
            <a:extLst>
              <a:ext uri="{FF2B5EF4-FFF2-40B4-BE49-F238E27FC236}">
                <a16:creationId xmlns:a16="http://schemas.microsoft.com/office/drawing/2014/main" id="{524C59BE-E5C0-2219-D831-A80C78F2E902}"/>
              </a:ext>
            </a:extLst>
          </p:cNvPr>
          <p:cNvSpPr/>
          <p:nvPr/>
        </p:nvSpPr>
        <p:spPr>
          <a:xfrm>
            <a:off x="1061313" y="2611950"/>
            <a:ext cx="5822087" cy="492388"/>
          </a:xfrm>
          <a:prstGeom prst="rect">
            <a:avLst/>
          </a:prstGeom>
          <a:noFill/>
          <a:ln>
            <a:noFill/>
          </a:ln>
        </p:spPr>
        <p:txBody>
          <a:bodyPr spcFirstLastPara="1" wrap="square" lIns="121900" tIns="60933" rIns="121900" bIns="60933" anchor="t" anchorCtr="0">
            <a:spAutoFit/>
          </a:bodyPr>
          <a:lstStyle/>
          <a:p>
            <a:pPr algn="just"/>
            <a:r>
              <a:rPr lang="vi-VN" sz="2400" b="1">
                <a:solidFill>
                  <a:schemeClr val="tx1"/>
                </a:solidFill>
                <a:latin typeface="UTM Avo" panose="02040603050506020204" pitchFamily="18" charset="0"/>
              </a:rPr>
              <a:t>Thế nào là yêu thương con người</a:t>
            </a:r>
          </a:p>
        </p:txBody>
      </p:sp>
      <p:sp>
        <p:nvSpPr>
          <p:cNvPr id="16" name="Google Shape;373;p5">
            <a:extLst>
              <a:ext uri="{FF2B5EF4-FFF2-40B4-BE49-F238E27FC236}">
                <a16:creationId xmlns:a16="http://schemas.microsoft.com/office/drawing/2014/main" id="{EFB12811-D11C-F985-40D3-F108F67782D7}"/>
              </a:ext>
            </a:extLst>
          </p:cNvPr>
          <p:cNvSpPr/>
          <p:nvPr/>
        </p:nvSpPr>
        <p:spPr>
          <a:xfrm>
            <a:off x="1061312" y="4645340"/>
            <a:ext cx="5521223" cy="492388"/>
          </a:xfrm>
          <a:prstGeom prst="rect">
            <a:avLst/>
          </a:prstGeom>
          <a:noFill/>
          <a:ln>
            <a:noFill/>
          </a:ln>
        </p:spPr>
        <p:txBody>
          <a:bodyPr spcFirstLastPara="1" wrap="square" lIns="121900" tIns="60933" rIns="121900" bIns="60933" anchor="t" anchorCtr="0">
            <a:spAutoFit/>
          </a:bodyPr>
          <a:lstStyle/>
          <a:p>
            <a:pPr algn="just"/>
            <a:r>
              <a:rPr lang="vi-VN" sz="2400" b="1" dirty="0">
                <a:solidFill>
                  <a:schemeClr val="tx1"/>
                </a:solidFill>
                <a:latin typeface="UTM Avo" panose="02040603050506020204" pitchFamily="18" charset="0"/>
              </a:rPr>
              <a:t>Giá trị của yêu thương con người</a:t>
            </a:r>
          </a:p>
        </p:txBody>
      </p:sp>
      <p:sp>
        <p:nvSpPr>
          <p:cNvPr id="17" name="Google Shape;374;p5">
            <a:extLst>
              <a:ext uri="{FF2B5EF4-FFF2-40B4-BE49-F238E27FC236}">
                <a16:creationId xmlns:a16="http://schemas.microsoft.com/office/drawing/2014/main" id="{9D9B268D-ECA1-7BB8-3D2F-E216E61A8F26}"/>
              </a:ext>
            </a:extLst>
          </p:cNvPr>
          <p:cNvSpPr/>
          <p:nvPr/>
        </p:nvSpPr>
        <p:spPr>
          <a:xfrm>
            <a:off x="1061312" y="3628645"/>
            <a:ext cx="5991129" cy="492388"/>
          </a:xfrm>
          <a:prstGeom prst="rect">
            <a:avLst/>
          </a:prstGeom>
          <a:noFill/>
          <a:ln>
            <a:noFill/>
          </a:ln>
        </p:spPr>
        <p:txBody>
          <a:bodyPr spcFirstLastPara="1" wrap="square" lIns="121900" tIns="60933" rIns="121900" bIns="60933" anchor="t" anchorCtr="0">
            <a:spAutoFit/>
          </a:bodyPr>
          <a:lstStyle/>
          <a:p>
            <a:pPr algn="just"/>
            <a:r>
              <a:rPr lang="vi-VN" sz="2400" b="1" dirty="0">
                <a:solidFill>
                  <a:schemeClr val="tx1"/>
                </a:solidFill>
                <a:latin typeface="UTM Avo" panose="02040603050506020204" pitchFamily="18" charset="0"/>
              </a:rPr>
              <a:t>Biểu hiện của yêu thương con người</a:t>
            </a:r>
          </a:p>
        </p:txBody>
      </p:sp>
      <p:pic>
        <p:nvPicPr>
          <p:cNvPr id="4" name="Picture 3">
            <a:extLst>
              <a:ext uri="{FF2B5EF4-FFF2-40B4-BE49-F238E27FC236}">
                <a16:creationId xmlns:a16="http://schemas.microsoft.com/office/drawing/2014/main" id="{40ACAD28-C473-A730-1D24-12BB3F05C8EE}"/>
              </a:ext>
            </a:extLst>
          </p:cNvPr>
          <p:cNvPicPr>
            <a:picLocks noChangeAspect="1"/>
          </p:cNvPicPr>
          <p:nvPr/>
        </p:nvPicPr>
        <p:blipFill>
          <a:blip r:embed="rId2"/>
          <a:stretch>
            <a:fillRect/>
          </a:stretch>
        </p:blipFill>
        <p:spPr>
          <a:xfrm>
            <a:off x="6883400" y="2882585"/>
            <a:ext cx="4992429" cy="2106181"/>
          </a:xfrm>
          <a:prstGeom prst="rect">
            <a:avLst/>
          </a:prstGeom>
        </p:spPr>
      </p:pic>
    </p:spTree>
    <p:extLst>
      <p:ext uri="{BB962C8B-B14F-4D97-AF65-F5344CB8AC3E}">
        <p14:creationId xmlns:p14="http://schemas.microsoft.com/office/powerpoint/2010/main" val="1940912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582606" y="2704490"/>
            <a:ext cx="5558449" cy="1315425"/>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1. </a:t>
            </a:r>
            <a:r>
              <a:rPr lang="en-US" sz="36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Thế</a:t>
            </a:r>
            <a:r>
              <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36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nào</a:t>
            </a:r>
            <a:r>
              <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 </a:t>
            </a:r>
            <a:r>
              <a:rPr lang="en-US" sz="3600" b="1" dirty="0" err="1" smtClean="0">
                <a:solidFill>
                  <a:srgbClr val="FF0000"/>
                </a:solidFill>
                <a:latin typeface="Times" panose="02020603050405020304" pitchFamily="18" charset="0"/>
                <a:ea typeface="Arial" panose="020B0604020202020204" pitchFamily="34" charset="0"/>
                <a:cs typeface="Times" panose="02020603050405020304" pitchFamily="18" charset="0"/>
              </a:rPr>
              <a:t>là</a:t>
            </a:r>
            <a:r>
              <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 y</a:t>
            </a:r>
            <a:r>
              <a:rPr lang="vi-VN" sz="3600" b="1" dirty="0" smtClean="0">
                <a:solidFill>
                  <a:srgbClr val="FF0000"/>
                </a:solidFill>
                <a:latin typeface="Times" panose="02020603050405020304" pitchFamily="18" charset="0"/>
                <a:ea typeface="Arial" panose="020B0604020202020204" pitchFamily="34" charset="0"/>
                <a:cs typeface="Times" panose="02020603050405020304" pitchFamily="18" charset="0"/>
              </a:rPr>
              <a:t>êu </a:t>
            </a:r>
            <a:r>
              <a:rPr lang="vi-VN" sz="3600" b="1" dirty="0">
                <a:solidFill>
                  <a:srgbClr val="FF0000"/>
                </a:solidFill>
                <a:latin typeface="Times" panose="02020603050405020304" pitchFamily="18" charset="0"/>
                <a:ea typeface="Arial" panose="020B0604020202020204" pitchFamily="34" charset="0"/>
                <a:cs typeface="Times" panose="02020603050405020304" pitchFamily="18" charset="0"/>
              </a:rPr>
              <a:t>thương con người </a:t>
            </a:r>
            <a:endParaRPr lang="en-US" sz="3600" b="1" dirty="0" smtClean="0">
              <a:solidFill>
                <a:srgbClr val="FF0000"/>
              </a:solidFill>
              <a:latin typeface="Times" panose="02020603050405020304" pitchFamily="18" charset="0"/>
              <a:ea typeface="Arial" panose="020B0604020202020204" pitchFamily="34" charset="0"/>
              <a:cs typeface="Times" panose="02020603050405020304" pitchFamily="18"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85" y="-106626"/>
            <a:ext cx="297008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7"/>
          <p:cNvSpPr txBox="1">
            <a:spLocks noChangeArrowheads="1"/>
          </p:cNvSpPr>
          <p:nvPr/>
        </p:nvSpPr>
        <p:spPr bwMode="auto">
          <a:xfrm>
            <a:off x="484135" y="369886"/>
            <a:ext cx="29809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b="1" dirty="0" smtClean="0">
                <a:solidFill>
                  <a:srgbClr val="0070C0"/>
                </a:solidFill>
                <a:latin typeface="Times" panose="02020603050405020304" pitchFamily="18" charset="0"/>
                <a:cs typeface="Times" panose="02020603050405020304" pitchFamily="18" charset="0"/>
              </a:rPr>
              <a:t>ĐỌC THÔNG TIN</a:t>
            </a:r>
            <a:endParaRPr lang="en-US" altLang="en-US" dirty="0">
              <a:solidFill>
                <a:srgbClr val="5F5F5F"/>
              </a:solidFill>
              <a:latin typeface="Times" panose="02020603050405020304" pitchFamily="18" charset="0"/>
              <a:cs typeface="Times" panose="02020603050405020304" pitchFamily="18" charset="0"/>
            </a:endParaRPr>
          </a:p>
        </p:txBody>
      </p:sp>
      <p:pic>
        <p:nvPicPr>
          <p:cNvPr id="10" name="Shape 1"/>
          <p:cNvPicPr/>
          <p:nvPr/>
        </p:nvPicPr>
        <p:blipFill>
          <a:blip r:embed="rId3"/>
          <a:stretch/>
        </p:blipFill>
        <p:spPr>
          <a:xfrm>
            <a:off x="11033760" y="0"/>
            <a:ext cx="1158240" cy="1048385"/>
          </a:xfrm>
          <a:prstGeom prst="rect">
            <a:avLst/>
          </a:prstGeom>
          <a:noFill/>
          <a:ln>
            <a:noFill/>
          </a:ln>
        </p:spPr>
      </p:pic>
      <p:grpSp>
        <p:nvGrpSpPr>
          <p:cNvPr id="12" name="Group 11">
            <a:extLst>
              <a:ext uri="{FF2B5EF4-FFF2-40B4-BE49-F238E27FC236}">
                <a16:creationId xmlns:a16="http://schemas.microsoft.com/office/drawing/2014/main" id="{5C3079D7-2750-02F5-F073-58B3A2EB61B9}"/>
              </a:ext>
            </a:extLst>
          </p:cNvPr>
          <p:cNvGrpSpPr/>
          <p:nvPr/>
        </p:nvGrpSpPr>
        <p:grpSpPr>
          <a:xfrm>
            <a:off x="8940794" y="2548905"/>
            <a:ext cx="3454400" cy="3930638"/>
            <a:chOff x="7803819" y="1313039"/>
            <a:chExt cx="3454400" cy="3930638"/>
          </a:xfrm>
        </p:grpSpPr>
        <p:pic>
          <p:nvPicPr>
            <p:cNvPr id="13" name="Picture 12">
              <a:extLst>
                <a:ext uri="{FF2B5EF4-FFF2-40B4-BE49-F238E27FC236}">
                  <a16:creationId xmlns:a16="http://schemas.microsoft.com/office/drawing/2014/main" id="{3C00A32F-F8D8-715F-21D4-F343AB30A4F7}"/>
                </a:ext>
              </a:extLst>
            </p:cNvPr>
            <p:cNvPicPr>
              <a:picLocks noChangeAspect="1"/>
            </p:cNvPicPr>
            <p:nvPr/>
          </p:nvPicPr>
          <p:blipFill rotWithShape="1">
            <a:blip r:embed="rId4"/>
            <a:srcRect l="34142" t="37593" r="27465" b="34629"/>
            <a:stretch/>
          </p:blipFill>
          <p:spPr>
            <a:xfrm>
              <a:off x="7803819" y="1313039"/>
              <a:ext cx="3454400" cy="3754783"/>
            </a:xfrm>
            <a:prstGeom prst="rect">
              <a:avLst/>
            </a:prstGeom>
          </p:spPr>
        </p:pic>
        <p:sp>
          <p:nvSpPr>
            <p:cNvPr id="15" name="TextBox 14">
              <a:extLst>
                <a:ext uri="{FF2B5EF4-FFF2-40B4-BE49-F238E27FC236}">
                  <a16:creationId xmlns:a16="http://schemas.microsoft.com/office/drawing/2014/main" id="{C6511910-348D-B5F0-2FB4-9779978519C3}"/>
                </a:ext>
              </a:extLst>
            </p:cNvPr>
            <p:cNvSpPr txBox="1"/>
            <p:nvPr/>
          </p:nvSpPr>
          <p:spPr>
            <a:xfrm>
              <a:off x="8426119" y="4720457"/>
              <a:ext cx="1873582" cy="523220"/>
            </a:xfrm>
            <a:prstGeom prst="rect">
              <a:avLst/>
            </a:prstGeom>
            <a:noFill/>
          </p:spPr>
          <p:txBody>
            <a:bodyPr wrap="square">
              <a:spAutoFit/>
            </a:bodyPr>
            <a:lstStyle/>
            <a:p>
              <a:pPr algn="ctr"/>
              <a:r>
                <a:rPr lang="en-US" sz="2800" b="1" dirty="0" err="1">
                  <a:latin typeface="UTM Avo" panose="02040603050506020204" pitchFamily="18" charset="0"/>
                </a:rPr>
                <a:t>Bé</a:t>
              </a:r>
              <a:r>
                <a:rPr lang="en-US" sz="2800" b="1" dirty="0">
                  <a:latin typeface="UTM Avo" panose="02040603050506020204" pitchFamily="18" charset="0"/>
                </a:rPr>
                <a:t> </a:t>
              </a:r>
              <a:r>
                <a:rPr lang="en-US" sz="2800" b="1" dirty="0" err="1">
                  <a:latin typeface="UTM Avo" panose="02040603050506020204" pitchFamily="18" charset="0"/>
                </a:rPr>
                <a:t>Hải</a:t>
              </a:r>
              <a:r>
                <a:rPr lang="en-US" sz="2800" b="1" dirty="0">
                  <a:latin typeface="UTM Avo" panose="02040603050506020204" pitchFamily="18" charset="0"/>
                </a:rPr>
                <a:t> An </a:t>
              </a:r>
              <a:endParaRPr lang="en-US" sz="2800" b="1" dirty="0"/>
            </a:p>
          </p:txBody>
        </p:sp>
      </p:grpSp>
      <p:sp>
        <p:nvSpPr>
          <p:cNvPr id="4" name="Rectangle 3"/>
          <p:cNvSpPr/>
          <p:nvPr/>
        </p:nvSpPr>
        <p:spPr>
          <a:xfrm>
            <a:off x="160421" y="738495"/>
            <a:ext cx="11935326" cy="2015936"/>
          </a:xfrm>
          <a:prstGeom prst="rect">
            <a:avLst/>
          </a:prstGeom>
        </p:spPr>
        <p:txBody>
          <a:bodyPr wrap="square">
            <a:spAutoFit/>
          </a:bodyPr>
          <a:lstStyle/>
          <a:p>
            <a:pPr algn="ctr">
              <a:lnSpc>
                <a:spcPct val="125000"/>
              </a:lnSpc>
            </a:pPr>
            <a:r>
              <a:rPr lang="vi-VN" sz="2000" b="1" dirty="0">
                <a:latin typeface="UTM Avo" panose="02040603050506020204" pitchFamily="18" charset="0"/>
              </a:rPr>
              <a:t>THIÊN SỬ 7 TUỔI HIẾN GIÁC MẠC</a:t>
            </a:r>
            <a:endParaRPr lang="vi-VN" sz="2000" dirty="0">
              <a:latin typeface="UTM Avo" panose="02040603050506020204" pitchFamily="18" charset="0"/>
            </a:endParaRPr>
          </a:p>
          <a:p>
            <a:pPr indent="520700" algn="just">
              <a:lnSpc>
                <a:spcPct val="125000"/>
              </a:lnSpc>
            </a:pPr>
            <a:r>
              <a:rPr lang="vi-VN" sz="2000" dirty="0">
                <a:latin typeface="UTM Avo" panose="02040603050506020204" pitchFamily="18" charset="0"/>
              </a:rPr>
              <a:t>Cũng giống những người bạn cùng tuổi, Nguyễn Hải An là một cô bé có nhiều ước mơ. Em thích vẽ tranh và ca hát suốt ngày.</a:t>
            </a:r>
          </a:p>
          <a:p>
            <a:pPr indent="520700" algn="just">
              <a:lnSpc>
                <a:spcPct val="125000"/>
              </a:lnSpc>
            </a:pPr>
            <a:r>
              <a:rPr lang="vi-VN" sz="2000" dirty="0">
                <a:latin typeface="UTM Avo" panose="02040603050506020204" pitchFamily="18" charset="0"/>
              </a:rPr>
              <a:t>Tháng 9/2017 Hải An bị u não. Khối u đã chiếm lên dây thần kinh nên y học không thể can thiệp được. Từ đó, mẹ em xin nghỉ việc để đồng hành cùng con gái </a:t>
            </a:r>
            <a:r>
              <a:rPr lang="vi-VN" sz="2000" dirty="0" smtClean="0">
                <a:latin typeface="UTM Avo" panose="02040603050506020204" pitchFamily="18" charset="0"/>
              </a:rPr>
              <a:t>nhỏ.</a:t>
            </a:r>
          </a:p>
        </p:txBody>
      </p:sp>
      <p:sp>
        <p:nvSpPr>
          <p:cNvPr id="7" name="Rectangle 6"/>
          <p:cNvSpPr/>
          <p:nvPr/>
        </p:nvSpPr>
        <p:spPr>
          <a:xfrm>
            <a:off x="133866" y="2699575"/>
            <a:ext cx="8508245" cy="3939540"/>
          </a:xfrm>
          <a:prstGeom prst="rect">
            <a:avLst/>
          </a:prstGeom>
        </p:spPr>
        <p:txBody>
          <a:bodyPr wrap="square">
            <a:spAutoFit/>
          </a:bodyPr>
          <a:lstStyle/>
          <a:p>
            <a:pPr indent="520700" algn="just">
              <a:lnSpc>
                <a:spcPct val="125000"/>
              </a:lnSpc>
            </a:pPr>
            <a:r>
              <a:rPr lang="vi-VN" sz="2000" dirty="0">
                <a:latin typeface="UTM Avo" panose="02040603050506020204" pitchFamily="18" charset="0"/>
              </a:rPr>
              <a:t>Mẹ hay kể cho Hải An nghe về chuyện hiến tặng nội tạng cho người bị bệnh. Một lần, khi còn tỉnh táo, em tâm sự với mẹ “Con cũng muốn sau này làm thế nào khi mất đi, những bộ phận vẫn còn tồn tại, vẫn sống trên cơ thể của người khác...".</a:t>
            </a:r>
          </a:p>
          <a:p>
            <a:pPr indent="520700" algn="just">
              <a:lnSpc>
                <a:spcPct val="125000"/>
              </a:lnSpc>
            </a:pPr>
            <a:r>
              <a:rPr lang="vi-VN" sz="2000" dirty="0">
                <a:latin typeface="UTM Avo" panose="02040603050506020204" pitchFamily="18" charset="0"/>
              </a:rPr>
              <a:t>Hải An qua đời sau hơn sáu tháng điều trị. Chiều 26/02/2018 tại Bệnh viện Mắt Trung ương đã diễn ra hai ca ghép giác mạc thành công – món quà mà bé Hải An để lại sau gần một giờ phẫu thuật. Hai người may mắn nhận được giác mạc là bệnh nhân 42 tuổi mắc bệnh loạn dưỡng giác mạc di truyền và bệnh nhân trên 70 tuổi bị bệnh sẹo đục giác mạc. Nhờ vậy, hai bệnh nhân được ghép giác mạc  đã nhìn rõ như bình thường.</a:t>
            </a:r>
          </a:p>
        </p:txBody>
      </p:sp>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919384" y="167011"/>
            <a:ext cx="6888480" cy="1036027"/>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PHIẾU BÀI TẬP</a:t>
            </a:r>
          </a:p>
          <a:p>
            <a:pPr algn="ctr"/>
            <a:r>
              <a:rPr lang="en-US" sz="3200" b="1" dirty="0">
                <a:solidFill>
                  <a:srgbClr val="FF0000"/>
                </a:solidFill>
                <a:latin typeface="Times" panose="02020603050405020304" pitchFamily="18" charset="0"/>
                <a:ea typeface="Times New Roman" panose="02020603050405020304" pitchFamily="18" charset="0"/>
                <a:cs typeface="Times" panose="02020603050405020304" pitchFamily="18" charset="0"/>
              </a:rPr>
              <a:t>(</a:t>
            </a:r>
            <a:r>
              <a:rPr lang="en-US" sz="3200" b="1" dirty="0" smtClean="0">
                <a:solidFill>
                  <a:srgbClr val="FF0000"/>
                </a:solidFill>
                <a:latin typeface="Times" panose="02020603050405020304" pitchFamily="18" charset="0"/>
                <a:ea typeface="Times New Roman" panose="02020603050405020304" pitchFamily="18" charset="0"/>
                <a:cs typeface="Times" panose="02020603050405020304" pitchFamily="18" charset="0"/>
              </a:rPr>
              <a:t>THẢO LUẬN NHÓM)</a:t>
            </a:r>
            <a:endParaRPr lang="en-US" sz="3200" b="1" dirty="0">
              <a:solidFill>
                <a:srgbClr val="FF0000"/>
              </a:solidFill>
              <a:latin typeface="Times" panose="02020603050405020304" pitchFamily="18" charset="0"/>
              <a:ea typeface="Times New Roman" panose="02020603050405020304" pitchFamily="18" charset="0"/>
              <a:cs typeface="Times" panose="02020603050405020304" pitchFamily="18" charset="0"/>
            </a:endParaRPr>
          </a:p>
        </p:txBody>
      </p:sp>
      <p:cxnSp>
        <p:nvCxnSpPr>
          <p:cNvPr id="7" name="Straight Arrow Connector 6">
            <a:extLst>
              <a:ext uri="{FF2B5EF4-FFF2-40B4-BE49-F238E27FC236}">
                <a16:creationId xmlns:a16="http://schemas.microsoft.com/office/drawing/2014/main" id="{9661016A-ACC6-42C5-A502-28ED3A37D021}"/>
              </a:ext>
            </a:extLst>
          </p:cNvPr>
          <p:cNvCxnSpPr>
            <a:cxnSpLocks/>
            <a:stCxn id="6" idx="2"/>
            <a:endCxn id="19" idx="0"/>
          </p:cNvCxnSpPr>
          <p:nvPr/>
        </p:nvCxnSpPr>
        <p:spPr>
          <a:xfrm>
            <a:off x="6363624" y="1203038"/>
            <a:ext cx="4253777" cy="778451"/>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233675" y="1763538"/>
            <a:ext cx="298086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prstClr val="black"/>
                </a:solidFill>
                <a:latin typeface="Times" panose="02020603050405020304" pitchFamily="18" charset="0"/>
                <a:cs typeface="Times" panose="02020603050405020304" pitchFamily="18" charset="0"/>
              </a:rPr>
              <a:t>1. </a:t>
            </a:r>
            <a:r>
              <a:rPr lang="en-US" sz="2800" b="1" dirty="0" err="1" smtClean="0">
                <a:solidFill>
                  <a:prstClr val="black"/>
                </a:solidFill>
                <a:latin typeface="Times" panose="02020603050405020304" pitchFamily="18" charset="0"/>
                <a:cs typeface="Times" panose="02020603050405020304" pitchFamily="18" charset="0"/>
              </a:rPr>
              <a:t>Bé</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Hải</a:t>
            </a:r>
            <a:r>
              <a:rPr lang="en-US" sz="2800" b="1" dirty="0" smtClean="0">
                <a:solidFill>
                  <a:prstClr val="black"/>
                </a:solidFill>
                <a:latin typeface="Times" panose="02020603050405020304" pitchFamily="18" charset="0"/>
                <a:cs typeface="Times" panose="02020603050405020304" pitchFamily="18" charset="0"/>
              </a:rPr>
              <a:t> An </a:t>
            </a:r>
            <a:r>
              <a:rPr lang="en-US" sz="2800" b="1" dirty="0" err="1" smtClean="0">
                <a:solidFill>
                  <a:prstClr val="black"/>
                </a:solidFill>
                <a:latin typeface="Times" panose="02020603050405020304" pitchFamily="18" charset="0"/>
                <a:cs typeface="Times" panose="02020603050405020304" pitchFamily="18" charset="0"/>
              </a:rPr>
              <a:t>có</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ước</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nguyện</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gì</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Ước</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nguyện</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đó</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mang</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lại</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điều</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gì</a:t>
            </a:r>
            <a:r>
              <a:rPr lang="en-US" sz="2800" b="1" dirty="0" smtClean="0">
                <a:solidFill>
                  <a:prstClr val="black"/>
                </a:solidFill>
                <a:latin typeface="Times" panose="02020603050405020304" pitchFamily="18" charset="0"/>
                <a:cs typeface="Times" panose="02020603050405020304" pitchFamily="18" charset="0"/>
              </a:rPr>
              <a:t>?</a:t>
            </a:r>
            <a:endParaRPr lang="en-US" sz="2800" dirty="0">
              <a:solidFill>
                <a:prstClr val="black"/>
              </a:solidFill>
              <a:latin typeface="Times" panose="02020603050405020304" pitchFamily="18" charset="0"/>
              <a:cs typeface="Times"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145738" y="1952850"/>
            <a:ext cx="4135073" cy="1389415"/>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a:p>
            <a:r>
              <a:rPr lang="en-US" sz="2800" b="1" dirty="0" smtClean="0">
                <a:solidFill>
                  <a:prstClr val="black"/>
                </a:solidFill>
                <a:latin typeface="Times" panose="02020603050405020304" pitchFamily="18" charset="0"/>
                <a:cs typeface="Times" panose="02020603050405020304" pitchFamily="18" charset="0"/>
              </a:rPr>
              <a:t>2. </a:t>
            </a:r>
            <a:r>
              <a:rPr lang="en-US" sz="2800" b="1" dirty="0" err="1" smtClean="0">
                <a:solidFill>
                  <a:prstClr val="black"/>
                </a:solidFill>
                <a:latin typeface="Times" panose="02020603050405020304" pitchFamily="18" charset="0"/>
                <a:cs typeface="Times" panose="02020603050405020304" pitchFamily="18" charset="0"/>
              </a:rPr>
              <a:t>Nhận</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xét</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ước</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nguyện</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của</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Hải</a:t>
            </a:r>
            <a:r>
              <a:rPr lang="en-US" sz="2800" b="1" dirty="0" smtClean="0">
                <a:solidFill>
                  <a:prstClr val="black"/>
                </a:solidFill>
                <a:latin typeface="Times" panose="02020603050405020304" pitchFamily="18" charset="0"/>
                <a:cs typeface="Times" panose="02020603050405020304" pitchFamily="18" charset="0"/>
              </a:rPr>
              <a:t> An </a:t>
            </a:r>
            <a:r>
              <a:rPr lang="en-US" sz="2800" b="1" dirty="0" err="1" smtClean="0">
                <a:solidFill>
                  <a:prstClr val="black"/>
                </a:solidFill>
                <a:latin typeface="Times" panose="02020603050405020304" pitchFamily="18" charset="0"/>
                <a:cs typeface="Times" panose="02020603050405020304" pitchFamily="18" charset="0"/>
              </a:rPr>
              <a:t>và</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a:solidFill>
                  <a:prstClr val="black"/>
                </a:solidFill>
                <a:latin typeface="Times" panose="02020603050405020304" pitchFamily="18" charset="0"/>
                <a:cs typeface="Times" panose="02020603050405020304" pitchFamily="18" charset="0"/>
              </a:rPr>
              <a:t>việc</a:t>
            </a:r>
            <a:r>
              <a:rPr lang="en-US" sz="2800" b="1" dirty="0">
                <a:solidFill>
                  <a:prstClr val="black"/>
                </a:solidFill>
                <a:latin typeface="Times" panose="02020603050405020304" pitchFamily="18" charset="0"/>
                <a:cs typeface="Times" panose="02020603050405020304" pitchFamily="18" charset="0"/>
              </a:rPr>
              <a:t> </a:t>
            </a:r>
            <a:r>
              <a:rPr lang="en-US" sz="2800" b="1" dirty="0" err="1">
                <a:solidFill>
                  <a:prstClr val="black"/>
                </a:solidFill>
                <a:latin typeface="Times" panose="02020603050405020304" pitchFamily="18" charset="0"/>
                <a:cs typeface="Times" panose="02020603050405020304" pitchFamily="18" charset="0"/>
              </a:rPr>
              <a:t>làm</a:t>
            </a:r>
            <a:r>
              <a:rPr lang="en-US" sz="2800" b="1" dirty="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của</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gia</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đình</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bé</a:t>
            </a:r>
            <a:r>
              <a:rPr lang="en-US" sz="2800" b="1" dirty="0" smtClean="0">
                <a:solidFill>
                  <a:prstClr val="black"/>
                </a:solidFill>
                <a:latin typeface="Times" panose="02020603050405020304" pitchFamily="18" charset="0"/>
                <a:cs typeface="Times" panose="02020603050405020304" pitchFamily="18" charset="0"/>
              </a:rPr>
              <a:t>?</a:t>
            </a:r>
            <a:endParaRPr lang="en-US" sz="2400" b="1"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a:p>
            <a:pPr algn="ctr"/>
            <a:endParaRPr lang="en-US" dirty="0">
              <a:solidFill>
                <a:prstClr val="white"/>
              </a:solidFill>
              <a:latin typeface="Times" panose="02020603050405020304" pitchFamily="18" charset="0"/>
              <a:ea typeface="Times New Roman" panose="02020603050405020304" pitchFamily="18" charset="0"/>
              <a:cs typeface="Times"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59363" y="3841350"/>
            <a:ext cx="3263395" cy="284328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panose="02020603050405020304" pitchFamily="18" charset="0"/>
              <a:ea typeface="Times New Roman" panose="02020603050405020304" pitchFamily="18" charset="0"/>
              <a:cs typeface="Times"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469713" y="3676581"/>
            <a:ext cx="5336502" cy="32169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panose="02020603050405020304" pitchFamily="18" charset="0"/>
              <a:ea typeface="Times New Roman" panose="02020603050405020304" pitchFamily="18" charset="0"/>
              <a:cs typeface="Times"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994570" y="3676580"/>
            <a:ext cx="3197429" cy="306110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panose="02020603050405020304" pitchFamily="18" charset="0"/>
              <a:ea typeface="Times New Roman" panose="02020603050405020304" pitchFamily="18" charset="0"/>
              <a:cs typeface="Times"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a:stCxn id="6" idx="2"/>
            <a:endCxn id="8" idx="0"/>
          </p:cNvCxnSpPr>
          <p:nvPr/>
        </p:nvCxnSpPr>
        <p:spPr>
          <a:xfrm flipH="1">
            <a:off x="1724106" y="1203038"/>
            <a:ext cx="4639518" cy="5605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a:stCxn id="6" idx="2"/>
            <a:endCxn id="9" idx="0"/>
          </p:cNvCxnSpPr>
          <p:nvPr/>
        </p:nvCxnSpPr>
        <p:spPr>
          <a:xfrm flipH="1">
            <a:off x="6213275" y="1203038"/>
            <a:ext cx="150349" cy="749812"/>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flipH="1">
            <a:off x="1714419" y="3527684"/>
            <a:ext cx="19374" cy="334316"/>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flipH="1">
            <a:off x="6213274" y="3342265"/>
            <a:ext cx="37736" cy="370839"/>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flipH="1">
            <a:off x="10580914" y="3365218"/>
            <a:ext cx="6263" cy="347886"/>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8985871" y="1981489"/>
            <a:ext cx="3263060" cy="1330838"/>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a:p>
            <a:r>
              <a:rPr lang="en-US" sz="2800" b="1" dirty="0" smtClean="0">
                <a:solidFill>
                  <a:prstClr val="black"/>
                </a:solidFill>
                <a:latin typeface="Times" panose="02020603050405020304" pitchFamily="18" charset="0"/>
                <a:cs typeface="Times" panose="02020603050405020304" pitchFamily="18" charset="0"/>
              </a:rPr>
              <a:t>3. Theo </a:t>
            </a:r>
            <a:r>
              <a:rPr lang="en-US" sz="2800" b="1" dirty="0" err="1" smtClean="0">
                <a:solidFill>
                  <a:prstClr val="black"/>
                </a:solidFill>
                <a:latin typeface="Times" panose="02020603050405020304" pitchFamily="18" charset="0"/>
                <a:cs typeface="Times" panose="02020603050405020304" pitchFamily="18" charset="0"/>
              </a:rPr>
              <a:t>em</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như</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thế</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nào</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là</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yêu</a:t>
            </a:r>
            <a:r>
              <a:rPr lang="en-US" sz="2800" b="1" dirty="0" smtClean="0">
                <a:solidFill>
                  <a:prstClr val="black"/>
                </a:solidFill>
                <a:latin typeface="Times" panose="02020603050405020304" pitchFamily="18" charset="0"/>
                <a:cs typeface="Times" panose="02020603050405020304" pitchFamily="18" charset="0"/>
              </a:rPr>
              <a:t> </a:t>
            </a:r>
            <a:r>
              <a:rPr lang="en-US" sz="2800" b="1" dirty="0" err="1" smtClean="0">
                <a:solidFill>
                  <a:prstClr val="black"/>
                </a:solidFill>
                <a:latin typeface="Times" panose="02020603050405020304" pitchFamily="18" charset="0"/>
                <a:cs typeface="Times" panose="02020603050405020304" pitchFamily="18" charset="0"/>
              </a:rPr>
              <a:t>thương</a:t>
            </a:r>
            <a:r>
              <a:rPr lang="en-US" sz="2800" b="1" dirty="0" smtClean="0">
                <a:solidFill>
                  <a:prstClr val="black"/>
                </a:solidFill>
                <a:latin typeface="Times" panose="02020603050405020304" pitchFamily="18" charset="0"/>
                <a:cs typeface="Times" panose="02020603050405020304" pitchFamily="18" charset="0"/>
              </a:rPr>
              <a:t> con </a:t>
            </a:r>
            <a:r>
              <a:rPr lang="en-US" sz="2800" b="1" dirty="0" err="1" smtClean="0">
                <a:solidFill>
                  <a:prstClr val="black"/>
                </a:solidFill>
                <a:latin typeface="Times" panose="02020603050405020304" pitchFamily="18" charset="0"/>
                <a:cs typeface="Times" panose="02020603050405020304" pitchFamily="18" charset="0"/>
              </a:rPr>
              <a:t>người</a:t>
            </a:r>
            <a:r>
              <a:rPr lang="en-US" sz="2800" b="1" dirty="0" smtClean="0">
                <a:solidFill>
                  <a:prstClr val="black"/>
                </a:solidFill>
                <a:latin typeface="Times" panose="02020603050405020304" pitchFamily="18" charset="0"/>
                <a:cs typeface="Times" panose="02020603050405020304" pitchFamily="18" charset="0"/>
              </a:rPr>
              <a:t>?</a:t>
            </a:r>
            <a:endParaRPr lang="en-US" sz="2400" b="1" dirty="0">
              <a:solidFill>
                <a:srgbClr val="000000"/>
              </a:solidFill>
              <a:latin typeface="Times" panose="02020603050405020304" pitchFamily="18" charset="0"/>
              <a:ea typeface="Times New Roman" panose="02020603050405020304" pitchFamily="18" charset="0"/>
              <a:cs typeface="Times" panose="02020603050405020304" pitchFamily="18" charset="0"/>
            </a:endParaRPr>
          </a:p>
          <a:p>
            <a:pPr algn="ctr"/>
            <a:endParaRPr lang="en-US" dirty="0">
              <a:solidFill>
                <a:prstClr val="white"/>
              </a:solidFill>
              <a:latin typeface="Times" panose="02020603050405020304" pitchFamily="18" charset="0"/>
              <a:ea typeface="Times New Roman" panose="02020603050405020304" pitchFamily="18" charset="0"/>
              <a:cs typeface="Times" panose="02020603050405020304" pitchFamily="18" charset="0"/>
            </a:endParaRPr>
          </a:p>
        </p:txBody>
      </p:sp>
      <p:sp>
        <p:nvSpPr>
          <p:cNvPr id="2" name="Rectangle 1"/>
          <p:cNvSpPr/>
          <p:nvPr/>
        </p:nvSpPr>
        <p:spPr>
          <a:xfrm>
            <a:off x="-13636" y="3924162"/>
            <a:ext cx="3155199" cy="2677656"/>
          </a:xfrm>
          <a:prstGeom prst="rect">
            <a:avLst/>
          </a:prstGeom>
        </p:spPr>
        <p:txBody>
          <a:bodyPr wrap="square">
            <a:spAutoFit/>
          </a:bodyPr>
          <a:lstStyle/>
          <a:p>
            <a:pPr marL="292100" marR="0" algn="just">
              <a:spcBef>
                <a:spcPts val="0"/>
              </a:spcBef>
              <a:spcAft>
                <a:spcPts val="0"/>
              </a:spcAft>
            </a:pPr>
            <a:r>
              <a:rPr lang="en-US" sz="2400" dirty="0">
                <a:solidFill>
                  <a:srgbClr val="353635"/>
                </a:solidFill>
                <a:latin typeface="Times" panose="02020603050405020304" pitchFamily="18" charset="0"/>
                <a:ea typeface="Times New Roman" panose="02020603050405020304" pitchFamily="18" charset="0"/>
                <a:cs typeface="Times" panose="02020603050405020304" pitchFamily="18" charset="0"/>
              </a:rPr>
              <a:t>Ư</a:t>
            </a:r>
            <a:r>
              <a:rPr lang="vi-VN" sz="2400" dirty="0" smtClean="0">
                <a:solidFill>
                  <a:srgbClr val="353635"/>
                </a:solidFill>
                <a:latin typeface="Times" panose="02020603050405020304" pitchFamily="18" charset="0"/>
                <a:ea typeface="Times New Roman" panose="02020603050405020304" pitchFamily="18" charset="0"/>
                <a:cs typeface="Times" panose="02020603050405020304" pitchFamily="18" charset="0"/>
              </a:rPr>
              <a:t>ớc </a:t>
            </a:r>
            <a:r>
              <a:rPr lang="vi-VN" sz="2400" dirty="0">
                <a:solidFill>
                  <a:srgbClr val="353635"/>
                </a:solidFill>
                <a:latin typeface="Times" panose="02020603050405020304" pitchFamily="18" charset="0"/>
                <a:ea typeface="Times New Roman" panose="02020603050405020304" pitchFamily="18" charset="0"/>
                <a:cs typeface="Times" panose="02020603050405020304" pitchFamily="18" charset="0"/>
              </a:rPr>
              <a:t>nguyện của bé Hải An và gia đình bé đã hiến tặng giác mạc để trao ánh sáng cho người khác với mục đích cứu người, làm việc thiện.</a:t>
            </a:r>
            <a:endParaRPr lang="en-US" sz="2400" dirty="0">
              <a:solidFill>
                <a:srgbClr val="353635"/>
              </a:solidFill>
              <a:effectLst/>
              <a:latin typeface="Times" panose="02020603050405020304" pitchFamily="18" charset="0"/>
              <a:ea typeface="Times New Roman" panose="02020603050405020304" pitchFamily="18" charset="0"/>
              <a:cs typeface="Times" panose="02020603050405020304" pitchFamily="18" charset="0"/>
            </a:endParaRPr>
          </a:p>
        </p:txBody>
      </p:sp>
      <p:sp>
        <p:nvSpPr>
          <p:cNvPr id="3" name="Rectangle 2"/>
          <p:cNvSpPr/>
          <p:nvPr/>
        </p:nvSpPr>
        <p:spPr>
          <a:xfrm>
            <a:off x="3469714" y="3887304"/>
            <a:ext cx="5263502" cy="2800767"/>
          </a:xfrm>
          <a:prstGeom prst="rect">
            <a:avLst/>
          </a:prstGeom>
        </p:spPr>
        <p:txBody>
          <a:bodyPr wrap="square">
            <a:spAutoFit/>
          </a:bodyPr>
          <a:lstStyle/>
          <a:p>
            <a:pPr algn="just"/>
            <a:r>
              <a:rPr lang="vi-VN" sz="2200" dirty="0">
                <a:solidFill>
                  <a:srgbClr val="000000"/>
                </a:solidFill>
                <a:latin typeface="Times" panose="02020603050405020304" pitchFamily="18" charset="0"/>
                <a:ea typeface="Courier New" panose="02070309020205020404" pitchFamily="49" charset="0"/>
                <a:cs typeface="Times" panose="02020603050405020304" pitchFamily="18" charset="0"/>
              </a:rPr>
              <a:t>Ước nguyện đó thật cao cả, lớn lao và việc làm đó viết nên c</a:t>
            </a:r>
            <a:r>
              <a:rPr lang="en-US" sz="2200" dirty="0">
                <a:solidFill>
                  <a:srgbClr val="000000"/>
                </a:solidFill>
                <a:latin typeface="Times" panose="02020603050405020304" pitchFamily="18" charset="0"/>
                <a:ea typeface="Courier New" panose="02070309020205020404" pitchFamily="49" charset="0"/>
                <a:cs typeface="Times" panose="02020603050405020304" pitchFamily="18" charset="0"/>
              </a:rPr>
              <a:t>â</a:t>
            </a:r>
            <a:r>
              <a:rPr lang="vi-VN" sz="2200" dirty="0">
                <a:solidFill>
                  <a:srgbClr val="000000"/>
                </a:solidFill>
                <a:latin typeface="Times" panose="02020603050405020304" pitchFamily="18" charset="0"/>
                <a:ea typeface="Courier New" panose="02070309020205020404" pitchFamily="49" charset="0"/>
                <a:cs typeface="Times" panose="02020603050405020304" pitchFamily="18" charset="0"/>
              </a:rPr>
              <a:t>u chuyện đẹp về lòng nhân ái, biết sống vì người khác, đem lại hạnh phúc cho người khác để sự sống mãi tiếp nối, trường tồn. Việc làm đó đã làm lay động, thức tỉnh hàng triệu trái tim con người Việt Nam. Câu chuyện là minh chứng cao đẹp v</a:t>
            </a:r>
            <a:r>
              <a:rPr lang="en-US" sz="2200" dirty="0">
                <a:solidFill>
                  <a:srgbClr val="000000"/>
                </a:solidFill>
                <a:latin typeface="Times" panose="02020603050405020304" pitchFamily="18" charset="0"/>
                <a:ea typeface="Courier New" panose="02070309020205020404" pitchFamily="49" charset="0"/>
                <a:cs typeface="Times" panose="02020603050405020304" pitchFamily="18" charset="0"/>
              </a:rPr>
              <a:t>ề</a:t>
            </a:r>
            <a:r>
              <a:rPr lang="vi-VN" sz="2200" dirty="0">
                <a:solidFill>
                  <a:srgbClr val="000000"/>
                </a:solidFill>
                <a:latin typeface="Times" panose="02020603050405020304" pitchFamily="18" charset="0"/>
                <a:ea typeface="Courier New" panose="02070309020205020404" pitchFamily="49" charset="0"/>
                <a:cs typeface="Times" panose="02020603050405020304" pitchFamily="18" charset="0"/>
              </a:rPr>
              <a:t> tình yêu thương con người</a:t>
            </a:r>
            <a:endParaRPr lang="en-US" sz="2200" dirty="0">
              <a:latin typeface="Times" panose="02020603050405020304" pitchFamily="18" charset="0"/>
              <a:cs typeface="Times" panose="02020603050405020304" pitchFamily="18" charset="0"/>
            </a:endParaRPr>
          </a:p>
        </p:txBody>
      </p:sp>
      <p:sp>
        <p:nvSpPr>
          <p:cNvPr id="5" name="Rectangle 4"/>
          <p:cNvSpPr/>
          <p:nvPr/>
        </p:nvSpPr>
        <p:spPr>
          <a:xfrm>
            <a:off x="8863147" y="3841350"/>
            <a:ext cx="3385784" cy="2677656"/>
          </a:xfrm>
          <a:prstGeom prst="rect">
            <a:avLst/>
          </a:prstGeom>
        </p:spPr>
        <p:txBody>
          <a:bodyPr wrap="square">
            <a:spAutoFit/>
          </a:bodyPr>
          <a:lstStyle/>
          <a:p>
            <a:pPr marL="279400" marR="0" algn="just">
              <a:spcBef>
                <a:spcPts val="0"/>
              </a:spcBef>
              <a:spcAft>
                <a:spcPts val="300"/>
              </a:spcAft>
            </a:pPr>
            <a:r>
              <a:rPr lang="vi-VN" sz="2400" dirty="0">
                <a:solidFill>
                  <a:srgbClr val="353635"/>
                </a:solidFill>
                <a:latin typeface="Times" panose="02020603050405020304" pitchFamily="18" charset="0"/>
                <a:ea typeface="Times New Roman" panose="02020603050405020304" pitchFamily="18" charset="0"/>
                <a:cs typeface="Times" panose="02020603050405020304" pitchFamily="18" charset="0"/>
              </a:rPr>
              <a:t>Yêu thương con người là sự quan tâm, giúp đỡ, làm những điếu tốt đẹp cho người khác, nhất là những người gặp khó khăn, hoạn nạn.</a:t>
            </a:r>
            <a:endParaRPr lang="en-US" sz="2400" dirty="0">
              <a:solidFill>
                <a:srgbClr val="353635"/>
              </a:solidFill>
              <a:effectLst/>
              <a:latin typeface="Times" panose="02020603050405020304" pitchFamily="18" charset="0"/>
              <a:ea typeface="Times New Roman" panose="02020603050405020304" pitchFamily="18" charset="0"/>
              <a:cs typeface="Times" panose="02020603050405020304" pitchFamily="18" charset="0"/>
            </a:endParaRPr>
          </a:p>
        </p:txBody>
      </p:sp>
      <p:pic>
        <p:nvPicPr>
          <p:cNvPr id="21" name="Đồng hồ đếm ngược 3 phút gây sốc 3 Minutes.mp4" descr="Đồng hồ đếm ngược 3 phút gây sốc 3 Minutes.mp4">
            <a:hlinkClick r:id="" action="ppaction://media"/>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25124" y="0"/>
            <a:ext cx="1666875"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P spid="2" grpId="0"/>
      <p:bldP spid="3"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9081</TotalTime>
  <Words>3082</Words>
  <Application>Microsoft Office PowerPoint</Application>
  <PresentationFormat>Widescreen</PresentationFormat>
  <Paragraphs>210</Paragraphs>
  <Slides>42</Slides>
  <Notes>13</Notes>
  <HiddenSlides>0</HiddenSlides>
  <MMClips>7</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42</vt:i4>
      </vt:variant>
    </vt:vector>
  </HeadingPairs>
  <TitlesOfParts>
    <vt:vector size="68" baseType="lpstr">
      <vt:lpstr>Microsoft YaHei</vt:lpstr>
      <vt:lpstr>#9Slide03 Arima Madurai Black</vt:lpstr>
      <vt:lpstr>#9Slide05 Fourth</vt:lpstr>
      <vt:lpstr>#9Slide06 SVNSlow Attack</vt:lpstr>
      <vt:lpstr>Arial</vt:lpstr>
      <vt:lpstr>Calibri</vt:lpstr>
      <vt:lpstr>Calibri Light</vt:lpstr>
      <vt:lpstr>Cambria</vt:lpstr>
      <vt:lpstr>Courier New</vt:lpstr>
      <vt:lpstr>Helvetica Neue</vt:lpstr>
      <vt:lpstr>SVN-Vanilla Daisy Pro</vt:lpstr>
      <vt:lpstr>Symbol</vt:lpstr>
      <vt:lpstr>Tahoma</vt:lpstr>
      <vt:lpstr>Times</vt:lpstr>
      <vt:lpstr>Times New Roman</vt:lpstr>
      <vt:lpstr>UTM Avo</vt:lpstr>
      <vt:lpstr>Verdana</vt:lpstr>
      <vt:lpstr>Office Theme</vt:lpstr>
      <vt:lpstr>1_Office Theme</vt:lpstr>
      <vt:lpstr>2_Office Theme</vt:lpstr>
      <vt:lpstr>24_Office Theme</vt:lpstr>
      <vt:lpstr>1_Default Design</vt:lpstr>
      <vt:lpstr>18_Office Theme</vt:lpstr>
      <vt:lpstr>3_Office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Dell</cp:lastModifiedBy>
  <cp:revision>32</cp:revision>
  <dcterms:created xsi:type="dcterms:W3CDTF">2021-06-28T15:32:15Z</dcterms:created>
  <dcterms:modified xsi:type="dcterms:W3CDTF">2024-10-02T01:00:16Z</dcterms:modified>
</cp:coreProperties>
</file>