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1.wav" ContentType="audio/wav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03" r:id="rId2"/>
    <p:sldId id="305" r:id="rId3"/>
    <p:sldId id="304" r:id="rId4"/>
    <p:sldId id="300" r:id="rId5"/>
    <p:sldId id="314" r:id="rId6"/>
    <p:sldId id="260" r:id="rId7"/>
    <p:sldId id="261" r:id="rId8"/>
    <p:sldId id="262" r:id="rId9"/>
    <p:sldId id="306" r:id="rId10"/>
    <p:sldId id="308" r:id="rId11"/>
    <p:sldId id="309" r:id="rId12"/>
    <p:sldId id="310" r:id="rId13"/>
    <p:sldId id="307" r:id="rId14"/>
    <p:sldId id="311" r:id="rId15"/>
    <p:sldId id="312" r:id="rId16"/>
    <p:sldId id="313" r:id="rId17"/>
    <p:sldId id="299" r:id="rId18"/>
    <p:sldId id="270" r:id="rId19"/>
    <p:sldId id="301" r:id="rId20"/>
    <p:sldId id="30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2A6"/>
    <a:srgbClr val="0086EA"/>
    <a:srgbClr val="FFECAF"/>
    <a:srgbClr val="FFE79B"/>
    <a:srgbClr val="009A46"/>
    <a:srgbClr val="F27193"/>
    <a:srgbClr val="F1607D"/>
    <a:srgbClr val="F16247"/>
    <a:srgbClr val="FAC6D0"/>
    <a:srgbClr val="C0E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5501" autoAdjust="0"/>
  </p:normalViewPr>
  <p:slideViewPr>
    <p:cSldViewPr snapToGrid="0" showGuides="1">
      <p:cViewPr varScale="1">
        <p:scale>
          <a:sx n="85" d="100"/>
          <a:sy n="85" d="100"/>
        </p:scale>
        <p:origin x="1315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059DE-81C1-4E1A-AC5E-4A4B0CF1E219}" type="datetimeFigureOut">
              <a:rPr lang="en-GB" smtClean="0"/>
              <a:t>30/12/2023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62FF7-558C-4DEA-BF6C-BB13B99EEE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13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8682D8D-8A7F-4BA7-B7DD-DADB53CDF430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Listing activities </a:t>
            </a:r>
            <a:r>
              <a:rPr lang="en-US"/>
              <a:t>they </a:t>
            </a:r>
            <a:r>
              <a:rPr lang="en-US" dirty="0"/>
              <a:t>w</a:t>
            </a:r>
            <a:r>
              <a:rPr lang="en-US"/>
              <a:t>ill </a:t>
            </a:r>
            <a:r>
              <a:rPr lang="en-US" dirty="0"/>
              <a:t>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DA63D-E8F6-FC48-ACDC-A8E8AAAA624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80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2E9189D-955A-4D5A-AF64-C7DDD03778C7}" type="slidenum">
              <a:rPr lang="en-US" smtClean="0">
                <a:cs typeface="Arial" pitchFamily="34" charset="0"/>
              </a:rPr>
              <a:pPr eaLnBrk="1" hangingPunct="1"/>
              <a:t>20</a:t>
            </a:fld>
            <a:endParaRPr lang="en-US">
              <a:cs typeface="Arial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9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gif"/><Relationship Id="rId12" Type="http://schemas.openxmlformats.org/officeDocument/2006/relationships/image" Target="../media/image8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gif"/><Relationship Id="rId11" Type="http://schemas.openxmlformats.org/officeDocument/2006/relationships/image" Target="../media/image7.gif"/><Relationship Id="rId5" Type="http://schemas.openxmlformats.org/officeDocument/2006/relationships/image" Target="../media/image1.jpeg"/><Relationship Id="rId10" Type="http://schemas.openxmlformats.org/officeDocument/2006/relationships/image" Target="../media/image6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5.xml"/><Relationship Id="rId7" Type="http://schemas.openxmlformats.org/officeDocument/2006/relationships/slide" Target="slide16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proud_of_you.wma" TargetMode="Externa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051" name="Picture 3" descr="4a54840a_686827f4_1110386_182317034_2_resiz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Butterfly 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72000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AG00130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77523">
            <a:off x="2532063" y="5324475"/>
            <a:ext cx="4857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AG00130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5000625" y="5591175"/>
            <a:ext cx="4095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 descr="AG00130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59841">
            <a:off x="1873251" y="4852987"/>
            <a:ext cx="7556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 descr="AG00130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7210425" y="28575"/>
            <a:ext cx="4095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9" descr="images_1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2057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Musi1034.wav">
            <a:hlinkClick r:id="" action="ppaction://media"/>
          </p:cNvPr>
          <p:cNvPicPr>
            <a:picLocks noGrp="1" noChangeAspect="1" noChangeArrowheads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400800"/>
            <a:ext cx="304800" cy="304800"/>
          </a:xfrm>
        </p:spPr>
      </p:pic>
      <p:pic>
        <p:nvPicPr>
          <p:cNvPr id="2060" name="Picture 18" descr="Picture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0"/>
            <a:ext cx="4105275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0" descr="Bồ câu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6206">
            <a:off x="-152400" y="304800"/>
            <a:ext cx="2797175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2" name="Group 21"/>
          <p:cNvGrpSpPr>
            <a:grpSpLocks/>
          </p:cNvGrpSpPr>
          <p:nvPr/>
        </p:nvGrpSpPr>
        <p:grpSpPr bwMode="auto">
          <a:xfrm>
            <a:off x="0" y="0"/>
            <a:ext cx="9220200" cy="6858000"/>
            <a:chOff x="0" y="0"/>
            <a:chExt cx="5760" cy="4333"/>
          </a:xfrm>
        </p:grpSpPr>
        <p:pic>
          <p:nvPicPr>
            <p:cNvPr id="2065" name="Picture 22" descr="N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6" name="Picture 23" descr="N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7" name="Picture 24" descr="N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8" name="Picture 25" descr="N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63" name="Picture 26" descr="WINGS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1676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Text Box 6"/>
          <p:cNvSpPr txBox="1">
            <a:spLocks noChangeArrowheads="1"/>
          </p:cNvSpPr>
          <p:nvPr/>
        </p:nvSpPr>
        <p:spPr bwMode="auto">
          <a:xfrm>
            <a:off x="914400" y="129540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>
                <a:solidFill>
                  <a:srgbClr val="FFFF00"/>
                </a:solidFill>
                <a:latin typeface="Forte" pitchFamily="66" charset="0"/>
              </a:rPr>
              <a:t>WELCOME TO OUR CLASS</a:t>
            </a:r>
          </a:p>
        </p:txBody>
      </p:sp>
    </p:spTree>
    <p:extLst>
      <p:ext uri="{BB962C8B-B14F-4D97-AF65-F5344CB8AC3E}">
        <p14:creationId xmlns:p14="http://schemas.microsoft.com/office/powerpoint/2010/main" val="67990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232" fill="hold"/>
                                        <p:tgtEl>
                                          <p:spTgt spid="30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1266" y="332656"/>
            <a:ext cx="6768752" cy="143392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LUCKY NUMBER!</a:t>
            </a:r>
          </a:p>
        </p:txBody>
      </p:sp>
      <p:sp>
        <p:nvSpPr>
          <p:cNvPr id="5" name="Oval 4">
            <a:hlinkClick r:id="rId2" action="ppaction://hlinksldjump"/>
          </p:cNvPr>
          <p:cNvSpPr/>
          <p:nvPr/>
        </p:nvSpPr>
        <p:spPr>
          <a:xfrm>
            <a:off x="1614736" y="2146192"/>
            <a:ext cx="1584176" cy="1440160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1</a:t>
            </a:r>
          </a:p>
        </p:txBody>
      </p:sp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3774976" y="2136207"/>
            <a:ext cx="1584176" cy="144016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2</a:t>
            </a:r>
          </a:p>
        </p:txBody>
      </p:sp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6079232" y="2146192"/>
            <a:ext cx="1584176" cy="1440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3</a:t>
            </a:r>
          </a:p>
        </p:txBody>
      </p:sp>
      <p:sp>
        <p:nvSpPr>
          <p:cNvPr id="9" name="Oval 8">
            <a:hlinkClick r:id="rId5" action="ppaction://hlinksldjump"/>
          </p:cNvPr>
          <p:cNvSpPr/>
          <p:nvPr/>
        </p:nvSpPr>
        <p:spPr>
          <a:xfrm>
            <a:off x="1614736" y="4306432"/>
            <a:ext cx="1584176" cy="144016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4</a:t>
            </a:r>
          </a:p>
        </p:txBody>
      </p:sp>
      <p:sp>
        <p:nvSpPr>
          <p:cNvPr id="10" name="Oval 9">
            <a:hlinkClick r:id="rId6" action="ppaction://hlinksldjump"/>
          </p:cNvPr>
          <p:cNvSpPr/>
          <p:nvPr/>
        </p:nvSpPr>
        <p:spPr>
          <a:xfrm>
            <a:off x="3774976" y="4321639"/>
            <a:ext cx="1584176" cy="14401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5</a:t>
            </a:r>
          </a:p>
        </p:txBody>
      </p:sp>
      <p:sp>
        <p:nvSpPr>
          <p:cNvPr id="11" name="Oval 10">
            <a:hlinkClick r:id="rId7" action="ppaction://hlinksldjump"/>
          </p:cNvPr>
          <p:cNvSpPr/>
          <p:nvPr/>
        </p:nvSpPr>
        <p:spPr>
          <a:xfrm>
            <a:off x="6079232" y="4306432"/>
            <a:ext cx="1584176" cy="1440160"/>
          </a:xfrm>
          <a:prstGeom prst="ellipse">
            <a:avLst/>
          </a:prstGeom>
          <a:solidFill>
            <a:srgbClr val="0086EA"/>
          </a:solidFill>
          <a:ln>
            <a:solidFill>
              <a:srgbClr val="4462A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6</a:t>
            </a:r>
          </a:p>
        </p:txBody>
      </p:sp>
      <p:sp>
        <p:nvSpPr>
          <p:cNvPr id="4" name="Right Arrow 3">
            <a:hlinkClick r:id="rId8" action="ppaction://hlinksldjump"/>
          </p:cNvPr>
          <p:cNvSpPr/>
          <p:nvPr/>
        </p:nvSpPr>
        <p:spPr>
          <a:xfrm>
            <a:off x="7973568" y="5707507"/>
            <a:ext cx="768096" cy="4195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22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26925"/>
            <a:ext cx="6768752" cy="97327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</a:p>
        </p:txBody>
      </p:sp>
      <p:sp>
        <p:nvSpPr>
          <p:cNvPr id="3" name="AutoShape 2" descr="VỎ HỘP QUÀ TẶNG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3962400" cy="36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8241792" y="6096000"/>
            <a:ext cx="658368" cy="63398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55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26925"/>
            <a:ext cx="6768752" cy="97327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</a:p>
        </p:txBody>
      </p:sp>
      <p:sp>
        <p:nvSpPr>
          <p:cNvPr id="3" name="AutoShape 2" descr="VỎ HỘP QUÀ TẶNG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3962400" cy="36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ction Button: Home 4">
            <a:hlinkClick r:id="rId4" action="ppaction://hlinksldjump" highlightClick="1"/>
          </p:cNvPr>
          <p:cNvSpPr/>
          <p:nvPr/>
        </p:nvSpPr>
        <p:spPr>
          <a:xfrm>
            <a:off x="8241792" y="6096000"/>
            <a:ext cx="658368" cy="63398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55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8640" y="638288"/>
            <a:ext cx="792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It’s good if children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help their parents with the housework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vi-VN" sz="2000" b="1" i="1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Children shou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ld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………………………………………………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2928" y="1146190"/>
            <a:ext cx="460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help their parents with the housework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8241792" y="6096000"/>
            <a:ext cx="658368" cy="63398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340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7344" y="674864"/>
            <a:ext cx="7723632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It’s not a good idea when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you eat a lot of sweets and candies.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000" b="1" i="1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 shouldn’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t……………………………………………..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7312" y="1182624"/>
            <a:ext cx="419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eat a lot of sweets and candies.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8241792" y="6096000"/>
            <a:ext cx="658368" cy="63398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76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8304" y="309104"/>
            <a:ext cx="7650480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I’m not happy when children lie to their parents.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b="1" i="1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Children shouldn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’t………………………………………………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0736" y="672738"/>
            <a:ext cx="353568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lie to their parents.</a:t>
            </a:r>
            <a:endParaRPr lang="en-GB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8241792" y="6096000"/>
            <a:ext cx="658368" cy="63398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89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7344" y="307456"/>
            <a:ext cx="73091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4. She doesn’t have  any new books in the bag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000" b="1" i="1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There …………………………………………..................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9591" y="815287"/>
            <a:ext cx="462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aren’t any  new books in her bag.</a:t>
            </a:r>
            <a:endParaRPr lang="en-GB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8241792" y="6096000"/>
            <a:ext cx="658368" cy="63398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10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605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611" y="1361121"/>
            <a:ext cx="9423221" cy="54968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7898" y="3588487"/>
            <a:ext cx="1212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B050"/>
                </a:solidFill>
                <a:latin typeface="Comic Sans MS" panose="030F0702030302020204" pitchFamily="66" charset="0"/>
              </a:rPr>
              <a:t>I want to have a brother.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00754" y="3588487"/>
            <a:ext cx="1212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F27193"/>
                </a:solidFill>
                <a:latin typeface="Comic Sans MS" panose="030F0702030302020204" pitchFamily="66" charset="0"/>
              </a:rPr>
              <a:t>I want to visit Singapore</a:t>
            </a:r>
          </a:p>
        </p:txBody>
      </p:sp>
      <p:sp>
        <p:nvSpPr>
          <p:cNvPr id="7" name="TextBox 6"/>
          <p:cNvSpPr txBox="1"/>
          <p:nvPr/>
        </p:nvSpPr>
        <p:spPr>
          <a:xfrm rot="20715461">
            <a:off x="5721110" y="5561493"/>
            <a:ext cx="1098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-50">
                <a:solidFill>
                  <a:srgbClr val="C00000"/>
                </a:solidFill>
                <a:latin typeface="Comic Sans MS" panose="030F0702030302020204" pitchFamily="66" charset="0"/>
              </a:rPr>
              <a:t>I want to live in a tree house.</a:t>
            </a:r>
          </a:p>
        </p:txBody>
      </p:sp>
    </p:spTree>
    <p:extLst>
      <p:ext uri="{BB962C8B-B14F-4D97-AF65-F5344CB8AC3E}">
        <p14:creationId xmlns:p14="http://schemas.microsoft.com/office/powerpoint/2010/main" val="2241391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80891" y="2260834"/>
            <a:ext cx="7648575" cy="3886200"/>
            <a:chOff x="897712" y="1635900"/>
            <a:chExt cx="7648575" cy="38862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712" y="1635900"/>
              <a:ext cx="7648575" cy="388620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1264864" y="2200275"/>
              <a:ext cx="7102959" cy="839650"/>
              <a:chOff x="363373" y="1262747"/>
              <a:chExt cx="7102959" cy="83965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27314" y="1271400"/>
                <a:ext cx="663901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Each student gets a small piece of paper and writes his / her wishes on it.</a:t>
                </a:r>
                <a:endParaRPr lang="en-US" sz="2400" i="1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264864" y="2981677"/>
              <a:ext cx="7102959" cy="470318"/>
              <a:chOff x="363373" y="1262747"/>
              <a:chExt cx="7102959" cy="470318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827314" y="1271400"/>
                <a:ext cx="66390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He / She hangs it on a tree.</a:t>
                </a:r>
                <a:endParaRPr lang="en-US" sz="2400" i="1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264864" y="3488455"/>
              <a:ext cx="7017899" cy="839650"/>
              <a:chOff x="363373" y="1262747"/>
              <a:chExt cx="7017899" cy="83965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27314" y="1271400"/>
                <a:ext cx="65539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Other students take turns to come up, get a piece of paper and read aloud the wish.</a:t>
                </a:r>
                <a:endParaRPr lang="en-US" sz="2400" i="1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264864" y="4328105"/>
              <a:ext cx="7102959" cy="470318"/>
              <a:chOff x="363373" y="1262747"/>
              <a:chExt cx="7102959" cy="470318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827314" y="1271400"/>
                <a:ext cx="66390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The class guess whose wish it is.</a:t>
                </a:r>
                <a:endParaRPr lang="en-US" sz="2400" i="1"/>
              </a:p>
            </p:txBody>
          </p:sp>
        </p:grp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605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414" y="130358"/>
            <a:ext cx="2572681" cy="2860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81996" y="1262384"/>
            <a:ext cx="22048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 wish</a:t>
            </a:r>
          </a:p>
        </p:txBody>
      </p:sp>
    </p:spTree>
    <p:extLst>
      <p:ext uri="{BB962C8B-B14F-4D97-AF65-F5344CB8AC3E}">
        <p14:creationId xmlns:p14="http://schemas.microsoft.com/office/powerpoint/2010/main" val="483905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4a5d6a26_12ed0ad3_anhve10331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11513" y="476250"/>
            <a:ext cx="5681662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 </a:t>
            </a:r>
            <a:endParaRPr lang="en-GB"/>
          </a:p>
          <a:p>
            <a:pPr algn="ctr"/>
            <a:r>
              <a:rPr lang="en-US" sz="5400" b="1" i="1"/>
              <a:t>Homework:</a:t>
            </a:r>
          </a:p>
          <a:p>
            <a:pPr algn="ctr"/>
            <a:endParaRPr lang="en-GB" sz="5400"/>
          </a:p>
          <a:p>
            <a:r>
              <a:rPr lang="en-US" sz="2800"/>
              <a:t>-Practice vocabulary and pronunciation </a:t>
            </a:r>
            <a:r>
              <a:rPr lang="en-US" sz="2800" b="1"/>
              <a:t>/s /and /ʃ /</a:t>
            </a:r>
            <a:r>
              <a:rPr lang="en-US" sz="2800"/>
              <a:t> sounds</a:t>
            </a:r>
          </a:p>
          <a:p>
            <a:r>
              <a:rPr lang="en-US" sz="2800"/>
              <a:t>-Write 5 sentences to tell about the most useful things on Tet  holiday</a:t>
            </a:r>
            <a:endParaRPr lang="en-GB" sz="2800"/>
          </a:p>
          <a:p>
            <a:r>
              <a:rPr lang="en-US" sz="2800"/>
              <a:t>-Prepare </a:t>
            </a:r>
            <a:r>
              <a:rPr lang="en-US" sz="2800" b="1"/>
              <a:t>REVIEW 2 LANGUAGE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164426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507" y="0"/>
            <a:ext cx="5827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Activities you should do/ shouldn’t do at Tet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81" y="807774"/>
            <a:ext cx="2476726" cy="186555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3795" y="2996519"/>
            <a:ext cx="2840879" cy="176784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65" y="2791565"/>
            <a:ext cx="2280909" cy="192770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7082" y="4911054"/>
            <a:ext cx="2837592" cy="186555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6152" y="4866148"/>
            <a:ext cx="2816352" cy="202416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6152" y="708024"/>
            <a:ext cx="2909623" cy="21449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407" y="628173"/>
            <a:ext cx="3131833" cy="222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4" descr="Káº¿t quáº£ hÃ¬nh áº£nh cho há»c sinh lÃ m vá»¡ bÃ¡t trong ngÃ y táº¿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152" y="2929132"/>
            <a:ext cx="2833510" cy="19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8" y="4831747"/>
            <a:ext cx="1694688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766" y="87782"/>
            <a:ext cx="202537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* WARM UP 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17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-304800"/>
            <a:ext cx="9144000" cy="7162800"/>
          </a:xfrm>
          <a:prstGeom prst="rect">
            <a:avLst/>
          </a:prstGeom>
          <a:gradFill rotWithShape="1">
            <a:gsLst>
              <a:gs pos="0">
                <a:srgbClr val="CCFF33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914400" y="3276600"/>
            <a:ext cx="5991225" cy="21669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0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  <a:latin typeface="Arial Black"/>
              </a:rPr>
              <a:t>Goodbye. See you again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1101762">
            <a:off x="5638800" y="5257800"/>
            <a:ext cx="685800" cy="792163"/>
            <a:chOff x="2736" y="1920"/>
            <a:chExt cx="457" cy="595"/>
          </a:xfrm>
        </p:grpSpPr>
        <p:sp>
          <p:nvSpPr>
            <p:cNvPr id="10265" name="Freeform 5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Freeform 6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191000" y="5562600"/>
            <a:ext cx="1087438" cy="1090613"/>
            <a:chOff x="3155" y="2736"/>
            <a:chExt cx="685" cy="687"/>
          </a:xfrm>
        </p:grpSpPr>
        <p:sp>
          <p:nvSpPr>
            <p:cNvPr id="10263" name="Freeform 8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Freeform 9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4937768">
            <a:off x="7391400" y="5181601"/>
            <a:ext cx="1087437" cy="1090612"/>
            <a:chOff x="3155" y="2736"/>
            <a:chExt cx="685" cy="687"/>
          </a:xfrm>
        </p:grpSpPr>
        <p:sp>
          <p:nvSpPr>
            <p:cNvPr id="10261" name="Freeform 11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Freeform 12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 rot="4937768">
            <a:off x="1754188" y="5768975"/>
            <a:ext cx="1087437" cy="1090613"/>
            <a:chOff x="3155" y="2736"/>
            <a:chExt cx="685" cy="687"/>
          </a:xfrm>
        </p:grpSpPr>
        <p:sp>
          <p:nvSpPr>
            <p:cNvPr id="10259" name="Freeform 14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Freeform 15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 rot="-1101762">
            <a:off x="0" y="3810000"/>
            <a:ext cx="685800" cy="792163"/>
            <a:chOff x="2736" y="1920"/>
            <a:chExt cx="457" cy="595"/>
          </a:xfrm>
        </p:grpSpPr>
        <p:sp>
          <p:nvSpPr>
            <p:cNvPr id="10257" name="Freeform 17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Freeform 18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0" y="4876800"/>
            <a:ext cx="1087438" cy="1090613"/>
            <a:chOff x="3155" y="2736"/>
            <a:chExt cx="685" cy="687"/>
          </a:xfrm>
        </p:grpSpPr>
        <p:sp>
          <p:nvSpPr>
            <p:cNvPr id="10255" name="Freeform 20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Freeform 21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2819400" y="6019800"/>
            <a:ext cx="762000" cy="544513"/>
            <a:chOff x="3155" y="2736"/>
            <a:chExt cx="685" cy="687"/>
          </a:xfrm>
        </p:grpSpPr>
        <p:sp>
          <p:nvSpPr>
            <p:cNvPr id="10253" name="Freeform 23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Freeform 24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1145" name="WordArt 25"/>
          <p:cNvSpPr>
            <a:spLocks noChangeArrowheads="1" noChangeShapeType="1" noTextEdit="1"/>
          </p:cNvSpPr>
          <p:nvPr/>
        </p:nvSpPr>
        <p:spPr bwMode="auto">
          <a:xfrm>
            <a:off x="1524000" y="762000"/>
            <a:ext cx="66294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GB" sz="3600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Thanks for your atendance!</a:t>
            </a:r>
          </a:p>
        </p:txBody>
      </p:sp>
      <p:pic>
        <p:nvPicPr>
          <p:cNvPr id="261146" name="proud_of_you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075370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65" fill="hold"/>
                                        <p:tgtEl>
                                          <p:spTgt spid="261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83492 C -0.05399 -0.75215 -0.0533 -0.74797 -0.05712 -0.68978 C -0.05382 -0.65314 -0.0599 -0.64966 -0.04375 -0.63483 C -0.03368 -0.62694 -0.03229 -0.62903 -0.0224 -0.62462 C -0.01771 -0.62231 -0.00833 -0.6179 -0.00833 -0.61813 C 0.00729 -0.5815 0.00087 -0.53953 -0.01163 -0.50545 C -0.01372 -0.49942 -0.01511 -0.49316 -0.01806 -0.48899 C -0.02101 -0.48481 -0.02448 -0.48018 -0.02708 -0.47647 L -0.04445 -0.43891 C -0.04445 -0.43914 -0.04445 -0.43891 -0.04445 -0.43914 C -0.05174 -0.42847 -0.06129 -0.4192 -0.06667 -0.40575 C -0.06997 -0.3981 -0.07518 -0.38117 -0.07518 -0.38141 C -0.06649 -0.34176 -0.04358 -0.35474 -0.02309 -0.35219 C -0.01684 -0.35219 -0.01077 -0.35057 -0.00434 -0.34918 C 0.01545 -0.34083 0.0217 -0.34199 0.03646 -0.31139 C 0.04149 -0.30142 0.05121 -0.28055 0.05139 -0.28078 C 0.05642 -0.25829 0.0559 -0.22166 0.04444 -0.20427 C 0.04184 -0.20056 0.0276 -0.19546 0.02621 -0.19499 C 0.00312 -0.18479 -0.01719 -0.17297 -0.04045 -0.16717 C -0.04774 -0.1579 -0.0559 -0.15117 -0.06302 -0.14213 C -0.07292 -0.12822 -0.08143 -0.0895 -0.08386 -0.0684 C -0.08281 -0.05936 -0.08386 -0.04823 -0.08056 -0.04058 C -0.07153 -0.01878 -0.04809 -0.02087 -0.03559 -0.0153 C -0.03073 -0.01322 -0.02604 -0.00997 -0.02136 -0.00788 C -0.01268 -0.00487 -0.0033 -0.00464 0.00451 0.00232 C 0.00955 0.00603 0.01892 0.01762 0.01892 0.01716 C 0.02153 0.02365 0.02656 0.03223 0.02673 0.04127 C 0.02743 0.05843 0.01545 0.06608 0.00903 0.07466 C -0.00434 0.09274 -0.01945 0.10735 -0.03108 0.12891 C -0.0316 0.13285 -0.03386 0.13703 -0.03299 0.13981 C -0.03195 0.14445 -0.01667 0.15557 -0.01615 0.15488 C 0.00278 0.16392 0.02014 0.1616 0.03976 0.16021 " pathEditMode="relative" rAng="10656418" ptsTypes="fffffffFfffffffffffffffffffffffA">
                                      <p:cBhvr>
                                        <p:cTn id="42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499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54 -0.97315 C 0.17222 -0.9588 0.16822 -0.93796 0.15763 -0.91019 C 0.14982 -0.86528 0.14375 -0.85787 0.14739 -0.82824 C 0.14843 -0.82199 0.14913 -0.81505 0.15104 -0.80972 C 0.15364 -0.8007 0.16024 -0.78357 0.16076 -0.78426 C 0.1592 -0.76621 0.15954 -0.75185 0.14791 -0.7375 C 0.1434 -0.73148 0.1342 -0.71991 0.13437 -0.72014 C 0.1276 -0.70278 0.12569 -0.7007 0.12517 -0.67732 C 0.12482 -0.64653 0.13229 -0.62917 0.12274 -0.65463 C 0.1118 -0.65255 0.11024 -0.64491 0.10052 -0.63009 C 0.075 -0.59259 0.10347 -0.64028 0.08194 -0.60255 C 0.07725 -0.56644 0.0776 -0.56945 0.08437 -0.54491 C 0.09513 -0.50533 0.07604 -0.56227 0.09131 -0.51968 C 0.08958 -0.48773 0.08472 -0.45324 0.07326 -0.42384 C 0.071 -0.41759 0.05954 -0.40903 0.05711 -0.40695 C 0.05451 -0.40208 0.05208 -0.39722 0.04947 -0.39306 C 0.04704 -0.38866 0.04427 -0.3882 0.04236 -0.38403 C 0.03802 -0.37431 0.03125 -0.35394 0.03142 -0.3544 C 0.03298 -0.34375 0.03663 -0.33472 0.03732 -0.32384 C 0.0375 -0.31783 0.0375 -0.31204 0.03819 -0.30533 C 0.03871 -0.29908 0.0434 -0.29468 0.04166 -0.28796 C 0.04045 -0.28264 0.03802 -0.29329 0.03611 -0.29583 C 0.02239 -0.29074 0.01371 -0.2706 0.00173 -0.25162 C -0.00035 -0.24491 -0.00973 -0.22153 -0.01077 -0.21644 C -0.01337 -0.20116 -0.01285 -0.17477 -0.0125 -0.16088 C -0.01441 -0.14908 -0.01875 -0.13611 -0.01737 -0.12755 C -0.01598 -0.11829 -0.00973 -0.11736 -0.00573 -0.11158 C -0.00122 -0.10602 0.00173 -0.09607 0.00347 -0.08565 C 0.0059 -0.07361 0.00798 -0.06065 0.01024 -0.04908 C 0.01128 -0.04445 0.0125 -0.03634 0.01267 -0.03681 C 0.00104 -0.03218 -0.00157 -0.0331 -0.01025 -0.01111 C -0.01702 0.01667 -0.03316 0.08055 -0.04532 0.10671 C -0.05139 0.11967 -0.06112 0.12153 -0.06823 0.13264 C -0.07101 0.13727 -0.07605 0.14583 -0.07587 0.1456 " pathEditMode="relative" rAng="11756402" ptsTypes="fffffffffffffffffffffffffffffffffA">
                                      <p:cBhvr>
                                        <p:cTn id="5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561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" presetClass="path" presetSubtype="0" repeatCount="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70" dur="5000" spd="-100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3000" fill="hold"/>
                                        <p:tgtEl>
                                          <p:spTgt spid="26112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1146"/>
                </p:tgtEl>
              </p:cMediaNode>
            </p:audio>
          </p:childTnLst>
        </p:cTn>
      </p:par>
    </p:tnLst>
    <p:bldLst>
      <p:bldP spid="261123" grpId="0" animBg="1"/>
      <p:bldP spid="2611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8846" y="4227928"/>
            <a:ext cx="77384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38100">
                  <a:solidFill>
                    <a:srgbClr val="FF0000"/>
                  </a:solidFill>
                </a:ln>
                <a:solidFill>
                  <a:srgbClr val="00FF00"/>
                </a:solidFill>
                <a:cs typeface="Arial" charset="0"/>
              </a:rPr>
              <a:t>UNIT 6: OUR TET HOLIDAY</a:t>
            </a:r>
          </a:p>
        </p:txBody>
      </p:sp>
      <p:sp>
        <p:nvSpPr>
          <p:cNvPr id="6150" name="WordArt 13"/>
          <p:cNvSpPr>
            <a:spLocks noChangeArrowheads="1" noChangeShapeType="1" noTextEdit="1"/>
          </p:cNvSpPr>
          <p:nvPr/>
        </p:nvSpPr>
        <p:spPr bwMode="auto">
          <a:xfrm rot="154665">
            <a:off x="4130675" y="2727325"/>
            <a:ext cx="1139825" cy="419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6722"/>
              </a:avLst>
            </a:prstTxWarp>
          </a:bodyPr>
          <a:lstStyle/>
          <a:p>
            <a:pPr algn="ctr"/>
            <a:r>
              <a:rPr lang="en-GB" sz="3600" kern="10" spc="720" dirty="0">
                <a:gradFill rotWithShape="1">
                  <a:gsLst>
                    <a:gs pos="0">
                      <a:srgbClr val="FFFF66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ENGLISH 6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44" y="0"/>
            <a:ext cx="5094515" cy="386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122" y="247932"/>
            <a:ext cx="3257586" cy="359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3" y="5292425"/>
            <a:ext cx="2151014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i="1" dirty="0"/>
              <a:t>LESSON 7</a:t>
            </a:r>
            <a:endParaRPr lang="en-GB" sz="3600" b="1" i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036" y="5205769"/>
            <a:ext cx="3916623" cy="7329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883" y="5202674"/>
            <a:ext cx="961782" cy="77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14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3575441" y="1100835"/>
            <a:ext cx="2691246" cy="4561609"/>
          </a:xfrm>
          <a:prstGeom prst="rect">
            <a:avLst/>
          </a:prstGeom>
          <a:solidFill>
            <a:srgbClr val="FFE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23" y="74839"/>
            <a:ext cx="470476" cy="510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10440" y="39616"/>
            <a:ext cx="7599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verbs on the left with the nouns on the right.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3564" y="1115127"/>
            <a:ext cx="2161309" cy="4561609"/>
            <a:chOff x="1007918" y="1620982"/>
            <a:chExt cx="2161309" cy="456160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1007918" y="1620982"/>
              <a:ext cx="2067791" cy="45616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125878" y="1803559"/>
              <a:ext cx="2043349" cy="470318"/>
              <a:chOff x="363373" y="1262747"/>
              <a:chExt cx="2043349" cy="470318"/>
            </a:xfrm>
            <a:grpFill/>
          </p:grpSpPr>
          <p:sp>
            <p:nvSpPr>
              <p:cNvPr id="17" name="TextBox 16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give</a:t>
                </a:r>
                <a:endParaRPr lang="en-US" sz="2400" i="1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125878" y="2551364"/>
              <a:ext cx="2043349" cy="470318"/>
              <a:chOff x="363373" y="1262747"/>
              <a:chExt cx="2043349" cy="470318"/>
            </a:xfrm>
            <a:grpFill/>
          </p:grpSpPr>
          <p:sp>
            <p:nvSpPr>
              <p:cNvPr id="20" name="TextBox 19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cook</a:t>
                </a:r>
                <a:endParaRPr lang="en-US" sz="2400" i="1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125878" y="3307822"/>
              <a:ext cx="2043349" cy="470318"/>
              <a:chOff x="363373" y="1262747"/>
              <a:chExt cx="2043349" cy="470318"/>
            </a:xfrm>
            <a:grpFill/>
          </p:grpSpPr>
          <p:sp>
            <p:nvSpPr>
              <p:cNvPr id="23" name="TextBox 22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plant</a:t>
                </a:r>
                <a:endParaRPr lang="en-US" sz="2400" i="1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125878" y="4055627"/>
              <a:ext cx="2043349" cy="470318"/>
              <a:chOff x="363373" y="1262747"/>
              <a:chExt cx="2043349" cy="470318"/>
            </a:xfrm>
            <a:grpFill/>
          </p:grpSpPr>
          <p:sp>
            <p:nvSpPr>
              <p:cNvPr id="26" name="TextBox 25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make</a:t>
                </a:r>
                <a:endParaRPr lang="en-US" sz="2400" i="1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125878" y="4796474"/>
              <a:ext cx="2043349" cy="470318"/>
              <a:chOff x="363373" y="1262747"/>
              <a:chExt cx="2043349" cy="470318"/>
            </a:xfrm>
            <a:grpFill/>
          </p:grpSpPr>
          <p:sp>
            <p:nvSpPr>
              <p:cNvPr id="29" name="TextBox 28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watch</a:t>
                </a:r>
                <a:endParaRPr lang="en-US" sz="2400" i="1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125878" y="5544279"/>
              <a:ext cx="2043349" cy="470318"/>
              <a:chOff x="363373" y="1262747"/>
              <a:chExt cx="2043349" cy="470318"/>
            </a:xfrm>
            <a:grpFill/>
          </p:grpSpPr>
          <p:sp>
            <p:nvSpPr>
              <p:cNvPr id="32" name="TextBox 31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6.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break</a:t>
                </a:r>
                <a:endParaRPr lang="en-US" sz="2400" i="1"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3880437" y="1316222"/>
            <a:ext cx="2043349" cy="470318"/>
            <a:chOff x="363373" y="1262747"/>
            <a:chExt cx="2043349" cy="470318"/>
          </a:xfrm>
        </p:grpSpPr>
        <p:sp>
          <p:nvSpPr>
            <p:cNvPr id="52" name="TextBox 51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7313" y="1271400"/>
              <a:ext cx="1579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wish</a:t>
              </a:r>
              <a:endParaRPr lang="en-US" sz="2400" i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880437" y="2027107"/>
            <a:ext cx="2043349" cy="470318"/>
            <a:chOff x="363373" y="1262747"/>
            <a:chExt cx="2043349" cy="470318"/>
          </a:xfrm>
        </p:grpSpPr>
        <p:sp>
          <p:nvSpPr>
            <p:cNvPr id="50" name="TextBox 49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27313" y="1271400"/>
              <a:ext cx="1579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fireworks</a:t>
              </a:r>
              <a:endParaRPr lang="en-US" sz="2400" i="1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880437" y="2783565"/>
            <a:ext cx="2386250" cy="470318"/>
            <a:chOff x="363373" y="1262747"/>
            <a:chExt cx="2386250" cy="470318"/>
          </a:xfrm>
        </p:grpSpPr>
        <p:sp>
          <p:nvSpPr>
            <p:cNvPr id="48" name="TextBox 47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27313" y="1271400"/>
              <a:ext cx="19223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special food</a:t>
              </a:r>
              <a:endParaRPr lang="en-US" sz="2400" i="1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880437" y="3531370"/>
            <a:ext cx="2573286" cy="470318"/>
            <a:chOff x="363373" y="1262747"/>
            <a:chExt cx="2573286" cy="470318"/>
          </a:xfrm>
        </p:grpSpPr>
        <p:sp>
          <p:nvSpPr>
            <p:cNvPr id="46" name="TextBox 4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27313" y="1271400"/>
              <a:ext cx="2109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lucky money</a:t>
              </a:r>
              <a:endParaRPr lang="en-US" sz="2400" i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880437" y="4272217"/>
            <a:ext cx="2043349" cy="470318"/>
            <a:chOff x="363373" y="1262747"/>
            <a:chExt cx="2043349" cy="470318"/>
          </a:xfrm>
        </p:grpSpPr>
        <p:sp>
          <p:nvSpPr>
            <p:cNvPr id="44" name="TextBox 4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e.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27313" y="1271400"/>
              <a:ext cx="1579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trees</a:t>
              </a:r>
              <a:endParaRPr lang="en-US" sz="2400" i="1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880437" y="5020022"/>
            <a:ext cx="2043349" cy="470318"/>
            <a:chOff x="363373" y="1262747"/>
            <a:chExt cx="2043349" cy="470318"/>
          </a:xfrm>
        </p:grpSpPr>
        <p:sp>
          <p:nvSpPr>
            <p:cNvPr id="42" name="TextBox 41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f.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27313" y="1271400"/>
              <a:ext cx="1579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things</a:t>
              </a:r>
              <a:endParaRPr lang="en-US" sz="2400" i="1" dirty="0"/>
            </a:p>
          </p:txBody>
        </p:sp>
      </p:grpSp>
      <p:cxnSp>
        <p:nvCxnSpPr>
          <p:cNvPr id="3" name="Straight Arrow Connector 2"/>
          <p:cNvCxnSpPr/>
          <p:nvPr/>
        </p:nvCxnSpPr>
        <p:spPr>
          <a:xfrm>
            <a:off x="1840992" y="1555707"/>
            <a:ext cx="2039445" cy="212950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48" idx="1"/>
          </p:cNvCxnSpPr>
          <p:nvPr/>
        </p:nvCxnSpPr>
        <p:spPr>
          <a:xfrm>
            <a:off x="1840992" y="2411779"/>
            <a:ext cx="2039445" cy="60261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44" idx="1"/>
          </p:cNvCxnSpPr>
          <p:nvPr/>
        </p:nvCxnSpPr>
        <p:spPr>
          <a:xfrm>
            <a:off x="2065168" y="3041452"/>
            <a:ext cx="1815269" cy="1461598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2065168" y="1759369"/>
            <a:ext cx="1946000" cy="202988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2231136" y="2420432"/>
            <a:ext cx="2113241" cy="2236457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535936" y="5277909"/>
            <a:ext cx="134450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06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F1CB95E-89BF-8607-4072-C7465B4FD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5257904-FE03-AC6E-A7B0-E57ED539D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90">
            <a:extLst>
              <a:ext uri="{FF2B5EF4-FFF2-40B4-BE49-F238E27FC236}">
                <a16:creationId xmlns:a16="http://schemas.microsoft.com/office/drawing/2014/main" id="{A411492E-41DB-4173-6A48-BDD95EB5D460}"/>
              </a:ext>
            </a:extLst>
          </p:cNvPr>
          <p:cNvGrpSpPr/>
          <p:nvPr/>
        </p:nvGrpSpPr>
        <p:grpSpPr>
          <a:xfrm>
            <a:off x="2904610" y="1501797"/>
            <a:ext cx="3334779" cy="4211038"/>
            <a:chOff x="1125878" y="1803559"/>
            <a:chExt cx="3334779" cy="4211038"/>
          </a:xfrm>
        </p:grpSpPr>
        <p:grpSp>
          <p:nvGrpSpPr>
            <p:cNvPr id="5" name="Group 92">
              <a:extLst>
                <a:ext uri="{FF2B5EF4-FFF2-40B4-BE49-F238E27FC236}">
                  <a16:creationId xmlns:a16="http://schemas.microsoft.com/office/drawing/2014/main" id="{3EB0DC5E-F372-CF4A-7D70-EF628736590A}"/>
                </a:ext>
              </a:extLst>
            </p:cNvPr>
            <p:cNvGrpSpPr/>
            <p:nvPr/>
          </p:nvGrpSpPr>
          <p:grpSpPr>
            <a:xfrm>
              <a:off x="1125878" y="1803559"/>
              <a:ext cx="3334779" cy="470318"/>
              <a:chOff x="363373" y="1262747"/>
              <a:chExt cx="3334779" cy="470318"/>
            </a:xfrm>
          </p:grpSpPr>
          <p:sp>
            <p:nvSpPr>
              <p:cNvPr id="21" name="TextBox 108">
                <a:extLst>
                  <a:ext uri="{FF2B5EF4-FFF2-40B4-BE49-F238E27FC236}">
                    <a16:creationId xmlns:a16="http://schemas.microsoft.com/office/drawing/2014/main" id="{62D5CE2F-F462-4738-153C-5673A170A143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753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1 - d</a:t>
                </a:r>
              </a:p>
            </p:txBody>
          </p:sp>
          <p:sp>
            <p:nvSpPr>
              <p:cNvPr id="22" name="TextBox 109">
                <a:extLst>
                  <a:ext uri="{FF2B5EF4-FFF2-40B4-BE49-F238E27FC236}">
                    <a16:creationId xmlns:a16="http://schemas.microsoft.com/office/drawing/2014/main" id="{C2D1B1FE-E736-DB3A-3D91-C8DF15A18A45}"/>
                  </a:ext>
                </a:extLst>
              </p:cNvPr>
              <p:cNvSpPr txBox="1"/>
              <p:nvPr/>
            </p:nvSpPr>
            <p:spPr>
              <a:xfrm>
                <a:off x="1116873" y="1271400"/>
                <a:ext cx="25812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give lucky money</a:t>
                </a:r>
                <a:endParaRPr lang="en-US" sz="2400" i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6" name="Group 93">
              <a:extLst>
                <a:ext uri="{FF2B5EF4-FFF2-40B4-BE49-F238E27FC236}">
                  <a16:creationId xmlns:a16="http://schemas.microsoft.com/office/drawing/2014/main" id="{C16974E1-C48A-9541-E585-6DCC351946C3}"/>
                </a:ext>
              </a:extLst>
            </p:cNvPr>
            <p:cNvGrpSpPr/>
            <p:nvPr/>
          </p:nvGrpSpPr>
          <p:grpSpPr>
            <a:xfrm>
              <a:off x="1125878" y="2551364"/>
              <a:ext cx="3258579" cy="470318"/>
              <a:chOff x="363373" y="1262747"/>
              <a:chExt cx="3258579" cy="470318"/>
            </a:xfrm>
          </p:grpSpPr>
          <p:sp>
            <p:nvSpPr>
              <p:cNvPr id="19" name="TextBox 106">
                <a:extLst>
                  <a:ext uri="{FF2B5EF4-FFF2-40B4-BE49-F238E27FC236}">
                    <a16:creationId xmlns:a16="http://schemas.microsoft.com/office/drawing/2014/main" id="{5B4A721A-F92B-F54A-A7C7-3A24D185DB11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753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2 - c</a:t>
                </a:r>
              </a:p>
            </p:txBody>
          </p:sp>
          <p:sp>
            <p:nvSpPr>
              <p:cNvPr id="20" name="TextBox 107">
                <a:extLst>
                  <a:ext uri="{FF2B5EF4-FFF2-40B4-BE49-F238E27FC236}">
                    <a16:creationId xmlns:a16="http://schemas.microsoft.com/office/drawing/2014/main" id="{BE6C902E-EDB4-D119-8571-3FFFC0D90E3F}"/>
                  </a:ext>
                </a:extLst>
              </p:cNvPr>
              <p:cNvSpPr txBox="1"/>
              <p:nvPr/>
            </p:nvSpPr>
            <p:spPr>
              <a:xfrm>
                <a:off x="1116873" y="1271400"/>
                <a:ext cx="25050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cook special food</a:t>
                </a:r>
                <a:endParaRPr lang="en-US" sz="2400" i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7" name="Group 94">
              <a:extLst>
                <a:ext uri="{FF2B5EF4-FFF2-40B4-BE49-F238E27FC236}">
                  <a16:creationId xmlns:a16="http://schemas.microsoft.com/office/drawing/2014/main" id="{34BB4A0F-D7BA-4F0B-5C3E-F1BE1FD98AEB}"/>
                </a:ext>
              </a:extLst>
            </p:cNvPr>
            <p:cNvGrpSpPr/>
            <p:nvPr/>
          </p:nvGrpSpPr>
          <p:grpSpPr>
            <a:xfrm>
              <a:off x="1125878" y="3307822"/>
              <a:ext cx="2332909" cy="470318"/>
              <a:chOff x="363373" y="1262747"/>
              <a:chExt cx="2332909" cy="470318"/>
            </a:xfrm>
          </p:grpSpPr>
          <p:sp>
            <p:nvSpPr>
              <p:cNvPr id="17" name="TextBox 104">
                <a:extLst>
                  <a:ext uri="{FF2B5EF4-FFF2-40B4-BE49-F238E27FC236}">
                    <a16:creationId xmlns:a16="http://schemas.microsoft.com/office/drawing/2014/main" id="{BF52FB4D-E9EF-9D05-4414-38118C34651B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753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3 - e</a:t>
                </a:r>
              </a:p>
            </p:txBody>
          </p:sp>
          <p:sp>
            <p:nvSpPr>
              <p:cNvPr id="18" name="TextBox 105">
                <a:extLst>
                  <a:ext uri="{FF2B5EF4-FFF2-40B4-BE49-F238E27FC236}">
                    <a16:creationId xmlns:a16="http://schemas.microsoft.com/office/drawing/2014/main" id="{F46FFF92-E4B5-540F-3FC2-13CD3BAB19CE}"/>
                  </a:ext>
                </a:extLst>
              </p:cNvPr>
              <p:cNvSpPr txBox="1"/>
              <p:nvPr/>
            </p:nvSpPr>
            <p:spPr>
              <a:xfrm>
                <a:off x="1116873" y="1271400"/>
                <a:ext cx="1579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plant trees</a:t>
                </a:r>
                <a:endParaRPr lang="en-US" sz="2400" i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8" name="Group 95">
              <a:extLst>
                <a:ext uri="{FF2B5EF4-FFF2-40B4-BE49-F238E27FC236}">
                  <a16:creationId xmlns:a16="http://schemas.microsoft.com/office/drawing/2014/main" id="{9DB900FC-7D3C-6078-4B6D-153753F91B1A}"/>
                </a:ext>
              </a:extLst>
            </p:cNvPr>
            <p:cNvGrpSpPr/>
            <p:nvPr/>
          </p:nvGrpSpPr>
          <p:grpSpPr>
            <a:xfrm>
              <a:off x="1125878" y="4055627"/>
              <a:ext cx="3075699" cy="470318"/>
              <a:chOff x="363373" y="1262747"/>
              <a:chExt cx="3075699" cy="470318"/>
            </a:xfrm>
          </p:grpSpPr>
          <p:sp>
            <p:nvSpPr>
              <p:cNvPr id="15" name="TextBox 102">
                <a:extLst>
                  <a:ext uri="{FF2B5EF4-FFF2-40B4-BE49-F238E27FC236}">
                    <a16:creationId xmlns:a16="http://schemas.microsoft.com/office/drawing/2014/main" id="{51B71D89-9237-A259-8C0A-3AE78F57DA5A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753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4 - a</a:t>
                </a:r>
              </a:p>
            </p:txBody>
          </p:sp>
          <p:sp>
            <p:nvSpPr>
              <p:cNvPr id="16" name="TextBox 103">
                <a:extLst>
                  <a:ext uri="{FF2B5EF4-FFF2-40B4-BE49-F238E27FC236}">
                    <a16:creationId xmlns:a16="http://schemas.microsoft.com/office/drawing/2014/main" id="{DB284B35-6F0D-7D44-073D-BB22349869EF}"/>
                  </a:ext>
                </a:extLst>
              </p:cNvPr>
              <p:cNvSpPr txBox="1"/>
              <p:nvPr/>
            </p:nvSpPr>
            <p:spPr>
              <a:xfrm>
                <a:off x="1116873" y="1271400"/>
                <a:ext cx="2322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make a wish</a:t>
                </a:r>
                <a:endParaRPr lang="en-US" sz="2400" i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9" name="Group 96">
              <a:extLst>
                <a:ext uri="{FF2B5EF4-FFF2-40B4-BE49-F238E27FC236}">
                  <a16:creationId xmlns:a16="http://schemas.microsoft.com/office/drawing/2014/main" id="{187D1EA2-3943-39FC-23EA-1B8528DE7E63}"/>
                </a:ext>
              </a:extLst>
            </p:cNvPr>
            <p:cNvGrpSpPr/>
            <p:nvPr/>
          </p:nvGrpSpPr>
          <p:grpSpPr>
            <a:xfrm>
              <a:off x="1125878" y="4796474"/>
              <a:ext cx="3075699" cy="470318"/>
              <a:chOff x="363373" y="1262747"/>
              <a:chExt cx="3075699" cy="470318"/>
            </a:xfrm>
          </p:grpSpPr>
          <p:sp>
            <p:nvSpPr>
              <p:cNvPr id="13" name="TextBox 100">
                <a:extLst>
                  <a:ext uri="{FF2B5EF4-FFF2-40B4-BE49-F238E27FC236}">
                    <a16:creationId xmlns:a16="http://schemas.microsoft.com/office/drawing/2014/main" id="{66377F26-1D26-1A99-3FB5-F9494EBF8715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753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5 - b</a:t>
                </a:r>
              </a:p>
            </p:txBody>
          </p:sp>
          <p:sp>
            <p:nvSpPr>
              <p:cNvPr id="14" name="TextBox 101">
                <a:extLst>
                  <a:ext uri="{FF2B5EF4-FFF2-40B4-BE49-F238E27FC236}">
                    <a16:creationId xmlns:a16="http://schemas.microsoft.com/office/drawing/2014/main" id="{04000AB5-8CAC-9A03-DD5E-46CBA2445044}"/>
                  </a:ext>
                </a:extLst>
              </p:cNvPr>
              <p:cNvSpPr txBox="1"/>
              <p:nvPr/>
            </p:nvSpPr>
            <p:spPr>
              <a:xfrm>
                <a:off x="1116873" y="1271400"/>
                <a:ext cx="2322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watch fireworks</a:t>
                </a:r>
                <a:endParaRPr lang="en-US" sz="2400" i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0" name="Group 97">
              <a:extLst>
                <a:ext uri="{FF2B5EF4-FFF2-40B4-BE49-F238E27FC236}">
                  <a16:creationId xmlns:a16="http://schemas.microsoft.com/office/drawing/2014/main" id="{7476A6E6-8147-1205-7D95-00F4A89C5D9C}"/>
                </a:ext>
              </a:extLst>
            </p:cNvPr>
            <p:cNvGrpSpPr/>
            <p:nvPr/>
          </p:nvGrpSpPr>
          <p:grpSpPr>
            <a:xfrm>
              <a:off x="1125878" y="5544279"/>
              <a:ext cx="3075699" cy="470318"/>
              <a:chOff x="363373" y="1262747"/>
              <a:chExt cx="3075699" cy="470318"/>
            </a:xfrm>
          </p:grpSpPr>
          <p:sp>
            <p:nvSpPr>
              <p:cNvPr id="11" name="TextBox 98">
                <a:extLst>
                  <a:ext uri="{FF2B5EF4-FFF2-40B4-BE49-F238E27FC236}">
                    <a16:creationId xmlns:a16="http://schemas.microsoft.com/office/drawing/2014/main" id="{07696DB9-15E0-2B92-EFE8-4AC03EC9F293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753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6 - f</a:t>
                </a:r>
              </a:p>
            </p:txBody>
          </p:sp>
          <p:sp>
            <p:nvSpPr>
              <p:cNvPr id="12" name="TextBox 99">
                <a:extLst>
                  <a:ext uri="{FF2B5EF4-FFF2-40B4-BE49-F238E27FC236}">
                    <a16:creationId xmlns:a16="http://schemas.microsoft.com/office/drawing/2014/main" id="{5523334D-0DB5-276D-4495-BECD60E63A1F}"/>
                  </a:ext>
                </a:extLst>
              </p:cNvPr>
              <p:cNvSpPr txBox="1"/>
              <p:nvPr/>
            </p:nvSpPr>
            <p:spPr>
              <a:xfrm>
                <a:off x="1116873" y="1271400"/>
                <a:ext cx="2322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break things</a:t>
                </a:r>
                <a:endParaRPr lang="en-US" sz="2400" i="1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432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01598 L -0.51476 -0.00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38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503245" cy="431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27313" y="0"/>
            <a:ext cx="7825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Complete the sentences with the words / phrases in the box.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52261" y="918517"/>
            <a:ext cx="8044758" cy="644236"/>
            <a:chOff x="1034866" y="1205345"/>
            <a:chExt cx="8044758" cy="644236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10" name="Group 9"/>
            <p:cNvGrpSpPr/>
            <p:nvPr/>
          </p:nvGrpSpPr>
          <p:grpSpPr>
            <a:xfrm>
              <a:off x="1034866" y="1205345"/>
              <a:ext cx="7879694" cy="644236"/>
              <a:chOff x="1034866" y="1278082"/>
              <a:chExt cx="7879694" cy="644236"/>
            </a:xfrm>
            <a:grpFill/>
          </p:grpSpPr>
          <p:grpSp>
            <p:nvGrpSpPr>
              <p:cNvPr id="12" name="Group 11"/>
              <p:cNvGrpSpPr/>
              <p:nvPr/>
            </p:nvGrpSpPr>
            <p:grpSpPr>
              <a:xfrm>
                <a:off x="1034866" y="1278082"/>
                <a:ext cx="7879694" cy="644236"/>
                <a:chOff x="1289376" y="1631373"/>
                <a:chExt cx="7879694" cy="644236"/>
              </a:xfrm>
              <a:grpFill/>
            </p:grpSpPr>
            <p:sp>
              <p:nvSpPr>
                <p:cNvPr id="14" name="Rounded Rectangle 13"/>
                <p:cNvSpPr/>
                <p:nvPr/>
              </p:nvSpPr>
              <p:spPr>
                <a:xfrm>
                  <a:off x="1289376" y="1631373"/>
                  <a:ext cx="7879694" cy="644236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1443084" y="1720543"/>
                  <a:ext cx="1849923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gathering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2916260" y="1724891"/>
                  <a:ext cx="1369464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cleaning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4263522" y="1720426"/>
                  <a:ext cx="2015035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lucky money</a:t>
                  </a: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5870806" y="1367135"/>
                <a:ext cx="1882627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/>
                  <a:t>banh chung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58190" y="1294397"/>
              <a:ext cx="132143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peach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00828" y="192969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75659" y="1923220"/>
            <a:ext cx="3194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At Tet, my mother puts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0828" y="262210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3620" y="365910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0828" y="448660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75658" y="4477951"/>
            <a:ext cx="700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have                 flowers only at </a:t>
            </a:r>
            <a:r>
              <a:rPr lang="en-US" sz="2400" dirty="0" err="1"/>
              <a:t>Tet</a:t>
            </a:r>
            <a:r>
              <a:rPr lang="en-US" sz="2400" dirty="0"/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0828" y="528857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75658" y="5288572"/>
            <a:ext cx="7608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everybody is at home together, </a:t>
            </a:r>
          </a:p>
          <a:p>
            <a:r>
              <a:rPr lang="en-US" sz="2400" dirty="0"/>
              <a:t>we call it a family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2456317" y="4808968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275658" y="2601083"/>
            <a:ext cx="3194743" cy="910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buFontTx/>
              <a:buChar char="-"/>
            </a:pPr>
            <a:r>
              <a:rPr lang="en-US" sz="2400" dirty="0"/>
              <a:t>What are you doing?</a:t>
            </a:r>
          </a:p>
          <a:p>
            <a:pPr marL="342900" indent="-342900">
              <a:lnSpc>
                <a:spcPct val="114000"/>
              </a:lnSpc>
              <a:buFontTx/>
              <a:buChar char="-"/>
            </a:pPr>
            <a:r>
              <a:rPr lang="en-US" sz="2400" dirty="0"/>
              <a:t>I’m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6DA6B7C-5EE3-40BE-95DF-E479818FE3D6}"/>
              </a:ext>
            </a:extLst>
          </p:cNvPr>
          <p:cNvGrpSpPr/>
          <p:nvPr/>
        </p:nvGrpSpPr>
        <p:grpSpPr>
          <a:xfrm>
            <a:off x="1424754" y="3650449"/>
            <a:ext cx="3358956" cy="461665"/>
            <a:chOff x="1424754" y="3930865"/>
            <a:chExt cx="3358956" cy="461665"/>
          </a:xfrm>
        </p:grpSpPr>
        <p:sp>
          <p:nvSpPr>
            <p:cNvPr id="25" name="TextBox 24"/>
            <p:cNvSpPr txBox="1"/>
            <p:nvPr/>
          </p:nvSpPr>
          <p:spPr>
            <a:xfrm>
              <a:off x="1424754" y="3930865"/>
              <a:ext cx="33589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               is special for Tet.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439839" y="4251690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3BF661EC-40FF-44FD-A73B-39A2BF623F26}"/>
              </a:ext>
            </a:extLst>
          </p:cNvPr>
          <p:cNvSpPr txBox="1"/>
          <p:nvPr/>
        </p:nvSpPr>
        <p:spPr>
          <a:xfrm>
            <a:off x="2568229" y="3049795"/>
            <a:ext cx="304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my bedroom.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F016603-FD14-4406-9F9A-9F2C2D55076D}"/>
              </a:ext>
            </a:extLst>
          </p:cNvPr>
          <p:cNvSpPr txBox="1"/>
          <p:nvPr/>
        </p:nvSpPr>
        <p:spPr>
          <a:xfrm>
            <a:off x="2379469" y="4445478"/>
            <a:ext cx="1198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peach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A7AC50D-2297-4DBC-A013-D58E879B1173}"/>
              </a:ext>
            </a:extLst>
          </p:cNvPr>
          <p:cNvSpPr txBox="1"/>
          <p:nvPr/>
        </p:nvSpPr>
        <p:spPr>
          <a:xfrm>
            <a:off x="3581810" y="5657904"/>
            <a:ext cx="1498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gathering.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94AB6C-A219-493A-B369-BDC0477C60B2}"/>
              </a:ext>
            </a:extLst>
          </p:cNvPr>
          <p:cNvGrpSpPr/>
          <p:nvPr/>
        </p:nvGrpSpPr>
        <p:grpSpPr>
          <a:xfrm>
            <a:off x="4288909" y="1918465"/>
            <a:ext cx="3847393" cy="461665"/>
            <a:chOff x="4226566" y="2198882"/>
            <a:chExt cx="3847393" cy="461665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4226566" y="2545217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D91CC06-93EA-4614-A20C-1B60D5F6BE05}"/>
                </a:ext>
              </a:extLst>
            </p:cNvPr>
            <p:cNvSpPr txBox="1"/>
            <p:nvPr/>
          </p:nvSpPr>
          <p:spPr>
            <a:xfrm>
              <a:off x="5418504" y="2198882"/>
              <a:ext cx="265545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into red envelopes.</a:t>
              </a:r>
            </a:p>
          </p:txBody>
        </p:sp>
      </p:grp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2124550" y="339264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042980D-8ED2-43A8-A435-BA926D07FA86}"/>
              </a:ext>
            </a:extLst>
          </p:cNvPr>
          <p:cNvGrpSpPr/>
          <p:nvPr/>
        </p:nvGrpSpPr>
        <p:grpSpPr>
          <a:xfrm>
            <a:off x="3540126" y="5690763"/>
            <a:ext cx="1322139" cy="461665"/>
            <a:chOff x="3540126" y="5971179"/>
            <a:chExt cx="1322139" cy="461665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3540126" y="6289732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CD22CC3-BE92-4D56-AEC9-ABBCFFB1773A}"/>
                </a:ext>
              </a:extLst>
            </p:cNvPr>
            <p:cNvSpPr txBox="1"/>
            <p:nvPr/>
          </p:nvSpPr>
          <p:spPr>
            <a:xfrm>
              <a:off x="4595013" y="5971179"/>
              <a:ext cx="26725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4178766" y="1895468"/>
            <a:ext cx="144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lucky money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2014" y="3061183"/>
            <a:ext cx="10711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cleaning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159913" y="3650449"/>
            <a:ext cx="1367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FF0000"/>
                </a:solidFill>
              </a:rPr>
              <a:t>Banh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chung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98" y="667772"/>
            <a:ext cx="389606" cy="404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83812" y="635892"/>
            <a:ext cx="80528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    Write full sentences using the cues given, and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shouldn’t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880063" y="1575328"/>
            <a:ext cx="6914269" cy="470318"/>
            <a:chOff x="363373" y="1262747"/>
            <a:chExt cx="6914269" cy="470318"/>
          </a:xfrm>
        </p:grpSpPr>
        <p:sp>
          <p:nvSpPr>
            <p:cNvPr id="34" name="TextBox 3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27314" y="1271400"/>
              <a:ext cx="64503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Ask for permission before entering a room</a:t>
              </a:r>
              <a:endParaRPr lang="en-US" sz="2400" i="1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80063" y="2572347"/>
            <a:ext cx="7565721" cy="461665"/>
            <a:chOff x="369902" y="2142097"/>
            <a:chExt cx="7565721" cy="461665"/>
          </a:xfrm>
        </p:grpSpPr>
        <p:sp>
          <p:nvSpPr>
            <p:cNvPr id="37" name="TextBox 36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44732" y="2142097"/>
              <a:ext cx="7090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Run about the house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80063" y="3560713"/>
            <a:ext cx="6914269" cy="470318"/>
            <a:chOff x="363373" y="4026312"/>
            <a:chExt cx="6914269" cy="470318"/>
          </a:xfrm>
        </p:grpSpPr>
        <p:sp>
          <p:nvSpPr>
            <p:cNvPr id="40" name="TextBox 39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38203" y="4026312"/>
              <a:ext cx="6439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Take things from a shelf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80063" y="4549079"/>
            <a:ext cx="6471767" cy="470318"/>
            <a:chOff x="363373" y="3312302"/>
            <a:chExt cx="6471767" cy="470318"/>
          </a:xfrm>
        </p:grpSpPr>
        <p:sp>
          <p:nvSpPr>
            <p:cNvPr id="43" name="TextBox 4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Make a lot of noise</a:t>
              </a:r>
            </a:p>
          </p:txBody>
        </p:sp>
      </p:grpSp>
      <p:cxnSp>
        <p:nvCxnSpPr>
          <p:cNvPr id="45" name="Straight Connector 44"/>
          <p:cNvCxnSpPr/>
          <p:nvPr/>
        </p:nvCxnSpPr>
        <p:spPr>
          <a:xfrm flipV="1">
            <a:off x="2512671" y="2413532"/>
            <a:ext cx="521208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988481" y="227894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879869" y="5651682"/>
            <a:ext cx="7330101" cy="470318"/>
            <a:chOff x="363373" y="3312302"/>
            <a:chExt cx="7330101" cy="470318"/>
          </a:xfrm>
        </p:grpSpPr>
        <p:sp>
          <p:nvSpPr>
            <p:cNvPr id="54" name="TextBox 53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38204" y="3312302"/>
              <a:ext cx="6855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Ask for some water if he / she feels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44004" y="2054299"/>
            <a:ext cx="177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 / She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0213218-410F-4735-AD55-941F2C758935}"/>
              </a:ext>
            </a:extLst>
          </p:cNvPr>
          <p:cNvCxnSpPr/>
          <p:nvPr/>
        </p:nvCxnSpPr>
        <p:spPr>
          <a:xfrm flipV="1">
            <a:off x="2512668" y="3420008"/>
            <a:ext cx="521208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F451F9D-D52E-49A6-B70D-E8C369382C64}"/>
              </a:ext>
            </a:extLst>
          </p:cNvPr>
          <p:cNvCxnSpPr/>
          <p:nvPr/>
        </p:nvCxnSpPr>
        <p:spPr>
          <a:xfrm>
            <a:off x="988481" y="328541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3DA9318A-D56E-4F4E-90C5-FB0B9946460D}"/>
              </a:ext>
            </a:extLst>
          </p:cNvPr>
          <p:cNvSpPr txBox="1"/>
          <p:nvPr/>
        </p:nvSpPr>
        <p:spPr>
          <a:xfrm>
            <a:off x="1344004" y="3060775"/>
            <a:ext cx="177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 / She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F88CC94-9EF6-4286-AC88-D823FFBFD78D}"/>
              </a:ext>
            </a:extLst>
          </p:cNvPr>
          <p:cNvCxnSpPr/>
          <p:nvPr/>
        </p:nvCxnSpPr>
        <p:spPr>
          <a:xfrm flipV="1">
            <a:off x="2494193" y="4372172"/>
            <a:ext cx="521208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B63411E-200F-457C-BFCD-02922A8408D5}"/>
              </a:ext>
            </a:extLst>
          </p:cNvPr>
          <p:cNvCxnSpPr/>
          <p:nvPr/>
        </p:nvCxnSpPr>
        <p:spPr>
          <a:xfrm>
            <a:off x="988481" y="423758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DDF8B569-EA5F-40EA-997F-109730AA039A}"/>
              </a:ext>
            </a:extLst>
          </p:cNvPr>
          <p:cNvSpPr txBox="1"/>
          <p:nvPr/>
        </p:nvSpPr>
        <p:spPr>
          <a:xfrm>
            <a:off x="1344004" y="4012939"/>
            <a:ext cx="177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 / She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F321C84-6E65-436D-B7EE-7D7B20639FCF}"/>
              </a:ext>
            </a:extLst>
          </p:cNvPr>
          <p:cNvCxnSpPr/>
          <p:nvPr/>
        </p:nvCxnSpPr>
        <p:spPr>
          <a:xfrm flipV="1">
            <a:off x="2475706" y="5443666"/>
            <a:ext cx="521208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3ABD27F-7860-4343-BBEB-C48E66D3B73D}"/>
              </a:ext>
            </a:extLst>
          </p:cNvPr>
          <p:cNvCxnSpPr/>
          <p:nvPr/>
        </p:nvCxnSpPr>
        <p:spPr>
          <a:xfrm>
            <a:off x="988481" y="530907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93CE577E-854B-484B-B428-4CD28AADB6FC}"/>
              </a:ext>
            </a:extLst>
          </p:cNvPr>
          <p:cNvSpPr txBox="1"/>
          <p:nvPr/>
        </p:nvSpPr>
        <p:spPr>
          <a:xfrm>
            <a:off x="1344004" y="5084433"/>
            <a:ext cx="177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 / She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19CAF7F-7F01-4BA2-A171-B5D7FF1B22B9}"/>
              </a:ext>
            </a:extLst>
          </p:cNvPr>
          <p:cNvCxnSpPr/>
          <p:nvPr/>
        </p:nvCxnSpPr>
        <p:spPr>
          <a:xfrm flipV="1">
            <a:off x="2495656" y="6447089"/>
            <a:ext cx="521208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201C2D35-F350-4103-B43B-26C53CF2E85D}"/>
              </a:ext>
            </a:extLst>
          </p:cNvPr>
          <p:cNvCxnSpPr/>
          <p:nvPr/>
        </p:nvCxnSpPr>
        <p:spPr>
          <a:xfrm>
            <a:off x="999176" y="628854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77FB195C-ED60-4EF9-9093-8B01C6F7A30C}"/>
              </a:ext>
            </a:extLst>
          </p:cNvPr>
          <p:cNvSpPr txBox="1"/>
          <p:nvPr/>
        </p:nvSpPr>
        <p:spPr>
          <a:xfrm>
            <a:off x="1354699" y="6087856"/>
            <a:ext cx="177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 / She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30978C-820B-4430-BBC7-BD75C11DF787}"/>
              </a:ext>
            </a:extLst>
          </p:cNvPr>
          <p:cNvSpPr txBox="1"/>
          <p:nvPr/>
        </p:nvSpPr>
        <p:spPr>
          <a:xfrm>
            <a:off x="2466410" y="2035683"/>
            <a:ext cx="58319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solidFill>
                  <a:srgbClr val="FF0000"/>
                </a:solidFill>
              </a:rPr>
              <a:t>should ask for permission before entering a room.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79DDE47-2F57-4467-8060-74E33C2A71EC}"/>
              </a:ext>
            </a:extLst>
          </p:cNvPr>
          <p:cNvSpPr txBox="1"/>
          <p:nvPr/>
        </p:nvSpPr>
        <p:spPr>
          <a:xfrm>
            <a:off x="2466410" y="3042159"/>
            <a:ext cx="36471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solidFill>
                  <a:srgbClr val="FF0000"/>
                </a:solidFill>
              </a:rPr>
              <a:t>shouldn’t run about the home.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A718353-5065-4BAF-A206-FB5F5AC63F0E}"/>
              </a:ext>
            </a:extLst>
          </p:cNvPr>
          <p:cNvSpPr txBox="1"/>
          <p:nvPr/>
        </p:nvSpPr>
        <p:spPr>
          <a:xfrm>
            <a:off x="2455127" y="3922995"/>
            <a:ext cx="40428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solidFill>
                  <a:srgbClr val="FF0000"/>
                </a:solidFill>
              </a:rPr>
              <a:t>shouldn’t take things from a shelf.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CB40089-55C8-4220-9DA3-DE6322E533AA}"/>
              </a:ext>
            </a:extLst>
          </p:cNvPr>
          <p:cNvSpPr txBox="1"/>
          <p:nvPr/>
        </p:nvSpPr>
        <p:spPr>
          <a:xfrm>
            <a:off x="2455127" y="5049433"/>
            <a:ext cx="35303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solidFill>
                  <a:srgbClr val="FF0000"/>
                </a:solidFill>
              </a:rPr>
              <a:t>shouldn’t make a lot of noise.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4858849-DA5A-4B39-B683-0DEA1ABD20C9}"/>
              </a:ext>
            </a:extLst>
          </p:cNvPr>
          <p:cNvSpPr txBox="1"/>
          <p:nvPr/>
        </p:nvSpPr>
        <p:spPr>
          <a:xfrm>
            <a:off x="2475706" y="6072863"/>
            <a:ext cx="5289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should ask for some water if he / she feels thirsty.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84324" y="59540"/>
            <a:ext cx="2270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4B1"/>
                </a:solidFill>
              </a:rPr>
              <a:t>*Grammar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4" grpId="0"/>
      <p:bldP spid="75" grpId="0"/>
      <p:bldP spid="76" grpId="0"/>
      <p:bldP spid="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10" y="201016"/>
            <a:ext cx="450566" cy="441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3" y="180624"/>
            <a:ext cx="823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Read the passage and fill the blanks with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0" y="1181793"/>
            <a:ext cx="9144000" cy="4239491"/>
          </a:xfrm>
          <a:prstGeom prst="roundRect">
            <a:avLst/>
          </a:prstGeom>
          <a:noFill/>
          <a:ln w="28575">
            <a:solidFill>
              <a:srgbClr val="F1607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0646" y="1579303"/>
            <a:ext cx="8530936" cy="3444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2800" dirty="0"/>
              <a:t>My room is ready for Tet. By the window are (1)           balloons. There is a picture I made from (2)              old magazines. It’s </a:t>
            </a:r>
            <a:r>
              <a:rPr lang="en-US" sz="2800" dirty="0" err="1"/>
              <a:t>colourful</a:t>
            </a:r>
            <a:r>
              <a:rPr lang="en-US" sz="2800" dirty="0"/>
              <a:t>, but I didn’t use  (3)                paint or </a:t>
            </a:r>
            <a:r>
              <a:rPr lang="en-US" sz="2800" dirty="0" err="1"/>
              <a:t>colour</a:t>
            </a:r>
            <a:r>
              <a:rPr lang="en-US" sz="2800" dirty="0"/>
              <a:t> pencils.  I love flowers, but I don’t have  (4)               yet. Oh, look at this new plant. It needs (5)</a:t>
            </a:r>
          </a:p>
          <a:p>
            <a:pPr>
              <a:lnSpc>
                <a:spcPct val="112000"/>
              </a:lnSpc>
            </a:pPr>
            <a:r>
              <a:rPr lang="en-US" sz="2800" dirty="0"/>
              <a:t>             water, but it doesn’t need (6)             sunlight. It can live in a room.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6CA63F-A6D4-4834-963C-1689051BB7CE}"/>
              </a:ext>
            </a:extLst>
          </p:cNvPr>
          <p:cNvCxnSpPr/>
          <p:nvPr/>
        </p:nvCxnSpPr>
        <p:spPr>
          <a:xfrm>
            <a:off x="7384472" y="2033847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F5F2CB0-8E67-494F-B2BA-C62F57CE69B8}"/>
              </a:ext>
            </a:extLst>
          </p:cNvPr>
          <p:cNvCxnSpPr/>
          <p:nvPr/>
        </p:nvCxnSpPr>
        <p:spPr>
          <a:xfrm>
            <a:off x="6784108" y="2495664"/>
            <a:ext cx="10058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FA66565-8A8D-4A91-A881-C40E025603B5}"/>
              </a:ext>
            </a:extLst>
          </p:cNvPr>
          <p:cNvCxnSpPr/>
          <p:nvPr/>
        </p:nvCxnSpPr>
        <p:spPr>
          <a:xfrm>
            <a:off x="6954982" y="3022137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3F03EA1-F76D-4E77-A564-37B13DCB1550}"/>
              </a:ext>
            </a:extLst>
          </p:cNvPr>
          <p:cNvCxnSpPr/>
          <p:nvPr/>
        </p:nvCxnSpPr>
        <p:spPr>
          <a:xfrm>
            <a:off x="984753" y="3936538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4C421C6-E586-4A78-BFCB-6BCFAB2814F8}"/>
              </a:ext>
            </a:extLst>
          </p:cNvPr>
          <p:cNvCxnSpPr/>
          <p:nvPr/>
        </p:nvCxnSpPr>
        <p:spPr>
          <a:xfrm>
            <a:off x="513698" y="4407592"/>
            <a:ext cx="10058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C0F7702-BCF3-4A6A-844C-220D4BAFED07}"/>
              </a:ext>
            </a:extLst>
          </p:cNvPr>
          <p:cNvCxnSpPr/>
          <p:nvPr/>
        </p:nvCxnSpPr>
        <p:spPr>
          <a:xfrm>
            <a:off x="5759565" y="4407592"/>
            <a:ext cx="10058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255AFE1-3124-4E2C-986D-F171FE9E6DA5}"/>
              </a:ext>
            </a:extLst>
          </p:cNvPr>
          <p:cNvSpPr txBox="1"/>
          <p:nvPr/>
        </p:nvSpPr>
        <p:spPr>
          <a:xfrm>
            <a:off x="7325061" y="1618211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BC3263-6F56-4376-BD55-750CBABB95F3}"/>
              </a:ext>
            </a:extLst>
          </p:cNvPr>
          <p:cNvSpPr txBox="1"/>
          <p:nvPr/>
        </p:nvSpPr>
        <p:spPr>
          <a:xfrm>
            <a:off x="6769907" y="2088772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F52F55-8E24-4FE3-A8E7-0896643C64CD}"/>
              </a:ext>
            </a:extLst>
          </p:cNvPr>
          <p:cNvSpPr txBox="1"/>
          <p:nvPr/>
        </p:nvSpPr>
        <p:spPr>
          <a:xfrm>
            <a:off x="569105" y="3987336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DEB4D5-D2FE-4894-931F-59E4CBD5B42A}"/>
              </a:ext>
            </a:extLst>
          </p:cNvPr>
          <p:cNvSpPr txBox="1"/>
          <p:nvPr/>
        </p:nvSpPr>
        <p:spPr>
          <a:xfrm>
            <a:off x="6972300" y="2583410"/>
            <a:ext cx="700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any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225EFA-9D44-4892-AF5A-4474D233CE09}"/>
              </a:ext>
            </a:extLst>
          </p:cNvPr>
          <p:cNvSpPr txBox="1"/>
          <p:nvPr/>
        </p:nvSpPr>
        <p:spPr>
          <a:xfrm>
            <a:off x="1169250" y="3492507"/>
            <a:ext cx="700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any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FC3C18-682A-478F-9912-ECB23069B1EE}"/>
              </a:ext>
            </a:extLst>
          </p:cNvPr>
          <p:cNvSpPr txBox="1"/>
          <p:nvPr/>
        </p:nvSpPr>
        <p:spPr>
          <a:xfrm>
            <a:off x="5912197" y="4015727"/>
            <a:ext cx="700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any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2931414" cy="73215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dirty="0"/>
              <a:t>* PRODUCTION.</a:t>
            </a:r>
            <a:endParaRPr lang="en-GB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72128" y="658368"/>
            <a:ext cx="4913376" cy="64633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GAME: LUCKY NUMBER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0832" y="1784247"/>
            <a:ext cx="79491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It’s good if children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help their parents with the housework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i="1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Children shou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………………………………………………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It’s not a good idea when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you eat a lot of sweets and candies.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i="1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shouldn’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t……………………………………………..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I’m not happy when children lie to their parents.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i="1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Children shouldn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’t………………………………………………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4. She doesn’t have  any new books in the bag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i="1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There ………………………………………….........................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897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2288</TotalTime>
  <Words>742</Words>
  <Application>Microsoft Office PowerPoint</Application>
  <PresentationFormat>Trình chiếu Trên màn hình (4:3)</PresentationFormat>
  <Paragraphs>156</Paragraphs>
  <Slides>20</Slides>
  <Notes>3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Cambria</vt:lpstr>
      <vt:lpstr>Comic Sans MS</vt:lpstr>
      <vt:lpstr>Forte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* PRODUCTION.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Nguyễn Ninh</cp:lastModifiedBy>
  <cp:revision>151</cp:revision>
  <dcterms:created xsi:type="dcterms:W3CDTF">2020-12-09T02:04:09Z</dcterms:created>
  <dcterms:modified xsi:type="dcterms:W3CDTF">2023-12-30T06:56:45Z</dcterms:modified>
</cp:coreProperties>
</file>