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53" r:id="rId2"/>
    <p:sldId id="260" r:id="rId3"/>
    <p:sldId id="261" r:id="rId4"/>
    <p:sldId id="266" r:id="rId5"/>
    <p:sldId id="264" r:id="rId6"/>
    <p:sldId id="263" r:id="rId7"/>
    <p:sldId id="632" r:id="rId8"/>
    <p:sldId id="258" r:id="rId9"/>
    <p:sldId id="634" r:id="rId10"/>
    <p:sldId id="633" r:id="rId11"/>
    <p:sldId id="635" r:id="rId12"/>
    <p:sldId id="628" r:id="rId13"/>
    <p:sldId id="636" r:id="rId14"/>
    <p:sldId id="629" r:id="rId15"/>
    <p:sldId id="630" r:id="rId16"/>
    <p:sldId id="631" r:id="rId17"/>
    <p:sldId id="639" r:id="rId18"/>
    <p:sldId id="637" r:id="rId19"/>
    <p:sldId id="6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BDF"/>
    <a:srgbClr val="92261E"/>
    <a:srgbClr val="833E7E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emf"/><Relationship Id="rId1" Type="http://schemas.openxmlformats.org/officeDocument/2006/relationships/image" Target="../media/image46.w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CF163-0DB8-4AD6-85F7-FA67BBC841D4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9A26-03F8-4206-BC23-2EBBFA3EE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3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47A57E8-CDB3-4C43-8C13-E594772C6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E317D7-C62C-46E4-BF3B-7E23CE56FA19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F2012C23-D358-443E-9D77-C08DB13F0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F424BC0-0519-410E-8F9A-2FD7CD484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5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BB7AF8-105C-4926-8779-4D9D21B17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3EB34-5282-4426-A025-46165F209011}" type="datetime1">
              <a:rPr lang="en-US"/>
              <a:pPr>
                <a:defRPr/>
              </a:pPr>
              <a:t>10/16/2024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55A13C-A137-4B86-AA8E-03BC50E98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9FC982-C6AE-4875-8EC9-C1F19EC28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5643B-A3EF-4C67-AE9F-867FB898E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94498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0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thuhak82/b-i-t-p-cu-i-ch-ng-v-h8jftg1lmif9s1ns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43.wmf"/><Relationship Id="rId3" Type="http://schemas.openxmlformats.org/officeDocument/2006/relationships/video" Target="../media/media6.mp4"/><Relationship Id="rId7" Type="http://schemas.openxmlformats.org/officeDocument/2006/relationships/image" Target="../media/image32.png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4.bin"/><Relationship Id="rId2" Type="http://schemas.microsoft.com/office/2007/relationships/media" Target="../media/media6.mp4"/><Relationship Id="rId16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44.png"/><Relationship Id="rId19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Relationship Id="rId14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9.emf"/><Relationship Id="rId3" Type="http://schemas.openxmlformats.org/officeDocument/2006/relationships/image" Target="../media/image30.png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8.wmf"/><Relationship Id="rId5" Type="http://schemas.openxmlformats.org/officeDocument/2006/relationships/image" Target="../media/image45.png"/><Relationship Id="rId15" Type="http://schemas.openxmlformats.org/officeDocument/2006/relationships/image" Target="../media/image50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3.png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33.png"/><Relationship Id="rId5" Type="http://schemas.openxmlformats.org/officeDocument/2006/relationships/image" Target="../media/image53.png"/><Relationship Id="rId10" Type="http://schemas.openxmlformats.org/officeDocument/2006/relationships/image" Target="../media/image31.png"/><Relationship Id="rId4" Type="http://schemas.openxmlformats.org/officeDocument/2006/relationships/image" Target="../media/image52.sv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19.png"/><Relationship Id="rId10" Type="http://schemas.openxmlformats.org/officeDocument/2006/relationships/audio" Target="../media/audio1.wav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10" Type="http://schemas.openxmlformats.org/officeDocument/2006/relationships/audio" Target="../media/audio1.wav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6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29.png"/><Relationship Id="rId10" Type="http://schemas.openxmlformats.org/officeDocument/2006/relationships/audio" Target="../media/audio1.wav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>
            <a:extLst>
              <a:ext uri="{FF2B5EF4-FFF2-40B4-BE49-F238E27FC236}">
                <a16:creationId xmlns:a16="http://schemas.microsoft.com/office/drawing/2014/main" id="{BD7101AD-CF42-4A03-B8A4-EC6A0D0A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38400"/>
            <a:ext cx="388620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sp>
        <p:nvSpPr>
          <p:cNvPr id="9219" name="Text Box 7">
            <a:extLst>
              <a:ext uri="{FF2B5EF4-FFF2-40B4-BE49-F238E27FC236}">
                <a16:creationId xmlns:a16="http://schemas.microsoft.com/office/drawing/2014/main" id="{D8932435-41A4-41D6-8D79-365CF9410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438400"/>
            <a:ext cx="411480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.VnTime" panose="020B7200000000000000" pitchFamily="34" charset="0"/>
            </a:endParaRPr>
          </a:p>
        </p:txBody>
      </p:sp>
      <p:pic>
        <p:nvPicPr>
          <p:cNvPr id="9220" name="Picture 9" descr="WaterLily-02-june">
            <a:extLst>
              <a:ext uri="{FF2B5EF4-FFF2-40B4-BE49-F238E27FC236}">
                <a16:creationId xmlns:a16="http://schemas.microsoft.com/office/drawing/2014/main" id="{01B24911-D39F-42BB-A568-7DD1AFA7BC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49530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WaterLily-02-june">
            <a:extLst>
              <a:ext uri="{FF2B5EF4-FFF2-40B4-BE49-F238E27FC236}">
                <a16:creationId xmlns:a16="http://schemas.microsoft.com/office/drawing/2014/main" id="{6E44D390-B095-4435-9A8E-632A2243E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1" descr="WaterLily-02-june">
            <a:extLst>
              <a:ext uri="{FF2B5EF4-FFF2-40B4-BE49-F238E27FC236}">
                <a16:creationId xmlns:a16="http://schemas.microsoft.com/office/drawing/2014/main" id="{47D83CD1-1F50-45D5-A821-418983FD2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478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WaterLily-02-june">
            <a:extLst>
              <a:ext uri="{FF2B5EF4-FFF2-40B4-BE49-F238E27FC236}">
                <a16:creationId xmlns:a16="http://schemas.microsoft.com/office/drawing/2014/main" id="{C39527DD-E4E2-4BDC-9F03-826725E87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768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WordArt 13">
            <a:extLst>
              <a:ext uri="{FF2B5EF4-FFF2-40B4-BE49-F238E27FC236}">
                <a16:creationId xmlns:a16="http://schemas.microsoft.com/office/drawing/2014/main" id="{E8C8A9D0-B42D-4A76-A290-4DC2DB10CD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3505200"/>
            <a:ext cx="6400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50000">
                      <a:srgbClr val="FF00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ea typeface="+mn-lt"/>
                <a:cs typeface="+mn-lt"/>
              </a:rPr>
              <a:t> MÔN TOÁN 9</a:t>
            </a:r>
          </a:p>
        </p:txBody>
      </p:sp>
      <p:pic>
        <p:nvPicPr>
          <p:cNvPr id="9225" name="Picture 19" descr="WaterLily-02-june">
            <a:extLst>
              <a:ext uri="{FF2B5EF4-FFF2-40B4-BE49-F238E27FC236}">
                <a16:creationId xmlns:a16="http://schemas.microsoft.com/office/drawing/2014/main" id="{9F83F967-482E-40F3-9E4F-3B4E9804F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0" descr="WaterLily-02-june">
            <a:extLst>
              <a:ext uri="{FF2B5EF4-FFF2-40B4-BE49-F238E27FC236}">
                <a16:creationId xmlns:a16="http://schemas.microsoft.com/office/drawing/2014/main" id="{1ABFAA61-3AD9-4A63-9AFA-04CA327FB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37338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1" descr="WaterLily-02-june">
            <a:extLst>
              <a:ext uri="{FF2B5EF4-FFF2-40B4-BE49-F238E27FC236}">
                <a16:creationId xmlns:a16="http://schemas.microsoft.com/office/drawing/2014/main" id="{CC389739-3DE5-4D26-84A2-4FB107483D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81000"/>
            <a:ext cx="1365250" cy="148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2" descr="WaterLily-02-june">
            <a:extLst>
              <a:ext uri="{FF2B5EF4-FFF2-40B4-BE49-F238E27FC236}">
                <a16:creationId xmlns:a16="http://schemas.microsoft.com/office/drawing/2014/main" id="{D8A858FA-664F-45AD-B322-99ECC8D9D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5642"/>
            <a:ext cx="1365250" cy="148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 descr="POINSET2">
            <a:extLst>
              <a:ext uri="{FF2B5EF4-FFF2-40B4-BE49-F238E27FC236}">
                <a16:creationId xmlns:a16="http://schemas.microsoft.com/office/drawing/2014/main" id="{B516A612-065D-472D-8DF8-D402B53C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7526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5" descr="POINSET2">
            <a:extLst>
              <a:ext uri="{FF2B5EF4-FFF2-40B4-BE49-F238E27FC236}">
                <a16:creationId xmlns:a16="http://schemas.microsoft.com/office/drawing/2014/main" id="{3E4B0EA7-D937-4FBB-B771-0874792A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8301" y="14817"/>
            <a:ext cx="16002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5" descr="POINSET2">
            <a:extLst>
              <a:ext uri="{FF2B5EF4-FFF2-40B4-BE49-F238E27FC236}">
                <a16:creationId xmlns:a16="http://schemas.microsoft.com/office/drawing/2014/main" id="{6626FFF3-57F9-4422-ADED-6C32B1809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25" y="5228167"/>
            <a:ext cx="16002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4" descr="POINSET3">
            <a:extLst>
              <a:ext uri="{FF2B5EF4-FFF2-40B4-BE49-F238E27FC236}">
                <a16:creationId xmlns:a16="http://schemas.microsoft.com/office/drawing/2014/main" id="{2E053C1C-3EC9-48DA-95BF-382DF92E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09" y="5120217"/>
            <a:ext cx="1615017" cy="177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23">
            <a:extLst>
              <a:ext uri="{FF2B5EF4-FFF2-40B4-BE49-F238E27FC236}">
                <a16:creationId xmlns:a16="http://schemas.microsoft.com/office/drawing/2014/main" id="{8E1E0522-B5FD-40B0-8C25-CBF9E858B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5654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E5ACA42C-4D1B-4247-9385-6F29E8D0B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7767" y="2819400"/>
            <a:ext cx="38523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CFF25125-4319-439C-8223-9EBD28F43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648200"/>
            <a:ext cx="457200" cy="68791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id="{B7B8A273-087B-4096-93DF-CCABCEF4F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688417"/>
            <a:ext cx="45614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7" name="Text Box 33">
            <a:extLst>
              <a:ext uri="{FF2B5EF4-FFF2-40B4-BE49-F238E27FC236}">
                <a16:creationId xmlns:a16="http://schemas.microsoft.com/office/drawing/2014/main" id="{31916E67-F55A-4E10-AFD0-E630B5D8F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638800"/>
            <a:ext cx="5105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rgbClr val="0000FF"/>
                </a:solidFill>
                <a:latin typeface="Times New Roman" panose="02020603050405020304" pitchFamily="18" charset="0"/>
              </a:rPr>
              <a:t>Giáo viên dạy: Khuất Thị Thu Hà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rgbClr val="0000FF"/>
                </a:solidFill>
                <a:latin typeface="Times New Roman" panose="02020603050405020304" pitchFamily="18" charset="0"/>
              </a:rPr>
              <a:t>Trường THCS Phú Mãn –Quốc Oai – Hà Nội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3FCFCB-2D46-4C2A-A87C-9F1E3F5E2075}"/>
              </a:ext>
            </a:extLst>
          </p:cNvPr>
          <p:cNvSpPr/>
          <p:nvPr/>
        </p:nvSpPr>
        <p:spPr>
          <a:xfrm>
            <a:off x="1079500" y="409470"/>
            <a:ext cx="9880600" cy="21755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40470019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06" y="152969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4318001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1950507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468DDF-FC84-4C63-A5FC-6F952A93F64B}"/>
              </a:ext>
            </a:extLst>
          </p:cNvPr>
          <p:cNvSpPr/>
          <p:nvPr/>
        </p:nvSpPr>
        <p:spPr>
          <a:xfrm>
            <a:off x="465263" y="3616525"/>
            <a:ext cx="97946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nhóm lên lần lượt trình bày về kết quả của nhóm 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tối đa 3 phút/nhóm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trao đổi, nhận xét và bổ sung nội dung cho các nhóm khác.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11BE3-EC51-4A01-921E-42DDEFEDEFA8}"/>
              </a:ext>
            </a:extLst>
          </p:cNvPr>
          <p:cNvSpPr txBox="1"/>
          <p:nvPr/>
        </p:nvSpPr>
        <p:spPr>
          <a:xfrm>
            <a:off x="1144058" y="15359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588B6-D457-473B-9F3E-39ACAC50DBB3}"/>
              </a:ext>
            </a:extLst>
          </p:cNvPr>
          <p:cNvSpPr/>
          <p:nvPr/>
        </p:nvSpPr>
        <p:spPr>
          <a:xfrm>
            <a:off x="366308" y="2129476"/>
            <a:ext cx="11185274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Nhiệm vụ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chia lớp thành 4 nhóm và mỗi nhóm thiết kế một sơ đồ tư duy tóm tắt về nội dung những kiến thức đã học trong chương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IV ở nhà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CE05B-DBB5-4FE9-BFD4-24BFF05FEACF}"/>
              </a:ext>
            </a:extLst>
          </p:cNvPr>
          <p:cNvSpPr txBox="1"/>
          <p:nvPr/>
        </p:nvSpPr>
        <p:spPr>
          <a:xfrm>
            <a:off x="4005580" y="652839"/>
            <a:ext cx="6466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hlinkClick r:id="rId6"/>
              </a:rPr>
              <a:t>BÀI TẬP CUỐI CHƯƠNG V (padlet.com)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8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06" y="152969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4318001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1950507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11BE3-EC51-4A01-921E-42DDEFEDEFA8}"/>
              </a:ext>
            </a:extLst>
          </p:cNvPr>
          <p:cNvSpPr txBox="1"/>
          <p:nvPr/>
        </p:nvSpPr>
        <p:spPr>
          <a:xfrm>
            <a:off x="1377174" y="200498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BÀI TẬP CUỐI CHƯƠNG 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F0124-356E-445C-B7E7-CEA82D963E34}"/>
              </a:ext>
            </a:extLst>
          </p:cNvPr>
          <p:cNvSpPr txBox="1"/>
          <p:nvPr/>
        </p:nvSpPr>
        <p:spPr>
          <a:xfrm>
            <a:off x="445136" y="1403949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10766A-A688-4654-9582-B93E7D91AEE4}"/>
              </a:ext>
            </a:extLst>
          </p:cNvPr>
          <p:cNvSpPr txBox="1"/>
          <p:nvPr/>
        </p:nvSpPr>
        <p:spPr>
          <a:xfrm>
            <a:off x="445136" y="2099142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71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27" y="-84113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9F55D-7B02-46C8-BA10-1D047EAC9448}"/>
              </a:ext>
            </a:extLst>
          </p:cNvPr>
          <p:cNvSpPr txBox="1"/>
          <p:nvPr/>
        </p:nvSpPr>
        <p:spPr>
          <a:xfrm>
            <a:off x="58390" y="1729131"/>
            <a:ext cx="4112555" cy="31560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(SGK/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vẽ hình 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chéo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F0DF4-8D89-4C8D-8194-B27D346DDCC4}"/>
              </a:ext>
            </a:extLst>
          </p:cNvPr>
          <p:cNvCxnSpPr/>
          <p:nvPr/>
        </p:nvCxnSpPr>
        <p:spPr>
          <a:xfrm flipH="1">
            <a:off x="4405924" y="26143"/>
            <a:ext cx="2" cy="66955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00ED54B-F438-471E-9DD5-662E22F3B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303" y="467411"/>
            <a:ext cx="2426721" cy="121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B0B58A-D2A4-4050-844E-3F31B0FF49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8390" y="124929"/>
            <a:ext cx="1626389" cy="1598474"/>
          </a:xfrm>
          <a:prstGeom prst="rect">
            <a:avLst/>
          </a:prstGeom>
        </p:spPr>
      </p:pic>
      <p:pic>
        <p:nvPicPr>
          <p:cNvPr id="12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B2C8B890-8455-457A-87B3-61E20B958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266" y="4815288"/>
            <a:ext cx="3242364" cy="18238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500FB4-E2EE-4277-A050-F5BB1D9FA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853" y="26142"/>
            <a:ext cx="7303972" cy="2554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D38BF-588C-40D8-8E28-2A294051C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544" y="2689465"/>
            <a:ext cx="3965294" cy="40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0284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27" y="-84113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81" y="4249865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27" y="4183906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9D9CA-86B0-48CB-AEF9-2563D4F5A43E}"/>
              </a:ext>
            </a:extLst>
          </p:cNvPr>
          <p:cNvSpPr txBox="1"/>
          <p:nvPr/>
        </p:nvSpPr>
        <p:spPr>
          <a:xfrm>
            <a:off x="4405924" y="218882"/>
            <a:ext cx="2832584" cy="49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(SGK/</a:t>
            </a:r>
            <a:r>
              <a:rPr lang="vi-VN" sz="2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B0B58A-D2A4-4050-844E-3F31B0FF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8390" y="124929"/>
            <a:ext cx="1626389" cy="1598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A80A79-3D90-43A3-92AB-AB0C9BBE181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451538" y="124929"/>
            <a:ext cx="2617105" cy="3474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381400-26BF-407B-A0DB-2C2F178A75A3}"/>
              </a:ext>
            </a:extLst>
          </p:cNvPr>
          <p:cNvSpPr txBox="1"/>
          <p:nvPr/>
        </p:nvSpPr>
        <p:spPr>
          <a:xfrm>
            <a:off x="2688922" y="1260299"/>
            <a:ext cx="5819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OAH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14">
                <a:extLst>
                  <a:ext uri="{FF2B5EF4-FFF2-40B4-BE49-F238E27FC236}">
                    <a16:creationId xmlns:a16="http://schemas.microsoft.com/office/drawing/2014/main" id="{84593506-5410-4BF2-9549-F3ECAC9924FB}"/>
                  </a:ext>
                </a:extLst>
              </p:cNvPr>
              <p:cNvSpPr txBox="1"/>
              <p:nvPr/>
            </p:nvSpPr>
            <p:spPr>
              <a:xfrm>
                <a:off x="2435087" y="1962504"/>
                <a:ext cx="6410739" cy="130823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𝐴𝐻</m:t>
                      </m:r>
                      <m:r>
                        <a:rPr lang="en-GB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𝑂𝐴</m:t>
                          </m:r>
                          <m:r>
                            <a:rPr lang="en-GB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GB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GB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𝐻𝑂𝐴</m:t>
                              </m:r>
                            </m:e>
                          </m:acc>
                        </m:e>
                      </m:func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unc>
                        <m:funcPr>
                          <m:ctrlPr>
                            <a:rPr lang="en-GB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GB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func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°≈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5" name="Object 14">
                <a:extLst>
                  <a:ext uri="{FF2B5EF4-FFF2-40B4-BE49-F238E27FC236}">
                    <a16:creationId xmlns:a16="http://schemas.microsoft.com/office/drawing/2014/main" id="{84593506-5410-4BF2-9549-F3ECAC992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1962504"/>
                <a:ext cx="6410739" cy="13082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FDF7AF0-D1D1-4406-8B39-AE295E0BCDF6}"/>
              </a:ext>
            </a:extLst>
          </p:cNvPr>
          <p:cNvSpPr/>
          <p:nvPr/>
        </p:nvSpPr>
        <p:spPr>
          <a:xfrm>
            <a:off x="1430429" y="2857096"/>
            <a:ext cx="7907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bé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2(m)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357" y="-798286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03" y="4110321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30" y="1807936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EBB61-5DBD-4C29-AB4D-02CDE0F850B7}"/>
              </a:ext>
            </a:extLst>
          </p:cNvPr>
          <p:cNvSpPr txBox="1"/>
          <p:nvPr/>
        </p:nvSpPr>
        <p:spPr>
          <a:xfrm>
            <a:off x="58390" y="2042610"/>
            <a:ext cx="4112555" cy="18264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bổ sung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950EAC-211A-4A11-83B1-141C166B8689}"/>
              </a:ext>
            </a:extLst>
          </p:cNvPr>
          <p:cNvCxnSpPr/>
          <p:nvPr/>
        </p:nvCxnSpPr>
        <p:spPr>
          <a:xfrm flipH="1">
            <a:off x="4405924" y="26143"/>
            <a:ext cx="2" cy="66955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105EC510-868A-49D6-B4B1-D975E1D08EA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485" y="4427348"/>
            <a:ext cx="3242364" cy="1823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427D6-31CE-4BEE-AF52-B1AF829E0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48673"/>
            <a:ext cx="1693937" cy="1693937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231719CE-F68E-4449-92EF-F75DD5EC03F5}"/>
              </a:ext>
            </a:extLst>
          </p:cNvPr>
          <p:cNvSpPr/>
          <p:nvPr/>
        </p:nvSpPr>
        <p:spPr>
          <a:xfrm>
            <a:off x="1968508" y="851518"/>
            <a:ext cx="2394001" cy="1135915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41F92E-EF3F-48FB-950E-3919275A0ED3}"/>
              </a:ext>
            </a:extLst>
          </p:cNvPr>
          <p:cNvSpPr txBox="1"/>
          <p:nvPr/>
        </p:nvSpPr>
        <p:spPr>
          <a:xfrm>
            <a:off x="4530903" y="90429"/>
            <a:ext cx="7510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bổ sung: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hai chân tháp AB và MN là a như hình vẽ. Từ đỉnh A của tháp AB nhìn lên đỉnh M của tháp MN ta được góc       . Từ đỉnh A nhìn xuống chân N của tháp MN ta được góc      (So với phương nằm ngang AH). Hãy tìm chiều cao MN nếu                 m;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9AC3E1D-AFC2-41B9-BAEB-CCDE0F7B4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688" y="1276059"/>
          <a:ext cx="297616" cy="28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11" imgW="241200" imgH="215640" progId="Equation.DSMT4">
                  <p:embed/>
                </p:oleObj>
              </mc:Choice>
              <mc:Fallback>
                <p:oleObj name="Equation" r:id="rId11" imgW="241200" imgH="215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9AC3E1D-AFC2-41B9-BAEB-CCDE0F7B44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67688" y="1276059"/>
                        <a:ext cx="297616" cy="286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42E8361-DDAB-48EF-B037-9E1D9554D6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5304" y="1625126"/>
          <a:ext cx="297616" cy="38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13" imgW="253800" imgH="330120" progId="Equation.DSMT4">
                  <p:embed/>
                </p:oleObj>
              </mc:Choice>
              <mc:Fallback>
                <p:oleObj name="Equation" r:id="rId13" imgW="253800" imgH="3301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42E8361-DDAB-48EF-B037-9E1D9554D6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65304" y="1625126"/>
                        <a:ext cx="297616" cy="38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9CD0A88-148C-4706-AE35-15C4489031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6035" y="1996143"/>
          <a:ext cx="1081286" cy="32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15" imgW="927000" imgH="279360" progId="Equation.DSMT4">
                  <p:embed/>
                </p:oleObj>
              </mc:Choice>
              <mc:Fallback>
                <p:oleObj name="Equation" r:id="rId15" imgW="927000" imgH="279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9CD0A88-148C-4706-AE35-15C4489031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16035" y="1996143"/>
                        <a:ext cx="1081286" cy="325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E9A9A26-9796-4A3D-9A15-52DB5BD80D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26908" y="1912724"/>
          <a:ext cx="2461502" cy="486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17" imgW="1993680" imgH="393480" progId="Equation.DSMT4">
                  <p:embed/>
                </p:oleObj>
              </mc:Choice>
              <mc:Fallback>
                <p:oleObj name="Equation" r:id="rId17" imgW="199368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E9A9A26-9796-4A3D-9A15-52DB5BD80D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526908" y="1912724"/>
                        <a:ext cx="2461502" cy="486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707FC7C4-8DC7-4261-9E4C-C403AABC247E}"/>
              </a:ext>
            </a:extLst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38" y="2547484"/>
            <a:ext cx="4170111" cy="4125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9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341" y="-589888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CE2E3D-EEF6-4550-8964-FA2F40B6B179}"/>
              </a:ext>
            </a:extLst>
          </p:cNvPr>
          <p:cNvSpPr txBox="1"/>
          <p:nvPr/>
        </p:nvSpPr>
        <p:spPr>
          <a:xfrm>
            <a:off x="4999200" y="169831"/>
            <a:ext cx="2832584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bổ sung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651CA-5559-4958-9B61-310B49691FD7}"/>
              </a:ext>
            </a:extLst>
          </p:cNvPr>
          <p:cNvCxnSpPr>
            <a:cxnSpLocks/>
          </p:cNvCxnSpPr>
          <p:nvPr/>
        </p:nvCxnSpPr>
        <p:spPr>
          <a:xfrm>
            <a:off x="4463588" y="1102670"/>
            <a:ext cx="0" cy="559858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AF38FA-3C47-4217-9E5F-4B557127FD6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5" y="1102670"/>
            <a:ext cx="3678132" cy="52775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40072-CCEB-4D70-ADC3-F86ACC061E2E}"/>
              </a:ext>
            </a:extLst>
          </p:cNvPr>
          <p:cNvSpPr txBox="1"/>
          <p:nvPr/>
        </p:nvSpPr>
        <p:spPr>
          <a:xfrm>
            <a:off x="4828854" y="1102670"/>
            <a:ext cx="53425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vuông tại H, ta có: </a:t>
            </a: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vuông tại H, ta có: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CC99E6D-AD30-46E1-A663-BA6219788E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8832" y="1072972"/>
          <a:ext cx="1287802" cy="47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6" imgW="495000" imgH="164880" progId="Equation.DSMT4">
                  <p:embed/>
                </p:oleObj>
              </mc:Choice>
              <mc:Fallback>
                <p:oleObj name="Equation" r:id="rId6" imgW="495000" imgH="1648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CC99E6D-AD30-46E1-A663-BA6219788E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28832" y="1072972"/>
                        <a:ext cx="1287802" cy="470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A9B3110-6646-46D5-A9A0-35243818D4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6168" y="1638640"/>
          <a:ext cx="2848017" cy="470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8" imgW="1094998" imgH="181356" progId="Equation.DSMT4">
                  <p:embed/>
                </p:oleObj>
              </mc:Choice>
              <mc:Fallback>
                <p:oleObj name="Equation" r:id="rId8" imgW="1094998" imgH="181356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A9B3110-6646-46D5-A9A0-35243818D4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66168" y="1638640"/>
                        <a:ext cx="2848017" cy="470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41CCC89-F5E4-4D72-869F-5263A3E10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2256" y="2411557"/>
          <a:ext cx="1330773" cy="443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10" imgW="495000" imgH="164880" progId="Equation.DSMT4">
                  <p:embed/>
                </p:oleObj>
              </mc:Choice>
              <mc:Fallback>
                <p:oleObj name="Equation" r:id="rId10" imgW="495000" imgH="1648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41CCC89-F5E4-4D72-869F-5263A3E107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82256" y="2411557"/>
                        <a:ext cx="1330773" cy="443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654ADC2-3D52-432E-804C-E6C95C4AEC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1209" y="3162993"/>
          <a:ext cx="3041374" cy="570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12" imgW="1066211" imgH="200465" progId="Equation.DSMT4">
                  <p:embed/>
                </p:oleObj>
              </mc:Choice>
              <mc:Fallback>
                <p:oleObj name="Equation" r:id="rId12" imgW="1066211" imgH="200465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654ADC2-3D52-432E-804C-E6C95C4AEC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41209" y="3162993"/>
                        <a:ext cx="3041374" cy="570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51706F2-20AD-43AC-A598-CB5122FFEA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8242" y="3990840"/>
          <a:ext cx="7022233" cy="185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14" imgW="2838487" imgH="749256" progId="Equation.DSMT4">
                  <p:embed/>
                </p:oleObj>
              </mc:Choice>
              <mc:Fallback>
                <p:oleObj name="Equation" r:id="rId14" imgW="2838487" imgH="749256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51706F2-20AD-43AC-A598-CB5122FFEA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38242" y="3990840"/>
                        <a:ext cx="7022233" cy="1853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33B2BD5-F51A-4806-B6FA-EA5C9F3EA400}"/>
              </a:ext>
            </a:extLst>
          </p:cNvPr>
          <p:cNvSpPr txBox="1"/>
          <p:nvPr/>
        </p:nvSpPr>
        <p:spPr>
          <a:xfrm>
            <a:off x="4738242" y="5844584"/>
            <a:ext cx="461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chiều cao MN là 113,0 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37896" descr="1-26">
            <a:extLst>
              <a:ext uri="{FF2B5EF4-FFF2-40B4-BE49-F238E27FC236}">
                <a16:creationId xmlns:a16="http://schemas.microsoft.com/office/drawing/2014/main" id="{A491FDB0-61EA-4D11-845B-B8A3B058D49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83" y="-1073967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7893" descr="1-28">
            <a:extLst>
              <a:ext uri="{FF2B5EF4-FFF2-40B4-BE49-F238E27FC236}">
                <a16:creationId xmlns:a16="http://schemas.microsoft.com/office/drawing/2014/main" id="{D2AFB472-BED0-4ED3-B6CD-E67CCF5F7F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" y="-472857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9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B82D24C-5A62-40A1-9F24-83888B514E6D}"/>
              </a:ext>
            </a:extLst>
          </p:cNvPr>
          <p:cNvSpPr/>
          <p:nvPr/>
        </p:nvSpPr>
        <p:spPr>
          <a:xfrm>
            <a:off x="424264" y="319120"/>
            <a:ext cx="11237614" cy="5948380"/>
          </a:xfrm>
          <a:custGeom>
            <a:avLst/>
            <a:gdLst>
              <a:gd name="connsiteX0" fmla="*/ 0 w 11237614"/>
              <a:gd name="connsiteY0" fmla="*/ 0 h 5948380"/>
              <a:gd name="connsiteX1" fmla="*/ 11237614 w 11237614"/>
              <a:gd name="connsiteY1" fmla="*/ 0 h 5948380"/>
              <a:gd name="connsiteX2" fmla="*/ 11237614 w 11237614"/>
              <a:gd name="connsiteY2" fmla="*/ 5948380 h 5948380"/>
              <a:gd name="connsiteX3" fmla="*/ 0 w 11237614"/>
              <a:gd name="connsiteY3" fmla="*/ 5948380 h 5948380"/>
              <a:gd name="connsiteX4" fmla="*/ 0 w 11237614"/>
              <a:gd name="connsiteY4" fmla="*/ 0 h 594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7614" h="5948380" extrusionOk="0">
                <a:moveTo>
                  <a:pt x="0" y="0"/>
                </a:moveTo>
                <a:cubicBezTo>
                  <a:pt x="3792053" y="-56690"/>
                  <a:pt x="7365639" y="396918"/>
                  <a:pt x="11237614" y="0"/>
                </a:cubicBezTo>
                <a:cubicBezTo>
                  <a:pt x="11459854" y="1288433"/>
                  <a:pt x="10979728" y="4755074"/>
                  <a:pt x="11237614" y="5948380"/>
                </a:cubicBezTo>
                <a:cubicBezTo>
                  <a:pt x="9616067" y="6284681"/>
                  <a:pt x="2571890" y="6602185"/>
                  <a:pt x="0" y="5948380"/>
                </a:cubicBezTo>
                <a:cubicBezTo>
                  <a:pt x="-131309" y="5249033"/>
                  <a:pt x="1925" y="73065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37614"/>
                      <a:gd name="connsiteY0" fmla="*/ 0 h 5948380"/>
                      <a:gd name="connsiteX1" fmla="*/ 11237614 w 11237614"/>
                      <a:gd name="connsiteY1" fmla="*/ 0 h 5948380"/>
                      <a:gd name="connsiteX2" fmla="*/ 11237614 w 11237614"/>
                      <a:gd name="connsiteY2" fmla="*/ 5948380 h 5948380"/>
                      <a:gd name="connsiteX3" fmla="*/ 0 w 11237614"/>
                      <a:gd name="connsiteY3" fmla="*/ 5948380 h 5948380"/>
                      <a:gd name="connsiteX4" fmla="*/ 0 w 11237614"/>
                      <a:gd name="connsiteY4" fmla="*/ 0 h 5948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7614" h="5948380" extrusionOk="0">
                        <a:moveTo>
                          <a:pt x="0" y="0"/>
                        </a:moveTo>
                        <a:cubicBezTo>
                          <a:pt x="3965987" y="50596"/>
                          <a:pt x="7648217" y="290862"/>
                          <a:pt x="11237614" y="0"/>
                        </a:cubicBezTo>
                        <a:cubicBezTo>
                          <a:pt x="11255613" y="1245436"/>
                          <a:pt x="11210343" y="4747741"/>
                          <a:pt x="11237614" y="5948380"/>
                        </a:cubicBezTo>
                        <a:cubicBezTo>
                          <a:pt x="9662110" y="6239718"/>
                          <a:pt x="2619292" y="6340182"/>
                          <a:pt x="0" y="5948380"/>
                        </a:cubicBezTo>
                        <a:cubicBezTo>
                          <a:pt x="-40281" y="5298837"/>
                          <a:pt x="-25334" y="7176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9C1FA210-B3A5-4627-9166-C7BCBF06DC74}"/>
              </a:ext>
            </a:extLst>
          </p:cNvPr>
          <p:cNvSpPr/>
          <p:nvPr/>
        </p:nvSpPr>
        <p:spPr>
          <a:xfrm>
            <a:off x="2788624" y="181059"/>
            <a:ext cx="6853216" cy="713021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78E38-A48D-42CB-8BB2-F9A8ADC83789}"/>
              </a:ext>
            </a:extLst>
          </p:cNvPr>
          <p:cNvSpPr/>
          <p:nvPr/>
        </p:nvSpPr>
        <p:spPr>
          <a:xfrm>
            <a:off x="656715" y="1523384"/>
            <a:ext cx="11422743" cy="181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lại toàn bộ kiến thức trong chương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IV</a:t>
            </a: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các bài tập còn lại (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SGK/SBT</a:t>
            </a: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phiếu bài tập.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Chuẩn bị các bài tập cho tiết sau.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" descr="Clipboard">
            <a:extLst>
              <a:ext uri="{FF2B5EF4-FFF2-40B4-BE49-F238E27FC236}">
                <a16:creationId xmlns:a16="http://schemas.microsoft.com/office/drawing/2014/main" id="{FCCD64D8-83DF-4059-AF9F-9987B979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1" name="Graphic 10" descr="Ruler">
            <a:extLst>
              <a:ext uri="{FF2B5EF4-FFF2-40B4-BE49-F238E27FC236}">
                <a16:creationId xmlns:a16="http://schemas.microsoft.com/office/drawing/2014/main" id="{9A820249-53D7-478A-9022-3CAE61268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12" name="Graphic 11" descr="Pencil">
            <a:extLst>
              <a:ext uri="{FF2B5EF4-FFF2-40B4-BE49-F238E27FC236}">
                <a16:creationId xmlns:a16="http://schemas.microsoft.com/office/drawing/2014/main" id="{B1771931-D8EF-423F-A813-EE4191DD4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13" name="图片 37893" descr="1-28">
            <a:extLst>
              <a:ext uri="{FF2B5EF4-FFF2-40B4-BE49-F238E27FC236}">
                <a16:creationId xmlns:a16="http://schemas.microsoft.com/office/drawing/2014/main" id="{980FFCD0-27B9-40C8-A1BD-035CD17B5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106" y="3217215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7896" descr="1-26">
            <a:extLst>
              <a:ext uri="{FF2B5EF4-FFF2-40B4-BE49-F238E27FC236}">
                <a16:creationId xmlns:a16="http://schemas.microsoft.com/office/drawing/2014/main" id="{0859DA92-F476-405E-A827-271840F83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65" y="3146341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7895" descr="1-27">
            <a:extLst>
              <a:ext uri="{FF2B5EF4-FFF2-40B4-BE49-F238E27FC236}">
                <a16:creationId xmlns:a16="http://schemas.microsoft.com/office/drawing/2014/main" id="{3C150A99-085C-4F51-9148-CD7F7BE71B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30" y="3753567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341" y="-589888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7896" descr="1-26">
            <a:extLst>
              <a:ext uri="{FF2B5EF4-FFF2-40B4-BE49-F238E27FC236}">
                <a16:creationId xmlns:a16="http://schemas.microsoft.com/office/drawing/2014/main" id="{A491FDB0-61EA-4D11-845B-B8A3B058D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83" y="-1073967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7893" descr="1-28">
            <a:extLst>
              <a:ext uri="{FF2B5EF4-FFF2-40B4-BE49-F238E27FC236}">
                <a16:creationId xmlns:a16="http://schemas.microsoft.com/office/drawing/2014/main" id="{D2AFB472-BED0-4ED3-B6CD-E67CCF5F7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" y="-472857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8D1ED-4E33-48AD-B741-54921B517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7" y="2343151"/>
            <a:ext cx="12192000" cy="34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B82D24C-5A62-40A1-9F24-83888B514E6D}"/>
              </a:ext>
            </a:extLst>
          </p:cNvPr>
          <p:cNvSpPr/>
          <p:nvPr/>
        </p:nvSpPr>
        <p:spPr>
          <a:xfrm>
            <a:off x="424264" y="319120"/>
            <a:ext cx="11237614" cy="5948380"/>
          </a:xfrm>
          <a:custGeom>
            <a:avLst/>
            <a:gdLst>
              <a:gd name="connsiteX0" fmla="*/ 0 w 11237614"/>
              <a:gd name="connsiteY0" fmla="*/ 0 h 5948380"/>
              <a:gd name="connsiteX1" fmla="*/ 11237614 w 11237614"/>
              <a:gd name="connsiteY1" fmla="*/ 0 h 5948380"/>
              <a:gd name="connsiteX2" fmla="*/ 11237614 w 11237614"/>
              <a:gd name="connsiteY2" fmla="*/ 5948380 h 5948380"/>
              <a:gd name="connsiteX3" fmla="*/ 0 w 11237614"/>
              <a:gd name="connsiteY3" fmla="*/ 5948380 h 5948380"/>
              <a:gd name="connsiteX4" fmla="*/ 0 w 11237614"/>
              <a:gd name="connsiteY4" fmla="*/ 0 h 594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7614" h="5948380" extrusionOk="0">
                <a:moveTo>
                  <a:pt x="0" y="0"/>
                </a:moveTo>
                <a:cubicBezTo>
                  <a:pt x="3792053" y="-56690"/>
                  <a:pt x="7365639" y="396918"/>
                  <a:pt x="11237614" y="0"/>
                </a:cubicBezTo>
                <a:cubicBezTo>
                  <a:pt x="11459854" y="1288433"/>
                  <a:pt x="10979728" y="4755074"/>
                  <a:pt x="11237614" y="5948380"/>
                </a:cubicBezTo>
                <a:cubicBezTo>
                  <a:pt x="9616067" y="6284681"/>
                  <a:pt x="2571890" y="6602185"/>
                  <a:pt x="0" y="5948380"/>
                </a:cubicBezTo>
                <a:cubicBezTo>
                  <a:pt x="-131309" y="5249033"/>
                  <a:pt x="1925" y="73065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37614"/>
                      <a:gd name="connsiteY0" fmla="*/ 0 h 5948380"/>
                      <a:gd name="connsiteX1" fmla="*/ 11237614 w 11237614"/>
                      <a:gd name="connsiteY1" fmla="*/ 0 h 5948380"/>
                      <a:gd name="connsiteX2" fmla="*/ 11237614 w 11237614"/>
                      <a:gd name="connsiteY2" fmla="*/ 5948380 h 5948380"/>
                      <a:gd name="connsiteX3" fmla="*/ 0 w 11237614"/>
                      <a:gd name="connsiteY3" fmla="*/ 5948380 h 5948380"/>
                      <a:gd name="connsiteX4" fmla="*/ 0 w 11237614"/>
                      <a:gd name="connsiteY4" fmla="*/ 0 h 5948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7614" h="5948380" extrusionOk="0">
                        <a:moveTo>
                          <a:pt x="0" y="0"/>
                        </a:moveTo>
                        <a:cubicBezTo>
                          <a:pt x="3965987" y="50596"/>
                          <a:pt x="7648217" y="290862"/>
                          <a:pt x="11237614" y="0"/>
                        </a:cubicBezTo>
                        <a:cubicBezTo>
                          <a:pt x="11255613" y="1245436"/>
                          <a:pt x="11210343" y="4747741"/>
                          <a:pt x="11237614" y="5948380"/>
                        </a:cubicBezTo>
                        <a:cubicBezTo>
                          <a:pt x="9662110" y="6239718"/>
                          <a:pt x="2619292" y="6340182"/>
                          <a:pt x="0" y="5948380"/>
                        </a:cubicBezTo>
                        <a:cubicBezTo>
                          <a:pt x="-40281" y="5298837"/>
                          <a:pt x="-25334" y="7176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9C1FA210-B3A5-4627-9166-C7BCBF06DC74}"/>
              </a:ext>
            </a:extLst>
          </p:cNvPr>
          <p:cNvSpPr/>
          <p:nvPr/>
        </p:nvSpPr>
        <p:spPr>
          <a:xfrm>
            <a:off x="2788624" y="181059"/>
            <a:ext cx="6853216" cy="713021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phic 10" descr="Ruler">
            <a:extLst>
              <a:ext uri="{FF2B5EF4-FFF2-40B4-BE49-F238E27FC236}">
                <a16:creationId xmlns:a16="http://schemas.microsoft.com/office/drawing/2014/main" id="{9A820249-53D7-478A-9022-3CAE6126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832732" y="-194788"/>
            <a:ext cx="1574403" cy="1574403"/>
          </a:xfrm>
          <a:prstGeom prst="rect">
            <a:avLst/>
          </a:prstGeom>
        </p:spPr>
      </p:pic>
      <p:pic>
        <p:nvPicPr>
          <p:cNvPr id="12" name="Graphic 11" descr="Pencil">
            <a:extLst>
              <a:ext uri="{FF2B5EF4-FFF2-40B4-BE49-F238E27FC236}">
                <a16:creationId xmlns:a16="http://schemas.microsoft.com/office/drawing/2014/main" id="{B1771931-D8EF-423F-A813-EE4191DD4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9CA60-B5C0-467C-9EFE-816104ED0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84" y="865707"/>
            <a:ext cx="10332974" cy="54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36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B82D24C-5A62-40A1-9F24-83888B514E6D}"/>
              </a:ext>
            </a:extLst>
          </p:cNvPr>
          <p:cNvSpPr/>
          <p:nvPr/>
        </p:nvSpPr>
        <p:spPr>
          <a:xfrm>
            <a:off x="424264" y="319120"/>
            <a:ext cx="11237614" cy="5948380"/>
          </a:xfrm>
          <a:custGeom>
            <a:avLst/>
            <a:gdLst>
              <a:gd name="connsiteX0" fmla="*/ 0 w 11237614"/>
              <a:gd name="connsiteY0" fmla="*/ 0 h 5948380"/>
              <a:gd name="connsiteX1" fmla="*/ 11237614 w 11237614"/>
              <a:gd name="connsiteY1" fmla="*/ 0 h 5948380"/>
              <a:gd name="connsiteX2" fmla="*/ 11237614 w 11237614"/>
              <a:gd name="connsiteY2" fmla="*/ 5948380 h 5948380"/>
              <a:gd name="connsiteX3" fmla="*/ 0 w 11237614"/>
              <a:gd name="connsiteY3" fmla="*/ 5948380 h 5948380"/>
              <a:gd name="connsiteX4" fmla="*/ 0 w 11237614"/>
              <a:gd name="connsiteY4" fmla="*/ 0 h 594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7614" h="5948380" extrusionOk="0">
                <a:moveTo>
                  <a:pt x="0" y="0"/>
                </a:moveTo>
                <a:cubicBezTo>
                  <a:pt x="3792053" y="-56690"/>
                  <a:pt x="7365639" y="396918"/>
                  <a:pt x="11237614" y="0"/>
                </a:cubicBezTo>
                <a:cubicBezTo>
                  <a:pt x="11459854" y="1288433"/>
                  <a:pt x="10979728" y="4755074"/>
                  <a:pt x="11237614" y="5948380"/>
                </a:cubicBezTo>
                <a:cubicBezTo>
                  <a:pt x="9616067" y="6284681"/>
                  <a:pt x="2571890" y="6602185"/>
                  <a:pt x="0" y="5948380"/>
                </a:cubicBezTo>
                <a:cubicBezTo>
                  <a:pt x="-131309" y="5249033"/>
                  <a:pt x="1925" y="730657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37614"/>
                      <a:gd name="connsiteY0" fmla="*/ 0 h 5948380"/>
                      <a:gd name="connsiteX1" fmla="*/ 11237614 w 11237614"/>
                      <a:gd name="connsiteY1" fmla="*/ 0 h 5948380"/>
                      <a:gd name="connsiteX2" fmla="*/ 11237614 w 11237614"/>
                      <a:gd name="connsiteY2" fmla="*/ 5948380 h 5948380"/>
                      <a:gd name="connsiteX3" fmla="*/ 0 w 11237614"/>
                      <a:gd name="connsiteY3" fmla="*/ 5948380 h 5948380"/>
                      <a:gd name="connsiteX4" fmla="*/ 0 w 11237614"/>
                      <a:gd name="connsiteY4" fmla="*/ 0 h 5948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37614" h="5948380" extrusionOk="0">
                        <a:moveTo>
                          <a:pt x="0" y="0"/>
                        </a:moveTo>
                        <a:cubicBezTo>
                          <a:pt x="3965987" y="50596"/>
                          <a:pt x="7648217" y="290862"/>
                          <a:pt x="11237614" y="0"/>
                        </a:cubicBezTo>
                        <a:cubicBezTo>
                          <a:pt x="11255613" y="1245436"/>
                          <a:pt x="11210343" y="4747741"/>
                          <a:pt x="11237614" y="5948380"/>
                        </a:cubicBezTo>
                        <a:cubicBezTo>
                          <a:pt x="9662110" y="6239718"/>
                          <a:pt x="2619292" y="6340182"/>
                          <a:pt x="0" y="5948380"/>
                        </a:cubicBezTo>
                        <a:cubicBezTo>
                          <a:pt x="-40281" y="5298837"/>
                          <a:pt x="-25334" y="71763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4">
            <a:extLst>
              <a:ext uri="{FF2B5EF4-FFF2-40B4-BE49-F238E27FC236}">
                <a16:creationId xmlns:a16="http://schemas.microsoft.com/office/drawing/2014/main" id="{9C1FA210-B3A5-4627-9166-C7BCBF06DC74}"/>
              </a:ext>
            </a:extLst>
          </p:cNvPr>
          <p:cNvSpPr/>
          <p:nvPr/>
        </p:nvSpPr>
        <p:spPr>
          <a:xfrm>
            <a:off x="2788624" y="181059"/>
            <a:ext cx="6853216" cy="713021"/>
          </a:xfrm>
          <a:prstGeom prst="roundRect">
            <a:avLst>
              <a:gd name="adj" fmla="val 5000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raphic 10" descr="Ruler">
            <a:extLst>
              <a:ext uri="{FF2B5EF4-FFF2-40B4-BE49-F238E27FC236}">
                <a16:creationId xmlns:a16="http://schemas.microsoft.com/office/drawing/2014/main" id="{9A820249-53D7-478A-9022-3CAE6126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832732" y="-194788"/>
            <a:ext cx="1574403" cy="1574403"/>
          </a:xfrm>
          <a:prstGeom prst="rect">
            <a:avLst/>
          </a:prstGeom>
        </p:spPr>
      </p:pic>
      <p:pic>
        <p:nvPicPr>
          <p:cNvPr id="12" name="Graphic 11" descr="Pencil">
            <a:extLst>
              <a:ext uri="{FF2B5EF4-FFF2-40B4-BE49-F238E27FC236}">
                <a16:creationId xmlns:a16="http://schemas.microsoft.com/office/drawing/2014/main" id="{B1771931-D8EF-423F-A813-EE4191DD4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id="{F7CF1B91-5F10-4E57-B5E1-07B7E0BD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627" y="1110132"/>
            <a:ext cx="8170421" cy="4537800"/>
          </a:xfrm>
          <a:prstGeom prst="rect">
            <a:avLst/>
          </a:prstGeom>
        </p:spPr>
      </p:pic>
      <p:pic>
        <p:nvPicPr>
          <p:cNvPr id="10" name="Chỗ dành sẵn cho Nội dung 6">
            <a:extLst>
              <a:ext uri="{FF2B5EF4-FFF2-40B4-BE49-F238E27FC236}">
                <a16:creationId xmlns:a16="http://schemas.microsoft.com/office/drawing/2014/main" id="{40B34E54-CF03-45A3-A0DF-FB048ACC36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7981"/>
          <a:stretch/>
        </p:blipFill>
        <p:spPr>
          <a:xfrm>
            <a:off x="7263684" y="1123476"/>
            <a:ext cx="4052977" cy="45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1974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dap an a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106008" y="5197163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"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GB" sz="2800" dirty="0">
                    <a:solidFill>
                      <a:prstClr val="white"/>
                    </a:solidFill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dap an a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197163"/>
                <a:ext cx="4650419" cy="523220"/>
              </a:xfrm>
              <a:prstGeom prst="rect">
                <a:avLst/>
              </a:prstGeom>
              <a:blipFill>
                <a:blip r:embed="rId12"/>
                <a:stretch>
                  <a:fillRect l="-2228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dap an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06008" y="6060425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dap an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6060425"/>
                <a:ext cx="4650419" cy="523220"/>
              </a:xfrm>
              <a:prstGeom prst="rect">
                <a:avLst/>
              </a:prstGeom>
              <a:blipFill>
                <a:blip r:embed="rId13"/>
                <a:stretch>
                  <a:fillRect l="-2228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6435571" y="5197163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197163"/>
                <a:ext cx="4650419" cy="523220"/>
              </a:xfrm>
              <a:prstGeom prst="rect">
                <a:avLst/>
              </a:prstGeom>
              <a:blipFill>
                <a:blip r:embed="rId14"/>
                <a:stretch>
                  <a:fillRect l="-2359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435571" y="6060425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6060425"/>
                <a:ext cx="4650419" cy="523220"/>
              </a:xfrm>
              <a:prstGeom prst="rect">
                <a:avLst/>
              </a:prstGeom>
              <a:blipFill>
                <a:blip r:embed="rId15"/>
                <a:stretch>
                  <a:fillRect l="-235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396CE7-E00B-4D74-925E-5F29DA577C4D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7744738" y="898226"/>
            <a:ext cx="4412181" cy="26579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C84BA3-23AE-41C8-86F3-82F177E4B98F}"/>
              </a:ext>
            </a:extLst>
          </p:cNvPr>
          <p:cNvSpPr txBox="1"/>
          <p:nvPr/>
        </p:nvSpPr>
        <p:spPr>
          <a:xfrm>
            <a:off x="2209897" y="3874655"/>
            <a:ext cx="3259670" cy="56425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29">
                <a:extLst>
                  <a:ext uri="{FF2B5EF4-FFF2-40B4-BE49-F238E27FC236}">
                    <a16:creationId xmlns:a16="http://schemas.microsoft.com/office/drawing/2014/main" id="{73A879A5-177D-4E91-BE06-0D51F708BF6F}"/>
                  </a:ext>
                </a:extLst>
              </p:cNvPr>
              <p:cNvSpPr txBox="1"/>
              <p:nvPr/>
            </p:nvSpPr>
            <p:spPr>
              <a:xfrm>
                <a:off x="4322084" y="3701790"/>
                <a:ext cx="1266825" cy="985838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𝐻𝐵</m:t>
                          </m:r>
                        </m:den>
                      </m:f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0" name="Object 29">
                <a:extLst>
                  <a:ext uri="{FF2B5EF4-FFF2-40B4-BE49-F238E27FC236}">
                    <a16:creationId xmlns:a16="http://schemas.microsoft.com/office/drawing/2014/main" id="{73A879A5-177D-4E91-BE06-0D51F708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084" y="3701790"/>
                <a:ext cx="1266825" cy="98583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435571" y="5202784"/>
                <a:ext cx="48834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202784"/>
                <a:ext cx="4883458" cy="523220"/>
              </a:xfrm>
              <a:prstGeom prst="rect">
                <a:avLst/>
              </a:prstGeom>
              <a:blipFill>
                <a:blip r:embed="rId12"/>
                <a:stretch>
                  <a:fillRect l="-2247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06008" y="6060425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6060425"/>
                <a:ext cx="4650419" cy="523220"/>
              </a:xfrm>
              <a:prstGeom prst="rect">
                <a:avLst/>
              </a:prstGeom>
              <a:blipFill>
                <a:blip r:embed="rId13"/>
                <a:stretch>
                  <a:fillRect l="-2228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blipFill>
                <a:blip r:embed="rId14"/>
                <a:stretch>
                  <a:fillRect l="-2228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435571" y="6060425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6060425"/>
                <a:ext cx="4650419" cy="523220"/>
              </a:xfrm>
              <a:prstGeom prst="rect">
                <a:avLst/>
              </a:prstGeom>
              <a:blipFill>
                <a:blip r:embed="rId15"/>
                <a:stretch>
                  <a:fillRect l="-235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7357E4D-FA75-2491-7CB8-3574D034D22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5385AFB6-CD6A-E987-69F5-5C22F39D0173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74953-632C-0BEA-5ED8-A25DF3E740A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E1F76701-3118-B7B5-463F-9DCF1E6D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DCD253-FA01-537B-183B-D1E95B5B1866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74B913D-66FB-481C-B6C2-D23E72C0C4BC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7850731" y="833158"/>
            <a:ext cx="4269758" cy="265794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BF12F35-150E-4488-8CD8-DBEF6DF9E3AF}"/>
              </a:ext>
            </a:extLst>
          </p:cNvPr>
          <p:cNvSpPr txBox="1"/>
          <p:nvPr/>
        </p:nvSpPr>
        <p:spPr>
          <a:xfrm>
            <a:off x="2653559" y="3939746"/>
            <a:ext cx="3306233" cy="63171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42">
                <a:extLst>
                  <a:ext uri="{FF2B5EF4-FFF2-40B4-BE49-F238E27FC236}">
                    <a16:creationId xmlns:a16="http://schemas.microsoft.com/office/drawing/2014/main" id="{FCD0DCF2-53B0-4FD1-BE3A-935280C23811}"/>
                  </a:ext>
                </a:extLst>
              </p:cNvPr>
              <p:cNvSpPr txBox="1"/>
              <p:nvPr/>
            </p:nvSpPr>
            <p:spPr>
              <a:xfrm>
                <a:off x="4966581" y="3800046"/>
                <a:ext cx="1545979" cy="10144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num>
                        <m:den>
                          <m: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𝐻𝐶</m:t>
                          </m:r>
                        </m:den>
                      </m:f>
                      <m:r>
                        <a:rPr lang="en-GB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43" name="Object 42">
                <a:extLst>
                  <a:ext uri="{FF2B5EF4-FFF2-40B4-BE49-F238E27FC236}">
                    <a16:creationId xmlns:a16="http://schemas.microsoft.com/office/drawing/2014/main" id="{FCD0DCF2-53B0-4FD1-BE3A-935280C23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581" y="3800046"/>
                <a:ext cx="1545979" cy="101441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8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8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0" y="358932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435571" y="6060424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6060424"/>
                <a:ext cx="4650419" cy="523220"/>
              </a:xfrm>
              <a:prstGeom prst="rect">
                <a:avLst/>
              </a:prstGeom>
              <a:blipFill>
                <a:blip r:embed="rId12"/>
                <a:stretch>
                  <a:fillRect l="-235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435571" y="5197161"/>
                <a:ext cx="48301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197161"/>
                <a:ext cx="4830192" cy="523220"/>
              </a:xfrm>
              <a:prstGeom prst="rect">
                <a:avLst/>
              </a:prstGeom>
              <a:blipFill>
                <a:blip r:embed="rId13"/>
                <a:stretch>
                  <a:fillRect l="-2273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blipFill>
                <a:blip r:embed="rId14"/>
                <a:stretch>
                  <a:fillRect l="-2228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06008" y="6060424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en-GB" sz="28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6060424"/>
                <a:ext cx="4650419" cy="523220"/>
              </a:xfrm>
              <a:prstGeom prst="rect">
                <a:avLst/>
              </a:prstGeom>
              <a:blipFill>
                <a:blip r:embed="rId15"/>
                <a:stretch>
                  <a:fillRect l="-2228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TIẾP THEO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CB48515-CC90-4B83-A0A6-E316AC160A6F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7779520" y="778610"/>
            <a:ext cx="4412181" cy="265794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B41C1E9-4F1A-46AE-95EE-152386D9C4BB}"/>
              </a:ext>
            </a:extLst>
          </p:cNvPr>
          <p:cNvSpPr txBox="1"/>
          <p:nvPr/>
        </p:nvSpPr>
        <p:spPr>
          <a:xfrm>
            <a:off x="2130640" y="3824084"/>
            <a:ext cx="3389248" cy="63171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42">
                <a:extLst>
                  <a:ext uri="{FF2B5EF4-FFF2-40B4-BE49-F238E27FC236}">
                    <a16:creationId xmlns:a16="http://schemas.microsoft.com/office/drawing/2014/main" id="{D3F85BC8-05A0-434D-898E-040FAA645488}"/>
                  </a:ext>
                </a:extLst>
              </p:cNvPr>
              <p:cNvSpPr txBox="1"/>
              <p:nvPr/>
            </p:nvSpPr>
            <p:spPr>
              <a:xfrm>
                <a:off x="4677913" y="3686229"/>
                <a:ext cx="1238215" cy="10144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3" name="Object 42">
                <a:extLst>
                  <a:ext uri="{FF2B5EF4-FFF2-40B4-BE49-F238E27FC236}">
                    <a16:creationId xmlns:a16="http://schemas.microsoft.com/office/drawing/2014/main" id="{D3F85BC8-05A0-434D-898E-040FAA645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913" y="3686229"/>
                <a:ext cx="1238215" cy="101441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6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64" y="-8776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809897"/>
            <a:ext cx="938369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 cạnh là a. Độ dài BD bằng?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104285" y="6053333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2a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85" y="6053333"/>
                <a:ext cx="4650419" cy="523220"/>
              </a:xfrm>
              <a:prstGeom prst="rect">
                <a:avLst/>
              </a:prstGeom>
              <a:blipFill>
                <a:blip r:embed="rId12"/>
                <a:stretch>
                  <a:fillRect l="-2228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435571" y="5187002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187002"/>
                <a:ext cx="4650419" cy="523220"/>
              </a:xfrm>
              <a:prstGeom prst="rect">
                <a:avLst/>
              </a:prstGeom>
              <a:blipFill>
                <a:blip r:embed="rId13"/>
                <a:stretch>
                  <a:fillRect l="-2359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187002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187002"/>
                <a:ext cx="4650419" cy="523220"/>
              </a:xfrm>
              <a:prstGeom prst="rect">
                <a:avLst/>
              </a:prstGeom>
              <a:blipFill>
                <a:blip r:embed="rId14"/>
                <a:stretch>
                  <a:fillRect l="-2228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6435571" y="6050265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6050265"/>
                <a:ext cx="4650419" cy="523220"/>
              </a:xfrm>
              <a:prstGeom prst="rect">
                <a:avLst/>
              </a:prstGeom>
              <a:blipFill>
                <a:blip r:embed="rId15"/>
                <a:stretch>
                  <a:fillRect l="-235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AB40F89-F15F-40DC-96BB-4C280B315244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6959044" y="814922"/>
            <a:ext cx="5232956" cy="26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29" y="0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86584"/>
            <a:ext cx="9383697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ABCD cạnh là a. Độ dài AC bằng?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6435571" y="6060424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D.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6060424"/>
                <a:ext cx="4650419" cy="523220"/>
              </a:xfrm>
              <a:prstGeom prst="rect">
                <a:avLst/>
              </a:prstGeom>
              <a:blipFill>
                <a:blip r:embed="rId12"/>
                <a:stretch>
                  <a:fillRect l="-2359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435571" y="5197161"/>
                <a:ext cx="48301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571" y="5197161"/>
                <a:ext cx="4830192" cy="523220"/>
              </a:xfrm>
              <a:prstGeom prst="rect">
                <a:avLst/>
              </a:prstGeom>
              <a:blipFill>
                <a:blip r:embed="rId13"/>
                <a:stretch>
                  <a:fillRect l="-2273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5197162"/>
                <a:ext cx="4650419" cy="523220"/>
              </a:xfrm>
              <a:prstGeom prst="rect">
                <a:avLst/>
              </a:prstGeom>
              <a:blipFill>
                <a:blip r:embed="rId14"/>
                <a:stretch>
                  <a:fillRect l="-2228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06008" y="6060424"/>
                <a:ext cx="4650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 </a:t>
                </a:r>
                <a:r>
                  <a:rPr lang="en-US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2a</a:t>
                </a:r>
                <a:r>
                  <a:rPr lang="en-GB" sz="2800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08" y="6060424"/>
                <a:ext cx="4650419" cy="523220"/>
              </a:xfrm>
              <a:prstGeom prst="rect">
                <a:avLst/>
              </a:prstGeom>
              <a:blipFill>
                <a:blip r:embed="rId15"/>
                <a:stretch>
                  <a:fillRect l="-2228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MỚI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EDCB2A1-AFD4-4B2E-AF97-7AC9E56F6BFC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6959044" y="814922"/>
            <a:ext cx="5232956" cy="26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06" y="152969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4318001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1950507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11BE3-EC51-4A01-921E-42DDEFEDEFA8}"/>
              </a:ext>
            </a:extLst>
          </p:cNvPr>
          <p:cNvSpPr txBox="1"/>
          <p:nvPr/>
        </p:nvSpPr>
        <p:spPr>
          <a:xfrm>
            <a:off x="392218" y="2101839"/>
            <a:ext cx="9629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GB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IV</a:t>
            </a:r>
          </a:p>
        </p:txBody>
      </p:sp>
    </p:spTree>
    <p:extLst>
      <p:ext uri="{BB962C8B-B14F-4D97-AF65-F5344CB8AC3E}">
        <p14:creationId xmlns:p14="http://schemas.microsoft.com/office/powerpoint/2010/main" val="10266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5D82896C-4108-FF41-B62A-4E4D1BA9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37896" descr="1-26">
            <a:extLst>
              <a:ext uri="{FF2B5EF4-FFF2-40B4-BE49-F238E27FC236}">
                <a16:creationId xmlns:a16="http://schemas.microsoft.com/office/drawing/2014/main" id="{A2C7570F-DC0D-1A4A-9983-F2ABCFBCB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06" y="1529694"/>
            <a:ext cx="330623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7893" descr="1-28">
            <a:extLst>
              <a:ext uri="{FF2B5EF4-FFF2-40B4-BE49-F238E27FC236}">
                <a16:creationId xmlns:a16="http://schemas.microsoft.com/office/drawing/2014/main" id="{7428F387-9D64-A44C-BC1E-97E9AB78E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4318001"/>
            <a:ext cx="3183467" cy="286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A6048240-278E-D049-90DB-607D1473C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25" y="1950507"/>
            <a:ext cx="2990849" cy="264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11BE3-EC51-4A01-921E-42DDEFEDEFA8}"/>
              </a:ext>
            </a:extLst>
          </p:cNvPr>
          <p:cNvSpPr txBox="1"/>
          <p:nvPr/>
        </p:nvSpPr>
        <p:spPr>
          <a:xfrm>
            <a:off x="1377174" y="200498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BÀI TẬP CUỐI CHƯƠNG 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F0124-356E-445C-B7E7-CEA82D963E34}"/>
              </a:ext>
            </a:extLst>
          </p:cNvPr>
          <p:cNvSpPr txBox="1"/>
          <p:nvPr/>
        </p:nvSpPr>
        <p:spPr>
          <a:xfrm>
            <a:off x="445136" y="1403949"/>
            <a:ext cx="962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576</Words>
  <Application>Microsoft Office PowerPoint</Application>
  <PresentationFormat>Widescreen</PresentationFormat>
  <Paragraphs>84</Paragraphs>
  <Slides>19</Slides>
  <Notes>1</Notes>
  <HiddenSlides>0</HiddenSlides>
  <MMClips>23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Cambria Math</vt:lpstr>
      <vt:lpstr>Times New Roman</vt:lpstr>
      <vt:lpstr>Wingdings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1:  LƯỢC SỬ CÔNG CỤ TÍNH TOÁN (TIẾP)</dc:title>
  <dc:creator>Ban Thinh</dc:creator>
  <cp:lastModifiedBy>Ha Khuat Thi Thu</cp:lastModifiedBy>
  <cp:revision>17</cp:revision>
  <dcterms:created xsi:type="dcterms:W3CDTF">2023-06-05T12:10:35Z</dcterms:created>
  <dcterms:modified xsi:type="dcterms:W3CDTF">2024-10-16T02:49:33Z</dcterms:modified>
</cp:coreProperties>
</file>