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35" r:id="rId6"/>
  </p:sldMasterIdLst>
  <p:notesMasterIdLst>
    <p:notesMasterId r:id="rId48"/>
  </p:notesMasterIdLst>
  <p:sldIdLst>
    <p:sldId id="296" r:id="rId7"/>
    <p:sldId id="283" r:id="rId8"/>
    <p:sldId id="257" r:id="rId9"/>
    <p:sldId id="313" r:id="rId10"/>
    <p:sldId id="280" r:id="rId11"/>
    <p:sldId id="258" r:id="rId12"/>
    <p:sldId id="259" r:id="rId13"/>
    <p:sldId id="260" r:id="rId14"/>
    <p:sldId id="261" r:id="rId15"/>
    <p:sldId id="262" r:id="rId16"/>
    <p:sldId id="281" r:id="rId17"/>
    <p:sldId id="282" r:id="rId18"/>
    <p:sldId id="264" r:id="rId19"/>
    <p:sldId id="265" r:id="rId20"/>
    <p:sldId id="267" r:id="rId21"/>
    <p:sldId id="284" r:id="rId22"/>
    <p:sldId id="268" r:id="rId23"/>
    <p:sldId id="269" r:id="rId24"/>
    <p:sldId id="270" r:id="rId25"/>
    <p:sldId id="271" r:id="rId26"/>
    <p:sldId id="272" r:id="rId27"/>
    <p:sldId id="273" r:id="rId28"/>
    <p:sldId id="274" r:id="rId29"/>
    <p:sldId id="275" r:id="rId30"/>
    <p:sldId id="276" r:id="rId31"/>
    <p:sldId id="277" r:id="rId32"/>
    <p:sldId id="278" r:id="rId33"/>
    <p:sldId id="286" r:id="rId34"/>
    <p:sldId id="287" r:id="rId35"/>
    <p:sldId id="279" r:id="rId36"/>
    <p:sldId id="288" r:id="rId37"/>
    <p:sldId id="289" r:id="rId38"/>
    <p:sldId id="291" r:id="rId39"/>
    <p:sldId id="294" r:id="rId40"/>
    <p:sldId id="290" r:id="rId41"/>
    <p:sldId id="295" r:id="rId42"/>
    <p:sldId id="308" r:id="rId43"/>
    <p:sldId id="309" r:id="rId44"/>
    <p:sldId id="310" r:id="rId45"/>
    <p:sldId id="311" r:id="rId46"/>
    <p:sldId id="312" r:id="rId47"/>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2FE"/>
    <a:srgbClr val="F9FBE5"/>
    <a:srgbClr val="F8D7FD"/>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4" d="100"/>
          <a:sy n="114" d="100"/>
        </p:scale>
        <p:origin x="312"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11F20-2063-432F-898F-D3A3FA395470}"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n-SG"/>
        </a:p>
      </dgm:t>
    </dgm:pt>
    <dgm:pt modelId="{2ED7BB2E-D50F-4D1D-8752-34640DC7ABB9}">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Giọng thơ trầm lắng, tha thiết</a:t>
          </a:r>
          <a:endParaRPr lang="en-SG" sz="1800" b="1" i="1" dirty="0">
            <a:latin typeface="Times New Roman" panose="02020603050405020304" pitchFamily="18" charset="0"/>
            <a:cs typeface="Times New Roman" panose="02020603050405020304" pitchFamily="18" charset="0"/>
          </a:endParaRPr>
        </a:p>
      </dgm:t>
    </dgm:pt>
    <dgm:pt modelId="{29C9644A-BC50-4EEC-95B4-A598989F0459}" type="par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57F1063E-ABBA-4E63-9DB1-FEC35B891430}" type="sib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FB4097F-2B86-4689-A614-E970C3709243}">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Lời thơ mộc mạc, giản dị</a:t>
          </a:r>
          <a:endParaRPr lang="en-SG" sz="1800" b="1" i="1" dirty="0">
            <a:latin typeface="Times New Roman" panose="02020603050405020304" pitchFamily="18" charset="0"/>
            <a:cs typeface="Times New Roman" panose="02020603050405020304" pitchFamily="18" charset="0"/>
          </a:endParaRPr>
        </a:p>
      </dgm:t>
    </dgm:pt>
    <dgm:pt modelId="{DC7DBCBE-B6C8-4E5F-AB1D-6C979E0049EE}" type="par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AAECF4DA-2093-4085-9C6A-0A51908F71A2}" type="sib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815A38A-E58A-4D63-9AF7-6FA37259F96D}">
      <dgm:prSet phldrT="[Text]" custT="1"/>
      <dgm:spPr/>
      <dgm:t>
        <a:bodyPr/>
        <a:lstStyle/>
        <a:p>
          <a:r>
            <a:rPr lang="en-SG" sz="1800" b="1" i="1" smtClean="0">
              <a:latin typeface="Times New Roman" panose="02020603050405020304" pitchFamily="18" charset="0"/>
              <a:cs typeface="Times New Roman" panose="02020603050405020304" pitchFamily="18" charset="0"/>
            </a:rPr>
            <a:t>Liệt kê + Điệp ngữ + Câu cảm thán</a:t>
          </a:r>
          <a:endParaRPr lang="en-SG" sz="1800" b="1" i="1" dirty="0">
            <a:latin typeface="Times New Roman" panose="02020603050405020304" pitchFamily="18" charset="0"/>
            <a:cs typeface="Times New Roman" panose="02020603050405020304" pitchFamily="18" charset="0"/>
          </a:endParaRPr>
        </a:p>
      </dgm:t>
    </dgm:pt>
    <dgm:pt modelId="{66EEF1A4-6A1F-4A5D-964E-537FFB27C894}" type="par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0908ED4B-4BDD-42D7-8621-0A02673EE709}" type="sib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352E957B-D133-433D-B326-36E8E6D3F94E}">
      <dgm:prSet phldrT="[Text]" custT="1"/>
      <dgm:spPr/>
      <dgm:t>
        <a:bodyPr/>
        <a:lstStyle/>
        <a:p>
          <a:r>
            <a:rPr lang="en-SG" sz="1800" b="1" i="1" smtClean="0">
              <a:latin typeface="Times New Roman" panose="02020603050405020304" pitchFamily="18" charset="0"/>
              <a:cs typeface="Times New Roman" panose="02020603050405020304" pitchFamily="18" charset="0"/>
            </a:rPr>
            <a:t>Bộc lộ trực tiếp nỗi nhớ chân thành, da diết</a:t>
          </a:r>
          <a:endParaRPr lang="en-SG" sz="1800" b="1" i="1" dirty="0">
            <a:latin typeface="Times New Roman" panose="02020603050405020304" pitchFamily="18" charset="0"/>
            <a:cs typeface="Times New Roman" panose="02020603050405020304" pitchFamily="18" charset="0"/>
          </a:endParaRPr>
        </a:p>
      </dgm:t>
    </dgm:pt>
    <dgm:pt modelId="{9833EBB4-EB9F-4755-99E9-B2839429F6FC}" type="par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48D213C1-0164-4B8F-A457-7E38E58D99C8}" type="sib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D1038E83-4544-4A1C-A787-FC021FD431DB}">
      <dgm:prSet phldrT="[Text]" custT="1"/>
      <dgm:spPr/>
      <dgm:t>
        <a:bodyPr/>
        <a:lstStyle/>
        <a:p>
          <a:r>
            <a:rPr lang="en-US" altLang="en-US" sz="1800" b="1" i="1"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dirty="0">
            <a:solidFill>
              <a:schemeClr val="bg1"/>
            </a:solidFill>
            <a:latin typeface="Times New Roman" panose="02020603050405020304" pitchFamily="18" charset="0"/>
            <a:cs typeface="Times New Roman" panose="02020603050405020304" pitchFamily="18" charset="0"/>
          </a:endParaRPr>
        </a:p>
      </dgm:t>
    </dgm:pt>
    <dgm:pt modelId="{73AB9825-E4D8-4877-95A4-431ECAF24183}" type="par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B7CE9586-3A1F-4E7A-B4FE-20982A4CD400}" type="sib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7F80EDDD-ED12-4537-ADC8-04D2D001C092}" type="pres">
      <dgm:prSet presAssocID="{50011F20-2063-432F-898F-D3A3FA395470}" presName="cycle" presStyleCnt="0">
        <dgm:presLayoutVars>
          <dgm:dir/>
          <dgm:resizeHandles val="exact"/>
        </dgm:presLayoutVars>
      </dgm:prSet>
      <dgm:spPr/>
      <dgm:t>
        <a:bodyPr/>
        <a:lstStyle/>
        <a:p>
          <a:endParaRPr lang="en-US"/>
        </a:p>
      </dgm:t>
    </dgm:pt>
    <dgm:pt modelId="{39B14513-BB34-4C6B-A9EB-331A8C26802E}" type="pres">
      <dgm:prSet presAssocID="{2ED7BB2E-D50F-4D1D-8752-34640DC7ABB9}" presName="node" presStyleLbl="node1" presStyleIdx="0" presStyleCnt="5" custScaleX="123733" custScaleY="141135">
        <dgm:presLayoutVars>
          <dgm:bulletEnabled val="1"/>
        </dgm:presLayoutVars>
      </dgm:prSet>
      <dgm:spPr/>
      <dgm:t>
        <a:bodyPr/>
        <a:lstStyle/>
        <a:p>
          <a:endParaRPr lang="en-US"/>
        </a:p>
      </dgm:t>
    </dgm:pt>
    <dgm:pt modelId="{C110943E-A633-424F-A8F6-57B6C53E617F}" type="pres">
      <dgm:prSet presAssocID="{2ED7BB2E-D50F-4D1D-8752-34640DC7ABB9}" presName="spNode" presStyleCnt="0"/>
      <dgm:spPr/>
      <dgm:t>
        <a:bodyPr/>
        <a:lstStyle/>
        <a:p>
          <a:endParaRPr lang="en-US"/>
        </a:p>
      </dgm:t>
    </dgm:pt>
    <dgm:pt modelId="{8178E32C-65D4-499A-8B76-79A6E1657C65}" type="pres">
      <dgm:prSet presAssocID="{57F1063E-ABBA-4E63-9DB1-FEC35B891430}" presName="sibTrans" presStyleLbl="sibTrans1D1" presStyleIdx="0" presStyleCnt="5"/>
      <dgm:spPr/>
      <dgm:t>
        <a:bodyPr/>
        <a:lstStyle/>
        <a:p>
          <a:endParaRPr lang="en-US"/>
        </a:p>
      </dgm:t>
    </dgm:pt>
    <dgm:pt modelId="{10297EAB-70B4-435E-A040-359719879254}" type="pres">
      <dgm:prSet presAssocID="{9FB4097F-2B86-4689-A614-E970C3709243}" presName="node" presStyleLbl="node1" presStyleIdx="1" presStyleCnt="5" custScaleX="123733" custScaleY="141135">
        <dgm:presLayoutVars>
          <dgm:bulletEnabled val="1"/>
        </dgm:presLayoutVars>
      </dgm:prSet>
      <dgm:spPr/>
      <dgm:t>
        <a:bodyPr/>
        <a:lstStyle/>
        <a:p>
          <a:endParaRPr lang="en-US"/>
        </a:p>
      </dgm:t>
    </dgm:pt>
    <dgm:pt modelId="{F6CD1468-F62B-4D6F-907F-62D6FD8FB53C}" type="pres">
      <dgm:prSet presAssocID="{9FB4097F-2B86-4689-A614-E970C3709243}" presName="spNode" presStyleCnt="0"/>
      <dgm:spPr/>
      <dgm:t>
        <a:bodyPr/>
        <a:lstStyle/>
        <a:p>
          <a:endParaRPr lang="en-US"/>
        </a:p>
      </dgm:t>
    </dgm:pt>
    <dgm:pt modelId="{5190990F-D410-448A-A201-B0B4217AE993}" type="pres">
      <dgm:prSet presAssocID="{AAECF4DA-2093-4085-9C6A-0A51908F71A2}" presName="sibTrans" presStyleLbl="sibTrans1D1" presStyleIdx="1" presStyleCnt="5"/>
      <dgm:spPr/>
      <dgm:t>
        <a:bodyPr/>
        <a:lstStyle/>
        <a:p>
          <a:endParaRPr lang="en-US"/>
        </a:p>
      </dgm:t>
    </dgm:pt>
    <dgm:pt modelId="{C5B170E8-D33B-467A-AF9E-15D093F031DF}" type="pres">
      <dgm:prSet presAssocID="{9815A38A-E58A-4D63-9AF7-6FA37259F96D}" presName="node" presStyleLbl="node1" presStyleIdx="2" presStyleCnt="5" custScaleX="123733" custScaleY="141135">
        <dgm:presLayoutVars>
          <dgm:bulletEnabled val="1"/>
        </dgm:presLayoutVars>
      </dgm:prSet>
      <dgm:spPr/>
      <dgm:t>
        <a:bodyPr/>
        <a:lstStyle/>
        <a:p>
          <a:endParaRPr lang="en-US"/>
        </a:p>
      </dgm:t>
    </dgm:pt>
    <dgm:pt modelId="{AF38F710-4CBC-4311-9955-C358E363D936}" type="pres">
      <dgm:prSet presAssocID="{9815A38A-E58A-4D63-9AF7-6FA37259F96D}" presName="spNode" presStyleCnt="0"/>
      <dgm:spPr/>
      <dgm:t>
        <a:bodyPr/>
        <a:lstStyle/>
        <a:p>
          <a:endParaRPr lang="en-US"/>
        </a:p>
      </dgm:t>
    </dgm:pt>
    <dgm:pt modelId="{221733CD-0F67-45EC-A706-36146B493974}" type="pres">
      <dgm:prSet presAssocID="{0908ED4B-4BDD-42D7-8621-0A02673EE709}" presName="sibTrans" presStyleLbl="sibTrans1D1" presStyleIdx="2" presStyleCnt="5"/>
      <dgm:spPr/>
      <dgm:t>
        <a:bodyPr/>
        <a:lstStyle/>
        <a:p>
          <a:endParaRPr lang="en-US"/>
        </a:p>
      </dgm:t>
    </dgm:pt>
    <dgm:pt modelId="{21AA5E9B-54E7-4301-ABD6-F23AE46B5CF3}" type="pres">
      <dgm:prSet presAssocID="{352E957B-D133-433D-B326-36E8E6D3F94E}" presName="node" presStyleLbl="node1" presStyleIdx="3" presStyleCnt="5" custScaleX="123733" custScaleY="141135">
        <dgm:presLayoutVars>
          <dgm:bulletEnabled val="1"/>
        </dgm:presLayoutVars>
      </dgm:prSet>
      <dgm:spPr/>
      <dgm:t>
        <a:bodyPr/>
        <a:lstStyle/>
        <a:p>
          <a:endParaRPr lang="en-US"/>
        </a:p>
      </dgm:t>
    </dgm:pt>
    <dgm:pt modelId="{DF657E29-3DFC-4B7D-BB34-2F08A3949235}" type="pres">
      <dgm:prSet presAssocID="{352E957B-D133-433D-B326-36E8E6D3F94E}" presName="spNode" presStyleCnt="0"/>
      <dgm:spPr/>
      <dgm:t>
        <a:bodyPr/>
        <a:lstStyle/>
        <a:p>
          <a:endParaRPr lang="en-US"/>
        </a:p>
      </dgm:t>
    </dgm:pt>
    <dgm:pt modelId="{1FA44B6F-FFC7-4618-9789-DAFD43A6B3B6}" type="pres">
      <dgm:prSet presAssocID="{48D213C1-0164-4B8F-A457-7E38E58D99C8}" presName="sibTrans" presStyleLbl="sibTrans1D1" presStyleIdx="3" presStyleCnt="5"/>
      <dgm:spPr/>
      <dgm:t>
        <a:bodyPr/>
        <a:lstStyle/>
        <a:p>
          <a:endParaRPr lang="en-US"/>
        </a:p>
      </dgm:t>
    </dgm:pt>
    <dgm:pt modelId="{338370F6-DB20-4627-9C80-9DC52263B8D6}" type="pres">
      <dgm:prSet presAssocID="{D1038E83-4544-4A1C-A787-FC021FD431DB}" presName="node" presStyleLbl="node1" presStyleIdx="4" presStyleCnt="5" custScaleX="123733" custScaleY="141135">
        <dgm:presLayoutVars>
          <dgm:bulletEnabled val="1"/>
        </dgm:presLayoutVars>
      </dgm:prSet>
      <dgm:spPr/>
      <dgm:t>
        <a:bodyPr/>
        <a:lstStyle/>
        <a:p>
          <a:endParaRPr lang="en-US"/>
        </a:p>
      </dgm:t>
    </dgm:pt>
    <dgm:pt modelId="{822135E4-FD22-4CE2-8CB9-CE2CC4607F77}" type="pres">
      <dgm:prSet presAssocID="{D1038E83-4544-4A1C-A787-FC021FD431DB}" presName="spNode" presStyleCnt="0"/>
      <dgm:spPr/>
      <dgm:t>
        <a:bodyPr/>
        <a:lstStyle/>
        <a:p>
          <a:endParaRPr lang="en-US"/>
        </a:p>
      </dgm:t>
    </dgm:pt>
    <dgm:pt modelId="{BDF396CF-9C28-45C1-A54A-CE2A64AC2D17}" type="pres">
      <dgm:prSet presAssocID="{B7CE9586-3A1F-4E7A-B4FE-20982A4CD400}" presName="sibTrans" presStyleLbl="sibTrans1D1" presStyleIdx="4" presStyleCnt="5"/>
      <dgm:spPr/>
      <dgm:t>
        <a:bodyPr/>
        <a:lstStyle/>
        <a:p>
          <a:endParaRPr lang="en-US"/>
        </a:p>
      </dgm:t>
    </dgm:pt>
  </dgm:ptLst>
  <dgm:cxnLst>
    <dgm:cxn modelId="{0D43AE90-1561-425D-9BAB-05370A02527E}" srcId="{50011F20-2063-432F-898F-D3A3FA395470}" destId="{9815A38A-E58A-4D63-9AF7-6FA37259F96D}" srcOrd="2" destOrd="0" parTransId="{66EEF1A4-6A1F-4A5D-964E-537FFB27C894}" sibTransId="{0908ED4B-4BDD-42D7-8621-0A02673EE709}"/>
    <dgm:cxn modelId="{BA25CCA3-B144-4939-A1A1-F07F54257121}" type="presOf" srcId="{B7CE9586-3A1F-4E7A-B4FE-20982A4CD400}" destId="{BDF396CF-9C28-45C1-A54A-CE2A64AC2D17}" srcOrd="0" destOrd="0" presId="urn:microsoft.com/office/officeart/2005/8/layout/cycle5"/>
    <dgm:cxn modelId="{D2B5DCF5-D438-4B7F-A3DC-5DC93B98CF92}" srcId="{50011F20-2063-432F-898F-D3A3FA395470}" destId="{D1038E83-4544-4A1C-A787-FC021FD431DB}" srcOrd="4" destOrd="0" parTransId="{73AB9825-E4D8-4877-95A4-431ECAF24183}" sibTransId="{B7CE9586-3A1F-4E7A-B4FE-20982A4CD400}"/>
    <dgm:cxn modelId="{101D86CE-1A70-41D5-9C81-1C5CD5970F74}" srcId="{50011F20-2063-432F-898F-D3A3FA395470}" destId="{2ED7BB2E-D50F-4D1D-8752-34640DC7ABB9}" srcOrd="0" destOrd="0" parTransId="{29C9644A-BC50-4EEC-95B4-A598989F0459}" sibTransId="{57F1063E-ABBA-4E63-9DB1-FEC35B891430}"/>
    <dgm:cxn modelId="{5D2AA0B2-4DF9-4C34-BBF4-787B3B51674C}" type="presOf" srcId="{2ED7BB2E-D50F-4D1D-8752-34640DC7ABB9}" destId="{39B14513-BB34-4C6B-A9EB-331A8C26802E}" srcOrd="0" destOrd="0" presId="urn:microsoft.com/office/officeart/2005/8/layout/cycle5"/>
    <dgm:cxn modelId="{CE7EE4F9-B805-437B-A357-1B6951AAFAEC}" type="presOf" srcId="{57F1063E-ABBA-4E63-9DB1-FEC35B891430}" destId="{8178E32C-65D4-499A-8B76-79A6E1657C65}" srcOrd="0" destOrd="0" presId="urn:microsoft.com/office/officeart/2005/8/layout/cycle5"/>
    <dgm:cxn modelId="{FB120C33-6151-467A-8884-09BE9FEA1499}" type="presOf" srcId="{AAECF4DA-2093-4085-9C6A-0A51908F71A2}" destId="{5190990F-D410-448A-A201-B0B4217AE993}" srcOrd="0" destOrd="0" presId="urn:microsoft.com/office/officeart/2005/8/layout/cycle5"/>
    <dgm:cxn modelId="{3A6805AB-2ECC-4B12-B758-846210584679}" srcId="{50011F20-2063-432F-898F-D3A3FA395470}" destId="{9FB4097F-2B86-4689-A614-E970C3709243}" srcOrd="1" destOrd="0" parTransId="{DC7DBCBE-B6C8-4E5F-AB1D-6C979E0049EE}" sibTransId="{AAECF4DA-2093-4085-9C6A-0A51908F71A2}"/>
    <dgm:cxn modelId="{6906F022-3749-455B-A86C-8A73CDC7FD96}" type="presOf" srcId="{50011F20-2063-432F-898F-D3A3FA395470}" destId="{7F80EDDD-ED12-4537-ADC8-04D2D001C092}" srcOrd="0" destOrd="0" presId="urn:microsoft.com/office/officeart/2005/8/layout/cycle5"/>
    <dgm:cxn modelId="{BF441F90-12CC-4145-A557-9A5A5B159EEF}" type="presOf" srcId="{9FB4097F-2B86-4689-A614-E970C3709243}" destId="{10297EAB-70B4-435E-A040-359719879254}" srcOrd="0" destOrd="0" presId="urn:microsoft.com/office/officeart/2005/8/layout/cycle5"/>
    <dgm:cxn modelId="{F9542453-BD67-4D28-B45E-D2009FF4D6E3}" type="presOf" srcId="{D1038E83-4544-4A1C-A787-FC021FD431DB}" destId="{338370F6-DB20-4627-9C80-9DC52263B8D6}" srcOrd="0" destOrd="0" presId="urn:microsoft.com/office/officeart/2005/8/layout/cycle5"/>
    <dgm:cxn modelId="{2350E875-4EAC-48F7-8F76-BD005152478B}" type="presOf" srcId="{0908ED4B-4BDD-42D7-8621-0A02673EE709}" destId="{221733CD-0F67-45EC-A706-36146B493974}" srcOrd="0" destOrd="0" presId="urn:microsoft.com/office/officeart/2005/8/layout/cycle5"/>
    <dgm:cxn modelId="{F82B76EC-A207-49F3-8BE6-8097959F7FCA}" type="presOf" srcId="{48D213C1-0164-4B8F-A457-7E38E58D99C8}" destId="{1FA44B6F-FFC7-4618-9789-DAFD43A6B3B6}" srcOrd="0" destOrd="0" presId="urn:microsoft.com/office/officeart/2005/8/layout/cycle5"/>
    <dgm:cxn modelId="{6CAEFE19-CDA6-43CD-AA5C-90986B4B8BB3}" type="presOf" srcId="{352E957B-D133-433D-B326-36E8E6D3F94E}" destId="{21AA5E9B-54E7-4301-ABD6-F23AE46B5CF3}" srcOrd="0" destOrd="0" presId="urn:microsoft.com/office/officeart/2005/8/layout/cycle5"/>
    <dgm:cxn modelId="{3D7812FF-C3F4-4ECE-B9D9-958C03B69EE2}" type="presOf" srcId="{9815A38A-E58A-4D63-9AF7-6FA37259F96D}" destId="{C5B170E8-D33B-467A-AF9E-15D093F031DF}" srcOrd="0" destOrd="0" presId="urn:microsoft.com/office/officeart/2005/8/layout/cycle5"/>
    <dgm:cxn modelId="{9646D184-BC66-49E8-BD78-444569CC5328}" srcId="{50011F20-2063-432F-898F-D3A3FA395470}" destId="{352E957B-D133-433D-B326-36E8E6D3F94E}" srcOrd="3" destOrd="0" parTransId="{9833EBB4-EB9F-4755-99E9-B2839429F6FC}" sibTransId="{48D213C1-0164-4B8F-A457-7E38E58D99C8}"/>
    <dgm:cxn modelId="{1D6C268B-DC63-4BC1-B1F9-F1200951FAB3}" type="presParOf" srcId="{7F80EDDD-ED12-4537-ADC8-04D2D001C092}" destId="{39B14513-BB34-4C6B-A9EB-331A8C26802E}" srcOrd="0" destOrd="0" presId="urn:microsoft.com/office/officeart/2005/8/layout/cycle5"/>
    <dgm:cxn modelId="{AE9B945F-5BA6-4C28-ACEA-0C7F033134AA}" type="presParOf" srcId="{7F80EDDD-ED12-4537-ADC8-04D2D001C092}" destId="{C110943E-A633-424F-A8F6-57B6C53E617F}" srcOrd="1" destOrd="0" presId="urn:microsoft.com/office/officeart/2005/8/layout/cycle5"/>
    <dgm:cxn modelId="{B114D4EE-7051-4D4D-8107-18524057F957}" type="presParOf" srcId="{7F80EDDD-ED12-4537-ADC8-04D2D001C092}" destId="{8178E32C-65D4-499A-8B76-79A6E1657C65}" srcOrd="2" destOrd="0" presId="urn:microsoft.com/office/officeart/2005/8/layout/cycle5"/>
    <dgm:cxn modelId="{D3B4C7E0-9577-4A7A-9A33-0B2302EC355B}" type="presParOf" srcId="{7F80EDDD-ED12-4537-ADC8-04D2D001C092}" destId="{10297EAB-70B4-435E-A040-359719879254}" srcOrd="3" destOrd="0" presId="urn:microsoft.com/office/officeart/2005/8/layout/cycle5"/>
    <dgm:cxn modelId="{DEF3FE8D-98C4-4560-BE77-1AFA2B0DDEEC}" type="presParOf" srcId="{7F80EDDD-ED12-4537-ADC8-04D2D001C092}" destId="{F6CD1468-F62B-4D6F-907F-62D6FD8FB53C}" srcOrd="4" destOrd="0" presId="urn:microsoft.com/office/officeart/2005/8/layout/cycle5"/>
    <dgm:cxn modelId="{9581ECA7-DD3C-4931-A8F5-A43078441FFE}" type="presParOf" srcId="{7F80EDDD-ED12-4537-ADC8-04D2D001C092}" destId="{5190990F-D410-448A-A201-B0B4217AE993}" srcOrd="5" destOrd="0" presId="urn:microsoft.com/office/officeart/2005/8/layout/cycle5"/>
    <dgm:cxn modelId="{472DD424-E48B-48D1-90E8-51E681A3E50A}" type="presParOf" srcId="{7F80EDDD-ED12-4537-ADC8-04D2D001C092}" destId="{C5B170E8-D33B-467A-AF9E-15D093F031DF}" srcOrd="6" destOrd="0" presId="urn:microsoft.com/office/officeart/2005/8/layout/cycle5"/>
    <dgm:cxn modelId="{68E2E966-44AE-4753-B1F3-77C9AD6D1124}" type="presParOf" srcId="{7F80EDDD-ED12-4537-ADC8-04D2D001C092}" destId="{AF38F710-4CBC-4311-9955-C358E363D936}" srcOrd="7" destOrd="0" presId="urn:microsoft.com/office/officeart/2005/8/layout/cycle5"/>
    <dgm:cxn modelId="{3C912048-0E73-4876-84B5-1799ED69A6F7}" type="presParOf" srcId="{7F80EDDD-ED12-4537-ADC8-04D2D001C092}" destId="{221733CD-0F67-45EC-A706-36146B493974}" srcOrd="8" destOrd="0" presId="urn:microsoft.com/office/officeart/2005/8/layout/cycle5"/>
    <dgm:cxn modelId="{26B664A4-BF6E-417A-A600-D53E215E12B9}" type="presParOf" srcId="{7F80EDDD-ED12-4537-ADC8-04D2D001C092}" destId="{21AA5E9B-54E7-4301-ABD6-F23AE46B5CF3}" srcOrd="9" destOrd="0" presId="urn:microsoft.com/office/officeart/2005/8/layout/cycle5"/>
    <dgm:cxn modelId="{4966BD5D-E3A5-4A9E-8CE5-7193C5CDF8E9}" type="presParOf" srcId="{7F80EDDD-ED12-4537-ADC8-04D2D001C092}" destId="{DF657E29-3DFC-4B7D-BB34-2F08A3949235}" srcOrd="10" destOrd="0" presId="urn:microsoft.com/office/officeart/2005/8/layout/cycle5"/>
    <dgm:cxn modelId="{628120F5-413D-4A3F-ADF4-AA101E722A1D}" type="presParOf" srcId="{7F80EDDD-ED12-4537-ADC8-04D2D001C092}" destId="{1FA44B6F-FFC7-4618-9789-DAFD43A6B3B6}" srcOrd="11" destOrd="0" presId="urn:microsoft.com/office/officeart/2005/8/layout/cycle5"/>
    <dgm:cxn modelId="{4725215F-5B50-4C55-8502-44912E31F940}" type="presParOf" srcId="{7F80EDDD-ED12-4537-ADC8-04D2D001C092}" destId="{338370F6-DB20-4627-9C80-9DC52263B8D6}" srcOrd="12" destOrd="0" presId="urn:microsoft.com/office/officeart/2005/8/layout/cycle5"/>
    <dgm:cxn modelId="{D5051899-9FE3-414C-A3F8-30489927CAB4}" type="presParOf" srcId="{7F80EDDD-ED12-4537-ADC8-04D2D001C092}" destId="{822135E4-FD22-4CE2-8CB9-CE2CC4607F77}" srcOrd="13" destOrd="0" presId="urn:microsoft.com/office/officeart/2005/8/layout/cycle5"/>
    <dgm:cxn modelId="{1BE9CC2D-701B-47E6-80ED-E322CB49D1E8}" type="presParOf" srcId="{7F80EDDD-ED12-4537-ADC8-04D2D001C092}" destId="{BDF396CF-9C28-45C1-A54A-CE2A64AC2D17}"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14513-BB34-4C6B-A9EB-331A8C26802E}">
      <dsp:nvSpPr>
        <dsp:cNvPr id="0" name=""/>
        <dsp:cNvSpPr/>
      </dsp:nvSpPr>
      <dsp:spPr>
        <a:xfrm>
          <a:off x="2011889" y="-137094"/>
          <a:ext cx="1520837" cy="1127575"/>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latin typeface="Times New Roman" panose="02020603050405020304" pitchFamily="18" charset="0"/>
              <a:cs typeface="Times New Roman" panose="02020603050405020304" pitchFamily="18" charset="0"/>
            </a:rPr>
            <a:t>Giọng thơ trầm lắng, tha thiết</a:t>
          </a:r>
          <a:endParaRPr lang="en-SG" sz="1800" b="1" i="1" kern="1200" dirty="0">
            <a:latin typeface="Times New Roman" panose="02020603050405020304" pitchFamily="18" charset="0"/>
            <a:cs typeface="Times New Roman" panose="02020603050405020304" pitchFamily="18" charset="0"/>
          </a:endParaRPr>
        </a:p>
      </dsp:txBody>
      <dsp:txXfrm>
        <a:off x="2066933" y="-82050"/>
        <a:ext cx="1410749" cy="1017487"/>
      </dsp:txXfrm>
    </dsp:sp>
    <dsp:sp modelId="{8178E32C-65D4-499A-8B76-79A6E1657C65}">
      <dsp:nvSpPr>
        <dsp:cNvPr id="0" name=""/>
        <dsp:cNvSpPr/>
      </dsp:nvSpPr>
      <dsp:spPr>
        <a:xfrm>
          <a:off x="1174185" y="426692"/>
          <a:ext cx="3196244" cy="3196244"/>
        </a:xfrm>
        <a:custGeom>
          <a:avLst/>
          <a:gdLst/>
          <a:ahLst/>
          <a:cxnLst/>
          <a:rect l="0" t="0" r="0" b="0"/>
          <a:pathLst>
            <a:path>
              <a:moveTo>
                <a:pt x="2454958" y="249112"/>
              </a:moveTo>
              <a:arcTo wR="1598122" hR="1598122" stAng="18145323" swAng="727891"/>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297EAB-70B4-435E-A040-359719879254}">
      <dsp:nvSpPr>
        <dsp:cNvPr id="0" name=""/>
        <dsp:cNvSpPr/>
      </dsp:nvSpPr>
      <dsp:spPr>
        <a:xfrm>
          <a:off x="3531793" y="967180"/>
          <a:ext cx="1520837" cy="1127575"/>
        </a:xfrm>
        <a:prstGeom prst="roundRect">
          <a:avLst/>
        </a:prstGeom>
        <a:solidFill>
          <a:schemeClr val="accent1">
            <a:shade val="80000"/>
            <a:hueOff val="76561"/>
            <a:satOff val="-1098"/>
            <a:lumOff val="6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latin typeface="Times New Roman" panose="02020603050405020304" pitchFamily="18" charset="0"/>
              <a:cs typeface="Times New Roman" panose="02020603050405020304" pitchFamily="18" charset="0"/>
            </a:rPr>
            <a:t>Lời thơ mộc mạc, giản dị</a:t>
          </a:r>
          <a:endParaRPr lang="en-SG" sz="1800" b="1" i="1" kern="1200" dirty="0">
            <a:latin typeface="Times New Roman" panose="02020603050405020304" pitchFamily="18" charset="0"/>
            <a:cs typeface="Times New Roman" panose="02020603050405020304" pitchFamily="18" charset="0"/>
          </a:endParaRPr>
        </a:p>
      </dsp:txBody>
      <dsp:txXfrm>
        <a:off x="3586837" y="1022224"/>
        <a:ext cx="1410749" cy="1017487"/>
      </dsp:txXfrm>
    </dsp:sp>
    <dsp:sp modelId="{5190990F-D410-448A-A201-B0B4217AE993}">
      <dsp:nvSpPr>
        <dsp:cNvPr id="0" name=""/>
        <dsp:cNvSpPr/>
      </dsp:nvSpPr>
      <dsp:spPr>
        <a:xfrm>
          <a:off x="1174185" y="426692"/>
          <a:ext cx="3196244" cy="3196244"/>
        </a:xfrm>
        <a:custGeom>
          <a:avLst/>
          <a:gdLst/>
          <a:ahLst/>
          <a:cxnLst/>
          <a:rect l="0" t="0" r="0" b="0"/>
          <a:pathLst>
            <a:path>
              <a:moveTo>
                <a:pt x="3182942" y="1803889"/>
              </a:moveTo>
              <a:arcTo wR="1598122" hR="1598122" stAng="443860" swAng="891446"/>
            </a:path>
          </a:pathLst>
        </a:custGeom>
        <a:noFill/>
        <a:ln w="9525" cap="flat" cmpd="sng" algn="ctr">
          <a:solidFill>
            <a:schemeClr val="accent1">
              <a:shade val="90000"/>
              <a:hueOff val="76575"/>
              <a:satOff val="-1064"/>
              <a:lumOff val="573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5B170E8-D33B-467A-AF9E-15D093F031DF}">
      <dsp:nvSpPr>
        <dsp:cNvPr id="0" name=""/>
        <dsp:cNvSpPr/>
      </dsp:nvSpPr>
      <dsp:spPr>
        <a:xfrm>
          <a:off x="2951241" y="2753935"/>
          <a:ext cx="1520837" cy="1127575"/>
        </a:xfrm>
        <a:prstGeom prst="roundRect">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SG" sz="1800" b="1" i="1" kern="1200" smtClean="0">
              <a:latin typeface="Times New Roman" panose="02020603050405020304" pitchFamily="18" charset="0"/>
              <a:cs typeface="Times New Roman" panose="02020603050405020304" pitchFamily="18" charset="0"/>
            </a:rPr>
            <a:t>Liệt kê + Điệp ngữ + Câu cảm thán</a:t>
          </a:r>
          <a:endParaRPr lang="en-SG" sz="1800" b="1" i="1" kern="1200" dirty="0">
            <a:latin typeface="Times New Roman" panose="02020603050405020304" pitchFamily="18" charset="0"/>
            <a:cs typeface="Times New Roman" panose="02020603050405020304" pitchFamily="18" charset="0"/>
          </a:endParaRPr>
        </a:p>
      </dsp:txBody>
      <dsp:txXfrm>
        <a:off x="3006285" y="2808979"/>
        <a:ext cx="1410749" cy="1017487"/>
      </dsp:txXfrm>
    </dsp:sp>
    <dsp:sp modelId="{221733CD-0F67-45EC-A706-36146B493974}">
      <dsp:nvSpPr>
        <dsp:cNvPr id="0" name=""/>
        <dsp:cNvSpPr/>
      </dsp:nvSpPr>
      <dsp:spPr>
        <a:xfrm>
          <a:off x="1174185" y="426692"/>
          <a:ext cx="3196244" cy="3196244"/>
        </a:xfrm>
        <a:custGeom>
          <a:avLst/>
          <a:gdLst/>
          <a:ahLst/>
          <a:cxnLst/>
          <a:rect l="0" t="0" r="0" b="0"/>
          <a:pathLst>
            <a:path>
              <a:moveTo>
                <a:pt x="1705777" y="3192614"/>
              </a:moveTo>
              <a:arcTo wR="1598122" hR="1598122" stAng="5168247" swAng="463506"/>
            </a:path>
          </a:pathLst>
        </a:custGeom>
        <a:noFill/>
        <a:ln w="9525" cap="flat" cmpd="sng" algn="ctr">
          <a:solidFill>
            <a:schemeClr val="accent1">
              <a:shade val="90000"/>
              <a:hueOff val="153151"/>
              <a:satOff val="-2127"/>
              <a:lumOff val="1147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1AA5E9B-54E7-4301-ABD6-F23AE46B5CF3}">
      <dsp:nvSpPr>
        <dsp:cNvPr id="0" name=""/>
        <dsp:cNvSpPr/>
      </dsp:nvSpPr>
      <dsp:spPr>
        <a:xfrm>
          <a:off x="1072536" y="2753935"/>
          <a:ext cx="1520837" cy="1127575"/>
        </a:xfrm>
        <a:prstGeom prst="roundRect">
          <a:avLst/>
        </a:prstGeom>
        <a:solidFill>
          <a:schemeClr val="accent1">
            <a:shade val="80000"/>
            <a:hueOff val="229684"/>
            <a:satOff val="-3294"/>
            <a:lumOff val="19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SG" sz="1800" b="1" i="1" kern="1200" smtClean="0">
              <a:latin typeface="Times New Roman" panose="02020603050405020304" pitchFamily="18" charset="0"/>
              <a:cs typeface="Times New Roman" panose="02020603050405020304" pitchFamily="18" charset="0"/>
            </a:rPr>
            <a:t>Bộc lộ trực tiếp nỗi nhớ chân thành, da diết</a:t>
          </a:r>
          <a:endParaRPr lang="en-SG" sz="1800" b="1" i="1" kern="1200" dirty="0">
            <a:latin typeface="Times New Roman" panose="02020603050405020304" pitchFamily="18" charset="0"/>
            <a:cs typeface="Times New Roman" panose="02020603050405020304" pitchFamily="18" charset="0"/>
          </a:endParaRPr>
        </a:p>
      </dsp:txBody>
      <dsp:txXfrm>
        <a:off x="1127580" y="2808979"/>
        <a:ext cx="1410749" cy="1017487"/>
      </dsp:txXfrm>
    </dsp:sp>
    <dsp:sp modelId="{1FA44B6F-FFC7-4618-9789-DAFD43A6B3B6}">
      <dsp:nvSpPr>
        <dsp:cNvPr id="0" name=""/>
        <dsp:cNvSpPr/>
      </dsp:nvSpPr>
      <dsp:spPr>
        <a:xfrm>
          <a:off x="1174185" y="426692"/>
          <a:ext cx="3196244" cy="3196244"/>
        </a:xfrm>
        <a:custGeom>
          <a:avLst/>
          <a:gdLst/>
          <a:ahLst/>
          <a:cxnLst/>
          <a:rect l="0" t="0" r="0" b="0"/>
          <a:pathLst>
            <a:path>
              <a:moveTo>
                <a:pt x="119049" y="2203381"/>
              </a:moveTo>
              <a:arcTo wR="1598122" hR="1598122" stAng="9464693" swAng="891446"/>
            </a:path>
          </a:pathLst>
        </a:custGeom>
        <a:noFill/>
        <a:ln w="9525" cap="flat" cmpd="sng" algn="ctr">
          <a:solidFill>
            <a:schemeClr val="accent1">
              <a:shade val="90000"/>
              <a:hueOff val="229726"/>
              <a:satOff val="-3191"/>
              <a:lumOff val="172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38370F6-DB20-4627-9C80-9DC52263B8D6}">
      <dsp:nvSpPr>
        <dsp:cNvPr id="0" name=""/>
        <dsp:cNvSpPr/>
      </dsp:nvSpPr>
      <dsp:spPr>
        <a:xfrm>
          <a:off x="491984" y="967180"/>
          <a:ext cx="1520837" cy="1127575"/>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kern="1200" dirty="0">
            <a:solidFill>
              <a:schemeClr val="bg1"/>
            </a:solidFill>
            <a:latin typeface="Times New Roman" panose="02020603050405020304" pitchFamily="18" charset="0"/>
            <a:cs typeface="Times New Roman" panose="02020603050405020304" pitchFamily="18" charset="0"/>
          </a:endParaRPr>
        </a:p>
      </dsp:txBody>
      <dsp:txXfrm>
        <a:off x="547028" y="1022224"/>
        <a:ext cx="1410749" cy="1017487"/>
      </dsp:txXfrm>
    </dsp:sp>
    <dsp:sp modelId="{BDF396CF-9C28-45C1-A54A-CE2A64AC2D17}">
      <dsp:nvSpPr>
        <dsp:cNvPr id="0" name=""/>
        <dsp:cNvSpPr/>
      </dsp:nvSpPr>
      <dsp:spPr>
        <a:xfrm>
          <a:off x="1174185" y="426692"/>
          <a:ext cx="3196244" cy="3196244"/>
        </a:xfrm>
        <a:custGeom>
          <a:avLst/>
          <a:gdLst/>
          <a:ahLst/>
          <a:cxnLst/>
          <a:rect l="0" t="0" r="0" b="0"/>
          <a:pathLst>
            <a:path>
              <a:moveTo>
                <a:pt x="476918" y="459308"/>
              </a:moveTo>
              <a:arcTo wR="1598122" hR="1598122" stAng="13526786" swAng="727891"/>
            </a:path>
          </a:pathLst>
        </a:custGeom>
        <a:noFill/>
        <a:ln w="9525" cap="flat" cmpd="sng" algn="ctr">
          <a:solidFill>
            <a:schemeClr val="accent1">
              <a:shade val="90000"/>
              <a:hueOff val="306302"/>
              <a:satOff val="-4255"/>
              <a:lumOff val="2295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CA428-F103-41BB-A95D-3E9CE142EC92}" type="datetimeFigureOut">
              <a:rPr lang="en-US" smtClean="0"/>
              <a:t>4/9/2025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52DED-EC94-44CE-8FE8-DB946B04417D}" type="slidenum">
              <a:rPr lang="en-US" smtClean="0"/>
              <a:t>‹#›</a:t>
            </a:fld>
            <a:endParaRPr lang="en-US"/>
          </a:p>
        </p:txBody>
      </p:sp>
    </p:spTree>
    <p:extLst>
      <p:ext uri="{BB962C8B-B14F-4D97-AF65-F5344CB8AC3E}">
        <p14:creationId xmlns:p14="http://schemas.microsoft.com/office/powerpoint/2010/main" val="350864889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86805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18</a:t>
            </a:fld>
            <a:endParaRPr lang="en-US"/>
          </a:p>
        </p:txBody>
      </p:sp>
    </p:spTree>
    <p:extLst>
      <p:ext uri="{BB962C8B-B14F-4D97-AF65-F5344CB8AC3E}">
        <p14:creationId xmlns:p14="http://schemas.microsoft.com/office/powerpoint/2010/main" val="61522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19</a:t>
            </a:fld>
            <a:endParaRPr lang="en-US"/>
          </a:p>
        </p:txBody>
      </p:sp>
    </p:spTree>
    <p:extLst>
      <p:ext uri="{BB962C8B-B14F-4D97-AF65-F5344CB8AC3E}">
        <p14:creationId xmlns:p14="http://schemas.microsoft.com/office/powerpoint/2010/main" val="58895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22</a:t>
            </a:fld>
            <a:endParaRPr lang="en-US"/>
          </a:p>
        </p:txBody>
      </p:sp>
    </p:spTree>
    <p:extLst>
      <p:ext uri="{BB962C8B-B14F-4D97-AF65-F5344CB8AC3E}">
        <p14:creationId xmlns:p14="http://schemas.microsoft.com/office/powerpoint/2010/main" val="59827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23</a:t>
            </a:fld>
            <a:endParaRPr lang="en-US"/>
          </a:p>
        </p:txBody>
      </p:sp>
    </p:spTree>
    <p:extLst>
      <p:ext uri="{BB962C8B-B14F-4D97-AF65-F5344CB8AC3E}">
        <p14:creationId xmlns:p14="http://schemas.microsoft.com/office/powerpoint/2010/main" val="305364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25</a:t>
            </a:fld>
            <a:endParaRPr lang="en-US"/>
          </a:p>
        </p:txBody>
      </p:sp>
    </p:spTree>
    <p:extLst>
      <p:ext uri="{BB962C8B-B14F-4D97-AF65-F5344CB8AC3E}">
        <p14:creationId xmlns:p14="http://schemas.microsoft.com/office/powerpoint/2010/main" val="212913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32</a:t>
            </a:fld>
            <a:endParaRPr lang="en-US"/>
          </a:p>
        </p:txBody>
      </p:sp>
    </p:spTree>
    <p:extLst>
      <p:ext uri="{BB962C8B-B14F-4D97-AF65-F5344CB8AC3E}">
        <p14:creationId xmlns:p14="http://schemas.microsoft.com/office/powerpoint/2010/main" val="329227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33</a:t>
            </a:fld>
            <a:endParaRPr lang="en-US"/>
          </a:p>
        </p:txBody>
      </p:sp>
    </p:spTree>
    <p:extLst>
      <p:ext uri="{BB962C8B-B14F-4D97-AF65-F5344CB8AC3E}">
        <p14:creationId xmlns:p14="http://schemas.microsoft.com/office/powerpoint/2010/main" val="88206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36</a:t>
            </a:fld>
            <a:endParaRPr lang="en-US"/>
          </a:p>
        </p:txBody>
      </p:sp>
    </p:spTree>
    <p:extLst>
      <p:ext uri="{BB962C8B-B14F-4D97-AF65-F5344CB8AC3E}">
        <p14:creationId xmlns:p14="http://schemas.microsoft.com/office/powerpoint/2010/main" val="6978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2091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4437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a:t>
            </a:fld>
            <a:endParaRPr lang="en-US"/>
          </a:p>
        </p:txBody>
      </p:sp>
    </p:spTree>
    <p:extLst>
      <p:ext uri="{BB962C8B-B14F-4D97-AF65-F5344CB8AC3E}">
        <p14:creationId xmlns:p14="http://schemas.microsoft.com/office/powerpoint/2010/main" val="324854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18906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65260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a:t>
            </a:fld>
            <a:endParaRPr lang="en-US"/>
          </a:p>
        </p:txBody>
      </p:sp>
    </p:spTree>
    <p:extLst>
      <p:ext uri="{BB962C8B-B14F-4D97-AF65-F5344CB8AC3E}">
        <p14:creationId xmlns:p14="http://schemas.microsoft.com/office/powerpoint/2010/main" val="10346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6381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2296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7</a:t>
            </a:fld>
            <a:endParaRPr lang="en-US"/>
          </a:p>
        </p:txBody>
      </p:sp>
    </p:spTree>
    <p:extLst>
      <p:ext uri="{BB962C8B-B14F-4D97-AF65-F5344CB8AC3E}">
        <p14:creationId xmlns:p14="http://schemas.microsoft.com/office/powerpoint/2010/main" val="12967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11</a:t>
            </a:fld>
            <a:endParaRPr lang="en-US"/>
          </a:p>
        </p:txBody>
      </p:sp>
    </p:spTree>
    <p:extLst>
      <p:ext uri="{BB962C8B-B14F-4D97-AF65-F5344CB8AC3E}">
        <p14:creationId xmlns:p14="http://schemas.microsoft.com/office/powerpoint/2010/main" val="47107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12</a:t>
            </a:fld>
            <a:endParaRPr lang="en-US"/>
          </a:p>
        </p:txBody>
      </p:sp>
    </p:spTree>
    <p:extLst>
      <p:ext uri="{BB962C8B-B14F-4D97-AF65-F5344CB8AC3E}">
        <p14:creationId xmlns:p14="http://schemas.microsoft.com/office/powerpoint/2010/main" val="17749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15</a:t>
            </a:fld>
            <a:endParaRPr lang="en-US"/>
          </a:p>
        </p:txBody>
      </p:sp>
    </p:spTree>
    <p:extLst>
      <p:ext uri="{BB962C8B-B14F-4D97-AF65-F5344CB8AC3E}">
        <p14:creationId xmlns:p14="http://schemas.microsoft.com/office/powerpoint/2010/main" val="32149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48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7529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3344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906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3942AD-57D9-43FD-9144-C25730BBE2D5}" type="slidenum">
              <a:rPr lang="en-US" altLang="en-US"/>
              <a:pPr/>
              <a:t>‹#›</a:t>
            </a:fld>
            <a:endParaRPr lang="en-US" altLang="en-US"/>
          </a:p>
        </p:txBody>
      </p:sp>
    </p:spTree>
    <p:extLst>
      <p:ext uri="{BB962C8B-B14F-4D97-AF65-F5344CB8AC3E}">
        <p14:creationId xmlns:p14="http://schemas.microsoft.com/office/powerpoint/2010/main" val="3831962862"/>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721920-3B33-47C4-A1FD-5D8B620E66B9}" type="slidenum">
              <a:rPr lang="en-US" altLang="en-US"/>
              <a:pPr/>
              <a:t>‹#›</a:t>
            </a:fld>
            <a:endParaRPr lang="en-US" altLang="en-US"/>
          </a:p>
        </p:txBody>
      </p:sp>
    </p:spTree>
    <p:extLst>
      <p:ext uri="{BB962C8B-B14F-4D97-AF65-F5344CB8AC3E}">
        <p14:creationId xmlns:p14="http://schemas.microsoft.com/office/powerpoint/2010/main" val="2243387074"/>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4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05A5C9-18B2-4D76-8A05-65721A36208E}" type="slidenum">
              <a:rPr lang="en-US" altLang="en-US"/>
              <a:pPr/>
              <a:t>‹#›</a:t>
            </a:fld>
            <a:endParaRPr lang="en-US" altLang="en-US"/>
          </a:p>
        </p:txBody>
      </p:sp>
    </p:spTree>
    <p:extLst>
      <p:ext uri="{BB962C8B-B14F-4D97-AF65-F5344CB8AC3E}">
        <p14:creationId xmlns:p14="http://schemas.microsoft.com/office/powerpoint/2010/main" val="155246752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E0CD14-C962-447C-A270-D21A3CF408BF}" type="slidenum">
              <a:rPr lang="en-US" altLang="en-US"/>
              <a:pPr/>
              <a:t>‹#›</a:t>
            </a:fld>
            <a:endParaRPr lang="en-US" altLang="en-US"/>
          </a:p>
        </p:txBody>
      </p:sp>
    </p:spTree>
    <p:extLst>
      <p:ext uri="{BB962C8B-B14F-4D97-AF65-F5344CB8AC3E}">
        <p14:creationId xmlns:p14="http://schemas.microsoft.com/office/powerpoint/2010/main" val="3010382500"/>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910ACC-2829-498A-A7C4-E2850EAEAA74}" type="slidenum">
              <a:rPr lang="en-US" altLang="en-US"/>
              <a:pPr/>
              <a:t>‹#›</a:t>
            </a:fld>
            <a:endParaRPr lang="en-US" altLang="en-US"/>
          </a:p>
        </p:txBody>
      </p:sp>
    </p:spTree>
    <p:extLst>
      <p:ext uri="{BB962C8B-B14F-4D97-AF65-F5344CB8AC3E}">
        <p14:creationId xmlns:p14="http://schemas.microsoft.com/office/powerpoint/2010/main" val="1973673296"/>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CBF563-3A99-44FB-BB03-9B6F1FFFDD41}" type="slidenum">
              <a:rPr lang="en-US" altLang="en-US"/>
              <a:pPr/>
              <a:t>‹#›</a:t>
            </a:fld>
            <a:endParaRPr lang="en-US" altLang="en-US"/>
          </a:p>
        </p:txBody>
      </p:sp>
    </p:spTree>
    <p:extLst>
      <p:ext uri="{BB962C8B-B14F-4D97-AF65-F5344CB8AC3E}">
        <p14:creationId xmlns:p14="http://schemas.microsoft.com/office/powerpoint/2010/main" val="1158240932"/>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EB8376-8BCA-4D93-A8CB-E10D5D1DA376}" type="slidenum">
              <a:rPr lang="en-US" altLang="en-US"/>
              <a:pPr/>
              <a:t>‹#›</a:t>
            </a:fld>
            <a:endParaRPr lang="en-US" altLang="en-US"/>
          </a:p>
        </p:txBody>
      </p:sp>
    </p:spTree>
    <p:extLst>
      <p:ext uri="{BB962C8B-B14F-4D97-AF65-F5344CB8AC3E}">
        <p14:creationId xmlns:p14="http://schemas.microsoft.com/office/powerpoint/2010/main" val="162557172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5556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E3DBF3-8A2B-4A85-B45D-BB6EC66A01EA}" type="slidenum">
              <a:rPr lang="en-US" altLang="en-US"/>
              <a:pPr/>
              <a:t>‹#›</a:t>
            </a:fld>
            <a:endParaRPr lang="en-US" altLang="en-US"/>
          </a:p>
        </p:txBody>
      </p:sp>
    </p:spTree>
    <p:extLst>
      <p:ext uri="{BB962C8B-B14F-4D97-AF65-F5344CB8AC3E}">
        <p14:creationId xmlns:p14="http://schemas.microsoft.com/office/powerpoint/2010/main" val="2829005817"/>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3"/>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B09B9-1F92-4FEB-8518-3DB41B931FD5}" type="slidenum">
              <a:rPr lang="en-US" altLang="en-US"/>
              <a:pPr/>
              <a:t>‹#›</a:t>
            </a:fld>
            <a:endParaRPr lang="en-US" altLang="en-US"/>
          </a:p>
        </p:txBody>
      </p:sp>
    </p:spTree>
    <p:extLst>
      <p:ext uri="{BB962C8B-B14F-4D97-AF65-F5344CB8AC3E}">
        <p14:creationId xmlns:p14="http://schemas.microsoft.com/office/powerpoint/2010/main" val="3432838835"/>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DA0A22-EDF0-45A5-BF7D-E508BDBA8564}" type="slidenum">
              <a:rPr lang="en-US" altLang="en-US"/>
              <a:pPr/>
              <a:t>‹#›</a:t>
            </a:fld>
            <a:endParaRPr lang="en-US" altLang="en-US"/>
          </a:p>
        </p:txBody>
      </p:sp>
    </p:spTree>
    <p:extLst>
      <p:ext uri="{BB962C8B-B14F-4D97-AF65-F5344CB8AC3E}">
        <p14:creationId xmlns:p14="http://schemas.microsoft.com/office/powerpoint/2010/main" val="2449179218"/>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57AB80-6ECB-4EF1-B504-6E2DA09BE25F}" type="slidenum">
              <a:rPr lang="en-US" altLang="en-US"/>
              <a:pPr/>
              <a:t>‹#›</a:t>
            </a:fld>
            <a:endParaRPr lang="en-US" altLang="en-US"/>
          </a:p>
        </p:txBody>
      </p:sp>
    </p:spTree>
    <p:extLst>
      <p:ext uri="{BB962C8B-B14F-4D97-AF65-F5344CB8AC3E}">
        <p14:creationId xmlns:p14="http://schemas.microsoft.com/office/powerpoint/2010/main" val="490670647"/>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9B79940E-B882-4812-9C05-AC59EDBD3938}" type="slidenum">
              <a:rPr lang="vi-VN" altLang="en-US"/>
              <a:pPr/>
              <a:t>‹#›</a:t>
            </a:fld>
            <a:endParaRPr lang="vi-VN" altLang="en-US"/>
          </a:p>
        </p:txBody>
      </p:sp>
    </p:spTree>
    <p:extLst>
      <p:ext uri="{BB962C8B-B14F-4D97-AF65-F5344CB8AC3E}">
        <p14:creationId xmlns:p14="http://schemas.microsoft.com/office/powerpoint/2010/main" val="2139107732"/>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0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9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5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852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4/9/2025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F34F2-A8AB-47F6-949D-3C6DC924558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53170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4/9/2025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7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4/9/2025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26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2"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657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40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88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B41196-A0AB-4477-89A0-D6B5D3A4C8F5}" type="datetimeFigureOut">
              <a:rPr lang="en-US">
                <a:solidFill>
                  <a:prstClr val="black">
                    <a:tint val="75000"/>
                  </a:prstClr>
                </a:solidFill>
              </a:rPr>
              <a:pPr>
                <a:def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E9CD2D-1705-4A47-A3B9-96A17F8C6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321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0985C5-C5B2-4A68-A939-2DE77AF8B66C}" type="datetimeFigureOut">
              <a:rPr lang="en-US">
                <a:solidFill>
                  <a:prstClr val="black">
                    <a:tint val="75000"/>
                  </a:prstClr>
                </a:solidFill>
              </a:rPr>
              <a:pPr>
                <a:def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2DCD9A-FD65-46B2-A1FF-A087AFF0FC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714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BE0E-84C6-4ADC-BD5D-3751635F684E}" type="datetimeFigureOut">
              <a:rPr lang="en-US">
                <a:solidFill>
                  <a:prstClr val="black">
                    <a:tint val="75000"/>
                  </a:prstClr>
                </a:solidFill>
              </a:rPr>
              <a:pPr>
                <a:def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7EDCF5-C1F0-4306-BED1-513B47EB5E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49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79F9F44-7262-4893-AE52-FFA65480F838}" type="datetimeFigureOut">
              <a:rPr lang="en-US">
                <a:solidFill>
                  <a:prstClr val="black">
                    <a:tint val="75000"/>
                  </a:prstClr>
                </a:solidFill>
              </a:rPr>
              <a:pPr>
                <a:defRPr/>
              </a:pPr>
              <a:t>4/9/2025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80930D-182B-49DB-9F85-E06E0668C5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891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F34F2-A8AB-47F6-949D-3C6DC9245583}"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9946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01130D3-A908-4FAB-A20D-D514FCA89FE8}" type="datetimeFigureOut">
              <a:rPr lang="en-US">
                <a:solidFill>
                  <a:prstClr val="black">
                    <a:tint val="75000"/>
                  </a:prstClr>
                </a:solidFill>
              </a:rPr>
              <a:pPr>
                <a:defRPr/>
              </a:pPr>
              <a:t>4/9/2025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105F81-B119-4838-8AC5-5486958C2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3875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D7B180B-78CE-4D9A-8694-5FA396DCA2F1}" type="datetimeFigureOut">
              <a:rPr lang="en-US">
                <a:solidFill>
                  <a:prstClr val="black">
                    <a:tint val="75000"/>
                  </a:prstClr>
                </a:solidFill>
              </a:rPr>
              <a:pPr>
                <a:defRPr/>
              </a:pPr>
              <a:t>4/9/2025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E01365-6543-4D7E-8B69-C35A83883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7370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5F459D-FCAD-4F58-9102-CCF70BA44D1B}" type="datetimeFigureOut">
              <a:rPr lang="en-US">
                <a:solidFill>
                  <a:prstClr val="black">
                    <a:tint val="75000"/>
                  </a:prstClr>
                </a:solidFill>
              </a:rPr>
              <a:pPr>
                <a:defRPr/>
              </a:pPr>
              <a:t>4/9/2025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BA20534-ECCF-4132-A734-169BF8B323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243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A7014-ECE9-472A-902C-7942081B7161}" type="datetimeFigureOut">
              <a:rPr lang="en-US">
                <a:solidFill>
                  <a:prstClr val="black">
                    <a:tint val="75000"/>
                  </a:prstClr>
                </a:solidFill>
              </a:rPr>
              <a:pPr>
                <a:defRPr/>
              </a:pPr>
              <a:t>4/9/2025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E8168B-5C08-4C91-9FF3-17A9B6B236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92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D4D177-5733-4791-A963-339525784502}" type="datetimeFigureOut">
              <a:rPr lang="en-US">
                <a:solidFill>
                  <a:prstClr val="black">
                    <a:tint val="75000"/>
                  </a:prstClr>
                </a:solidFill>
              </a:rPr>
              <a:pPr>
                <a:defRPr/>
              </a:pPr>
              <a:t>4/9/2025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9454AC-CB37-43CA-9E6E-91E090F07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968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F8ADDA-C86E-4A18-AA68-8136E731E21F}" type="datetimeFigureOut">
              <a:rPr lang="en-US">
                <a:solidFill>
                  <a:prstClr val="black">
                    <a:tint val="75000"/>
                  </a:prstClr>
                </a:solidFill>
              </a:rPr>
              <a:pPr>
                <a:def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54EC70-54BF-4D49-B9EA-B08C2E4381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365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FD7B5D-0E24-4E1D-BB35-42848EF5C2F7}" type="datetimeFigureOut">
              <a:rPr lang="en-US">
                <a:solidFill>
                  <a:prstClr val="black">
                    <a:tint val="75000"/>
                  </a:prstClr>
                </a:solidFill>
              </a:rPr>
              <a:pPr>
                <a:def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62663-9B4D-4D79-ACD3-435F7BFBA8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0009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8049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392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73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F34F2-A8AB-47F6-949D-3C6DC9245583}"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16057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24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5552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209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674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05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6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50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8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30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4/9/2025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962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F34F2-A8AB-47F6-949D-3C6DC9245583}"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185897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4/9/2025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2543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4/9/2025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2107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4/9/2025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20312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4/9/2025</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0072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4/9/2025</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2868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4/9/2025</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56386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11757011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4/9/2025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330971"/>
      </p:ext>
    </p:extLst>
  </p:cSld>
  <p:clrMapOvr>
    <a:masterClrMapping/>
  </p:clrMapOvr>
  <p:timing>
    <p:tnLst>
      <p:par>
        <p:cTn id="1" dur="indefinite" restart="never" nodeType="tmRoot"/>
      </p:par>
    </p:tnLst>
  </p:timing>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70141954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4/9/2025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584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34F2-A8AB-47F6-949D-3C6DC9245583}"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3825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7290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9738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78040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34F34F2-A8AB-47F6-949D-3C6DC9245583}" type="datetimeFigureOut">
              <a:rPr lang="en-US" smtClean="0"/>
              <a:t>4/9/2025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ABC34A69-E115-4C26-B590-6AABAE55A6D7}" type="slidenum">
              <a:rPr lang="en-US" smtClean="0"/>
              <a:t>‹#›</a:t>
            </a:fld>
            <a:endParaRPr lang="en-US"/>
          </a:p>
        </p:txBody>
      </p:sp>
    </p:spTree>
    <p:extLst>
      <p:ext uri="{BB962C8B-B14F-4D97-AF65-F5344CB8AC3E}">
        <p14:creationId xmlns:p14="http://schemas.microsoft.com/office/powerpoint/2010/main" val="374120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ct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r" eaLnBrk="1" hangingPunct="1">
              <a:defRPr/>
            </a:lvl1pPr>
          </a:lstStyle>
          <a:p>
            <a:pPr fontAlgn="base">
              <a:spcBef>
                <a:spcPct val="0"/>
              </a:spcBef>
              <a:spcAft>
                <a:spcPct val="0"/>
              </a:spcAft>
            </a:pPr>
            <a:fld id="{D414A8DA-5A0F-4DD1-A296-4ABF9918BF56}" type="slidenum">
              <a:rPr lang="en-US" altLang="en-US" sz="1100">
                <a:solidFill>
                  <a:srgbClr val="000000"/>
                </a:solidFill>
                <a:cs typeface="Arial" charset="0"/>
                <a:sym typeface="Arial" charset="0"/>
              </a:rPr>
              <a:pPr fontAlgn="base">
                <a:spcBef>
                  <a:spcPct val="0"/>
                </a:spcBef>
                <a:spcAft>
                  <a:spcPct val="0"/>
                </a:spcAft>
              </a:pPr>
              <a:t>‹#›</a:t>
            </a:fld>
            <a:endParaRPr lang="en-US" altLang="en-US" sz="1100">
              <a:solidFill>
                <a:srgbClr val="000000"/>
              </a:solidFill>
              <a:cs typeface="Arial" charset="0"/>
              <a:sym typeface="Arial" charset="0"/>
            </a:endParaRPr>
          </a:p>
        </p:txBody>
      </p:sp>
    </p:spTree>
    <p:extLst>
      <p:ext uri="{BB962C8B-B14F-4D97-AF65-F5344CB8AC3E}">
        <p14:creationId xmlns:p14="http://schemas.microsoft.com/office/powerpoint/2010/main" val="39879543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split orient="ver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884" algn="ctr" rtl="0" fontAlgn="base">
        <a:spcBef>
          <a:spcPct val="0"/>
        </a:spcBef>
        <a:spcAft>
          <a:spcPct val="0"/>
        </a:spcAft>
        <a:defRPr sz="3300">
          <a:solidFill>
            <a:schemeClr val="tx2"/>
          </a:solidFill>
          <a:latin typeface="Arial" panose="020B0604020202020204" pitchFamily="34" charset="0"/>
        </a:defRPr>
      </a:lvl6pPr>
      <a:lvl7pPr marL="685766" algn="ctr" rtl="0" fontAlgn="base">
        <a:spcBef>
          <a:spcPct val="0"/>
        </a:spcBef>
        <a:spcAft>
          <a:spcPct val="0"/>
        </a:spcAft>
        <a:defRPr sz="3300">
          <a:solidFill>
            <a:schemeClr val="tx2"/>
          </a:solidFill>
          <a:latin typeface="Arial" panose="020B0604020202020204" pitchFamily="34" charset="0"/>
        </a:defRPr>
      </a:lvl7pPr>
      <a:lvl8pPr marL="1028649" algn="ctr" rtl="0" fontAlgn="base">
        <a:spcBef>
          <a:spcPct val="0"/>
        </a:spcBef>
        <a:spcAft>
          <a:spcPct val="0"/>
        </a:spcAft>
        <a:defRPr sz="3300">
          <a:solidFill>
            <a:schemeClr val="tx2"/>
          </a:solidFill>
          <a:latin typeface="Arial" panose="020B0604020202020204" pitchFamily="34" charset="0"/>
        </a:defRPr>
      </a:lvl8pPr>
      <a:lvl9pPr marL="1371532" algn="ctr" rtl="0" fontAlgn="base">
        <a:spcBef>
          <a:spcPct val="0"/>
        </a:spcBef>
        <a:spcAft>
          <a:spcPct val="0"/>
        </a:spcAft>
        <a:defRPr sz="3300">
          <a:solidFill>
            <a:schemeClr val="tx2"/>
          </a:solidFill>
          <a:latin typeface="Arial" panose="020B0604020202020204" pitchFamily="34" charset="0"/>
        </a:defRPr>
      </a:lvl9pPr>
    </p:titleStyle>
    <p:bodyStyle>
      <a:lvl1pPr marL="257162" indent="-257162" algn="l" rtl="0" eaLnBrk="0" fontAlgn="base" hangingPunct="0">
        <a:spcBef>
          <a:spcPct val="20000"/>
        </a:spcBef>
        <a:spcAft>
          <a:spcPct val="0"/>
        </a:spcAft>
        <a:buChar char="•"/>
        <a:defRPr sz="2400" kern="1200">
          <a:solidFill>
            <a:schemeClr val="tx1"/>
          </a:solidFill>
          <a:latin typeface="+mn-lt"/>
          <a:ea typeface="+mn-ea"/>
          <a:cs typeface="+mn-cs"/>
        </a:defRPr>
      </a:lvl1pPr>
      <a:lvl2pPr marL="557185" indent="-214303" algn="l" rtl="0" eaLnBrk="0" fontAlgn="base" hangingPunct="0">
        <a:spcBef>
          <a:spcPct val="20000"/>
        </a:spcBef>
        <a:spcAft>
          <a:spcPct val="0"/>
        </a:spcAft>
        <a:buChar char="–"/>
        <a:defRPr sz="2100" kern="1200">
          <a:solidFill>
            <a:schemeClr val="tx1"/>
          </a:solidFill>
          <a:latin typeface="+mn-lt"/>
          <a:ea typeface="+mn-ea"/>
          <a:cs typeface="+mn-cs"/>
        </a:defRPr>
      </a:lvl2pPr>
      <a:lvl3pPr marL="857207" indent="-171442" algn="l" rtl="0" eaLnBrk="0" fontAlgn="base" hangingPunct="0">
        <a:spcBef>
          <a:spcPct val="20000"/>
        </a:spcBef>
        <a:spcAft>
          <a:spcPct val="0"/>
        </a:spcAft>
        <a:buChar char="•"/>
        <a:defRPr sz="1800" kern="1200">
          <a:solidFill>
            <a:schemeClr val="tx1"/>
          </a:solidFill>
          <a:latin typeface="+mn-lt"/>
          <a:ea typeface="+mn-ea"/>
          <a:cs typeface="+mn-cs"/>
        </a:defRPr>
      </a:lvl3pPr>
      <a:lvl4pPr marL="1200090" indent="-171442" algn="l" rtl="0" eaLnBrk="0" fontAlgn="base" hangingPunct="0">
        <a:spcBef>
          <a:spcPct val="20000"/>
        </a:spcBef>
        <a:spcAft>
          <a:spcPct val="0"/>
        </a:spcAft>
        <a:buChar char="–"/>
        <a:defRPr sz="1500" kern="1200">
          <a:solidFill>
            <a:schemeClr val="tx1"/>
          </a:solidFill>
          <a:latin typeface="+mn-lt"/>
          <a:ea typeface="+mn-ea"/>
          <a:cs typeface="+mn-cs"/>
        </a:defRPr>
      </a:lvl4pPr>
      <a:lvl5pPr marL="1542974" indent="-171442" algn="l" rtl="0" eaLnBrk="0" fontAlgn="base" hangingPunct="0">
        <a:spcBef>
          <a:spcPct val="20000"/>
        </a:spcBef>
        <a:spcAft>
          <a:spcPct val="0"/>
        </a:spcAft>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2"/>
            <a:fld id="{8B4DEF19-180F-4A65-B4F1-ED6AE6A9FE3E}" type="datetimeFigureOut">
              <a:rPr lang="en-US" smtClean="0">
                <a:solidFill>
                  <a:prstClr val="black">
                    <a:tint val="75000"/>
                  </a:prstClr>
                </a:solidFill>
              </a:rPr>
              <a:pPr defTabSz="914202"/>
              <a:t>4/9/2025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2"/>
            <a:fld id="{7A7A428E-E799-4F72-806A-8C264C703076}" type="slidenum">
              <a:rPr lang="en-US" smtClean="0">
                <a:solidFill>
                  <a:prstClr val="black">
                    <a:tint val="75000"/>
                  </a:prstClr>
                </a:solidFill>
              </a:rPr>
              <a:pPr defTabSz="914202"/>
              <a:t>‹#›</a:t>
            </a:fld>
            <a:endParaRPr lang="en-US">
              <a:solidFill>
                <a:prstClr val="black">
                  <a:tint val="75000"/>
                </a:prstClr>
              </a:solidFill>
            </a:endParaRPr>
          </a:p>
        </p:txBody>
      </p:sp>
    </p:spTree>
    <p:extLst>
      <p:ext uri="{BB962C8B-B14F-4D97-AF65-F5344CB8AC3E}">
        <p14:creationId xmlns:p14="http://schemas.microsoft.com/office/powerpoint/2010/main" val="14382439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202"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9142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9" indent="-285688" algn="l" defTabSz="9142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2" indent="-228550" algn="l" defTabSz="9142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53"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54"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55"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6"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58"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3" algn="l" defTabSz="914202" rtl="0" eaLnBrk="1" latinLnBrk="0" hangingPunct="1">
        <a:defRPr sz="1800" kern="1200">
          <a:solidFill>
            <a:schemeClr val="tx1"/>
          </a:solidFill>
          <a:latin typeface="+mn-lt"/>
          <a:ea typeface="+mn-ea"/>
          <a:cs typeface="+mn-cs"/>
        </a:defRPr>
      </a:lvl4pPr>
      <a:lvl5pPr marL="1828404" algn="l" defTabSz="914202" rtl="0" eaLnBrk="1" latinLnBrk="0" hangingPunct="1">
        <a:defRPr sz="1800" kern="1200">
          <a:solidFill>
            <a:schemeClr val="tx1"/>
          </a:solidFill>
          <a:latin typeface="+mn-lt"/>
          <a:ea typeface="+mn-ea"/>
          <a:cs typeface="+mn-cs"/>
        </a:defRPr>
      </a:lvl5pPr>
      <a:lvl6pPr marL="2285505" algn="l" defTabSz="914202" rtl="0" eaLnBrk="1" latinLnBrk="0" hangingPunct="1">
        <a:defRPr sz="1800" kern="1200">
          <a:solidFill>
            <a:schemeClr val="tx1"/>
          </a:solidFill>
          <a:latin typeface="+mn-lt"/>
          <a:ea typeface="+mn-ea"/>
          <a:cs typeface="+mn-cs"/>
        </a:defRPr>
      </a:lvl6pPr>
      <a:lvl7pPr marL="2742606" algn="l" defTabSz="914202" rtl="0" eaLnBrk="1" latinLnBrk="0" hangingPunct="1">
        <a:defRPr sz="1800" kern="1200">
          <a:solidFill>
            <a:schemeClr val="tx1"/>
          </a:solidFill>
          <a:latin typeface="+mn-lt"/>
          <a:ea typeface="+mn-ea"/>
          <a:cs typeface="+mn-cs"/>
        </a:defRPr>
      </a:lvl7pPr>
      <a:lvl8pPr marL="3199707" algn="l" defTabSz="914202" rtl="0" eaLnBrk="1" latinLnBrk="0" hangingPunct="1">
        <a:defRPr sz="1800" kern="1200">
          <a:solidFill>
            <a:schemeClr val="tx1"/>
          </a:solidFill>
          <a:latin typeface="+mn-lt"/>
          <a:ea typeface="+mn-ea"/>
          <a:cs typeface="+mn-cs"/>
        </a:defRPr>
      </a:lvl8pPr>
      <a:lvl9pPr marL="3656808" algn="l" defTabSz="9142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13E56208-E1FF-4A02-92B9-5965608BA733}" type="datetimeFigureOut">
              <a:rPr lang="en-US">
                <a:solidFill>
                  <a:prstClr val="black">
                    <a:tint val="75000"/>
                  </a:prstClr>
                </a:solidFill>
              </a:rPr>
              <a:pPr defTabSz="914400">
                <a:defRPr/>
              </a:pPr>
              <a:t>4/9/2025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C670A1FB-75B8-4944-8344-ABB84D9A3622}"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620101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18293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defTabSz="685800"/>
            <a:fld id="{FDE934FF-F4E1-47C5-9CA5-30A81DDE2BE4}" type="datetimeFigureOut">
              <a:rPr lang="en-US" smtClean="0">
                <a:solidFill>
                  <a:srgbClr val="000000"/>
                </a:solidFill>
              </a:rPr>
              <a:pPr defTabSz="685800"/>
              <a:t>4/9/2025</a:t>
            </a:fld>
            <a:endParaRPr lang="en-US">
              <a:solidFill>
                <a:srgbClr val="000000"/>
              </a:solidFill>
            </a:endParaRPr>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defTabSz="685800"/>
            <a:fld id="{B3561BA9-CDCF-4958-B8AB-66F3BF063E1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004045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9264" y="127287"/>
            <a:ext cx="2238082" cy="2449657"/>
          </a:xfrm>
          <a:prstGeom prst="rect">
            <a:avLst/>
          </a:prstGeom>
        </p:spPr>
      </p:pic>
      <p:pic>
        <p:nvPicPr>
          <p:cNvPr id="4" name="Picture 3"/>
          <p:cNvPicPr>
            <a:picLocks noChangeAspect="1"/>
          </p:cNvPicPr>
          <p:nvPr/>
        </p:nvPicPr>
        <p:blipFill>
          <a:blip r:embed="rId4"/>
          <a:stretch>
            <a:fillRect/>
          </a:stretch>
        </p:blipFill>
        <p:spPr>
          <a:xfrm>
            <a:off x="6795655" y="127288"/>
            <a:ext cx="2179775" cy="2449657"/>
          </a:xfrm>
          <a:prstGeom prst="rect">
            <a:avLst/>
          </a:prstGeom>
        </p:spPr>
      </p:pic>
      <p:pic>
        <p:nvPicPr>
          <p:cNvPr id="5" name="Picture 4"/>
          <p:cNvPicPr>
            <a:picLocks noChangeAspect="1"/>
          </p:cNvPicPr>
          <p:nvPr/>
        </p:nvPicPr>
        <p:blipFill>
          <a:blip r:embed="rId5"/>
          <a:stretch>
            <a:fillRect/>
          </a:stretch>
        </p:blipFill>
        <p:spPr>
          <a:xfrm>
            <a:off x="6795655" y="2690272"/>
            <a:ext cx="2179775" cy="2318147"/>
          </a:xfrm>
          <a:prstGeom prst="rect">
            <a:avLst/>
          </a:prstGeom>
        </p:spPr>
      </p:pic>
      <p:pic>
        <p:nvPicPr>
          <p:cNvPr id="7" name="Picture 6"/>
          <p:cNvPicPr>
            <a:picLocks noChangeAspect="1"/>
          </p:cNvPicPr>
          <p:nvPr/>
        </p:nvPicPr>
        <p:blipFill>
          <a:blip r:embed="rId6"/>
          <a:stretch>
            <a:fillRect/>
          </a:stretch>
        </p:blipFill>
        <p:spPr>
          <a:xfrm>
            <a:off x="4499265" y="2690272"/>
            <a:ext cx="2238081" cy="2318147"/>
          </a:xfrm>
          <a:prstGeom prst="rect">
            <a:avLst/>
          </a:prstGeom>
        </p:spPr>
      </p:pic>
      <p:sp>
        <p:nvSpPr>
          <p:cNvPr id="10" name="Rounded Rectangle 9"/>
          <p:cNvSpPr/>
          <p:nvPr/>
        </p:nvSpPr>
        <p:spPr>
          <a:xfrm>
            <a:off x="199446" y="513952"/>
            <a:ext cx="4241509" cy="250980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1. </a:t>
            </a:r>
            <a:r>
              <a:rPr lang="en-US" sz="2100" dirty="0" err="1">
                <a:solidFill>
                  <a:srgbClr val="000000"/>
                </a:solidFill>
                <a:latin typeface="Times New Roman" panose="02020603050405020304" pitchFamily="18" charset="0"/>
                <a:ea typeface="Times New Roman" panose="02020603050405020304" pitchFamily="18" charset="0"/>
              </a:rPr>
              <a:t>Với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nơi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là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yêu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dấu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Nếu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có</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thể</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những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ấn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tượng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đẹp</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sắc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nhất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điều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gì</a:t>
            </a:r>
            <a:r>
              <a:rPr lang="en-US" sz="2100" dirty="0">
                <a:solidFill>
                  <a:srgbClr val="000000"/>
                </a:solidFill>
                <a:latin typeface="Times New Roman" panose="02020603050405020304" pitchFamily="18" charset="0"/>
                <a:ea typeface="Times New Roman" panose="02020603050405020304" pitchFamily="18" charset="0"/>
              </a:rPr>
              <a:t>?</a:t>
            </a:r>
          </a:p>
        </p:txBody>
      </p:sp>
      <p:sp>
        <p:nvSpPr>
          <p:cNvPr id="11" name="Rounded Rectangle 10"/>
          <p:cNvSpPr/>
          <p:nvPr/>
        </p:nvSpPr>
        <p:spPr>
          <a:xfrm>
            <a:off x="199445" y="3143389"/>
            <a:ext cx="4190012" cy="16599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2.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thích</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nào</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viết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đọc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diễn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cảm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một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trong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đó</a:t>
            </a:r>
            <a:r>
              <a:rPr lang="en-US" sz="21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54040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Đọc báo điện tử, Báo mới 24h, Tin tức trong ngày mới nhất (Có hình ..."/>
          <p:cNvPicPr>
            <a:picLocks noChangeAspect="1" noChangeArrowheads="1"/>
          </p:cNvPicPr>
          <p:nvPr/>
        </p:nvPicPr>
        <p:blipFill>
          <a:blip r:embed="rId2"/>
          <a:srcRect/>
          <a:stretch>
            <a:fillRect/>
          </a:stretch>
        </p:blipFill>
        <p:spPr bwMode="auto">
          <a:xfrm>
            <a:off x="3823736" y="1278979"/>
            <a:ext cx="5858534" cy="4122103"/>
          </a:xfrm>
          <a:prstGeom prst="rect">
            <a:avLst/>
          </a:prstGeom>
          <a:noFill/>
          <a:effectLst>
            <a:softEdge rad="1028700"/>
          </a:effectLst>
        </p:spPr>
      </p:pic>
      <p:sp>
        <p:nvSpPr>
          <p:cNvPr id="13" name="Rectangle 12"/>
          <p:cNvSpPr/>
          <p:nvPr/>
        </p:nvSpPr>
        <p:spPr>
          <a:xfrm>
            <a:off x="395538" y="1684922"/>
            <a:ext cx="3816424" cy="1938988"/>
          </a:xfrm>
          <a:prstGeom prst="rect">
            <a:avLst/>
          </a:prstGeom>
          <a:ln w="38100">
            <a:solidFill>
              <a:schemeClr val="accent1"/>
            </a:solidFill>
          </a:ln>
        </p:spPr>
        <p:txBody>
          <a:bodyPr wrap="square"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4" name="Rectangle 13"/>
          <p:cNvSpPr/>
          <p:nvPr/>
        </p:nvSpPr>
        <p:spPr>
          <a:xfrm>
            <a:off x="1020919" y="1500257"/>
            <a:ext cx="1178520"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Thể thơ</a:t>
            </a:r>
            <a:endParaRPr lang="en-US" sz="2400" b="1" i="1">
              <a:solidFill>
                <a:schemeClr val="bg1"/>
              </a:solidFill>
            </a:endParaRPr>
          </a:p>
        </p:txBody>
      </p:sp>
      <p:sp>
        <p:nvSpPr>
          <p:cNvPr id="15" name="Oval 14"/>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8" name="Rectangle 17"/>
          <p:cNvSpPr/>
          <p:nvPr/>
        </p:nvSpPr>
        <p:spPr>
          <a:xfrm>
            <a:off x="683568" y="2139702"/>
            <a:ext cx="2502024" cy="1200329"/>
          </a:xfrm>
          <a:prstGeom prst="rect">
            <a:avLst/>
          </a:prstGeom>
        </p:spPr>
        <p:txBody>
          <a:bodyPr wrap="square">
            <a:spAutoFit/>
          </a:bodyPr>
          <a:lstStyle/>
          <a:p>
            <a:r>
              <a:rPr lang="vi-VN" sz="2400" b="1" i="1">
                <a:latin typeface="+mj-lt"/>
              </a:rPr>
              <a:t>8 </a:t>
            </a:r>
            <a:r>
              <a:rPr lang="en-US" sz="2400" b="1" i="1" smtClean="0">
                <a:latin typeface="Times New Roman" pitchFamily="18" charset="0"/>
                <a:cs typeface="Times New Roman" pitchFamily="18" charset="0"/>
              </a:rPr>
              <a:t>chữ</a:t>
            </a:r>
            <a:endParaRPr lang="vi-VN" sz="2400" b="1" i="1">
              <a:latin typeface="Times New Roman" pitchFamily="18" charset="0"/>
              <a:cs typeface="Times New Roman" pitchFamily="18" charset="0"/>
            </a:endParaRPr>
          </a:p>
          <a:p>
            <a:r>
              <a:rPr lang="vi-VN" sz="2400" b="1" i="1">
                <a:latin typeface="+mj-lt"/>
              </a:rPr>
              <a:t>- Nhịp thơ : 3/2/3, 3/5</a:t>
            </a:r>
          </a:p>
        </p:txBody>
      </p:sp>
      <p:grpSp>
        <p:nvGrpSpPr>
          <p:cNvPr id="16" name="Group 15"/>
          <p:cNvGrpSpPr/>
          <p:nvPr/>
        </p:nvGrpSpPr>
        <p:grpSpPr>
          <a:xfrm>
            <a:off x="251520" y="125140"/>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84172" y="0"/>
            <a:ext cx="3059828"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15816" y="0"/>
            <a:ext cx="3168352" cy="5143500"/>
          </a:xfrm>
          <a:prstGeom prst="rect">
            <a:avLst/>
          </a:prstGeom>
          <a:solidFill>
            <a:srgbClr val="F9FBE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28" y="0"/>
            <a:ext cx="3017318" cy="5164038"/>
          </a:xfrm>
          <a:prstGeom prst="rect">
            <a:avLst/>
          </a:prstGeom>
          <a:solidFill>
            <a:srgbClr val="FAE2FE"/>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pic>
        <p:nvPicPr>
          <p:cNvPr id="185352" name="Picture 8" descr="VNPhoto version 3 - Hình ảnh Đưa thuyền về bến"/>
          <p:cNvPicPr>
            <a:picLocks noChangeAspect="1" noChangeArrowheads="1"/>
          </p:cNvPicPr>
          <p:nvPr/>
        </p:nvPicPr>
        <p:blipFill>
          <a:blip r:embed="rId3"/>
          <a:srcRect/>
          <a:stretch>
            <a:fillRect/>
          </a:stretch>
        </p:blipFill>
        <p:spPr bwMode="auto">
          <a:xfrm>
            <a:off x="2866408" y="2891004"/>
            <a:ext cx="3426733" cy="2244537"/>
          </a:xfrm>
          <a:prstGeom prst="rect">
            <a:avLst/>
          </a:prstGeom>
          <a:noFill/>
          <a:effectLst>
            <a:softEdge rad="635000"/>
          </a:effectLst>
        </p:spPr>
      </p:pic>
      <p:pic>
        <p:nvPicPr>
          <p:cNvPr id="38" name="Picture 2" descr="C:\Users\USER\Desktop\Untitled-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28" t="10726" b="8106"/>
          <a:stretch>
            <a:fillRect/>
          </a:stretch>
        </p:blipFill>
        <p:spPr bwMode="auto">
          <a:xfrm>
            <a:off x="5634984" y="2827223"/>
            <a:ext cx="3509016" cy="24066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há Tam Giang - ngư dân quăng lưới"/>
          <p:cNvPicPr>
            <a:picLocks noChangeAspect="1" noChangeArrowheads="1"/>
          </p:cNvPicPr>
          <p:nvPr/>
        </p:nvPicPr>
        <p:blipFill>
          <a:blip r:embed="rId5"/>
          <a:srcRect/>
          <a:stretch>
            <a:fillRect/>
          </a:stretch>
        </p:blipFill>
        <p:spPr bwMode="auto">
          <a:xfrm>
            <a:off x="-710575" y="1779662"/>
            <a:ext cx="4119262" cy="3819256"/>
          </a:xfrm>
          <a:prstGeom prst="rect">
            <a:avLst/>
          </a:prstGeom>
          <a:ln>
            <a:noFill/>
          </a:ln>
          <a:effectLst>
            <a:softEdge rad="1270000"/>
          </a:effectLst>
        </p:spPr>
      </p:pic>
      <p:sp>
        <p:nvSpPr>
          <p:cNvPr id="3" name="Rectangle 2"/>
          <p:cNvSpPr/>
          <p:nvPr/>
        </p:nvSpPr>
        <p:spPr>
          <a:xfrm>
            <a:off x="185809" y="1509922"/>
            <a:ext cx="2623244" cy="1200329"/>
          </a:xfrm>
          <a:prstGeom prst="rect">
            <a:avLst/>
          </a:prstGeom>
        </p:spPr>
        <p:txBody>
          <a:bodyPr wrap="square">
            <a:spAutoFit/>
          </a:bodyPr>
          <a:lstStyle/>
          <a:p>
            <a:pPr algn="just" fontAlgn="base">
              <a:spcAft>
                <a:spcPct val="0"/>
              </a:spcAft>
              <a:defRPr/>
            </a:pP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1: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Giới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thiệu</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chung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về</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(2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đầu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7" name="Rectangle 6"/>
          <p:cNvSpPr/>
          <p:nvPr/>
        </p:nvSpPr>
        <p:spPr>
          <a:xfrm>
            <a:off x="3115336" y="1509922"/>
            <a:ext cx="265625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2</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Bức</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tranh</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lao</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động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của</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chài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(14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8" name="Rectangle 7"/>
          <p:cNvSpPr/>
          <p:nvPr/>
        </p:nvSpPr>
        <p:spPr>
          <a:xfrm>
            <a:off x="6369118" y="1512421"/>
            <a:ext cx="255628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3</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Nỗi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nhớ</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hương</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còn</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lại</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pic>
        <p:nvPicPr>
          <p:cNvPr id="10" name="Picture 9"/>
          <p:cNvPicPr>
            <a:picLocks noChangeAspect="1"/>
          </p:cNvPicPr>
          <p:nvPr/>
        </p:nvPicPr>
        <p:blipFill>
          <a:blip r:embed="rId6"/>
          <a:stretch>
            <a:fillRect/>
          </a:stretch>
        </p:blipFill>
        <p:spPr>
          <a:xfrm>
            <a:off x="2192622" y="0"/>
            <a:ext cx="4698166" cy="1909647"/>
          </a:xfrm>
          <a:prstGeom prst="rect">
            <a:avLst/>
          </a:prstGeom>
        </p:spPr>
      </p:pic>
    </p:spTree>
    <p:extLst>
      <p:ext uri="{BB962C8B-B14F-4D97-AF65-F5344CB8AC3E}">
        <p14:creationId xmlns:p14="http://schemas.microsoft.com/office/powerpoint/2010/main" val="4007615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5352"/>
                                        </p:tgtEl>
                                        <p:attrNameLst>
                                          <p:attrName>style.visibility</p:attrName>
                                        </p:attrNameLst>
                                      </p:cBhvr>
                                      <p:to>
                                        <p:strVal val="visible"/>
                                      </p:to>
                                    </p:set>
                                    <p:animEffect transition="in" filter="fade">
                                      <p:cBhvr>
                                        <p:cTn id="41" dur="1000"/>
                                        <p:tgtEl>
                                          <p:spTgt spid="185352"/>
                                        </p:tgtEl>
                                      </p:cBhvr>
                                    </p:animEffect>
                                    <p:anim calcmode="lin" valueType="num">
                                      <p:cBhvr>
                                        <p:cTn id="42" dur="1000" fill="hold"/>
                                        <p:tgtEl>
                                          <p:spTgt spid="185352"/>
                                        </p:tgtEl>
                                        <p:attrNameLst>
                                          <p:attrName>ppt_x</p:attrName>
                                        </p:attrNameLst>
                                      </p:cBhvr>
                                      <p:tavLst>
                                        <p:tav tm="0">
                                          <p:val>
                                            <p:strVal val="#ppt_x"/>
                                          </p:val>
                                        </p:tav>
                                        <p:tav tm="100000">
                                          <p:val>
                                            <p:strVal val="#ppt_x"/>
                                          </p:val>
                                        </p:tav>
                                      </p:tavLst>
                                    </p:anim>
                                    <p:anim calcmode="lin" valueType="num">
                                      <p:cBhvr>
                                        <p:cTn id="43" dur="1000" fill="hold"/>
                                        <p:tgtEl>
                                          <p:spTgt spid="18535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176374">
            <a:off x="3499754" y="198629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1073071" y="1895899"/>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2">
            <a:extLst>
              <a:ext uri="{FF2B5EF4-FFF2-40B4-BE49-F238E27FC236}">
                <a16:creationId xmlns:a16="http://schemas.microsoft.com/office/drawing/2014/main" id="{AF88177D-210D-4ABB-A926-40FABC7E8AD6}"/>
              </a:ext>
            </a:extLst>
          </p:cNvPr>
          <p:cNvSpPr/>
          <p:nvPr/>
        </p:nvSpPr>
        <p:spPr>
          <a:xfrm>
            <a:off x="395539" y="105743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a:solidFill>
                  <a:schemeClr val="tx1"/>
                </a:solidFill>
                <a:latin typeface="Times New Roman" panose="02020603050405020304" pitchFamily="18" charset="0"/>
                <a:cs typeface="Times New Roman" panose="02020603050405020304" pitchFamily="18" charset="0"/>
              </a:rPr>
              <a:t>Làng tôi ở vốn làm nghề chài lưới </a:t>
            </a:r>
            <a:br>
              <a:rPr lang="en-US" altLang="en-US" sz="2400" b="1" i="1">
                <a:solidFill>
                  <a:schemeClr val="tx1"/>
                </a:solidFill>
                <a:latin typeface="Times New Roman" panose="02020603050405020304" pitchFamily="18" charset="0"/>
                <a:cs typeface="Times New Roman" panose="02020603050405020304" pitchFamily="18" charset="0"/>
              </a:rPr>
            </a:br>
            <a:r>
              <a:rPr lang="en-US" altLang="en-US" sz="2400" b="1" i="1">
                <a:solidFill>
                  <a:schemeClr val="tx1"/>
                </a:solidFill>
                <a:latin typeface="Times New Roman" panose="02020603050405020304" pitchFamily="18" charset="0"/>
                <a:cs typeface="Times New Roman" panose="02020603050405020304" pitchFamily="18" charset="0"/>
              </a:rPr>
              <a:t>Nước bao vây, cách biển nửa ngày sông.</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6914" y="148474"/>
            <a:ext cx="3753205" cy="369332"/>
            <a:chOff x="-178462" y="1828800"/>
            <a:chExt cx="10009850" cy="984885"/>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4" name="TextBox 13"/>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16" name="Group 15"/>
          <p:cNvGrpSpPr/>
          <p:nvPr/>
        </p:nvGrpSpPr>
        <p:grpSpPr>
          <a:xfrm>
            <a:off x="239952" y="520000"/>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Giới thiệu chung về làng quê</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9" name="TextBox 18"/>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 descr="Ngơ ngẩn&quot; trước vẻ đẹp những làng chài cổ bên vịnh Hạ Long"/>
          <p:cNvPicPr>
            <a:picLocks noChangeAspect="1" noChangeArrowheads="1"/>
          </p:cNvPicPr>
          <p:nvPr/>
        </p:nvPicPr>
        <p:blipFill>
          <a:blip r:embed="rId5"/>
          <a:srcRect/>
          <a:stretch>
            <a:fillRect/>
          </a:stretch>
        </p:blipFill>
        <p:spPr bwMode="auto">
          <a:xfrm>
            <a:off x="4642785" y="305124"/>
            <a:ext cx="5041784" cy="4838376"/>
          </a:xfrm>
          <a:prstGeom prst="rect">
            <a:avLst/>
          </a:prstGeom>
          <a:noFill/>
          <a:effectLst>
            <a:softEdge rad="1270000"/>
          </a:effectLst>
        </p:spPr>
      </p:pic>
      <p:sp>
        <p:nvSpPr>
          <p:cNvPr id="2" name="Rectangle 1"/>
          <p:cNvSpPr/>
          <p:nvPr/>
        </p:nvSpPr>
        <p:spPr>
          <a:xfrm>
            <a:off x="238174" y="4196501"/>
            <a:ext cx="7462391" cy="830995"/>
          </a:xfrm>
          <a:prstGeom prst="rect">
            <a:avLst/>
          </a:prstGeom>
        </p:spPr>
        <p:txBody>
          <a:bodyPr wrap="square" lIns="91438" tIns="45719" rIns="91438" bIns="45719">
            <a:spAutoFit/>
          </a:bodyPr>
          <a:lstStyle/>
          <a:p>
            <a:pPr defTabSz="685766"/>
            <a:r>
              <a:rPr lang="en-US" alt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Lời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giới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thiệu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tự</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nhiên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a:t>
            </a:r>
          </a:p>
          <a:p>
            <a:pPr defTabSz="685766"/>
            <a:r>
              <a:rPr lang="en-US" altLang="en-US" sz="2400" b="1" i="1" dirty="0" err="1">
                <a:solidFill>
                  <a:srgbClr val="FF0000"/>
                </a:solidFill>
                <a:latin typeface="Times New Roman" panose="02020603050405020304" pitchFamily="18" charset="0"/>
                <a:cs typeface="Times New Roman" panose="02020603050405020304" pitchFamily="18" charset="0"/>
              </a:rPr>
              <a:t>ngắn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gọn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bình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dị</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chân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như</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làng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quê</a:t>
            </a:r>
            <a:endParaRPr lang="en-SG" sz="24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5537" y="2715766"/>
            <a:ext cx="2155702" cy="1200327"/>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u="sng" dirty="0" err="1">
                <a:solidFill>
                  <a:srgbClr val="000000"/>
                </a:solidFill>
                <a:latin typeface="Times New Roman" panose="02020603050405020304" pitchFamily="18" charset="0"/>
                <a:cs typeface="Times New Roman" panose="02020603050405020304" pitchFamily="18" charset="0"/>
              </a:rPr>
              <a:t>Nghề</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của</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làng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cs typeface="Times New Roman" panose="02020603050405020304" pitchFamily="18" charset="0"/>
              </a:rPr>
              <a:t>Chài</a:t>
            </a:r>
            <a:r>
              <a:rPr lang="en-SG" sz="2400" i="1" dirty="0">
                <a:solidFill>
                  <a:srgbClr val="000000"/>
                </a:solidFill>
                <a:latin typeface="Times New Roman" panose="02020603050405020304" pitchFamily="18" charset="0"/>
                <a:cs typeface="Times New Roman" panose="02020603050405020304" pitchFamily="18" charset="0"/>
              </a:rPr>
              <a:t> l</a:t>
            </a:r>
            <a:r>
              <a:rPr lang="vi-VN" sz="2400" i="1" dirty="0">
                <a:solidFill>
                  <a:srgbClr val="000000"/>
                </a:solidFill>
                <a:latin typeface="Times New Roman" panose="02020603050405020304" pitchFamily="18" charset="0"/>
                <a:cs typeface="Times New Roman" panose="02020603050405020304" pitchFamily="18" charset="0"/>
              </a:rPr>
              <a:t>ư</a:t>
            </a:r>
            <a:r>
              <a:rPr lang="en-SG" sz="2400" i="1" dirty="0" err="1">
                <a:solidFill>
                  <a:srgbClr val="000000"/>
                </a:solidFill>
                <a:latin typeface="Times New Roman" panose="02020603050405020304" pitchFamily="18" charset="0"/>
                <a:cs typeface="Times New Roman" panose="02020603050405020304" pitchFamily="18" charset="0"/>
              </a:rPr>
              <a:t>ới</a:t>
            </a:r>
            <a:endParaRPr lang="en-SG" sz="2400" i="1" dirty="0">
              <a:solidFill>
                <a:srgbClr val="000000"/>
              </a:solidFill>
              <a:latin typeface="Times New Roman" panose="02020603050405020304" pitchFamily="18" charset="0"/>
              <a:cs typeface="Times New Roman" panose="02020603050405020304" pitchFamily="18" charset="0"/>
            </a:endParaRPr>
          </a:p>
          <a:p>
            <a:pPr defTabSz="685766"/>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922085" y="2715766"/>
            <a:ext cx="2175045" cy="1200327"/>
          </a:xfrm>
          <a:prstGeom prst="rect">
            <a:avLst/>
          </a:prstGeom>
          <a:solidFill>
            <a:schemeClr val="accent5">
              <a:lumMod val="20000"/>
              <a:lumOff val="80000"/>
            </a:schemeClr>
          </a:solidFill>
        </p:spPr>
        <p:txBody>
          <a:bodyPr wrap="square" lIns="91438" tIns="45719" rIns="91438" bIns="45719">
            <a:spAutoFit/>
          </a:bodyPr>
          <a:lstStyle/>
          <a:p>
            <a:pPr algn="ctr" defTabSz="685766"/>
            <a:r>
              <a:rPr lang="en-SG" sz="2400" b="1" i="1" u="sng">
                <a:solidFill>
                  <a:srgbClr val="000000"/>
                </a:solidFill>
                <a:latin typeface="Times New Roman" panose="02020603050405020304" pitchFamily="18" charset="0"/>
                <a:cs typeface="Times New Roman" panose="02020603050405020304" pitchFamily="18" charset="0"/>
              </a:rPr>
              <a:t>Vị trí của làng</a:t>
            </a:r>
            <a:r>
              <a:rPr lang="en-SG" sz="2400" b="1" i="1">
                <a:solidFill>
                  <a:srgbClr val="000000"/>
                </a:solidFill>
                <a:latin typeface="Times New Roman" panose="02020603050405020304" pitchFamily="18" charset="0"/>
                <a:cs typeface="Times New Roman" panose="02020603050405020304" pitchFamily="18" charset="0"/>
              </a:rPr>
              <a:t>: </a:t>
            </a:r>
            <a:r>
              <a:rPr lang="en-SG" sz="2400" i="1">
                <a:solidFill>
                  <a:srgbClr val="000000"/>
                </a:solidFill>
                <a:latin typeface="Times New Roman" panose="02020603050405020304" pitchFamily="18" charset="0"/>
                <a:cs typeface="Times New Roman" panose="02020603050405020304" pitchFamily="18" charset="0"/>
              </a:rPr>
              <a:t>Cửa sông gần biển</a:t>
            </a:r>
            <a:endParaRPr lang="en-SG" sz="2400" i="1"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987824" y="1562561"/>
            <a:ext cx="17269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67744" y="1923678"/>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372" y="1995686"/>
            <a:ext cx="4700322" cy="2806985"/>
          </a:xfrm>
          <a:prstGeom prst="rect">
            <a:avLst/>
          </a:prstGeom>
          <a:noFill/>
        </p:spPr>
        <p:txBody>
          <a:bodyPr wrap="square" lIns="91438" tIns="45719" rIns="91438" bIns="45719">
            <a:spAutoFit/>
          </a:bodyPr>
          <a:lstStyle/>
          <a:p>
            <a:pPr algn="just">
              <a:lnSpc>
                <a:spcPct val="150000"/>
              </a:lnSpc>
            </a:pPr>
            <a:r>
              <a:rPr lang="vi-VN" sz="2000" b="1" i="1" dirty="0">
                <a:solidFill>
                  <a:srgbClr val="FF0000"/>
                </a:solidFill>
                <a:latin typeface="+mj-lt"/>
              </a:rPr>
              <a:t>Hai câu thơ đầu bằng từ ngữ mộc mạc, bình dị, tự nhiên, ngắn gọn, đầy đủ, tác giả cung cấp thông tin về quê hương ven biển của mình - về nghề và đặc điểm địa lí:</a:t>
            </a:r>
          </a:p>
          <a:p>
            <a:pPr algn="just">
              <a:lnSpc>
                <a:spcPct val="150000"/>
              </a:lnSpc>
            </a:pPr>
            <a:r>
              <a:rPr lang="vi-VN" sz="2000" b="1" i="1" dirty="0">
                <a:solidFill>
                  <a:srgbClr val="FF0000"/>
                </a:solidFill>
                <a:latin typeface="+mj-lt"/>
              </a:rPr>
              <a:t>nghề chài lưới , như hòn đào nhỏ bị nước bao vây, cách biển nửa ngày sông.</a:t>
            </a:r>
          </a:p>
        </p:txBody>
      </p:sp>
      <p:sp>
        <p:nvSpPr>
          <p:cNvPr id="5" name="Rectangle: Rounded Corners 2">
            <a:extLst>
              <a:ext uri="{FF2B5EF4-FFF2-40B4-BE49-F238E27FC236}">
                <a16:creationId xmlns:a16="http://schemas.microsoft.com/office/drawing/2014/main" id="{AF88177D-210D-4ABB-A926-40FABC7E8AD6}"/>
              </a:ext>
            </a:extLst>
          </p:cNvPr>
          <p:cNvSpPr/>
          <p:nvPr/>
        </p:nvSpPr>
        <p:spPr>
          <a:xfrm>
            <a:off x="323528" y="41151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dirty="0" err="1">
                <a:solidFill>
                  <a:schemeClr val="tx1"/>
                </a:solidFill>
                <a:latin typeface="Times New Roman" panose="02020603050405020304" pitchFamily="18" charset="0"/>
                <a:cs typeface="Times New Roman" panose="02020603050405020304" pitchFamily="18" charset="0"/>
              </a:rPr>
              <a:t>Làng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tôi</a:t>
            </a:r>
            <a:r>
              <a:rPr lang="en-US" altLang="en-US" sz="2400" b="1" i="1" dirty="0">
                <a:solidFill>
                  <a:schemeClr val="tx1"/>
                </a:solidFill>
                <a:latin typeface="Times New Roman" panose="02020603050405020304" pitchFamily="18" charset="0"/>
                <a:cs typeface="Times New Roman" panose="02020603050405020304" pitchFamily="18" charset="0"/>
              </a:rPr>
              <a:t> ở </a:t>
            </a:r>
            <a:r>
              <a:rPr lang="en-US" altLang="en-US" sz="2400" b="1" i="1" dirty="0" err="1">
                <a:solidFill>
                  <a:schemeClr val="tx1"/>
                </a:solidFill>
                <a:latin typeface="Times New Roman" panose="02020603050405020304" pitchFamily="18" charset="0"/>
                <a:cs typeface="Times New Roman" panose="02020603050405020304" pitchFamily="18" charset="0"/>
              </a:rPr>
              <a:t>vốn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nghề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Nước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vây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cách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nửa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ngày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sông</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4" name="Picture 2" descr="Ngơ ngẩn&quot; trước vẻ đẹp những làng chài cổ bên vịnh Hạ Long"/>
          <p:cNvPicPr>
            <a:picLocks noChangeAspect="1" noChangeArrowheads="1"/>
          </p:cNvPicPr>
          <p:nvPr/>
        </p:nvPicPr>
        <p:blipFill>
          <a:blip r:embed="rId2"/>
          <a:srcRect/>
          <a:stretch>
            <a:fillRect/>
          </a:stretch>
        </p:blipFill>
        <p:spPr bwMode="auto">
          <a:xfrm>
            <a:off x="4642785" y="305124"/>
            <a:ext cx="5041784" cy="4838376"/>
          </a:xfrm>
          <a:prstGeom prst="rect">
            <a:avLst/>
          </a:prstGeom>
          <a:noFill/>
          <a:effectLst>
            <a:softEdge rad="1270000"/>
          </a:effectLst>
        </p:spPr>
      </p:pic>
      <p:pic>
        <p:nvPicPr>
          <p:cNvPr id="15" name="Picture 1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2251280" y="1281501"/>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01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2"/>
          <a:stretch>
            <a:fillRect/>
          </a:stretch>
        </p:blipFill>
        <p:spPr>
          <a:xfrm>
            <a:off x="493694" y="2067694"/>
            <a:ext cx="3845916" cy="2709243"/>
          </a:xfrm>
          <a:prstGeom prst="rect">
            <a:avLst/>
          </a:prstGeom>
        </p:spPr>
      </p:pic>
      <p:pic>
        <p:nvPicPr>
          <p:cNvPr id="3" name="Picture 2"/>
          <p:cNvPicPr>
            <a:picLocks noChangeAspect="1"/>
          </p:cNvPicPr>
          <p:nvPr/>
        </p:nvPicPr>
        <p:blipFill>
          <a:blip r:embed="rId3"/>
          <a:stretch>
            <a:fillRect/>
          </a:stretch>
        </p:blipFill>
        <p:spPr>
          <a:xfrm>
            <a:off x="4644008" y="2067694"/>
            <a:ext cx="4065452" cy="2709243"/>
          </a:xfrm>
          <a:prstGeom prst="rect">
            <a:avLst/>
          </a:prstGeom>
        </p:spPr>
      </p:pic>
      <p:pic>
        <p:nvPicPr>
          <p:cNvPr id="16" name="Picture 15"/>
          <p:cNvPicPr>
            <a:picLocks noChangeAspect="1"/>
          </p:cNvPicPr>
          <p:nvPr/>
        </p:nvPicPr>
        <p:blipFill>
          <a:blip r:embed="rId4"/>
          <a:stretch>
            <a:fillRect/>
          </a:stretch>
        </p:blipFill>
        <p:spPr>
          <a:xfrm>
            <a:off x="560029" y="1351943"/>
            <a:ext cx="3779848" cy="749873"/>
          </a:xfrm>
          <a:prstGeom prst="rect">
            <a:avLst/>
          </a:prstGeom>
        </p:spPr>
      </p:pic>
      <p:pic>
        <p:nvPicPr>
          <p:cNvPr id="17" name="Picture 16"/>
          <p:cNvPicPr>
            <a:picLocks noChangeAspect="1"/>
          </p:cNvPicPr>
          <p:nvPr/>
        </p:nvPicPr>
        <p:blipFill>
          <a:blip r:embed="rId5"/>
          <a:stretch>
            <a:fillRect/>
          </a:stretch>
        </p:blipFill>
        <p:spPr>
          <a:xfrm>
            <a:off x="4643741" y="1351943"/>
            <a:ext cx="3779848" cy="749873"/>
          </a:xfrm>
          <a:prstGeom prst="rect">
            <a:avLst/>
          </a:prstGeom>
        </p:spPr>
      </p:pic>
      <p:grpSp>
        <p:nvGrpSpPr>
          <p:cNvPr id="14" name="Group 13"/>
          <p:cNvGrpSpPr/>
          <p:nvPr/>
        </p:nvGrpSpPr>
        <p:grpSpPr>
          <a:xfrm>
            <a:off x="-66914" y="148474"/>
            <a:ext cx="3753205" cy="369332"/>
            <a:chOff x="-178462" y="1828800"/>
            <a:chExt cx="10009850" cy="984885"/>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260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9502"/>
            <a:ext cx="8478314" cy="4464496"/>
          </a:xfrm>
          <a:prstGeom prst="rect">
            <a:avLst/>
          </a:prstGeom>
        </p:spPr>
      </p:pic>
      <p:sp>
        <p:nvSpPr>
          <p:cNvPr id="15" name="TextBox 14"/>
          <p:cNvSpPr txBox="1"/>
          <p:nvPr/>
        </p:nvSpPr>
        <p:spPr>
          <a:xfrm>
            <a:off x="2051720" y="401083"/>
            <a:ext cx="5236758" cy="707884"/>
          </a:xfrm>
          <a:prstGeom prst="rect">
            <a:avLst/>
          </a:prstGeom>
          <a:noFill/>
        </p:spPr>
        <p:txBody>
          <a:bodyPr wrap="square" lIns="91438" tIns="45719" rIns="91438" bIns="45719" rtlCol="0">
            <a:spAutoFit/>
          </a:bodyPr>
          <a:lstStyle/>
          <a:p>
            <a:pPr algn="ctr"/>
            <a:r>
              <a:rPr lang="en-US" sz="4000" i="1" u="sng" dirty="0">
                <a:latin typeface="Times New Roman" panose="02020603050405020304" pitchFamily="18" charset="0"/>
                <a:cs typeface="Times New Roman" panose="02020603050405020304" pitchFamily="18" charset="0"/>
              </a:rPr>
              <a:t>HOẠT ĐỘNG NHÓM</a:t>
            </a:r>
          </a:p>
        </p:txBody>
      </p:sp>
      <p:sp>
        <p:nvSpPr>
          <p:cNvPr id="18" name="TextBox 17"/>
          <p:cNvSpPr txBox="1"/>
          <p:nvPr/>
        </p:nvSpPr>
        <p:spPr>
          <a:xfrm>
            <a:off x="971600" y="1720138"/>
            <a:ext cx="3732943"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1+3: CẢNH RA KHƠI</a:t>
            </a:r>
            <a:endParaRPr lang="en-US" sz="2000" b="1" i="1" u="sng" dirty="0">
              <a:latin typeface="Times New Roman" pitchFamily="18" charset="0"/>
              <a:cs typeface="Times New Roman" pitchFamily="18" charset="0"/>
            </a:endParaRPr>
          </a:p>
        </p:txBody>
      </p:sp>
      <p:sp>
        <p:nvSpPr>
          <p:cNvPr id="19" name="TextBox 18"/>
          <p:cNvSpPr txBox="1"/>
          <p:nvPr/>
        </p:nvSpPr>
        <p:spPr>
          <a:xfrm>
            <a:off x="4860032" y="1704121"/>
            <a:ext cx="3595205"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2+4: CẢNH TRỞ VỀ</a:t>
            </a:r>
            <a:endParaRPr lang="en-US" sz="2000" b="1" i="1" u="sng" dirty="0">
              <a:latin typeface="Times New Roman" pitchFamily="18" charset="0"/>
              <a:cs typeface="Times New Roman" pitchFamily="18" charset="0"/>
            </a:endParaRPr>
          </a:p>
        </p:txBody>
      </p:sp>
      <p:sp>
        <p:nvSpPr>
          <p:cNvPr id="20" name="TextBox 19"/>
          <p:cNvSpPr txBox="1"/>
          <p:nvPr/>
        </p:nvSpPr>
        <p:spPr>
          <a:xfrm>
            <a:off x="1697580" y="2153928"/>
            <a:ext cx="2329480"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nhiên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H/a con </a:t>
            </a:r>
            <a:r>
              <a:rPr lang="en-US" sz="2400" b="1" i="1" dirty="0" err="1">
                <a:solidFill>
                  <a:srgbClr val="FF0000"/>
                </a:solidFill>
                <a:latin typeface="Times New Roman" panose="02020603050405020304" pitchFamily="18" charset="0"/>
                <a:cs typeface="Times New Roman" panose="02020603050405020304" pitchFamily="18" charset="0"/>
              </a:rPr>
              <a:t>thuyền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364088" y="2158866"/>
            <a:ext cx="1762017"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Không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khí</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Kết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80">
                                          <p:stCondLst>
                                            <p:cond delay="0"/>
                                          </p:stCondLst>
                                        </p:cTn>
                                        <p:tgtEl>
                                          <p:spTgt spid="21"/>
                                        </p:tgtEl>
                                      </p:cBhvr>
                                    </p:animEffect>
                                    <p:anim calcmode="lin" valueType="num">
                                      <p:cBhvr>
                                        <p:cTn id="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3" dur="26">
                                          <p:stCondLst>
                                            <p:cond delay="650"/>
                                          </p:stCondLst>
                                        </p:cTn>
                                        <p:tgtEl>
                                          <p:spTgt spid="21"/>
                                        </p:tgtEl>
                                      </p:cBhvr>
                                      <p:to x="100000" y="60000"/>
                                    </p:animScale>
                                    <p:animScale>
                                      <p:cBhvr>
                                        <p:cTn id="94" dur="166" decel="50000">
                                          <p:stCondLst>
                                            <p:cond delay="676"/>
                                          </p:stCondLst>
                                        </p:cTn>
                                        <p:tgtEl>
                                          <p:spTgt spid="21"/>
                                        </p:tgtEl>
                                      </p:cBhvr>
                                      <p:to x="100000" y="100000"/>
                                    </p:animScale>
                                    <p:animScale>
                                      <p:cBhvr>
                                        <p:cTn id="95" dur="26">
                                          <p:stCondLst>
                                            <p:cond delay="1312"/>
                                          </p:stCondLst>
                                        </p:cTn>
                                        <p:tgtEl>
                                          <p:spTgt spid="21"/>
                                        </p:tgtEl>
                                      </p:cBhvr>
                                      <p:to x="100000" y="80000"/>
                                    </p:animScale>
                                    <p:animScale>
                                      <p:cBhvr>
                                        <p:cTn id="96" dur="166" decel="50000">
                                          <p:stCondLst>
                                            <p:cond delay="1338"/>
                                          </p:stCondLst>
                                        </p:cTn>
                                        <p:tgtEl>
                                          <p:spTgt spid="21"/>
                                        </p:tgtEl>
                                      </p:cBhvr>
                                      <p:to x="100000" y="100000"/>
                                    </p:animScale>
                                    <p:animScale>
                                      <p:cBhvr>
                                        <p:cTn id="97" dur="26">
                                          <p:stCondLst>
                                            <p:cond delay="1642"/>
                                          </p:stCondLst>
                                        </p:cTn>
                                        <p:tgtEl>
                                          <p:spTgt spid="21"/>
                                        </p:tgtEl>
                                      </p:cBhvr>
                                      <p:to x="100000" y="90000"/>
                                    </p:animScale>
                                    <p:animScale>
                                      <p:cBhvr>
                                        <p:cTn id="98" dur="166" decel="50000">
                                          <p:stCondLst>
                                            <p:cond delay="1668"/>
                                          </p:stCondLst>
                                        </p:cTn>
                                        <p:tgtEl>
                                          <p:spTgt spid="21"/>
                                        </p:tgtEl>
                                      </p:cBhvr>
                                      <p:to x="100000" y="100000"/>
                                    </p:animScale>
                                    <p:animScale>
                                      <p:cBhvr>
                                        <p:cTn id="99" dur="26">
                                          <p:stCondLst>
                                            <p:cond delay="1808"/>
                                          </p:stCondLst>
                                        </p:cTn>
                                        <p:tgtEl>
                                          <p:spTgt spid="21"/>
                                        </p:tgtEl>
                                      </p:cBhvr>
                                      <p:to x="100000" y="95000"/>
                                    </p:animScale>
                                    <p:animScale>
                                      <p:cBhvr>
                                        <p:cTn id="10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3" t="2000" r="3095" b="5428"/>
          <a:stretch/>
        </p:blipFill>
        <p:spPr bwMode="auto">
          <a:xfrm>
            <a:off x="300775" y="974436"/>
            <a:ext cx="3839177" cy="3654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139952" y="730971"/>
            <a:ext cx="6192688"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20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stretch>
            <a:fillRect/>
          </a:stretch>
        </p:blipFill>
        <p:spPr>
          <a:xfrm>
            <a:off x="-214012" y="267494"/>
            <a:ext cx="4868750" cy="965897"/>
          </a:xfrm>
          <a:prstGeom prst="rect">
            <a:avLst/>
          </a:prstGeom>
        </p:spPr>
      </p:pic>
    </p:spTree>
    <p:extLst>
      <p:ext uri="{BB962C8B-B14F-4D97-AF65-F5344CB8AC3E}">
        <p14:creationId xmlns:p14="http://schemas.microsoft.com/office/powerpoint/2010/main" val="16894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0538"/>
            <a:ext cx="4357782"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Tranh sơn dầu Thuyền Buồm &quot;Thuyền và sóng biển&quot;"/>
          <p:cNvPicPr>
            <a:picLocks noChangeAspect="1" noChangeArrowheads="1"/>
          </p:cNvPicPr>
          <p:nvPr/>
        </p:nvPicPr>
        <p:blipFill>
          <a:blip r:embed="rId2"/>
          <a:srcRect/>
          <a:stretch>
            <a:fillRect/>
          </a:stretch>
        </p:blipFill>
        <p:spPr bwMode="auto">
          <a:xfrm>
            <a:off x="-39426" y="1252018"/>
            <a:ext cx="4408364" cy="3472502"/>
          </a:xfrm>
          <a:prstGeom prst="rect">
            <a:avLst/>
          </a:prstGeom>
          <a:noFill/>
          <a:effectLst>
            <a:softEdge rad="635000"/>
          </a:effectLst>
        </p:spPr>
      </p:pic>
      <p:sp>
        <p:nvSpPr>
          <p:cNvPr id="26" name="Rectangle 25"/>
          <p:cNvSpPr/>
          <p:nvPr/>
        </p:nvSpPr>
        <p:spPr>
          <a:xfrm>
            <a:off x="4368938" y="621139"/>
            <a:ext cx="4259495" cy="400108"/>
          </a:xfrm>
          <a:prstGeom prst="rect">
            <a:avLst/>
          </a:prstGeom>
        </p:spPr>
        <p:txBody>
          <a:bodyPr wrap="none" lIns="91438" tIns="45719" rIns="91438" bIns="45719">
            <a:spAutoFit/>
          </a:bodyPr>
          <a:lstStyle/>
          <a:p>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endParaRPr lang="en-US" sz="2000" dirty="0"/>
          </a:p>
        </p:txBody>
      </p:sp>
      <p:cxnSp>
        <p:nvCxnSpPr>
          <p:cNvPr id="27" name="Straight Connector 26"/>
          <p:cNvCxnSpPr/>
          <p:nvPr/>
        </p:nvCxnSpPr>
        <p:spPr>
          <a:xfrm>
            <a:off x="5004048" y="101443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51963" y="100115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8065" y="100115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21819" y="1910854"/>
            <a:ext cx="1851785" cy="461663"/>
          </a:xfrm>
          <a:prstGeom prst="rect">
            <a:avLst/>
          </a:prstGeom>
          <a:solidFill>
            <a:schemeClr val="accent5">
              <a:lumMod val="20000"/>
              <a:lumOff val="80000"/>
            </a:schemeClr>
          </a:solidFill>
        </p:spPr>
        <p:txBody>
          <a:bodyPr wrap="none" lIns="91438" tIns="45719" rIns="91438" bIns="45719" rtlCol="0">
            <a:spAutoFit/>
          </a:bodyPr>
          <a:lstStyle/>
          <a:p>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31" name="Rectangle 30"/>
          <p:cNvSpPr/>
          <p:nvPr/>
        </p:nvSpPr>
        <p:spPr>
          <a:xfrm>
            <a:off x="6924089" y="1449191"/>
            <a:ext cx="1401342"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trời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trong</a:t>
            </a:r>
            <a:endParaRPr lang="en-US" sz="2400" dirty="0"/>
          </a:p>
        </p:txBody>
      </p:sp>
      <p:sp>
        <p:nvSpPr>
          <p:cNvPr id="32" name="Rectangle 31"/>
          <p:cNvSpPr/>
          <p:nvPr/>
        </p:nvSpPr>
        <p:spPr>
          <a:xfrm>
            <a:off x="6912933" y="1881239"/>
            <a:ext cx="1133640"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gió nhẹ</a:t>
            </a:r>
            <a:endParaRPr lang="en-US" sz="2400"/>
          </a:p>
        </p:txBody>
      </p:sp>
      <p:sp>
        <p:nvSpPr>
          <p:cNvPr id="33" name="Rectangle 32"/>
          <p:cNvSpPr/>
          <p:nvPr/>
        </p:nvSpPr>
        <p:spPr>
          <a:xfrm>
            <a:off x="6912933" y="2345224"/>
            <a:ext cx="2068191"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sớm mai hồng </a:t>
            </a:r>
            <a:endParaRPr lang="en-US" sz="2400"/>
          </a:p>
        </p:txBody>
      </p:sp>
      <p:cxnSp>
        <p:nvCxnSpPr>
          <p:cNvPr id="34" name="Straight Arrow Connector 33"/>
          <p:cNvCxnSpPr>
            <a:stCxn id="30" idx="3"/>
            <a:endCxn id="31" idx="1"/>
          </p:cNvCxnSpPr>
          <p:nvPr/>
        </p:nvCxnSpPr>
        <p:spPr>
          <a:xfrm flipV="1">
            <a:off x="6573604" y="1680023"/>
            <a:ext cx="350485" cy="461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2" idx="1"/>
          </p:cNvCxnSpPr>
          <p:nvPr/>
        </p:nvCxnSpPr>
        <p:spPr>
          <a:xfrm flipV="1">
            <a:off x="6573604" y="2112071"/>
            <a:ext cx="339329" cy="29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33" idx="1"/>
          </p:cNvCxnSpPr>
          <p:nvPr/>
        </p:nvCxnSpPr>
        <p:spPr>
          <a:xfrm>
            <a:off x="6573604" y="2141686"/>
            <a:ext cx="339329" cy="434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536804" y="3571248"/>
            <a:ext cx="3029993"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latin typeface="Times New Roman" panose="02020603050405020304" pitchFamily="18" charset="0"/>
                <a:cs typeface="Times New Roman" panose="02020603050405020304" pitchFamily="18" charset="0"/>
                <a:sym typeface="Wingdings" pitchFamily="2" charset="2"/>
              </a:rPr>
              <a:t> </a:t>
            </a:r>
            <a:r>
              <a:rPr lang="en-US" altLang="en-US" sz="2000" b="1" smtClean="0">
                <a:latin typeface="Times New Roman" panose="02020603050405020304" pitchFamily="18" charset="0"/>
                <a:cs typeface="Times New Roman" panose="02020603050405020304" pitchFamily="18" charset="0"/>
              </a:rPr>
              <a:t>Miêu tả, liệt kê, tính từ</a:t>
            </a:r>
            <a:endParaRPr lang="en-US" altLang="en-US" sz="20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4506916" y="3067193"/>
            <a:ext cx="3858937" cy="400108"/>
          </a:xfrm>
          <a:prstGeom prst="rect">
            <a:avLst/>
          </a:prstGeom>
        </p:spPr>
        <p:txBody>
          <a:bodyPr wrap="none" lIns="91438" tIns="45719" rIns="91438" bIns="45719">
            <a:spAutoFit/>
          </a:bodyPr>
          <a:lstStyle/>
          <a:p>
            <a:pPr lvl="0" algn="ctr">
              <a:spcBef>
                <a:spcPct val="50000"/>
              </a:spcBef>
              <a:defRPr/>
            </a:pPr>
            <a:r>
              <a:rPr lang="en-US" altLang="en-US" sz="2000" b="1" dirty="0" smtClean="0">
                <a:latin typeface="Times New Roman" panose="02020603050405020304" pitchFamily="18" charset="0"/>
                <a:cs typeface="Times New Roman" panose="02020603050405020304" pitchFamily="18" charset="0"/>
                <a:sym typeface="Wingdings" pitchFamily="2" charset="2"/>
              </a:rPr>
              <a:t> </a:t>
            </a:r>
            <a:r>
              <a:rPr lang="en-US" altLang="en-US" sz="2000" b="1" dirty="0" err="1" smtClean="0">
                <a:latin typeface="Times New Roman" panose="02020603050405020304" pitchFamily="18" charset="0"/>
                <a:cs typeface="Times New Roman" panose="02020603050405020304" pitchFamily="18" charset="0"/>
              </a:rPr>
              <a:t>Thiên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nhiên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đẹp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lý</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tưởng</a:t>
            </a:r>
            <a:endParaRPr lang="en-US" altLang="zh-CN" sz="2000" b="1" spc="3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9" name="Rectangle 38"/>
          <p:cNvSpPr/>
          <p:nvPr/>
        </p:nvSpPr>
        <p:spPr>
          <a:xfrm>
            <a:off x="4459952" y="4075305"/>
            <a:ext cx="4616966"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solidFill>
                  <a:srgbClr val="FF0000"/>
                </a:solidFill>
                <a:latin typeface="Times New Roman" panose="02020603050405020304" pitchFamily="18" charset="0"/>
                <a:cs typeface="Times New Roman" panose="02020603050405020304" pitchFamily="18" charset="0"/>
                <a:sym typeface="Wingdings" pitchFamily="2" charset="2"/>
              </a:rPr>
              <a:t> B</a:t>
            </a:r>
            <a:r>
              <a:rPr lang="en-US" altLang="en-US" sz="2000" b="1" smtClean="0">
                <a:solidFill>
                  <a:srgbClr val="FF0000"/>
                </a:solidFill>
                <a:latin typeface="Times New Roman" panose="02020603050405020304" pitchFamily="18" charset="0"/>
                <a:cs typeface="Times New Roman" panose="02020603050405020304" pitchFamily="18" charset="0"/>
              </a:rPr>
              <a:t>áo hiệu chuyến ra kh</a:t>
            </a:r>
            <a:r>
              <a:rPr lang="vi-VN" altLang="en-US" sz="2000" b="1" smtClean="0">
                <a:solidFill>
                  <a:srgbClr val="FF0000"/>
                </a:solidFill>
                <a:latin typeface="Times New Roman" panose="02020603050405020304" pitchFamily="18" charset="0"/>
                <a:cs typeface="Times New Roman" panose="02020603050405020304" pitchFamily="18" charset="0"/>
              </a:rPr>
              <a:t>ơ</a:t>
            </a:r>
            <a:r>
              <a:rPr lang="en-SG" altLang="en-US" sz="2000" b="1" smtClean="0">
                <a:solidFill>
                  <a:srgbClr val="FF0000"/>
                </a:solidFill>
                <a:latin typeface="Times New Roman" panose="02020603050405020304" pitchFamily="18" charset="0"/>
                <a:cs typeface="Times New Roman" panose="02020603050405020304" pitchFamily="18" charset="0"/>
              </a:rPr>
              <a:t>i</a:t>
            </a:r>
            <a:r>
              <a:rPr lang="en-US" altLang="en-US" sz="2000" b="1" smtClean="0">
                <a:solidFill>
                  <a:srgbClr val="FF0000"/>
                </a:solidFill>
                <a:latin typeface="Times New Roman" panose="02020603050405020304" pitchFamily="18" charset="0"/>
                <a:cs typeface="Times New Roman" panose="02020603050405020304" pitchFamily="18" charset="0"/>
              </a:rPr>
              <a:t> đầy hứa hẹn</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a:off x="-205264" y="621139"/>
            <a:ext cx="4868750" cy="965897"/>
          </a:xfrm>
          <a:prstGeom prst="rect">
            <a:avLst/>
          </a:prstGeom>
        </p:spPr>
      </p:pic>
    </p:spTree>
    <p:extLst>
      <p:ext uri="{BB962C8B-B14F-4D97-AF65-F5344CB8AC3E}">
        <p14:creationId xmlns:p14="http://schemas.microsoft.com/office/powerpoint/2010/main" val="4366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31" grpId="0"/>
      <p:bldP spid="32" grpId="0"/>
      <p:bldP spid="33"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Ngơ ngẩn&quot; trước vẻ đẹp những làng chài cổ bên vịnh Hạ Long"/>
          <p:cNvPicPr>
            <a:picLocks noChangeAspect="1" noChangeArrowheads="1"/>
          </p:cNvPicPr>
          <p:nvPr/>
        </p:nvPicPr>
        <p:blipFill>
          <a:blip r:embed="rId3"/>
          <a:srcRect/>
          <a:stretch>
            <a:fillRect/>
          </a:stretch>
        </p:blipFill>
        <p:spPr bwMode="auto">
          <a:xfrm>
            <a:off x="-450262" y="1164545"/>
            <a:ext cx="5041784" cy="4047024"/>
          </a:xfrm>
          <a:prstGeom prst="rect">
            <a:avLst/>
          </a:prstGeom>
          <a:noFill/>
          <a:effectLst>
            <a:softEdge rad="1270000"/>
          </a:effectLst>
        </p:spPr>
      </p:pic>
      <p:sp>
        <p:nvSpPr>
          <p:cNvPr id="56" name="TextBox 55"/>
          <p:cNvSpPr txBox="1"/>
          <p:nvPr/>
        </p:nvSpPr>
        <p:spPr>
          <a:xfrm>
            <a:off x="4602176" y="1453621"/>
            <a:ext cx="1779650" cy="523218"/>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người</a:t>
            </a:r>
          </a:p>
        </p:txBody>
      </p:sp>
      <p:grpSp>
        <p:nvGrpSpPr>
          <p:cNvPr id="57" name="Group 56"/>
          <p:cNvGrpSpPr/>
          <p:nvPr/>
        </p:nvGrpSpPr>
        <p:grpSpPr>
          <a:xfrm>
            <a:off x="6807916" y="1483641"/>
            <a:ext cx="1295463" cy="1259317"/>
            <a:chOff x="1109310" y="105699"/>
            <a:chExt cx="2186891" cy="2186891"/>
          </a:xfrm>
          <a:solidFill>
            <a:schemeClr val="bg1"/>
          </a:solidFill>
        </p:grpSpPr>
        <p:sp>
          <p:nvSpPr>
            <p:cNvPr id="64" name="Oval 63"/>
            <p:cNvSpPr/>
            <p:nvPr/>
          </p:nvSpPr>
          <p:spPr>
            <a:xfrm>
              <a:off x="1109310" y="105699"/>
              <a:ext cx="2186891" cy="2186891"/>
            </a:xfrm>
            <a:prstGeom prst="ellipse">
              <a:avLst/>
            </a:prstGeom>
            <a:grp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65" name="Oval 4"/>
            <p:cNvSpPr/>
            <p:nvPr/>
          </p:nvSpPr>
          <p:spPr>
            <a:xfrm>
              <a:off x="1400895" y="488405"/>
              <a:ext cx="1603720" cy="98410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Trai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tráng</a:t>
              </a:r>
              <a:endParaRPr lang="en-US" sz="2400" b="1" i="1" dirty="0"/>
            </a:p>
          </p:txBody>
        </p:sp>
      </p:grpSp>
      <p:grpSp>
        <p:nvGrpSpPr>
          <p:cNvPr id="58" name="Group 57"/>
          <p:cNvGrpSpPr/>
          <p:nvPr/>
        </p:nvGrpSpPr>
        <p:grpSpPr>
          <a:xfrm>
            <a:off x="7475031" y="2293071"/>
            <a:ext cx="1295463" cy="1259317"/>
            <a:chOff x="1898413" y="1472507"/>
            <a:chExt cx="2186891" cy="2186891"/>
          </a:xfrm>
          <a:solidFill>
            <a:schemeClr val="accent3">
              <a:lumMod val="20000"/>
              <a:lumOff val="80000"/>
            </a:schemeClr>
          </a:solidFill>
        </p:grpSpPr>
        <p:sp>
          <p:nvSpPr>
            <p:cNvPr id="62" name="Oval 61"/>
            <p:cNvSpPr/>
            <p:nvPr/>
          </p:nvSpPr>
          <p:spPr>
            <a:xfrm>
              <a:off x="1898413" y="1472507"/>
              <a:ext cx="2186891" cy="2186891"/>
            </a:xfrm>
            <a:prstGeom prst="ellipse">
              <a:avLst/>
            </a:prstGeom>
            <a:grpFill/>
          </p:spPr>
          <p:style>
            <a:lnRef idx="2">
              <a:schemeClr val="lt1">
                <a:hueOff val="0"/>
                <a:satOff val="0"/>
                <a:lumOff val="0"/>
                <a:alphaOff val="0"/>
              </a:schemeClr>
            </a:lnRef>
            <a:fillRef idx="1">
              <a:schemeClr val="accent2">
                <a:alpha val="50000"/>
                <a:hueOff val="2854159"/>
                <a:satOff val="4497"/>
                <a:lumOff val="2941"/>
                <a:alphaOff val="0"/>
              </a:schemeClr>
            </a:fillRef>
            <a:effectRef idx="0">
              <a:schemeClr val="accent2">
                <a:alpha val="50000"/>
                <a:hueOff val="2854159"/>
                <a:satOff val="4497"/>
                <a:lumOff val="2941"/>
                <a:alphaOff val="0"/>
              </a:schemeClr>
            </a:effectRef>
            <a:fontRef idx="minor">
              <a:schemeClr val="tx1"/>
            </a:fontRef>
          </p:style>
        </p:sp>
        <p:sp>
          <p:nvSpPr>
            <p:cNvPr id="63" name="Oval 6"/>
            <p:cNvSpPr/>
            <p:nvPr/>
          </p:nvSpPr>
          <p:spPr>
            <a:xfrm>
              <a:off x="2334570" y="1940160"/>
              <a:ext cx="1312135" cy="12027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a:latin typeface="Times New Roman" panose="02020603050405020304" pitchFamily="18" charset="0"/>
                  <a:cs typeface="Times New Roman" panose="02020603050405020304" pitchFamily="18" charset="0"/>
                </a:rPr>
                <a:t>Ra </a:t>
              </a:r>
              <a:r>
                <a:rPr lang="en-GB" sz="2400" b="1" i="1" dirty="0" err="1">
                  <a:latin typeface="Times New Roman" panose="02020603050405020304" pitchFamily="18" charset="0"/>
                  <a:cs typeface="Times New Roman" panose="02020603050405020304" pitchFamily="18" charset="0"/>
                </a:rPr>
                <a:t>khơi</a:t>
              </a:r>
              <a:endParaRPr lang="en-US" sz="2400" b="1" i="1" dirty="0"/>
            </a:p>
          </p:txBody>
        </p:sp>
      </p:grpSp>
      <p:grpSp>
        <p:nvGrpSpPr>
          <p:cNvPr id="59" name="Group 58"/>
          <p:cNvGrpSpPr/>
          <p:nvPr/>
        </p:nvGrpSpPr>
        <p:grpSpPr>
          <a:xfrm>
            <a:off x="6381604" y="2270714"/>
            <a:ext cx="1295463" cy="1259317"/>
            <a:chOff x="320206" y="1472507"/>
            <a:chExt cx="2186891" cy="2186891"/>
          </a:xfrm>
          <a:solidFill>
            <a:schemeClr val="accent4">
              <a:lumMod val="20000"/>
              <a:lumOff val="80000"/>
            </a:schemeClr>
          </a:solidFill>
        </p:grpSpPr>
        <p:sp>
          <p:nvSpPr>
            <p:cNvPr id="60" name="Oval 59"/>
            <p:cNvSpPr/>
            <p:nvPr/>
          </p:nvSpPr>
          <p:spPr>
            <a:xfrm>
              <a:off x="320206" y="1472507"/>
              <a:ext cx="2186891" cy="2186891"/>
            </a:xfrm>
            <a:prstGeom prst="ellipse">
              <a:avLst/>
            </a:prstGeom>
            <a:grpFill/>
          </p:spPr>
          <p:style>
            <a:lnRef idx="2">
              <a:schemeClr val="lt1">
                <a:hueOff val="0"/>
                <a:satOff val="0"/>
                <a:lumOff val="0"/>
                <a:alphaOff val="0"/>
              </a:schemeClr>
            </a:lnRef>
            <a:fillRef idx="1">
              <a:schemeClr val="accent2">
                <a:alpha val="50000"/>
                <a:hueOff val="5708318"/>
                <a:satOff val="8994"/>
                <a:lumOff val="5882"/>
                <a:alphaOff val="0"/>
              </a:schemeClr>
            </a:fillRef>
            <a:effectRef idx="0">
              <a:schemeClr val="accent2">
                <a:alpha val="50000"/>
                <a:hueOff val="5708318"/>
                <a:satOff val="8994"/>
                <a:lumOff val="5882"/>
                <a:alphaOff val="0"/>
              </a:schemeClr>
            </a:effectRef>
            <a:fontRef idx="minor">
              <a:schemeClr val="tx1"/>
            </a:fontRef>
          </p:style>
        </p:sp>
        <p:sp>
          <p:nvSpPr>
            <p:cNvPr id="61" name="Oval 8"/>
            <p:cNvSpPr/>
            <p:nvPr/>
          </p:nvSpPr>
          <p:spPr>
            <a:xfrm>
              <a:off x="526138" y="2037454"/>
              <a:ext cx="1312135" cy="120279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Khỏe</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mạnh</a:t>
              </a:r>
              <a:endParaRPr lang="en-US" sz="2400" b="1" i="1" dirty="0"/>
            </a:p>
          </p:txBody>
        </p:sp>
      </p:grpSp>
      <p:sp>
        <p:nvSpPr>
          <p:cNvPr id="66" name="Rectangle 65"/>
          <p:cNvSpPr/>
          <p:nvPr/>
        </p:nvSpPr>
        <p:spPr>
          <a:xfrm>
            <a:off x="4264098" y="538000"/>
            <a:ext cx="4932757"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Dân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trai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bơi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thuyền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cá</a:t>
            </a:r>
            <a:r>
              <a:rPr lang="en-US" altLang="en-US" sz="2400" b="1" i="1" dirty="0">
                <a:solidFill>
                  <a:prstClr val="black"/>
                </a:solidFill>
                <a:latin typeface="Times New Roman" panose="02020603050405020304" pitchFamily="18" charset="0"/>
                <a:cs typeface="Times New Roman" panose="02020603050405020304" pitchFamily="18" charset="0"/>
              </a:rPr>
              <a:t> </a:t>
            </a:r>
            <a:endParaRPr lang="en-US" sz="2400" dirty="0"/>
          </a:p>
        </p:txBody>
      </p:sp>
      <p:cxnSp>
        <p:nvCxnSpPr>
          <p:cNvPr id="67" name="Straight Connector 66"/>
          <p:cNvCxnSpPr/>
          <p:nvPr/>
        </p:nvCxnSpPr>
        <p:spPr>
          <a:xfrm>
            <a:off x="5076056" y="995810"/>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83802" y="999225"/>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244766" y="4011911"/>
            <a:ext cx="4791730" cy="830995"/>
          </a:xfrm>
          <a:prstGeom prst="rect">
            <a:avLst/>
          </a:prstGeom>
        </p:spPr>
        <p:txBody>
          <a:bodyPr wrap="square" lIns="91438" tIns="45719" rIns="91438" bIns="45719">
            <a:spAutoFit/>
          </a:bodyPr>
          <a:lstStyle/>
          <a:p>
            <a:pPr algn="ctr">
              <a:spcBef>
                <a:spcPct val="50000"/>
              </a:spcBef>
              <a:buClrTx/>
              <a:buSzTx/>
              <a:buFontTx/>
              <a:buNone/>
            </a:pPr>
            <a:r>
              <a:rPr lang="en-US" altLang="en-US" sz="2400" b="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dirty="0" err="1">
                <a:solidFill>
                  <a:srgbClr val="FF0000"/>
                </a:solidFill>
                <a:latin typeface="Times New Roman" panose="02020603050405020304" pitchFamily="18" charset="0"/>
                <a:cs typeface="Times New Roman" panose="02020603050405020304" pitchFamily="18" charset="0"/>
                <a:sym typeface="Wingdings" pitchFamily="2" charset="2"/>
              </a:rPr>
              <a:t>B</a:t>
            </a:r>
            <a:r>
              <a:rPr lang="en-US" altLang="en-US" sz="2400" b="1" dirty="0" err="1">
                <a:solidFill>
                  <a:srgbClr val="FF0000"/>
                </a:solidFill>
                <a:latin typeface="Times New Roman" panose="02020603050405020304" pitchFamily="18" charset="0"/>
                <a:cs typeface="Times New Roman" panose="02020603050405020304" pitchFamily="18" charset="0"/>
              </a:rPr>
              <a:t>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chuyến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a:t>
            </a:r>
            <a:r>
              <a:rPr lang="vi-VN" altLang="en-US" sz="2400" b="1" dirty="0">
                <a:solidFill>
                  <a:srgbClr val="FF0000"/>
                </a:solidFill>
                <a:latin typeface="Times New Roman" panose="02020603050405020304" pitchFamily="18" charset="0"/>
                <a:cs typeface="Times New Roman" panose="02020603050405020304" pitchFamily="18" charset="0"/>
              </a:rPr>
              <a:t>ơ</a:t>
            </a:r>
            <a:r>
              <a:rPr lang="en-SG" altLang="en-US" sz="2400" b="1" dirty="0" err="1">
                <a:solidFill>
                  <a:srgbClr val="FF0000"/>
                </a:solidFill>
                <a:latin typeface="Times New Roman" panose="02020603050405020304" pitchFamily="18" charset="0"/>
                <a:cs typeface="Times New Roman" panose="02020603050405020304" pitchFamily="18" charset="0"/>
              </a:rPr>
              <a:t>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hứa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hẹn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
          <a:stretch>
            <a:fillRect/>
          </a:stretch>
        </p:blipFill>
        <p:spPr>
          <a:xfrm>
            <a:off x="-205264" y="621139"/>
            <a:ext cx="4868750" cy="965897"/>
          </a:xfrm>
          <a:prstGeom prst="rect">
            <a:avLst/>
          </a:prstGeom>
        </p:spPr>
      </p:pic>
    </p:spTree>
    <p:extLst>
      <p:ext uri="{BB962C8B-B14F-4D97-AF65-F5344CB8AC3E}">
        <p14:creationId xmlns:p14="http://schemas.microsoft.com/office/powerpoint/2010/main" val="163101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heel(1)">
                                      <p:cBhvr>
                                        <p:cTn id="38" dur="2000"/>
                                        <p:tgtEl>
                                          <p:spTgt spid="57"/>
                                        </p:tgtEl>
                                      </p:cBhvr>
                                    </p:animEffect>
                                  </p:childTnLst>
                                </p:cTn>
                              </p:par>
                              <p:par>
                                <p:cTn id="39" presetID="21"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2000"/>
                                        <p:tgtEl>
                                          <p:spTgt spid="59"/>
                                        </p:tgtEl>
                                      </p:cBhvr>
                                    </p:animEffect>
                                  </p:childTnLst>
                                </p:cTn>
                              </p:par>
                              <p:par>
                                <p:cTn id="42" presetID="21" presetClass="entr" presetSubtype="1"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heel(1)">
                                      <p:cBhvr>
                                        <p:cTn id="44" dur="20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6"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3" t="2000" r="3095" b="5428"/>
          <a:stretch/>
        </p:blipFill>
        <p:spPr bwMode="auto">
          <a:xfrm>
            <a:off x="3196380" y="1081808"/>
            <a:ext cx="2599756" cy="2521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6C1B20-3FAF-4A28-B71E-73B183861301}"/>
              </a:ext>
            </a:extLst>
          </p:cNvPr>
          <p:cNvSpPr txBox="1"/>
          <p:nvPr/>
        </p:nvSpPr>
        <p:spPr>
          <a:xfrm>
            <a:off x="3436831" y="3867894"/>
            <a:ext cx="2359305" cy="400108"/>
          </a:xfrm>
          <a:prstGeom prst="rect">
            <a:avLst/>
          </a:prstGeom>
          <a:noFill/>
        </p:spPr>
        <p:txBody>
          <a:bodyPr wrap="square" lIns="91438" tIns="45719" rIns="91438" bIns="45719" rtlCol="0">
            <a:spAutoFit/>
          </a:bodyPr>
          <a:lstStyle/>
          <a:p>
            <a:r>
              <a:rPr lang="en-SG" sz="2000" b="1" dirty="0">
                <a:solidFill>
                  <a:srgbClr val="FF0000"/>
                </a:solidFill>
                <a:latin typeface="Times New Roman" panose="02020603050405020304" pitchFamily="18" charset="0"/>
                <a:cs typeface="Times New Roman" panose="02020603050405020304" pitchFamily="18" charset="0"/>
              </a:rPr>
              <a:t>CHIẾC THUYỀN</a:t>
            </a:r>
          </a:p>
        </p:txBody>
      </p:sp>
      <p:grpSp>
        <p:nvGrpSpPr>
          <p:cNvPr id="19" name="Group 18"/>
          <p:cNvGrpSpPr/>
          <p:nvPr/>
        </p:nvGrpSpPr>
        <p:grpSpPr>
          <a:xfrm>
            <a:off x="35497" y="1023361"/>
            <a:ext cx="3016868" cy="642861"/>
            <a:chOff x="0" y="2357"/>
            <a:chExt cx="5425807" cy="1205635"/>
          </a:xfrm>
          <a:solidFill>
            <a:schemeClr val="accent5">
              <a:lumMod val="20000"/>
              <a:lumOff val="80000"/>
            </a:schemeClr>
          </a:solidFill>
        </p:grpSpPr>
        <p:sp>
          <p:nvSpPr>
            <p:cNvPr id="26" name="Rounded Rectangle 25"/>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7"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Chiếc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thuyền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như</a:t>
              </a:r>
              <a:r>
                <a:rPr lang="en-US" altLang="en-US" sz="2000" b="1" dirty="0">
                  <a:solidFill>
                    <a:schemeClr val="tx1"/>
                  </a:solidFill>
                  <a:latin typeface="Times New Roman" panose="02020603050405020304" pitchFamily="18" charset="0"/>
                  <a:cs typeface="Times New Roman" panose="02020603050405020304" pitchFamily="18" charset="0"/>
                </a:rPr>
                <a:t> con </a:t>
              </a:r>
              <a:r>
                <a:rPr lang="en-US" altLang="en-US" sz="2000" b="1" dirty="0" err="1">
                  <a:solidFill>
                    <a:schemeClr val="tx1"/>
                  </a:solidFill>
                  <a:latin typeface="Times New Roman" panose="02020603050405020304" pitchFamily="18" charset="0"/>
                  <a:cs typeface="Times New Roman" panose="02020603050405020304" pitchFamily="18" charset="0"/>
                </a:rPr>
                <a:t>tuấn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mã</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180" y="2054889"/>
            <a:ext cx="3024336" cy="782558"/>
            <a:chOff x="0" y="1810810"/>
            <a:chExt cx="5425807" cy="1205635"/>
          </a:xfrm>
          <a:solidFill>
            <a:schemeClr val="accent5">
              <a:lumMod val="40000"/>
              <a:lumOff val="60000"/>
            </a:schemeClr>
          </a:solidFill>
        </p:grpSpPr>
        <p:sp>
          <p:nvSpPr>
            <p:cNvPr id="24" name="Rounded Rectangle 2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2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solidFill>
                    <a:schemeClr val="tx1"/>
                  </a:solidFill>
                  <a:latin typeface="Times New Roman" panose="02020603050405020304" pitchFamily="18" charset="0"/>
                  <a:cs typeface="Times New Roman" panose="02020603050405020304" pitchFamily="18" charset="0"/>
                </a:rPr>
                <a:t>Từ</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ngữ</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chọn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phăng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vượt</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35496" y="3219822"/>
            <a:ext cx="3044020" cy="1512168"/>
            <a:chOff x="0" y="3619264"/>
            <a:chExt cx="5425807" cy="1205635"/>
          </a:xfrm>
          <a:solidFill>
            <a:schemeClr val="accent5">
              <a:lumMod val="75000"/>
            </a:schemeClr>
          </a:solidFill>
        </p:grpSpPr>
        <p:sp>
          <p:nvSpPr>
            <p:cNvPr id="22" name="Rounded Rectangle 21"/>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23"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latin typeface="Times New Roman" panose="02020603050405020304" pitchFamily="18" charset="0"/>
                  <a:cs typeface="Times New Roman" panose="02020603050405020304" pitchFamily="18" charset="0"/>
                </a:rPr>
                <a:t>Khí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thế</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dũng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mãnh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thuyền</a:t>
              </a:r>
              <a:r>
                <a:rPr lang="en-US" altLang="en-US" sz="2000" b="1"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Sức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sống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mạnh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mẽ</a:t>
              </a:r>
              <a:r>
                <a:rPr lang="en-US" altLang="en-US" sz="2000" b="1" dirty="0">
                  <a:solidFill>
                    <a:schemeClr val="bg1"/>
                  </a:solidFill>
                  <a:latin typeface="Times New Roman" panose="02020603050405020304" pitchFamily="18" charset="0"/>
                  <a:cs typeface="Times New Roman" panose="02020603050405020304" pitchFamily="18" charset="0"/>
                </a:rPr>
                <a:t>, 1 </a:t>
              </a:r>
              <a:r>
                <a:rPr lang="en-US" altLang="en-US" sz="2000" b="1" dirty="0" err="1">
                  <a:solidFill>
                    <a:schemeClr val="bg1"/>
                  </a:solidFill>
                  <a:latin typeface="Times New Roman" panose="02020603050405020304" pitchFamily="18" charset="0"/>
                  <a:cs typeface="Times New Roman" panose="02020603050405020304" pitchFamily="18" charset="0"/>
                </a:rPr>
                <a:t>vẻ</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đẹp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hùng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tráng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đầy</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hấp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dẫn</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992477" y="1018150"/>
            <a:ext cx="3016868" cy="642861"/>
            <a:chOff x="0" y="2357"/>
            <a:chExt cx="5425807" cy="1205635"/>
          </a:xfrm>
          <a:solidFill>
            <a:schemeClr val="accent5">
              <a:lumMod val="20000"/>
              <a:lumOff val="80000"/>
            </a:schemeClr>
          </a:solidFill>
        </p:grpSpPr>
        <p:sp>
          <p:nvSpPr>
            <p:cNvPr id="41" name="Rounded Rectangle 40"/>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42"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a:solidFill>
                    <a:schemeClr val="tx1"/>
                  </a:solidFill>
                  <a:latin typeface="Times New Roman" panose="02020603050405020304" pitchFamily="18" charset="0"/>
                  <a:cs typeface="Times New Roman" panose="02020603050405020304" pitchFamily="18" charset="0"/>
                </a:rPr>
                <a:t>: Cánh buồm như mảnh hồn làng</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6012160" y="2049678"/>
            <a:ext cx="3024336" cy="782558"/>
            <a:chOff x="0" y="1810810"/>
            <a:chExt cx="5425807" cy="1205635"/>
          </a:xfrm>
          <a:solidFill>
            <a:schemeClr val="accent5">
              <a:lumMod val="40000"/>
              <a:lumOff val="60000"/>
            </a:schemeClr>
          </a:solidFill>
        </p:grpSpPr>
        <p:sp>
          <p:nvSpPr>
            <p:cNvPr id="44" name="Rounded Rectangle 4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4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sz="2000" b="1">
                  <a:solidFill>
                    <a:schemeClr val="tx1"/>
                  </a:solidFill>
                  <a:latin typeface="Times New Roman" panose="02020603050405020304" pitchFamily="18" charset="0"/>
                  <a:cs typeface="Times New Roman" panose="02020603050405020304" pitchFamily="18" charset="0"/>
                </a:rPr>
                <a:t>H/a </a:t>
              </a:r>
              <a:r>
                <a:rPr lang="en-US" altLang="en-US" sz="2000" b="1">
                  <a:solidFill>
                    <a:schemeClr val="tx1"/>
                  </a:solidFill>
                  <a:latin typeface="Times New Roman" panose="02020603050405020304" pitchFamily="18" charset="0"/>
                  <a:cs typeface="Times New Roman" panose="02020603050405020304" pitchFamily="18" charset="0"/>
                </a:rPr>
                <a:t>nhân hóa: “rướn”</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5992476" y="3214611"/>
            <a:ext cx="3044020" cy="1512168"/>
            <a:chOff x="0" y="3619264"/>
            <a:chExt cx="5425807" cy="1205635"/>
          </a:xfrm>
          <a:solidFill>
            <a:schemeClr val="accent5">
              <a:lumMod val="75000"/>
            </a:schemeClr>
          </a:solidFill>
        </p:grpSpPr>
        <p:sp>
          <p:nvSpPr>
            <p:cNvPr id="47" name="Rounded Rectangle 46"/>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48"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a:latin typeface="Times New Roman" panose="02020603050405020304" pitchFamily="18" charset="0"/>
                  <a:cs typeface="Times New Roman" panose="02020603050405020304" pitchFamily="18" charset="0"/>
                </a:rPr>
                <a:t>Vẻ đẹp bay bổng, mang ý nghĩa lớn lao</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pic>
        <p:nvPicPr>
          <p:cNvPr id="31" name="Picture 30"/>
          <p:cNvPicPr>
            <a:picLocks noChangeAspect="1"/>
          </p:cNvPicPr>
          <p:nvPr/>
        </p:nvPicPr>
        <p:blipFill>
          <a:blip r:embed="rId4"/>
          <a:stretch>
            <a:fillRect/>
          </a:stretch>
        </p:blipFill>
        <p:spPr>
          <a:xfrm>
            <a:off x="1979712" y="165363"/>
            <a:ext cx="4868750" cy="965897"/>
          </a:xfrm>
          <a:prstGeom prst="rect">
            <a:avLst/>
          </a:prstGeom>
        </p:spPr>
      </p:pic>
    </p:spTree>
    <p:extLst>
      <p:ext uri="{BB962C8B-B14F-4D97-AF65-F5344CB8AC3E}">
        <p14:creationId xmlns:p14="http://schemas.microsoft.com/office/powerpoint/2010/main" val="11479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anim calcmode="lin" valueType="num">
                                      <p:cBhvr>
                                        <p:cTn id="51" dur="1000" fill="hold"/>
                                        <p:tgtEl>
                                          <p:spTgt spid="46"/>
                                        </p:tgtEl>
                                        <p:attrNameLst>
                                          <p:attrName>ppt_x</p:attrName>
                                        </p:attrNameLst>
                                      </p:cBhvr>
                                      <p:tavLst>
                                        <p:tav tm="0">
                                          <p:val>
                                            <p:strVal val="#ppt_x"/>
                                          </p:val>
                                        </p:tav>
                                        <p:tav tm="100000">
                                          <p:val>
                                            <p:strVal val="#ppt_x"/>
                                          </p:val>
                                        </p:tav>
                                      </p:tavLst>
                                    </p:anim>
                                    <p:anim calcmode="lin" valueType="num">
                                      <p:cBhvr>
                                        <p:cTn id="5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á Tam Giang - ngư dân quăng lưới"/>
          <p:cNvPicPr>
            <a:picLocks noChangeAspect="1" noChangeArrowheads="1"/>
          </p:cNvPicPr>
          <p:nvPr/>
        </p:nvPicPr>
        <p:blipFill>
          <a:blip r:embed="rId3"/>
          <a:srcRect/>
          <a:stretch>
            <a:fillRect/>
          </a:stretch>
        </p:blipFill>
        <p:spPr bwMode="auto">
          <a:xfrm>
            <a:off x="2504466" y="-1820738"/>
            <a:ext cx="7123703" cy="7802883"/>
          </a:xfrm>
          <a:prstGeom prst="rect">
            <a:avLst/>
          </a:prstGeom>
          <a:ln>
            <a:noFill/>
          </a:ln>
          <a:effectLst>
            <a:softEdge rad="12700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1116632" y="-380578"/>
            <a:ext cx="5688632" cy="9130343"/>
          </a:xfrm>
          <a:prstGeom prst="rect">
            <a:avLst/>
          </a:prstGeom>
        </p:spPr>
      </p:pic>
      <p:sp>
        <p:nvSpPr>
          <p:cNvPr id="6" name="TextBox 5"/>
          <p:cNvSpPr txBox="1"/>
          <p:nvPr/>
        </p:nvSpPr>
        <p:spPr>
          <a:xfrm>
            <a:off x="971600" y="3939902"/>
            <a:ext cx="1703351" cy="400105"/>
          </a:xfrm>
          <a:prstGeom prst="rect">
            <a:avLst/>
          </a:prstGeom>
          <a:noFill/>
        </p:spPr>
        <p:txBody>
          <a:bodyPr wrap="square" lIns="91436" tIns="45718" rIns="91436" bIns="45718" rtlCol="0">
            <a:spAutoFit/>
          </a:bodyPr>
          <a:lstStyle/>
          <a:p>
            <a:r>
              <a:rPr lang="en-US" sz="2000" b="1" i="1" dirty="0"/>
              <a:t>-</a:t>
            </a:r>
            <a:r>
              <a:rPr lang="en-US" sz="2000" b="1" i="1" dirty="0" err="1"/>
              <a:t>Tế</a:t>
            </a:r>
            <a:r>
              <a:rPr lang="en-US" sz="2000" b="1" i="1" dirty="0"/>
              <a:t> </a:t>
            </a:r>
            <a:r>
              <a:rPr lang="en-US" sz="2000" b="1" i="1" dirty="0" err="1"/>
              <a:t>Hanh</a:t>
            </a:r>
            <a:r>
              <a:rPr lang="en-US" sz="2000" b="1" i="1" dirty="0"/>
              <a:t>-</a:t>
            </a:r>
          </a:p>
        </p:txBody>
      </p:sp>
      <p:sp>
        <p:nvSpPr>
          <p:cNvPr id="2" name="TextBox 1"/>
          <p:cNvSpPr txBox="1"/>
          <p:nvPr/>
        </p:nvSpPr>
        <p:spPr>
          <a:xfrm>
            <a:off x="539552" y="411510"/>
            <a:ext cx="1964914" cy="369332"/>
          </a:xfrm>
          <a:prstGeom prst="rect">
            <a:avLst/>
          </a:prstGeom>
          <a:noFill/>
        </p:spPr>
        <p:txBody>
          <a:bodyPr wrap="square" rtlCol="0">
            <a:spAutoFit/>
          </a:bodyPr>
          <a:lstStyle/>
          <a:p>
            <a:endParaRPr lang="en-US"/>
          </a:p>
        </p:txBody>
      </p:sp>
      <p:sp>
        <p:nvSpPr>
          <p:cNvPr id="3" name="TextBox 2"/>
          <p:cNvSpPr txBox="1"/>
          <p:nvPr/>
        </p:nvSpPr>
        <p:spPr>
          <a:xfrm>
            <a:off x="2339752" y="3795886"/>
            <a:ext cx="3456384" cy="1477328"/>
          </a:xfrm>
          <a:prstGeom prst="rect">
            <a:avLst/>
          </a:prstGeom>
          <a:noFill/>
        </p:spPr>
        <p:txBody>
          <a:bodyPr wrap="square" rtlCol="0">
            <a:spAutoFit/>
          </a:bodyPr>
          <a:lstStyle/>
          <a:p>
            <a:r>
              <a:rPr lang="en-US" b="1" i="1" dirty="0" smtClean="0">
                <a:solidFill>
                  <a:srgbClr val="FF0000"/>
                </a:solidFill>
              </a:rPr>
              <a:t>GV: NGUYỄN THỊ THU HƯƠNG</a:t>
            </a:r>
          </a:p>
          <a:p>
            <a:r>
              <a:rPr lang="en-US" b="1" i="1" dirty="0" smtClean="0">
                <a:solidFill>
                  <a:srgbClr val="FF0000"/>
                </a:solidFill>
              </a:rPr>
              <a:t>TRƯỜNG THCS NGỌC MỸ</a:t>
            </a:r>
          </a:p>
          <a:p>
            <a:r>
              <a:rPr lang="en-US" b="1" i="1" dirty="0" smtClean="0">
                <a:solidFill>
                  <a:srgbClr val="FF0000"/>
                </a:solidFill>
              </a:rPr>
              <a:t>- </a:t>
            </a:r>
            <a:r>
              <a:rPr lang="en-US" b="1" i="1" dirty="0" err="1">
                <a:solidFill>
                  <a:srgbClr val="FF0000"/>
                </a:solidFill>
              </a:rPr>
              <a:t>Ngày</a:t>
            </a:r>
            <a:r>
              <a:rPr lang="en-US" b="1" i="1" dirty="0">
                <a:solidFill>
                  <a:srgbClr val="FF0000"/>
                </a:solidFill>
              </a:rPr>
              <a:t> </a:t>
            </a:r>
            <a:r>
              <a:rPr lang="en-US" b="1" i="1" dirty="0" err="1">
                <a:solidFill>
                  <a:srgbClr val="FF0000"/>
                </a:solidFill>
              </a:rPr>
              <a:t>soạn</a:t>
            </a:r>
            <a:r>
              <a:rPr lang="en-US" b="1" i="1" dirty="0">
                <a:solidFill>
                  <a:srgbClr val="FF0000"/>
                </a:solidFill>
              </a:rPr>
              <a:t>: 29/10/2024</a:t>
            </a:r>
            <a:endParaRPr lang="en-US" dirty="0">
              <a:solidFill>
                <a:srgbClr val="FF0000"/>
              </a:solidFill>
            </a:endParaRPr>
          </a:p>
          <a:p>
            <a:r>
              <a:rPr lang="en-US" b="1" i="1" dirty="0">
                <a:solidFill>
                  <a:srgbClr val="FF0000"/>
                </a:solidFill>
              </a:rPr>
              <a:t>- </a:t>
            </a:r>
            <a:r>
              <a:rPr lang="en-US" b="1" i="1" dirty="0" err="1">
                <a:solidFill>
                  <a:srgbClr val="FF0000"/>
                </a:solidFill>
              </a:rPr>
              <a:t>Ngày</a:t>
            </a:r>
            <a:r>
              <a:rPr lang="en-US" b="1" i="1" dirty="0">
                <a:solidFill>
                  <a:srgbClr val="FF0000"/>
                </a:solidFill>
              </a:rPr>
              <a:t> </a:t>
            </a:r>
            <a:r>
              <a:rPr lang="en-US" b="1" i="1" dirty="0" err="1">
                <a:solidFill>
                  <a:srgbClr val="FF0000"/>
                </a:solidFill>
              </a:rPr>
              <a:t>dạy</a:t>
            </a:r>
            <a:r>
              <a:rPr lang="en-US" b="1" i="1" dirty="0">
                <a:solidFill>
                  <a:srgbClr val="FF0000"/>
                </a:solidFill>
              </a:rPr>
              <a:t>: </a:t>
            </a:r>
            <a:r>
              <a:rPr lang="en-US" b="1" i="1" dirty="0" err="1">
                <a:solidFill>
                  <a:srgbClr val="FF0000"/>
                </a:solidFill>
              </a:rPr>
              <a:t>Lớp</a:t>
            </a:r>
            <a:r>
              <a:rPr lang="en-US" b="1" i="1" dirty="0">
                <a:solidFill>
                  <a:srgbClr val="FF0000"/>
                </a:solidFill>
              </a:rPr>
              <a:t> 7B: 4/11</a:t>
            </a:r>
            <a:endParaRPr lang="en-US" dirty="0">
              <a:solidFill>
                <a:srgbClr val="FF0000"/>
              </a:solidFill>
            </a:endParaRPr>
          </a:p>
          <a:p>
            <a:r>
              <a:rPr lang="en-US" b="1" i="1" dirty="0">
                <a:solidFill>
                  <a:srgbClr val="FF0000"/>
                </a:solidFill>
              </a:rPr>
              <a:t>                   </a:t>
            </a:r>
            <a:r>
              <a:rPr lang="en-US" b="1" i="1" dirty="0" err="1">
                <a:solidFill>
                  <a:srgbClr val="FF0000"/>
                </a:solidFill>
              </a:rPr>
              <a:t>Lớp</a:t>
            </a:r>
            <a:r>
              <a:rPr lang="en-US" b="1" i="1" dirty="0">
                <a:solidFill>
                  <a:srgbClr val="FF0000"/>
                </a:solidFill>
              </a:rPr>
              <a:t> 7G: 7/11</a:t>
            </a:r>
            <a:r>
              <a:rPr lang="en-US" b="1" dirty="0">
                <a:solidFill>
                  <a:srgbClr val="FF0000"/>
                </a:solidFill>
              </a:rPr>
              <a:t>                 </a:t>
            </a:r>
            <a:endParaRPr lang="en-US" dirty="0">
              <a:solidFill>
                <a:srgbClr val="FF0000"/>
              </a:solidFill>
            </a:endParaRPr>
          </a:p>
        </p:txBody>
      </p:sp>
      <p:sp>
        <p:nvSpPr>
          <p:cNvPr id="7" name="TextBox 6"/>
          <p:cNvSpPr txBox="1"/>
          <p:nvPr/>
        </p:nvSpPr>
        <p:spPr>
          <a:xfrm>
            <a:off x="323528" y="195486"/>
            <a:ext cx="1800200" cy="369332"/>
          </a:xfrm>
          <a:prstGeom prst="rect">
            <a:avLst/>
          </a:prstGeom>
          <a:noFill/>
        </p:spPr>
        <p:txBody>
          <a:bodyPr wrap="square" rtlCol="0">
            <a:spAutoFit/>
          </a:bodyPr>
          <a:lstStyle/>
          <a:p>
            <a:r>
              <a:rPr lang="en-US" b="1" dirty="0" smtClean="0">
                <a:solidFill>
                  <a:srgbClr val="FF0000"/>
                </a:solidFill>
              </a:rPr>
              <a:t>TIẾT 37- VĂN 7</a:t>
            </a:r>
            <a:endParaRPr lang="en-US" b="1" dirty="0">
              <a:solidFill>
                <a:srgbClr val="FF0000"/>
              </a:solidFill>
            </a:endParaRPr>
          </a:p>
        </p:txBody>
      </p:sp>
    </p:spTree>
    <p:extLst>
      <p:ext uri="{BB962C8B-B14F-4D97-AF65-F5344CB8AC3E}">
        <p14:creationId xmlns:p14="http://schemas.microsoft.com/office/powerpoint/2010/main" val="2208670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6318" y="753370"/>
            <a:ext cx="3491880" cy="1938990"/>
          </a:xfrm>
          <a:prstGeom prst="rect">
            <a:avLst/>
          </a:prstGeom>
          <a:noFill/>
        </p:spPr>
        <p:txBody>
          <a:bodyPr wrap="square" lIns="91438" tIns="45719" rIns="91438" bIns="45719">
            <a:spAutoFit/>
          </a:bodyPr>
          <a:lstStyle/>
          <a:p>
            <a:pPr algn="just"/>
            <a:r>
              <a:rPr lang="vi-VN" sz="2000" b="1" i="1" dirty="0">
                <a:solidFill>
                  <a:srgbClr val="FF0000"/>
                </a:solidFill>
                <a:latin typeface="+mj-lt"/>
              </a:rPr>
              <a:t>NT: So sánh , ẩn dụ → Hình ảnh cánh buồm quen thuộc trở nên lớn lao và thiêng liêng. Nhà thơ như nhận ra đó chính là biểu tượng của linh hồn làng trài.</a:t>
            </a:r>
            <a:endParaRPr lang="en-US" sz="2000" b="1" i="1" dirty="0">
              <a:solidFill>
                <a:srgbClr val="FF0000"/>
              </a:solidFill>
              <a:latin typeface="+mj-lt"/>
            </a:endParaRPr>
          </a:p>
        </p:txBody>
      </p:sp>
      <p:sp>
        <p:nvSpPr>
          <p:cNvPr id="5" name="Rectangle 4"/>
          <p:cNvSpPr/>
          <p:nvPr/>
        </p:nvSpPr>
        <p:spPr>
          <a:xfrm>
            <a:off x="5383644" y="3079269"/>
            <a:ext cx="3491880" cy="1323437"/>
          </a:xfrm>
          <a:prstGeom prst="rect">
            <a:avLst/>
          </a:prstGeom>
          <a:noFill/>
        </p:spPr>
        <p:txBody>
          <a:bodyPr wrap="square" lIns="91438" tIns="45719" rIns="91438" bIns="45719">
            <a:spAutoFit/>
          </a:bodyPr>
          <a:lstStyle/>
          <a:p>
            <a:pPr algn="just"/>
            <a:r>
              <a:rPr lang="vi-VN" sz="2000" b="1" i="1" dirty="0">
                <a:solidFill>
                  <a:srgbClr val="FF0000"/>
                </a:solidFill>
                <a:latin typeface="+mj-lt"/>
              </a:rPr>
              <a:t>⇒ Bức tranh phong cảnh thiên nhiên tươi sáng và h/ả con người lao động đầy hứng khởi dào dạt sức sống.</a:t>
            </a:r>
            <a:endParaRPr lang="en-US" sz="2000" b="1" i="1" dirty="0">
              <a:solidFill>
                <a:srgbClr val="FF0000"/>
              </a:solidFill>
              <a:latin typeface="+mj-lt"/>
            </a:endParaRPr>
          </a:p>
        </p:txBody>
      </p:sp>
      <p:sp>
        <p:nvSpPr>
          <p:cNvPr id="14" name="Rectangle 18">
            <a:extLst>
              <a:ext uri="{FF2B5EF4-FFF2-40B4-BE49-F238E27FC236}">
                <a16:creationId xmlns:a16="http://schemas.microsoft.com/office/drawing/2014/main" id="{663A8C7F-1442-49A4-AC5C-DF8D96F994B6}"/>
              </a:ext>
            </a:extLst>
          </p:cNvPr>
          <p:cNvSpPr>
            <a:spLocks noChangeArrowheads="1"/>
          </p:cNvSpPr>
          <p:nvPr/>
        </p:nvSpPr>
        <p:spPr bwMode="auto">
          <a:xfrm>
            <a:off x="179512" y="753370"/>
            <a:ext cx="6192688" cy="2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6" name="Picture 2" descr="Soạn bài đoàn thuyền đánh cá- Những bài soạn văn hay - Cunghocvui ..."/>
          <p:cNvPicPr>
            <a:picLocks noChangeAspect="1" noChangeArrowheads="1"/>
          </p:cNvPicPr>
          <p:nvPr/>
        </p:nvPicPr>
        <p:blipFill>
          <a:blip r:embed="rId2"/>
          <a:srcRect/>
          <a:stretch>
            <a:fillRect/>
          </a:stretch>
        </p:blipFill>
        <p:spPr bwMode="auto">
          <a:xfrm>
            <a:off x="-614049" y="2863132"/>
            <a:ext cx="4286250" cy="3009901"/>
          </a:xfrm>
          <a:prstGeom prst="rect">
            <a:avLst/>
          </a:prstGeom>
          <a:noFill/>
          <a:effectLst>
            <a:softEdge rad="952500"/>
          </a:effectLst>
        </p:spPr>
      </p:pic>
      <p:pic>
        <p:nvPicPr>
          <p:cNvPr id="17" name="Picture 2" descr="Khung cảnh đẹp khó tin ở biển Quỳnh trong thời khắc bình minh ..."/>
          <p:cNvPicPr>
            <a:picLocks noChangeAspect="1" noChangeArrowheads="1"/>
          </p:cNvPicPr>
          <p:nvPr/>
        </p:nvPicPr>
        <p:blipFill>
          <a:blip r:embed="rId3"/>
          <a:srcRect/>
          <a:stretch>
            <a:fillRect/>
          </a:stretch>
        </p:blipFill>
        <p:spPr bwMode="auto">
          <a:xfrm>
            <a:off x="327291" y="2999666"/>
            <a:ext cx="4320463" cy="2885934"/>
          </a:xfrm>
          <a:prstGeom prst="rect">
            <a:avLst/>
          </a:prstGeom>
          <a:noFill/>
          <a:effectLst>
            <a:softEdge rad="965200"/>
          </a:effectLst>
        </p:spPr>
      </p:pic>
      <p:cxnSp>
        <p:nvCxnSpPr>
          <p:cNvPr id="19" name="Straight Connector 18"/>
          <p:cNvCxnSpPr/>
          <p:nvPr/>
        </p:nvCxnSpPr>
        <p:spPr>
          <a:xfrm flipH="1">
            <a:off x="5020608" y="976629"/>
            <a:ext cx="36004" cy="3342139"/>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705058" y="1181147"/>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646465" y="310314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stretch>
            <a:fillRect/>
          </a:stretch>
        </p:blipFill>
        <p:spPr>
          <a:xfrm>
            <a:off x="-252536" y="65386"/>
            <a:ext cx="4868750" cy="965897"/>
          </a:xfrm>
          <a:prstGeom prst="rect">
            <a:avLst/>
          </a:prstGeom>
        </p:spPr>
      </p:pic>
    </p:spTree>
    <p:extLst>
      <p:ext uri="{BB962C8B-B14F-4D97-AF65-F5344CB8AC3E}">
        <p14:creationId xmlns:p14="http://schemas.microsoft.com/office/powerpoint/2010/main" val="9597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562797" y="928404"/>
            <a:ext cx="4581203"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Ngày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hôm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sau</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ồn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ào</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trên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đỗ</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Khắp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tấp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nập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đón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a:solidFill>
                  <a:schemeClr val="tx1"/>
                </a:solidFill>
                <a:latin typeface="Times New Roman" panose="02020603050405020304" pitchFamily="18" charset="0"/>
                <a:cs typeface="Times New Roman" panose="02020603050405020304" pitchFamily="18" charset="0"/>
              </a:rPr>
              <a:t>"</a:t>
            </a:r>
            <a:r>
              <a:rPr lang="en-US" altLang="en-US" sz="2000" b="1" i="1" dirty="0" err="1">
                <a:solidFill>
                  <a:schemeClr val="tx1"/>
                </a:solidFill>
                <a:latin typeface="Times New Roman" panose="02020603050405020304" pitchFamily="18" charset="0"/>
                <a:cs typeface="Times New Roman" panose="02020603050405020304" pitchFamily="18" charset="0"/>
              </a:rPr>
              <a:t>Nhờ</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ơn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trời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biển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lặng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đầy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Những</a:t>
            </a:r>
            <a:r>
              <a:rPr lang="en-US" altLang="en-US" sz="2000" b="1" i="1" dirty="0">
                <a:solidFill>
                  <a:schemeClr val="tx1"/>
                </a:solidFill>
                <a:latin typeface="Times New Roman" panose="02020603050405020304" pitchFamily="18" charset="0"/>
                <a:cs typeface="Times New Roman" panose="02020603050405020304" pitchFamily="18" charset="0"/>
              </a:rPr>
              <a:t> con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tươi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ngon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bạc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trắng</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chài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lưới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a:t>
            </a:r>
            <a:r>
              <a:rPr lang="en-US" altLang="en-US" sz="2000" b="1" i="1" dirty="0">
                <a:solidFill>
                  <a:schemeClr val="tx1"/>
                </a:solidFill>
                <a:latin typeface="Times New Roman" panose="02020603050405020304" pitchFamily="18" charset="0"/>
                <a:cs typeface="Times New Roman" panose="02020603050405020304" pitchFamily="18" charset="0"/>
              </a:rPr>
              <a:t> da </a:t>
            </a:r>
            <a:r>
              <a:rPr lang="en-US" altLang="en-US" sz="2000" b="1" i="1" dirty="0" err="1">
                <a:solidFill>
                  <a:schemeClr val="tx1"/>
                </a:solidFill>
                <a:latin typeface="Times New Roman" panose="02020603050405020304" pitchFamily="18" charset="0"/>
                <a:cs typeface="Times New Roman" panose="02020603050405020304" pitchFamily="18" charset="0"/>
              </a:rPr>
              <a:t>ngăm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rám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nắng</a:t>
            </a:r>
            <a:r>
              <a:rPr lang="en-US" altLang="en-US" sz="2000" b="1" i="1" dirty="0">
                <a:solidFill>
                  <a:schemeClr val="tx1"/>
                </a:solidFill>
                <a:latin typeface="Times New Roman" panose="02020603050405020304" pitchFamily="18" charset="0"/>
                <a:cs typeface="Times New Roman" panose="02020603050405020304" pitchFamily="18" charset="0"/>
              </a:rPr>
              <a:t>,</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Cả</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hình</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nồng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vị</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xa</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xăm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altLang="en-US" sz="2000" b="1" u="sng"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239955" y="1869420"/>
            <a:ext cx="4065452" cy="2709243"/>
          </a:xfrm>
          <a:prstGeom prst="rect">
            <a:avLst/>
          </a:prstGeom>
        </p:spPr>
      </p:pic>
      <p:pic>
        <p:nvPicPr>
          <p:cNvPr id="16" name="Picture 15"/>
          <p:cNvPicPr>
            <a:picLocks noChangeAspect="1"/>
          </p:cNvPicPr>
          <p:nvPr/>
        </p:nvPicPr>
        <p:blipFill>
          <a:blip r:embed="rId3"/>
          <a:stretch>
            <a:fillRect/>
          </a:stretch>
        </p:blipFill>
        <p:spPr>
          <a:xfrm>
            <a:off x="-216481" y="1131590"/>
            <a:ext cx="4779278" cy="948147"/>
          </a:xfrm>
          <a:prstGeom prst="rect">
            <a:avLst/>
          </a:prstGeom>
        </p:spPr>
      </p:pic>
      <p:grpSp>
        <p:nvGrpSpPr>
          <p:cNvPr id="15" name="Group 14"/>
          <p:cNvGrpSpPr/>
          <p:nvPr/>
        </p:nvGrpSpPr>
        <p:grpSpPr>
          <a:xfrm>
            <a:off x="-66914" y="148474"/>
            <a:ext cx="3753205" cy="369332"/>
            <a:chOff x="-178462" y="1828800"/>
            <a:chExt cx="10009850" cy="984885"/>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095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6790" y="998043"/>
            <a:ext cx="4572000" cy="1141144"/>
          </a:xfrm>
          <a:prstGeom prst="rect">
            <a:avLst/>
          </a:prstGeom>
        </p:spPr>
        <p:txBody>
          <a:bodyPr lIns="91438" tIns="45719" rIns="91438" bIns="45719">
            <a:spAutoFit/>
          </a:bodyPr>
          <a:lstStyle/>
          <a:p>
            <a:pPr>
              <a:lnSpc>
                <a:spcPct val="150000"/>
              </a:lnSpc>
            </a:pP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hôm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sau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ồn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đỗ</a:t>
            </a:r>
            <a:r>
              <a:rPr lang="en-US" altLang="en-US" sz="2400" b="1" i="1" dirty="0">
                <a:latin typeface="Times New Roman" panose="02020603050405020304" pitchFamily="18" charset="0"/>
                <a:cs typeface="Times New Roman" panose="02020603050405020304" pitchFamily="18" charset="0"/>
              </a:rPr>
              <a:t> </a:t>
            </a:r>
            <a:br>
              <a:rPr lang="en-US" altLang="en-US" sz="2400" b="1" i="1" dirty="0">
                <a:latin typeface="Times New Roman" panose="02020603050405020304" pitchFamily="18" charset="0"/>
                <a:cs typeface="Times New Roman" panose="02020603050405020304" pitchFamily="18" charset="0"/>
              </a:rPr>
            </a:br>
            <a:r>
              <a:rPr lang="en-US" altLang="en-US" sz="2400" b="1" i="1" dirty="0" err="1">
                <a:latin typeface="Times New Roman" panose="02020603050405020304" pitchFamily="18" charset="0"/>
                <a:cs typeface="Times New Roman" panose="02020603050405020304" pitchFamily="18" charset="0"/>
              </a:rPr>
              <a:t>Khắp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tấp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ghe</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endParaRPr lang="en-US" sz="2400" dirty="0"/>
          </a:p>
        </p:txBody>
      </p:sp>
      <p:sp>
        <p:nvSpPr>
          <p:cNvPr id="27" name="Rectangle 26"/>
          <p:cNvSpPr/>
          <p:nvPr/>
        </p:nvSpPr>
        <p:spPr>
          <a:xfrm>
            <a:off x="457234" y="2592520"/>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Hình ảnh bến đỗ</a:t>
            </a:r>
          </a:p>
        </p:txBody>
      </p:sp>
      <p:sp>
        <p:nvSpPr>
          <p:cNvPr id="28" name="Rounded Rectangle 5"/>
          <p:cNvSpPr/>
          <p:nvPr/>
        </p:nvSpPr>
        <p:spPr>
          <a:xfrm>
            <a:off x="1833741" y="2526297"/>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5"/>
          <p:cNvSpPr/>
          <p:nvPr/>
        </p:nvSpPr>
        <p:spPr>
          <a:xfrm>
            <a:off x="1831696" y="3087303"/>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đợi</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5"/>
          <p:cNvSpPr/>
          <p:nvPr/>
        </p:nvSpPr>
        <p:spPr>
          <a:xfrm>
            <a:off x="1835697" y="3593925"/>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err="1">
                <a:solidFill>
                  <a:schemeClr val="tx1"/>
                </a:solidFill>
                <a:latin typeface="Times New Roman" panose="02020603050405020304" pitchFamily="18" charset="0"/>
                <a:cs typeface="Times New Roman" panose="02020603050405020304" pitchFamily="18" charset="0"/>
              </a:rPr>
              <a:t>Nơi</a:t>
            </a:r>
            <a:r>
              <a:rPr lang="en-US" sz="2400" i="1">
                <a:solidFill>
                  <a:schemeClr val="tx1"/>
                </a:solidFill>
                <a:latin typeface="Times New Roman" panose="02020603050405020304" pitchFamily="18" charset="0"/>
                <a:cs typeface="Times New Roman" panose="02020603050405020304" pitchFamily="18" charset="0"/>
              </a:rPr>
              <a:t> buôn bán</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1" name="Rounded Rectangle 5"/>
          <p:cNvSpPr/>
          <p:nvPr/>
        </p:nvSpPr>
        <p:spPr>
          <a:xfrm>
            <a:off x="1831696" y="4120393"/>
            <a:ext cx="410445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tin</a:t>
            </a:r>
          </a:p>
        </p:txBody>
      </p:sp>
      <p:cxnSp>
        <p:nvCxnSpPr>
          <p:cNvPr id="34" name="Straight Arrow Connector 33"/>
          <p:cNvCxnSpPr>
            <a:stCxn id="27" idx="3"/>
          </p:cNvCxnSpPr>
          <p:nvPr/>
        </p:nvCxnSpPr>
        <p:spPr>
          <a:xfrm flipV="1">
            <a:off x="1341232" y="2941132"/>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a:endCxn id="29" idx="1"/>
          </p:cNvCxnSpPr>
          <p:nvPr/>
        </p:nvCxnSpPr>
        <p:spPr>
          <a:xfrm flipV="1">
            <a:off x="1341232" y="3338105"/>
            <a:ext cx="490464" cy="25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3"/>
            <a:endCxn id="30" idx="1"/>
          </p:cNvCxnSpPr>
          <p:nvPr/>
        </p:nvCxnSpPr>
        <p:spPr>
          <a:xfrm>
            <a:off x="1341232" y="3593925"/>
            <a:ext cx="494465" cy="250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1" idx="1"/>
          </p:cNvCxnSpPr>
          <p:nvPr/>
        </p:nvCxnSpPr>
        <p:spPr>
          <a:xfrm>
            <a:off x="1341232" y="3593925"/>
            <a:ext cx="490464" cy="777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2" descr="Káº¿t quáº£ hÃ¬nh áº£nh cho lÃ ng chÃ i váº½">
            <a:extLst>
              <a:ext uri="{FF2B5EF4-FFF2-40B4-BE49-F238E27FC236}">
                <a16:creationId xmlns:a16="http://schemas.microsoft.com/office/drawing/2014/main" id="{934C0368-1E65-4818-9F09-EBB545CB0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1856"/>
            <a:ext cx="3709495" cy="485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3779912" y="1568615"/>
            <a:ext cx="79208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179512" y="258245"/>
            <a:ext cx="4779278" cy="948147"/>
          </a:xfrm>
          <a:prstGeom prst="rect">
            <a:avLst/>
          </a:prstGeom>
        </p:spPr>
      </p:pic>
    </p:spTree>
    <p:extLst>
      <p:ext uri="{BB962C8B-B14F-4D97-AF65-F5344CB8AC3E}">
        <p14:creationId xmlns:p14="http://schemas.microsoft.com/office/powerpoint/2010/main" val="16283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3328048"/>
            <a:ext cx="9159535" cy="1849267"/>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32BE526-E4AB-460E-87AB-505AFBDB41E1}"/>
              </a:ext>
            </a:extLst>
          </p:cNvPr>
          <p:cNvSpPr/>
          <p:nvPr/>
        </p:nvSpPr>
        <p:spPr>
          <a:xfrm>
            <a:off x="508498" y="1505508"/>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khí</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endParaRPr lang="en-SG" sz="2400" b="1" dirty="0">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672005" y="1347614"/>
            <a:ext cx="1154702" cy="1812427"/>
            <a:chOff x="277705" y="556"/>
            <a:chExt cx="1154702" cy="1812427"/>
          </a:xfrm>
          <a:solidFill>
            <a:schemeClr val="accent5">
              <a:lumMod val="20000"/>
              <a:lumOff val="80000"/>
            </a:schemeClr>
          </a:solidFill>
        </p:grpSpPr>
        <p:sp>
          <p:nvSpPr>
            <p:cNvPr id="36" name="Rounded Rectangle 35"/>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Khắp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dân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làng</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928321" y="1907730"/>
            <a:ext cx="244796" cy="692195"/>
            <a:chOff x="1534021" y="560672"/>
            <a:chExt cx="244796" cy="692195"/>
          </a:xfrm>
          <a:solidFill>
            <a:schemeClr val="accent5">
              <a:lumMod val="40000"/>
              <a:lumOff val="60000"/>
            </a:schemeClr>
          </a:solidFill>
        </p:grpSpPr>
        <p:sp>
          <p:nvSpPr>
            <p:cNvPr id="34" name="Right Arrow 33"/>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88588" y="1347614"/>
            <a:ext cx="1154702" cy="1812427"/>
            <a:chOff x="1894288" y="556"/>
            <a:chExt cx="1154702" cy="1812427"/>
          </a:xfrm>
          <a:solidFill>
            <a:schemeClr val="accent5">
              <a:lumMod val="40000"/>
              <a:lumOff val="60000"/>
            </a:schemeClr>
          </a:solidFill>
        </p:grpSpPr>
        <p:sp>
          <p:nvSpPr>
            <p:cNvPr id="32" name="Rounded Rectangle 31"/>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33"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Ồn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ào</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tấp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nập</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44904" y="1907730"/>
            <a:ext cx="244796" cy="692195"/>
            <a:chOff x="3150604" y="560672"/>
            <a:chExt cx="244796" cy="692195"/>
          </a:xfrm>
          <a:solidFill>
            <a:schemeClr val="accent5">
              <a:lumMod val="60000"/>
              <a:lumOff val="40000"/>
            </a:schemeClr>
          </a:solidFill>
        </p:grpSpPr>
        <p:sp>
          <p:nvSpPr>
            <p:cNvPr id="30" name="Right Arrow 29"/>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1"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905171" y="1347614"/>
            <a:ext cx="1154702" cy="1812427"/>
            <a:chOff x="3510871" y="556"/>
            <a:chExt cx="1154702" cy="1812427"/>
          </a:xfrm>
          <a:solidFill>
            <a:schemeClr val="accent5">
              <a:lumMod val="60000"/>
              <a:lumOff val="40000"/>
            </a:schemeClr>
          </a:solidFill>
        </p:grpSpPr>
        <p:sp>
          <p:nvSpPr>
            <p:cNvPr id="28" name="Rounded Rectangle 27"/>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9"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solidFill>
                    <a:schemeClr val="tx1"/>
                  </a:solidFill>
                  <a:latin typeface="Times New Roman" panose="02020603050405020304" pitchFamily="18" charset="0"/>
                  <a:cs typeface="Times New Roman" panose="02020603050405020304" pitchFamily="18" charset="0"/>
                </a:rPr>
                <a:t>Từ</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láy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giàu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cảm</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161487" y="1907730"/>
            <a:ext cx="244796" cy="692195"/>
            <a:chOff x="4767187" y="560672"/>
            <a:chExt cx="244796" cy="692195"/>
          </a:xfrm>
          <a:solidFill>
            <a:schemeClr val="accent5">
              <a:lumMod val="75000"/>
            </a:schemeClr>
          </a:solidFill>
        </p:grpSpPr>
        <p:sp>
          <p:nvSpPr>
            <p:cNvPr id="26" name="Right Arrow 25"/>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7"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7521754" y="1347614"/>
            <a:ext cx="1154702" cy="1812427"/>
            <a:chOff x="5127454" y="556"/>
            <a:chExt cx="1154702" cy="1812427"/>
          </a:xfrm>
          <a:solidFill>
            <a:schemeClr val="accent5">
              <a:lumMod val="75000"/>
            </a:schemeClr>
          </a:solidFill>
        </p:grpSpPr>
        <p:sp>
          <p:nvSpPr>
            <p:cNvPr id="24" name="Rounded Rectangle 23"/>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5" name="Rounded Rectangle 16"/>
            <p:cNvSpPr/>
            <p:nvPr/>
          </p:nvSpPr>
          <p:spPr>
            <a:xfrm>
              <a:off x="5161274"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khí</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vui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rộn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ràng</a:t>
              </a:r>
              <a:endParaRPr lang="en-US" sz="2400" b="1" i="1" dirty="0">
                <a:latin typeface="Times New Roman" panose="02020603050405020304" pitchFamily="18" charset="0"/>
                <a:cs typeface="Times New Roman" panose="02020603050405020304" pitchFamily="18" charset="0"/>
              </a:endParaRPr>
            </a:p>
          </p:txBody>
        </p:sp>
      </p:grpSp>
      <p:pic>
        <p:nvPicPr>
          <p:cNvPr id="39" name="Picture 2" descr="Philippines và Việt Nam cứu hộ ngư dân của nhau"/>
          <p:cNvPicPr>
            <a:picLocks noChangeAspect="1" noChangeArrowheads="1"/>
          </p:cNvPicPr>
          <p:nvPr/>
        </p:nvPicPr>
        <p:blipFill>
          <a:blip r:embed="rId3"/>
          <a:srcRect/>
          <a:stretch>
            <a:fillRect/>
          </a:stretch>
        </p:blipFill>
        <p:spPr bwMode="auto">
          <a:xfrm>
            <a:off x="323528" y="3481792"/>
            <a:ext cx="2456210" cy="153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descr="Phấn đấu khai thác trên 28.000 tấn thuỷ sản trong vụ cá Nam - Báo ..."/>
          <p:cNvPicPr>
            <a:picLocks noChangeAspect="1" noChangeArrowheads="1"/>
          </p:cNvPicPr>
          <p:nvPr/>
        </p:nvPicPr>
        <p:blipFill>
          <a:blip r:embed="rId4"/>
          <a:srcRect/>
          <a:stretch>
            <a:fillRect/>
          </a:stretch>
        </p:blipFill>
        <p:spPr bwMode="auto">
          <a:xfrm>
            <a:off x="3374908" y="3500368"/>
            <a:ext cx="2565244" cy="152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6" descr="Phá Tam Giang - ngư dân quăng lưới"/>
          <p:cNvPicPr>
            <a:picLocks noChangeAspect="1" noChangeArrowheads="1"/>
          </p:cNvPicPr>
          <p:nvPr/>
        </p:nvPicPr>
        <p:blipFill>
          <a:blip r:embed="rId5"/>
          <a:srcRect/>
          <a:stretch>
            <a:fillRect/>
          </a:stretch>
        </p:blipFill>
        <p:spPr bwMode="auto">
          <a:xfrm>
            <a:off x="6477946" y="3497996"/>
            <a:ext cx="2414534" cy="152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p:cNvSpPr/>
          <p:nvPr/>
        </p:nvSpPr>
        <p:spPr>
          <a:xfrm>
            <a:off x="4293872" y="139669"/>
            <a:ext cx="4572000" cy="830995"/>
          </a:xfrm>
          <a:prstGeom prst="rect">
            <a:avLst/>
          </a:prstGeom>
        </p:spPr>
        <p:txBody>
          <a:bodyPr lIns="91438" tIns="45719" rIns="91438" bIns="45719">
            <a:spAutoFit/>
          </a:bodyPr>
          <a:lstStyle/>
          <a:p>
            <a:r>
              <a:rPr lang="en-US" altLang="en-US" sz="2400" b="1" i="1">
                <a:latin typeface="Times New Roman" panose="02020603050405020304" pitchFamily="18" charset="0"/>
                <a:cs typeface="Times New Roman" panose="02020603050405020304" pitchFamily="18" charset="0"/>
              </a:rPr>
              <a:t>Ngày hôm sau, ồn ào trên bến đỗ </a:t>
            </a:r>
            <a:br>
              <a:rPr lang="en-US" altLang="en-US" sz="2400" b="1" i="1">
                <a:latin typeface="Times New Roman" panose="02020603050405020304" pitchFamily="18" charset="0"/>
                <a:cs typeface="Times New Roman" panose="02020603050405020304" pitchFamily="18" charset="0"/>
              </a:rPr>
            </a:br>
            <a:r>
              <a:rPr lang="en-US" altLang="en-US" sz="2400" b="1" i="1">
                <a:latin typeface="Times New Roman" panose="02020603050405020304" pitchFamily="18" charset="0"/>
                <a:cs typeface="Times New Roman" panose="02020603050405020304" pitchFamily="18" charset="0"/>
              </a:rPr>
              <a:t>Khắp dân làng tấp nập đón ghe về. </a:t>
            </a:r>
            <a:endParaRPr lang="en-US" sz="2400"/>
          </a:p>
        </p:txBody>
      </p:sp>
      <p:cxnSp>
        <p:nvCxnSpPr>
          <p:cNvPr id="44" name="Straight Connector 43"/>
          <p:cNvCxnSpPr/>
          <p:nvPr/>
        </p:nvCxnSpPr>
        <p:spPr>
          <a:xfrm flipV="1">
            <a:off x="4388843" y="914400"/>
            <a:ext cx="1695325" cy="1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506" y="90538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6"/>
          <a:stretch>
            <a:fillRect/>
          </a:stretch>
        </p:blipFill>
        <p:spPr>
          <a:xfrm>
            <a:off x="-456870" y="265961"/>
            <a:ext cx="4779278" cy="948147"/>
          </a:xfrm>
          <a:prstGeom prst="rect">
            <a:avLst/>
          </a:prstGeom>
        </p:spPr>
      </p:pic>
    </p:spTree>
    <p:extLst>
      <p:ext uri="{BB962C8B-B14F-4D97-AF65-F5344CB8AC3E}">
        <p14:creationId xmlns:p14="http://schemas.microsoft.com/office/powerpoint/2010/main" val="2717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par>
                                <p:cTn id="27" presetID="3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9512" y="1272975"/>
            <a:ext cx="5467235" cy="1141146"/>
          </a:xfrm>
          <a:prstGeom prst="rect">
            <a:avLst/>
          </a:prstGeom>
        </p:spPr>
        <p:txBody>
          <a:bodyPr wrap="square">
            <a:spAutoFit/>
          </a:bodyPr>
          <a:lstStyle/>
          <a:p>
            <a:pPr>
              <a:lnSpc>
                <a:spcPct val="150000"/>
              </a:lnSpc>
            </a:pPr>
            <a:r>
              <a:rPr lang="en-US" altLang="en-US" sz="2400" b="1" i="1" dirty="0" smtClean="0">
                <a:solidFill>
                  <a:schemeClr val="tx1"/>
                </a:solidFill>
                <a:latin typeface="Times New Roman" panose="02020603050405020304" pitchFamily="18" charset="0"/>
                <a:cs typeface="Times New Roman" panose="02020603050405020304" pitchFamily="18" charset="0"/>
              </a:rPr>
              <a:t>"</a:t>
            </a:r>
            <a:r>
              <a:rPr lang="en-US" altLang="en-US" sz="2400" b="1" i="1" dirty="0" err="1" smtClean="0">
                <a:solidFill>
                  <a:schemeClr val="tx1"/>
                </a:solidFill>
                <a:latin typeface="Times New Roman" panose="02020603050405020304" pitchFamily="18" charset="0"/>
                <a:cs typeface="Times New Roman" panose="02020603050405020304" pitchFamily="18" charset="0"/>
              </a:rPr>
              <a:t>Nhờ</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ơn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trời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biển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lặng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đầy</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Những</a:t>
            </a:r>
            <a:r>
              <a:rPr lang="en-US" altLang="en-US" sz="2400" b="1" i="1" dirty="0" smtClean="0">
                <a:solidFill>
                  <a:schemeClr val="tx1"/>
                </a:solidFill>
                <a:latin typeface="Times New Roman" panose="02020603050405020304" pitchFamily="18" charset="0"/>
                <a:cs typeface="Times New Roman" panose="02020603050405020304" pitchFamily="18" charset="0"/>
              </a:rPr>
              <a:t> con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tươi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ngon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bạc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trắng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4" name="Rectangle 13"/>
          <p:cNvSpPr/>
          <p:nvPr/>
        </p:nvSpPr>
        <p:spPr>
          <a:xfrm>
            <a:off x="375634" y="2657174"/>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smtClean="0">
                <a:latin typeface="Times New Roman" pitchFamily="18" charset="0"/>
                <a:cs typeface="Times New Roman" pitchFamily="18" charset="0"/>
              </a:rPr>
              <a:t>Kết quả</a:t>
            </a:r>
            <a:endParaRPr lang="en-US" sz="2400" b="1" i="1">
              <a:latin typeface="Times New Roman" pitchFamily="18" charset="0"/>
              <a:cs typeface="Times New Roman" pitchFamily="18" charset="0"/>
            </a:endParaRPr>
          </a:p>
        </p:txBody>
      </p:sp>
      <p:cxnSp>
        <p:nvCxnSpPr>
          <p:cNvPr id="16" name="Straight Connector 15"/>
          <p:cNvCxnSpPr/>
          <p:nvPr/>
        </p:nvCxnSpPr>
        <p:spPr>
          <a:xfrm>
            <a:off x="3365175" y="1843548"/>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9574" y="2414121"/>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62802" y="2414121"/>
            <a:ext cx="14307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5"/>
          <p:cNvSpPr/>
          <p:nvPr/>
        </p:nvSpPr>
        <p:spPr>
          <a:xfrm>
            <a:off x="1824901" y="2853258"/>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dirty="0" err="1" smtClean="0">
                <a:solidFill>
                  <a:schemeClr val="tx1"/>
                </a:solidFill>
                <a:latin typeface="Times New Roman" panose="02020603050405020304" pitchFamily="18" charset="0"/>
                <a:cs typeface="Times New Roman" panose="02020603050405020304" pitchFamily="18" charset="0"/>
              </a:rPr>
              <a:t>Cá</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đầy</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ghe</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5"/>
          <p:cNvSpPr/>
          <p:nvPr/>
        </p:nvSpPr>
        <p:spPr>
          <a:xfrm>
            <a:off x="1835697" y="3359766"/>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tươi ngon</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5"/>
          <p:cNvSpPr/>
          <p:nvPr/>
        </p:nvSpPr>
        <p:spPr>
          <a:xfrm>
            <a:off x="1835697" y="3942354"/>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thân bạc trắng</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1259632" y="2979984"/>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20" idx="1"/>
          </p:cNvCxnSpPr>
          <p:nvPr/>
        </p:nvCxnSpPr>
        <p:spPr>
          <a:xfrm flipV="1">
            <a:off x="1259632" y="3610568"/>
            <a:ext cx="576065" cy="48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3"/>
            <a:endCxn id="21" idx="1"/>
          </p:cNvCxnSpPr>
          <p:nvPr/>
        </p:nvCxnSpPr>
        <p:spPr>
          <a:xfrm>
            <a:off x="1259632" y="3658579"/>
            <a:ext cx="576065" cy="534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reeform 5"/>
          <p:cNvSpPr>
            <a:spLocks/>
          </p:cNvSpPr>
          <p:nvPr/>
        </p:nvSpPr>
        <p:spPr bwMode="auto">
          <a:xfrm>
            <a:off x="4503567" y="2830486"/>
            <a:ext cx="382694" cy="16561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28" name="Rectangle 27"/>
          <p:cNvSpPr/>
          <p:nvPr/>
        </p:nvSpPr>
        <p:spPr>
          <a:xfrm>
            <a:off x="5176526" y="2770011"/>
            <a:ext cx="3643945" cy="1938992"/>
          </a:xfrm>
          <a:prstGeom prst="rect">
            <a:avLst/>
          </a:prstGeom>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thơ</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đặt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dấu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ngoặc</a:t>
            </a:r>
            <a:endParaRPr lang="en-US" sz="2400" dirty="0" smtClean="0">
              <a:solidFill>
                <a:srgbClr val="FF0000"/>
              </a:solidFill>
              <a:latin typeface="Times New Roman" panose="02020603050405020304" pitchFamily="18" charset="0"/>
              <a:cs typeface="Times New Roman" panose="02020603050405020304" pitchFamily="18" charset="0"/>
            </a:endParaRPr>
          </a:p>
          <a:p>
            <a:pPr algn="just"/>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kép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l</a:t>
            </a:r>
            <a:r>
              <a:rPr lang="vi-VN" sz="2400" dirty="0" smtClean="0">
                <a:solidFill>
                  <a:srgbClr val="FF0000"/>
                </a:solidFill>
                <a:latin typeface="Times New Roman" panose="02020603050405020304" pitchFamily="18" charset="0"/>
                <a:cs typeface="Times New Roman" panose="02020603050405020304" pitchFamily="18" charset="0"/>
              </a:rPr>
              <a:t>ời </a:t>
            </a:r>
            <a:r>
              <a:rPr lang="vi-VN" sz="2400" dirty="0">
                <a:solidFill>
                  <a:srgbClr val="FF0000"/>
                </a:solidFill>
                <a:latin typeface="Times New Roman" panose="02020603050405020304" pitchFamily="18" charset="0"/>
                <a:cs typeface="Times New Roman" panose="02020603050405020304" pitchFamily="18" charset="0"/>
              </a:rPr>
              <a:t>cảm tạ trời yên biển lặng cho dân làng trở về an toàn, thắng lợi </a:t>
            </a:r>
          </a:p>
        </p:txBody>
      </p:sp>
      <p:pic>
        <p:nvPicPr>
          <p:cNvPr id="29" name="Picture 2" descr="Philippines và Việt Nam cứu hộ ngư dân của nhau"/>
          <p:cNvPicPr>
            <a:picLocks noChangeAspect="1" noChangeArrowheads="1"/>
          </p:cNvPicPr>
          <p:nvPr/>
        </p:nvPicPr>
        <p:blipFill>
          <a:blip r:embed="rId2"/>
          <a:srcRect/>
          <a:stretch>
            <a:fillRect/>
          </a:stretch>
        </p:blipFill>
        <p:spPr bwMode="auto">
          <a:xfrm>
            <a:off x="4411247" y="28151"/>
            <a:ext cx="1492136" cy="1455207"/>
          </a:xfrm>
          <a:prstGeom prst="ellipse">
            <a:avLst/>
          </a:prstGeom>
          <a:ln>
            <a:noFill/>
          </a:ln>
          <a:effectLst>
            <a:softEdge rad="112500"/>
          </a:effectLst>
        </p:spPr>
      </p:pic>
      <p:pic>
        <p:nvPicPr>
          <p:cNvPr id="30" name="Picture 4" descr="Phấn đấu khai thác trên 28.000 tấn thuỷ sản trong vụ cá Nam - Báo ..."/>
          <p:cNvPicPr>
            <a:picLocks noChangeAspect="1" noChangeArrowheads="1"/>
          </p:cNvPicPr>
          <p:nvPr/>
        </p:nvPicPr>
        <p:blipFill>
          <a:blip r:embed="rId3"/>
          <a:srcRect/>
          <a:stretch>
            <a:fillRect/>
          </a:stretch>
        </p:blipFill>
        <p:spPr bwMode="auto">
          <a:xfrm>
            <a:off x="5963402" y="17600"/>
            <a:ext cx="1546192" cy="1507587"/>
          </a:xfrm>
          <a:prstGeom prst="ellipse">
            <a:avLst/>
          </a:prstGeom>
          <a:ln>
            <a:noFill/>
          </a:ln>
          <a:effectLst>
            <a:softEdge rad="112500"/>
          </a:effectLst>
        </p:spPr>
      </p:pic>
      <p:pic>
        <p:nvPicPr>
          <p:cNvPr id="31" name="Picture 6" descr="Phá Tam Giang - ngư dân quăng lưới"/>
          <p:cNvPicPr>
            <a:picLocks noChangeAspect="1" noChangeArrowheads="1"/>
          </p:cNvPicPr>
          <p:nvPr/>
        </p:nvPicPr>
        <p:blipFill>
          <a:blip r:embed="rId4"/>
          <a:srcRect/>
          <a:stretch>
            <a:fillRect/>
          </a:stretch>
        </p:blipFill>
        <p:spPr bwMode="auto">
          <a:xfrm rot="21559395">
            <a:off x="7557976" y="8599"/>
            <a:ext cx="1556437" cy="1525727"/>
          </a:xfrm>
          <a:prstGeom prst="ellipse">
            <a:avLst/>
          </a:prstGeom>
          <a:ln>
            <a:noFill/>
          </a:ln>
          <a:effectLst>
            <a:softEdge rad="112500"/>
          </a:effectLst>
        </p:spPr>
      </p:pic>
      <p:pic>
        <p:nvPicPr>
          <p:cNvPr id="32" name="Picture 31"/>
          <p:cNvPicPr>
            <a:picLocks noChangeAspect="1"/>
          </p:cNvPicPr>
          <p:nvPr/>
        </p:nvPicPr>
        <p:blipFill>
          <a:blip r:embed="rId5"/>
          <a:stretch>
            <a:fillRect/>
          </a:stretch>
        </p:blipFill>
        <p:spPr>
          <a:xfrm>
            <a:off x="-170065" y="400262"/>
            <a:ext cx="4779278" cy="948147"/>
          </a:xfrm>
          <a:prstGeom prst="rect">
            <a:avLst/>
          </a:prstGeom>
        </p:spPr>
      </p:pic>
    </p:spTree>
    <p:extLst>
      <p:ext uri="{BB962C8B-B14F-4D97-AF65-F5344CB8AC3E}">
        <p14:creationId xmlns:p14="http://schemas.microsoft.com/office/powerpoint/2010/main" val="3595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p:bldP spid="21"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227468">
            <a:off x="6784679" y="220367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5591616" y="2222770"/>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333958" y="3035241"/>
            <a:ext cx="2068764"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US" sz="2400" b="1" i="1" smtClean="0">
                <a:solidFill>
                  <a:srgbClr val="000000"/>
                </a:solidFill>
                <a:latin typeface="Times New Roman" panose="02020603050405020304" pitchFamily="18" charset="0"/>
                <a:cs typeface="Times New Roman" panose="02020603050405020304" pitchFamily="18" charset="0"/>
              </a:rPr>
              <a:t>Làn da ngăm rám nắng</a:t>
            </a:r>
            <a:endParaRPr lang="en-SG" sz="2400" i="1">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90778" y="3035241"/>
            <a:ext cx="2153149"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smtClean="0">
                <a:solidFill>
                  <a:srgbClr val="000000"/>
                </a:solidFill>
                <a:latin typeface="Times New Roman" panose="02020603050405020304" pitchFamily="18" charset="0"/>
                <a:cs typeface="Times New Roman" panose="02020603050405020304" pitchFamily="18" charset="0"/>
              </a:rPr>
              <a:t>Nồng thở vị xa xăm</a:t>
            </a:r>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125794"/>
            <a:ext cx="5085289" cy="1141146"/>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Dân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chài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lưới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làn</a:t>
            </a:r>
            <a:r>
              <a:rPr lang="en-US" altLang="en-US" sz="2400" b="1" i="1" dirty="0" smtClean="0">
                <a:solidFill>
                  <a:schemeClr val="tx1"/>
                </a:solidFill>
                <a:latin typeface="Times New Roman" panose="02020603050405020304" pitchFamily="18" charset="0"/>
                <a:cs typeface="Times New Roman" panose="02020603050405020304" pitchFamily="18" charset="0"/>
              </a:rPr>
              <a:t> da </a:t>
            </a:r>
            <a:r>
              <a:rPr lang="en-US" altLang="en-US" sz="2400" b="1" i="1" dirty="0" err="1" smtClean="0">
                <a:solidFill>
                  <a:schemeClr val="tx1"/>
                </a:solidFill>
                <a:latin typeface="Times New Roman" panose="02020603050405020304" pitchFamily="18" charset="0"/>
                <a:cs typeface="Times New Roman" panose="02020603050405020304" pitchFamily="18" charset="0"/>
              </a:rPr>
              <a:t>ngăm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rám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nắng</a:t>
            </a:r>
            <a:r>
              <a:rPr lang="en-US" altLang="en-US" sz="2400" b="1" i="1" dirty="0" smtClean="0">
                <a:solidFill>
                  <a:schemeClr val="tx1"/>
                </a:solidFill>
                <a:latin typeface="Times New Roman" panose="02020603050405020304" pitchFamily="18" charset="0"/>
                <a:cs typeface="Times New Roman" panose="02020603050405020304" pitchFamily="18" charset="0"/>
              </a:rPr>
              <a:t>,</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Cả</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hình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nồng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vị</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xa</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8" name="TextBox 17"/>
          <p:cNvSpPr txBox="1"/>
          <p:nvPr/>
        </p:nvSpPr>
        <p:spPr>
          <a:xfrm>
            <a:off x="4783705" y="1750156"/>
            <a:ext cx="3441968" cy="461665"/>
          </a:xfrm>
          <a:prstGeom prst="rect">
            <a:avLst/>
          </a:prstGeom>
          <a:solidFill>
            <a:schemeClr val="accent5">
              <a:lumMod val="40000"/>
              <a:lumOff val="60000"/>
            </a:schemeClr>
          </a:solidFill>
        </p:spPr>
        <p:txBody>
          <a:bodyPr wrap="none" rtlCol="0">
            <a:spAutoFit/>
          </a:bodyPr>
          <a:lstStyle/>
          <a:p>
            <a:r>
              <a:rPr lang="en-US" sz="2400" b="1" i="1" dirty="0" err="1" smtClean="0">
                <a:latin typeface="Times New Roman" panose="02020603050405020304" pitchFamily="18" charset="0"/>
                <a:cs typeface="Times New Roman" panose="02020603050405020304" pitchFamily="18" charset="0"/>
              </a:rPr>
              <a:t>Hình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ảnh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dân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chài</a:t>
            </a:r>
            <a:endParaRPr lang="en-US" sz="2400" b="1" i="1" dirty="0">
              <a:latin typeface="Times New Roman" panose="02020603050405020304" pitchFamily="18" charset="0"/>
              <a:cs typeface="Times New Roman" panose="02020603050405020304" pitchFamily="18" charset="0"/>
            </a:endParaRPr>
          </a:p>
        </p:txBody>
      </p:sp>
      <p:sp>
        <p:nvSpPr>
          <p:cNvPr id="19" name="Title 20">
            <a:extLst>
              <a:ext uri="{FF2B5EF4-FFF2-40B4-BE49-F238E27FC236}">
                <a16:creationId xmlns:a16="http://schemas.microsoft.com/office/drawing/2014/main" id="{FE67E1B6-FB01-4DB2-9A23-9CE63E599398}"/>
              </a:ext>
            </a:extLst>
          </p:cNvPr>
          <p:cNvSpPr txBox="1">
            <a:spLocks/>
          </p:cNvSpPr>
          <p:nvPr/>
        </p:nvSpPr>
        <p:spPr>
          <a:xfrm>
            <a:off x="4499992" y="4227934"/>
            <a:ext cx="4243935" cy="755975"/>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i="1" dirty="0" smtClean="0">
                <a:solidFill>
                  <a:srgbClr val="FF33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smtClean="0">
                <a:solidFill>
                  <a:srgbClr val="FF3300"/>
                </a:solidFill>
                <a:latin typeface="Times New Roman" panose="02020603050405020304" pitchFamily="18" charset="0"/>
                <a:cs typeface="Times New Roman" panose="02020603050405020304" pitchFamily="18" charset="0"/>
              </a:rPr>
              <a:t>Dáng</a:t>
            </a:r>
            <a:r>
              <a:rPr lang="en-US" altLang="en-US" sz="2400" b="1" i="1" dirty="0" smtClean="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vẻ</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rất</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riêng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của</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người</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dân</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chài</a:t>
            </a:r>
            <a:endParaRPr lang="en-US" sz="2400" b="1" i="1" dirty="0">
              <a:solidFill>
                <a:srgbClr val="E78585"/>
              </a:solidFill>
              <a:latin typeface="Times New Roman" panose="02020603050405020304" pitchFamily="18" charset="0"/>
              <a:cs typeface="Times New Roman" panose="02020603050405020304" pitchFamily="18" charset="0"/>
              <a:sym typeface="+mn-lt"/>
            </a:endParaRPr>
          </a:p>
        </p:txBody>
      </p:sp>
      <p:pic>
        <p:nvPicPr>
          <p:cNvPr id="20"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4" y="1266940"/>
            <a:ext cx="3774268" cy="36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6416276" y="663497"/>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58485" y="1263891"/>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445321" y="360325"/>
            <a:ext cx="4779278" cy="948147"/>
          </a:xfrm>
          <a:prstGeom prst="rect">
            <a:avLst/>
          </a:prstGeom>
        </p:spPr>
      </p:pic>
    </p:spTree>
    <p:extLst>
      <p:ext uri="{BB962C8B-B14F-4D97-AF65-F5344CB8AC3E}">
        <p14:creationId xmlns:p14="http://schemas.microsoft.com/office/powerpoint/2010/main" val="1012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99747" y="521305"/>
            <a:ext cx="4572000" cy="3911135"/>
          </a:xfrm>
          <a:prstGeom prst="rect">
            <a:avLst/>
          </a:prstGeom>
        </p:spPr>
        <p:txBody>
          <a:bodyPr>
            <a:spAutoFit/>
          </a:bodyPr>
          <a:lstStyle/>
          <a:p>
            <a:pPr algn="just">
              <a:lnSpc>
                <a:spcPct val="150000"/>
              </a:lnSpc>
            </a:pPr>
            <a:r>
              <a:rPr lang="vi-VN" sz="2400" b="1" i="1" dirty="0">
                <a:solidFill>
                  <a:srgbClr val="FF0000"/>
                </a:solidFill>
                <a:latin typeface="+mj-lt"/>
              </a:rPr>
              <a:t> </a:t>
            </a:r>
            <a:r>
              <a:rPr lang="en-US" sz="2400" b="1" i="1" dirty="0" smtClean="0">
                <a:solidFill>
                  <a:srgbClr val="FF0000"/>
                </a:solidFill>
                <a:latin typeface="+mj-lt"/>
                <a:sym typeface="Wingdings" pitchFamily="2" charset="2"/>
              </a:rPr>
              <a:t> </a:t>
            </a:r>
            <a:r>
              <a:rPr lang="vi-VN" sz="2400" b="1" i="1" dirty="0" smtClean="0">
                <a:solidFill>
                  <a:srgbClr val="FF0000"/>
                </a:solidFill>
                <a:latin typeface="+mj-lt"/>
              </a:rPr>
              <a:t>Hình </a:t>
            </a:r>
            <a:r>
              <a:rPr lang="vi-VN" sz="2400" b="1" i="1" dirty="0">
                <a:solidFill>
                  <a:srgbClr val="FF0000"/>
                </a:solidFill>
                <a:latin typeface="+mj-lt"/>
              </a:rPr>
              <a:t>ảnh người dân trài khoẻ mạnh vạm vỡ vừa được tả thực vừa lãng mạn trở nên có tầm vóc phi </a:t>
            </a:r>
            <a:r>
              <a:rPr lang="vi-VN" sz="2400" b="1" i="1" dirty="0" smtClean="0">
                <a:solidFill>
                  <a:srgbClr val="FF0000"/>
                </a:solidFill>
                <a:latin typeface="+mj-lt"/>
              </a:rPr>
              <a:t>thường</a:t>
            </a:r>
            <a:r>
              <a:rPr lang="en-US" sz="2400" b="1" i="1" dirty="0" smtClean="0">
                <a:solidFill>
                  <a:srgbClr val="FF0000"/>
                </a:solidFill>
                <a:latin typeface="+mj-lt"/>
              </a:rPr>
              <a:t> </a:t>
            </a:r>
            <a:r>
              <a:rPr lang="vi-VN" sz="2400" b="1" i="1" dirty="0" smtClean="0">
                <a:solidFill>
                  <a:srgbClr val="FF0000"/>
                </a:solidFill>
                <a:latin typeface="+mj-lt"/>
              </a:rPr>
              <a:t>(</a:t>
            </a:r>
            <a:r>
              <a:rPr lang="vi-VN" sz="2400" b="1" i="1" dirty="0">
                <a:solidFill>
                  <a:srgbClr val="FF0000"/>
                </a:solidFill>
                <a:latin typeface="+mj-lt"/>
              </a:rPr>
              <a:t>nước da ngăm nhuộm nắng nhuộm gió; thân hình thấm đậm vị mặn mòi nồng toả" vị xa xăm" của biển khơi.</a:t>
            </a:r>
            <a:endParaRPr lang="en-US" sz="2400" b="1" i="1" dirty="0">
              <a:solidFill>
                <a:srgbClr val="FF0000"/>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1"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10"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7923" y="1253840"/>
            <a:ext cx="5242215" cy="1200329"/>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im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về</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vỏ</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pic>
        <p:nvPicPr>
          <p:cNvPr id="14" name="Picture 2" descr="Káº¿t quáº£ hÃ¬nh áº£nh cho thuyá»n náº±m nghá»">
            <a:extLst>
              <a:ext uri="{FF2B5EF4-FFF2-40B4-BE49-F238E27FC236}">
                <a16:creationId xmlns:a16="http://schemas.microsoft.com/office/drawing/2014/main" id="{8D33BC1E-6120-40C2-B512-6A8A997FC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6"/>
          <a:stretch/>
        </p:blipFill>
        <p:spPr bwMode="auto">
          <a:xfrm>
            <a:off x="5464483" y="146252"/>
            <a:ext cx="3370007" cy="221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9458B38A-9663-426F-BD23-AD6685E52C75}"/>
              </a:ext>
            </a:extLst>
          </p:cNvPr>
          <p:cNvSpPr/>
          <p:nvPr/>
        </p:nvSpPr>
        <p:spPr>
          <a:xfrm>
            <a:off x="179513"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Nhân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hóa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Im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mỏi</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trở</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về</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nằm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nghe</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C5B5F948-F4DA-4C56-87C0-3922411232D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7643" y="2990238"/>
            <a:ext cx="1613105" cy="1613105"/>
          </a:xfrm>
          <a:prstGeom prst="rect">
            <a:avLst/>
          </a:prstGeom>
        </p:spPr>
      </p:pic>
      <p:sp>
        <p:nvSpPr>
          <p:cNvPr id="17" name="Oval 16">
            <a:extLst>
              <a:ext uri="{FF2B5EF4-FFF2-40B4-BE49-F238E27FC236}">
                <a16:creationId xmlns:a16="http://schemas.microsoft.com/office/drawing/2014/main" id="{0EC03C54-A133-430A-BEAE-2FE8F8C27262}"/>
              </a:ext>
            </a:extLst>
          </p:cNvPr>
          <p:cNvSpPr/>
          <p:nvPr/>
        </p:nvSpPr>
        <p:spPr>
          <a:xfrm>
            <a:off x="3452737"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thư</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giãn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của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dirty="0">
                <a:solidFill>
                  <a:srgbClr val="000000"/>
                </a:solidFill>
                <a:latin typeface="Times New Roman" panose="02020603050405020304" pitchFamily="18" charset="0"/>
                <a:cs typeface="Times New Roman" panose="02020603050405020304" pitchFamily="18" charset="0"/>
              </a:rPr>
              <a:t> + </a:t>
            </a:r>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yên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lặng</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nơi</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bến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đỗ</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0ACF156-BA38-49D6-8656-18704EE49040}"/>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52992" y="2990238"/>
            <a:ext cx="1613105" cy="1613105"/>
          </a:xfrm>
          <a:prstGeom prst="rect">
            <a:avLst/>
          </a:prstGeom>
        </p:spPr>
      </p:pic>
      <p:sp>
        <p:nvSpPr>
          <p:cNvPr id="19" name="Oval 18">
            <a:extLst>
              <a:ext uri="{FF2B5EF4-FFF2-40B4-BE49-F238E27FC236}">
                <a16:creationId xmlns:a16="http://schemas.microsoft.com/office/drawing/2014/main" id="{196F9295-B811-48AB-8C5F-EC1F2956F9D3}"/>
              </a:ext>
            </a:extLst>
          </p:cNvPr>
          <p:cNvSpPr/>
          <p:nvPr/>
        </p:nvSpPr>
        <p:spPr>
          <a:xfrm>
            <a:off x="6796934" y="2790211"/>
            <a:ext cx="2167554" cy="2084132"/>
          </a:xfrm>
          <a:prstGeom prst="ellipse">
            <a:avLst/>
          </a:prstGeom>
          <a:solidFill>
            <a:schemeClr val="accent5">
              <a:lumMod val="75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spcBef>
                <a:spcPct val="50000"/>
              </a:spcBef>
            </a:pPr>
            <a:r>
              <a:rPr lang="en-US" altLang="en-US" sz="2100" b="1" i="1" dirty="0">
                <a:solidFill>
                  <a:schemeClr val="bg1"/>
                </a:solidFill>
                <a:latin typeface="Times New Roman" panose="02020603050405020304" pitchFamily="18" charset="0"/>
                <a:cs typeface="Times New Roman" panose="02020603050405020304" pitchFamily="18" charset="0"/>
              </a:rPr>
              <a:t>Con </a:t>
            </a:r>
            <a:r>
              <a:rPr lang="en-US" altLang="en-US" sz="2100" b="1" i="1" dirty="0" err="1">
                <a:solidFill>
                  <a:schemeClr val="bg1"/>
                </a:solidFill>
                <a:latin typeface="Times New Roman" panose="02020603050405020304" pitchFamily="18" charset="0"/>
                <a:cs typeface="Times New Roman" panose="02020603050405020304" pitchFamily="18" charset="0"/>
              </a:rPr>
              <a:t>thuyền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đồng</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nhất</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với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cuộc</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số</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phận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người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dân</a:t>
            </a:r>
            <a:endParaRPr lang="en-US" altLang="en-US" sz="2100" b="1" i="1" dirty="0">
              <a:solidFill>
                <a:schemeClr val="bg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02627" y="426935"/>
            <a:ext cx="4779278" cy="948147"/>
          </a:xfrm>
          <a:prstGeom prst="rect">
            <a:avLst/>
          </a:prstGeom>
        </p:spPr>
      </p:pic>
    </p:spTree>
    <p:extLst>
      <p:ext uri="{BB962C8B-B14F-4D97-AF65-F5344CB8AC3E}">
        <p14:creationId xmlns:p14="http://schemas.microsoft.com/office/powerpoint/2010/main" val="12959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55976" y="358757"/>
            <a:ext cx="4572000" cy="966290"/>
          </a:xfrm>
          <a:prstGeom prst="rect">
            <a:avLst/>
          </a:prstGeom>
        </p:spPr>
        <p:txBody>
          <a:bodyPr>
            <a:spAutoFit/>
          </a:bodyPr>
          <a:lstStyle/>
          <a:p>
            <a:pPr>
              <a:lnSpc>
                <a:spcPct val="150000"/>
              </a:lnSpc>
            </a:pP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sz="2000" dirty="0"/>
          </a:p>
        </p:txBody>
      </p:sp>
      <p:sp>
        <p:nvSpPr>
          <p:cNvPr id="13" name="Rectangle 12"/>
          <p:cNvSpPr/>
          <p:nvPr/>
        </p:nvSpPr>
        <p:spPr>
          <a:xfrm>
            <a:off x="4283968" y="1553473"/>
            <a:ext cx="4572000" cy="2806987"/>
          </a:xfrm>
          <a:prstGeom prst="rect">
            <a:avLst/>
          </a:prstGeom>
        </p:spPr>
        <p:txBody>
          <a:bodyPr>
            <a:spAutoFit/>
          </a:bodyPr>
          <a:lstStyle/>
          <a:p>
            <a:pPr algn="just">
              <a:lnSpc>
                <a:spcPct val="1500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000" dirty="0" smtClean="0">
                <a:solidFill>
                  <a:srgbClr val="FF0000"/>
                </a:solidFill>
                <a:latin typeface="Times New Roman" panose="02020603050405020304" pitchFamily="18" charset="0"/>
                <a:cs typeface="Times New Roman" panose="02020603050405020304" pitchFamily="18" charset="0"/>
              </a:rPr>
              <a:t>Con </a:t>
            </a:r>
            <a:r>
              <a:rPr lang="vi-VN" sz="2000" dirty="0">
                <a:solidFill>
                  <a:srgbClr val="FF0000"/>
                </a:solidFill>
                <a:latin typeface="Times New Roman" panose="02020603050405020304" pitchFamily="18" charset="0"/>
                <a:cs typeface="Times New Roman" panose="02020603050405020304" pitchFamily="18" charset="0"/>
              </a:rPr>
              <a:t>thuyền vô tri trở nên có hồn, cũng như người dân trài, con thuyền ấy cũng thấm đẫm vị mặn mòi của biển khơi. H/ả con thuyền ấy được miêu tả bởi một tâm hồn tinh tế , tài hoa và một tấm lòng gắn bó sâu nặng với quê hương.</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95" y="1218225"/>
            <a:ext cx="3810000" cy="3361020"/>
          </a:xfrm>
          <a:prstGeom prst="rect">
            <a:avLst/>
          </a:prstGeom>
        </p:spPr>
      </p:pic>
      <p:pic>
        <p:nvPicPr>
          <p:cNvPr id="16" name="Picture 15"/>
          <p:cNvPicPr>
            <a:picLocks noChangeAspect="1"/>
          </p:cNvPicPr>
          <p:nvPr/>
        </p:nvPicPr>
        <p:blipFill>
          <a:blip r:embed="rId3"/>
          <a:stretch>
            <a:fillRect/>
          </a:stretch>
        </p:blipFill>
        <p:spPr>
          <a:xfrm>
            <a:off x="-158844" y="386542"/>
            <a:ext cx="4779278" cy="948147"/>
          </a:xfrm>
          <a:prstGeom prst="rect">
            <a:avLst/>
          </a:prstGeom>
        </p:spPr>
      </p:pic>
    </p:spTree>
    <p:extLst>
      <p:ext uri="{BB962C8B-B14F-4D97-AF65-F5344CB8AC3E}">
        <p14:creationId xmlns:p14="http://schemas.microsoft.com/office/powerpoint/2010/main" val="376025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p:cNvSpPr>
            <a:spLocks/>
          </p:cNvSpPr>
          <p:nvPr/>
        </p:nvSpPr>
        <p:spPr bwMode="auto">
          <a:xfrm rot="5400000">
            <a:off x="4125610" y="-288476"/>
            <a:ext cx="285944" cy="712879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17" name="Text Box 25">
            <a:extLst>
              <a:ext uri="{FF2B5EF4-FFF2-40B4-BE49-F238E27FC236}">
                <a16:creationId xmlns:a16="http://schemas.microsoft.com/office/drawing/2014/main" id="{1653DD87-3D78-49C6-B3F0-2CF4237C52C4}"/>
              </a:ext>
            </a:extLst>
          </p:cNvPr>
          <p:cNvSpPr txBox="1">
            <a:spLocks noChangeArrowheads="1"/>
          </p:cNvSpPr>
          <p:nvPr/>
        </p:nvSpPr>
        <p:spPr bwMode="auto">
          <a:xfrm>
            <a:off x="409085" y="4299942"/>
            <a:ext cx="8327790"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Niềm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tự</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lòng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thủy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chung</a:t>
            </a:r>
            <a:r>
              <a:rPr lang="en-US" altLang="en-US" sz="2400" b="1" i="1" dirty="0">
                <a:latin typeface="Times New Roman" panose="02020603050405020304" pitchFamily="18" charset="0"/>
                <a:cs typeface="Times New Roman" panose="02020603050405020304" pitchFamily="18" charset="0"/>
              </a:rPr>
              <a:t>, </a:t>
            </a:r>
            <a:r>
              <a:rPr lang="en-US" altLang="en-US" sz="2400" b="1" i="1" err="1">
                <a:latin typeface="Times New Roman" panose="02020603050405020304" pitchFamily="18" charset="0"/>
                <a:cs typeface="Times New Roman" panose="02020603050405020304" pitchFamily="18" charset="0"/>
              </a:rPr>
              <a:t>gắn</a:t>
            </a:r>
            <a:r>
              <a:rPr lang="en-US" altLang="en-US" sz="2400" b="1" i="1">
                <a:latin typeface="Times New Roman" panose="02020603050405020304" pitchFamily="18" charset="0"/>
                <a:cs typeface="Times New Roman" panose="02020603050405020304" pitchFamily="18" charset="0"/>
              </a:rPr>
              <a:t> </a:t>
            </a:r>
            <a:r>
              <a:rPr lang="en-US" altLang="en-US" sz="2400" b="1" i="1" smtClean="0">
                <a:latin typeface="Times New Roman" panose="02020603050405020304" pitchFamily="18" charset="0"/>
                <a:cs typeface="Times New Roman" panose="02020603050405020304" pitchFamily="18" charset="0"/>
              </a:rPr>
              <a:t>bó </a:t>
            </a:r>
            <a:r>
              <a:rPr lang="en-US" altLang="en-US" sz="2400" b="1" i="1" dirty="0" err="1">
                <a:latin typeface="Times New Roman" panose="02020603050405020304" pitchFamily="18" charset="0"/>
                <a:cs typeface="Times New Roman" panose="02020603050405020304" pitchFamily="18" charset="0"/>
              </a:rPr>
              <a:t>với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quê</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hương</a:t>
            </a:r>
            <a:endParaRPr lang="en-US" altLang="en-US" sz="2400" b="1" i="1" dirty="0">
              <a:latin typeface="Times New Roman" panose="02020603050405020304" pitchFamily="18" charset="0"/>
              <a:cs typeface="Times New Roman" panose="02020603050405020304" pitchFamily="18" charset="0"/>
            </a:endParaRPr>
          </a:p>
        </p:txBody>
      </p:sp>
      <p:sp>
        <p:nvSpPr>
          <p:cNvPr id="18" name="Text Box 25">
            <a:extLst>
              <a:ext uri="{FF2B5EF4-FFF2-40B4-BE49-F238E27FC236}">
                <a16:creationId xmlns:a16="http://schemas.microsoft.com/office/drawing/2014/main" id="{B2DE127D-5E36-459A-90F0-54526B697366}"/>
              </a:ext>
            </a:extLst>
          </p:cNvPr>
          <p:cNvSpPr txBox="1">
            <a:spLocks noChangeArrowheads="1"/>
          </p:cNvSpPr>
          <p:nvPr/>
        </p:nvSpPr>
        <p:spPr bwMode="auto">
          <a:xfrm>
            <a:off x="398947" y="3694261"/>
            <a:ext cx="8337928"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ngợi</a:t>
            </a:r>
            <a:r>
              <a:rPr lang="en-US" altLang="en-US" sz="2400" b="1" i="1" dirty="0">
                <a:latin typeface="Times New Roman" panose="02020603050405020304" pitchFamily="18" charset="0"/>
                <a:cs typeface="Times New Roman" panose="02020603050405020304" pitchFamily="18" charset="0"/>
              </a:rPr>
              <a:t> ca </a:t>
            </a:r>
            <a:r>
              <a:rPr lang="en-US" altLang="en-US" sz="2400" b="1" i="1" dirty="0" err="1">
                <a:latin typeface="Times New Roman" panose="02020603050405020304" pitchFamily="18" charset="0"/>
                <a:cs typeface="Times New Roman" panose="02020603050405020304" pitchFamily="18" charset="0"/>
              </a:rPr>
              <a:t>sức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đẹp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dị</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lao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a:blip r:embed="rId2"/>
          <a:stretch>
            <a:fillRect/>
          </a:stretch>
        </p:blipFill>
        <p:spPr>
          <a:xfrm>
            <a:off x="422666" y="123479"/>
            <a:ext cx="3845916" cy="2376264"/>
          </a:xfrm>
          <a:prstGeom prst="rect">
            <a:avLst/>
          </a:prstGeom>
        </p:spPr>
      </p:pic>
      <p:pic>
        <p:nvPicPr>
          <p:cNvPr id="20" name="Picture 19"/>
          <p:cNvPicPr>
            <a:picLocks noChangeAspect="1"/>
          </p:cNvPicPr>
          <p:nvPr/>
        </p:nvPicPr>
        <p:blipFill>
          <a:blip r:embed="rId3"/>
          <a:stretch>
            <a:fillRect/>
          </a:stretch>
        </p:blipFill>
        <p:spPr>
          <a:xfrm>
            <a:off x="4572980" y="123479"/>
            <a:ext cx="4065452" cy="2376264"/>
          </a:xfrm>
          <a:prstGeom prst="rect">
            <a:avLst/>
          </a:prstGeom>
        </p:spPr>
      </p:pic>
      <p:pic>
        <p:nvPicPr>
          <p:cNvPr id="21" name="Picture 20"/>
          <p:cNvPicPr>
            <a:picLocks noChangeAspect="1"/>
          </p:cNvPicPr>
          <p:nvPr/>
        </p:nvPicPr>
        <p:blipFill>
          <a:blip r:embed="rId4"/>
          <a:stretch>
            <a:fillRect/>
          </a:stretch>
        </p:blipFill>
        <p:spPr>
          <a:xfrm>
            <a:off x="489268" y="2584381"/>
            <a:ext cx="3779848" cy="749873"/>
          </a:xfrm>
          <a:prstGeom prst="rect">
            <a:avLst/>
          </a:prstGeom>
        </p:spPr>
      </p:pic>
      <p:pic>
        <p:nvPicPr>
          <p:cNvPr id="22" name="Picture 21"/>
          <p:cNvPicPr>
            <a:picLocks noChangeAspect="1"/>
          </p:cNvPicPr>
          <p:nvPr/>
        </p:nvPicPr>
        <p:blipFill>
          <a:blip r:embed="rId5"/>
          <a:stretch>
            <a:fillRect/>
          </a:stretch>
        </p:blipFill>
        <p:spPr>
          <a:xfrm>
            <a:off x="4572980" y="2584381"/>
            <a:ext cx="3779848" cy="749873"/>
          </a:xfrm>
          <a:prstGeom prst="rect">
            <a:avLst/>
          </a:prstGeom>
        </p:spPr>
      </p:pic>
    </p:spTree>
    <p:extLst>
      <p:ext uri="{BB962C8B-B14F-4D97-AF65-F5344CB8AC3E}">
        <p14:creationId xmlns:p14="http://schemas.microsoft.com/office/powerpoint/2010/main" val="39496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Tranh sơn dầu Thuyền Buồm &quot;Thuyền và sóng biển&quot;"/>
          <p:cNvPicPr>
            <a:picLocks noChangeAspect="1" noChangeArrowheads="1"/>
          </p:cNvPicPr>
          <p:nvPr/>
        </p:nvPicPr>
        <p:blipFill>
          <a:blip r:embed="rId3"/>
          <a:srcRect/>
          <a:stretch>
            <a:fillRect/>
          </a:stretch>
        </p:blipFill>
        <p:spPr bwMode="auto">
          <a:xfrm>
            <a:off x="5181281" y="768766"/>
            <a:ext cx="4139622" cy="4470063"/>
          </a:xfrm>
          <a:prstGeom prst="rect">
            <a:avLst/>
          </a:prstGeom>
          <a:noFill/>
          <a:effectLst>
            <a:softEdge rad="635000"/>
          </a:effectLst>
        </p:spPr>
      </p:pic>
      <p:sp>
        <p:nvSpPr>
          <p:cNvPr id="5" name="Rounded Rectangle 4"/>
          <p:cNvSpPr/>
          <p:nvPr/>
        </p:nvSpPr>
        <p:spPr>
          <a:xfrm>
            <a:off x="251520" y="212168"/>
            <a:ext cx="5741282" cy="4591830"/>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785"/>
            <a:endParaRPr lang="en-US" i="1">
              <a:solidFill>
                <a:prstClr val="white"/>
              </a:solidFill>
              <a:latin typeface="Times New Roman" pitchFamily="18" charset="0"/>
              <a:cs typeface="Times New Roman" pitchFamily="18" charset="0"/>
            </a:endParaRPr>
          </a:p>
        </p:txBody>
      </p:sp>
      <p:grpSp>
        <p:nvGrpSpPr>
          <p:cNvPr id="6" name="Group 5"/>
          <p:cNvGrpSpPr/>
          <p:nvPr/>
        </p:nvGrpSpPr>
        <p:grpSpPr>
          <a:xfrm>
            <a:off x="202828" y="452642"/>
            <a:ext cx="3577085" cy="396451"/>
            <a:chOff x="2840539" y="3818711"/>
            <a:chExt cx="9540136" cy="1057201"/>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8" name="Group 7"/>
            <p:cNvGrpSpPr/>
            <p:nvPr/>
          </p:nvGrpSpPr>
          <p:grpSpPr>
            <a:xfrm>
              <a:off x="2840539" y="3886200"/>
              <a:ext cx="9540136" cy="989712"/>
              <a:chOff x="2840539" y="3733800"/>
              <a:chExt cx="9540136" cy="989712"/>
            </a:xfrm>
          </p:grpSpPr>
          <p:sp>
            <p:nvSpPr>
              <p:cNvPr id="9" name="Round Same Side Corner Rectangle 8"/>
              <p:cNvSpPr/>
              <p:nvPr/>
            </p:nvSpPr>
            <p:spPr>
              <a:xfrm rot="5400000">
                <a:off x="7247263" y="-602966"/>
                <a:ext cx="731518" cy="953530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1" name="Rectangle 10"/>
              <p:cNvSpPr/>
              <p:nvPr/>
            </p:nvSpPr>
            <p:spPr>
              <a:xfrm>
                <a:off x="4460662" y="3738629"/>
                <a:ext cx="7418382" cy="984883"/>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ĐỌC- TÌM </a:t>
                </a:r>
                <a:r>
                  <a:rPr lang="en-US" b="1" i="1" kern="0" dirty="0">
                    <a:solidFill>
                      <a:prstClr val="white"/>
                    </a:solidFill>
                    <a:latin typeface="Times New Roman" pitchFamily="18" charset="0"/>
                    <a:cs typeface="Times New Roman" pitchFamily="18" charset="0"/>
                  </a:rPr>
                  <a:t>HIỂU CHUNG</a:t>
                </a:r>
                <a:endParaRPr lang="en-US" i="1" kern="0" dirty="0">
                  <a:solidFill>
                    <a:prstClr val="white"/>
                  </a:solidFill>
                  <a:latin typeface="Times New Roman" pitchFamily="18" charset="0"/>
                  <a:cs typeface="Times New Roman" pitchFamily="18" charset="0"/>
                </a:endParaRPr>
              </a:p>
            </p:txBody>
          </p:sp>
          <p:sp>
            <p:nvSpPr>
              <p:cNvPr id="12" name="TextBox 11"/>
              <p:cNvSpPr txBox="1"/>
              <p:nvPr/>
            </p:nvSpPr>
            <p:spPr>
              <a:xfrm>
                <a:off x="3233739" y="3733800"/>
                <a:ext cx="731919" cy="984883"/>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188672" y="1707654"/>
            <a:ext cx="3591240" cy="404871"/>
            <a:chOff x="2840539" y="3818711"/>
            <a:chExt cx="9577889" cy="1079635"/>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15" name="Group 14"/>
            <p:cNvGrpSpPr/>
            <p:nvPr/>
          </p:nvGrpSpPr>
          <p:grpSpPr>
            <a:xfrm>
              <a:off x="2840539" y="3886200"/>
              <a:ext cx="9577889" cy="1012146"/>
              <a:chOff x="2840539" y="3733800"/>
              <a:chExt cx="9577889" cy="1012146"/>
            </a:xfrm>
          </p:grpSpPr>
          <p:sp>
            <p:nvSpPr>
              <p:cNvPr id="16" name="Round Same Side Corner Rectangle 15"/>
              <p:cNvSpPr/>
              <p:nvPr/>
            </p:nvSpPr>
            <p:spPr>
              <a:xfrm rot="5400000">
                <a:off x="7266139" y="-621841"/>
                <a:ext cx="731519" cy="957305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8" name="Rectangle 17"/>
              <p:cNvSpPr/>
              <p:nvPr/>
            </p:nvSpPr>
            <p:spPr>
              <a:xfrm>
                <a:off x="4460662" y="3761079"/>
                <a:ext cx="6597538" cy="984867"/>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9" name="TextBox 18"/>
              <p:cNvSpPr txBox="1"/>
              <p:nvPr/>
            </p:nvSpPr>
            <p:spPr>
              <a:xfrm>
                <a:off x="3114033" y="3733800"/>
                <a:ext cx="971332" cy="984867"/>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188686" y="3386053"/>
            <a:ext cx="3591225" cy="455056"/>
            <a:chOff x="2840539" y="3818711"/>
            <a:chExt cx="9577845" cy="1061391"/>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22" name="Group 21"/>
            <p:cNvGrpSpPr/>
            <p:nvPr/>
          </p:nvGrpSpPr>
          <p:grpSpPr>
            <a:xfrm>
              <a:off x="2840539" y="3951331"/>
              <a:ext cx="9577845" cy="928771"/>
              <a:chOff x="2840539" y="3798931"/>
              <a:chExt cx="9577845" cy="928771"/>
            </a:xfrm>
          </p:grpSpPr>
          <p:sp>
            <p:nvSpPr>
              <p:cNvPr id="23" name="Round Same Side Corner Rectangle 22"/>
              <p:cNvSpPr/>
              <p:nvPr/>
            </p:nvSpPr>
            <p:spPr>
              <a:xfrm rot="5400000">
                <a:off x="7266117" y="-621815"/>
                <a:ext cx="731521" cy="957301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5" name="Rectangle 24"/>
              <p:cNvSpPr/>
              <p:nvPr/>
            </p:nvSpPr>
            <p:spPr>
              <a:xfrm>
                <a:off x="4460662" y="3866257"/>
                <a:ext cx="3553571" cy="861445"/>
              </a:xfrm>
              <a:prstGeom prst="rect">
                <a:avLst/>
              </a:prstGeom>
            </p:spPr>
            <p:txBody>
              <a:bodyPr wrap="none">
                <a:spAutoFit/>
              </a:bodyPr>
              <a:lstStyle/>
              <a:p>
                <a:pPr defTabSz="342263">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6" name="TextBox 25"/>
              <p:cNvSpPr txBox="1"/>
              <p:nvPr/>
            </p:nvSpPr>
            <p:spPr>
              <a:xfrm>
                <a:off x="2994335" y="3829960"/>
                <a:ext cx="1210744" cy="861445"/>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390332" y="824093"/>
            <a:ext cx="3945779" cy="865565"/>
          </a:xfrm>
          <a:prstGeom prst="rect">
            <a:avLst/>
          </a:prstGeom>
        </p:spPr>
        <p:txBody>
          <a:bodyPr wrap="square" lIns="34238" tIns="17117" rIns="34238" bIns="17117">
            <a:spAutoFit/>
          </a:bodyPr>
          <a:lstStyle/>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Đọc</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chú</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thích</a:t>
            </a:r>
            <a:endParaRPr lang="vi-VN" b="1" i="1" dirty="0">
              <a:solidFill>
                <a:prstClr val="black"/>
              </a:solidFill>
              <a:latin typeface="Times New Roman" pitchFamily="18" charset="0"/>
              <a:cs typeface="Times New Roman" pitchFamily="18" charset="0"/>
            </a:endParaRPr>
          </a:p>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Tìm</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hiểu</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8" name="Rectangle 27"/>
          <p:cNvSpPr/>
          <p:nvPr/>
        </p:nvSpPr>
        <p:spPr>
          <a:xfrm>
            <a:off x="445411" y="3866425"/>
            <a:ext cx="2021959" cy="865565"/>
          </a:xfrm>
          <a:prstGeom prst="rect">
            <a:avLst/>
          </a:prstGeom>
        </p:spPr>
        <p:txBody>
          <a:bodyPr wrap="square" lIns="34238" tIns="17117" rIns="34238" bIns="17117">
            <a:spAutoFit/>
          </a:bodyPr>
          <a:lstStyle/>
          <a:p>
            <a:pPr marL="0" lvl="1" indent="-278090" defTabSz="814785">
              <a:lnSpc>
                <a:spcPct val="150000"/>
              </a:lnSpc>
              <a:buFont typeface="+mj-lt"/>
              <a:buAutoNum type="arabicPeriod"/>
            </a:pPr>
            <a:r>
              <a:rPr lang="en-US" b="1" i="1" dirty="0" err="1" smtClean="0">
                <a:solidFill>
                  <a:prstClr val="black">
                    <a:lumMod val="95000"/>
                    <a:lumOff val="5000"/>
                  </a:prstClr>
                </a:solidFill>
                <a:latin typeface="Times New Roman" pitchFamily="18" charset="0"/>
                <a:cs typeface="Times New Roman" pitchFamily="18" charset="0"/>
              </a:rPr>
              <a:t>Nghệ</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thuật</a:t>
            </a:r>
            <a:endParaRPr lang="en-US" b="1" i="1" dirty="0" smtClean="0">
              <a:solidFill>
                <a:prstClr val="black">
                  <a:lumMod val="95000"/>
                  <a:lumOff val="5000"/>
                </a:prstClr>
              </a:solidFill>
              <a:latin typeface="Times New Roman" pitchFamily="18" charset="0"/>
              <a:cs typeface="Times New Roman" pitchFamily="18" charset="0"/>
            </a:endParaRPr>
          </a:p>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a:t>
            </a:r>
            <a:r>
              <a:rPr lang="en-US" b="1" i="1" dirty="0" smtClean="0">
                <a:solidFill>
                  <a:prstClr val="black">
                    <a:lumMod val="95000"/>
                    <a:lumOff val="5000"/>
                  </a:prstClr>
                </a:solidFill>
                <a:latin typeface="Times New Roman" pitchFamily="18" charset="0"/>
                <a:cs typeface="Times New Roman" pitchFamily="18" charset="0"/>
              </a:rPr>
              <a:t>dung</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417240" y="2571750"/>
            <a:ext cx="4927491" cy="278225"/>
          </a:xfrm>
          <a:prstGeom prst="rect">
            <a:avLst/>
          </a:prstGeom>
        </p:spPr>
        <p:txBody>
          <a:bodyPr wrap="square" lIns="34238" tIns="17117" rIns="34238" bIns="17117">
            <a:spAutoFit/>
          </a:bodyPr>
          <a:lstStyle/>
          <a:p>
            <a:pPr marL="0" lvl="1" indent="-278090" defTabSz="814785">
              <a:lnSpc>
                <a:spcPts val="1875"/>
              </a:lnSpc>
            </a:pPr>
            <a:r>
              <a:rPr lang="en-US" b="1" i="1" dirty="0" smtClean="0">
                <a:solidFill>
                  <a:prstClr val="black">
                    <a:lumMod val="95000"/>
                    <a:lumOff val="5000"/>
                  </a:prstClr>
                </a:solidFill>
                <a:latin typeface="Times New Roman" pitchFamily="18" charset="0"/>
                <a:cs typeface="Times New Roman" pitchFamily="18" charset="0"/>
              </a:rPr>
              <a:t>2. </a:t>
            </a:r>
            <a:r>
              <a:rPr lang="en-US" b="1" i="1" dirty="0" err="1" smtClean="0">
                <a:solidFill>
                  <a:prstClr val="black">
                    <a:lumMod val="95000"/>
                    <a:lumOff val="5000"/>
                  </a:prstClr>
                </a:solidFill>
                <a:latin typeface="Times New Roman" pitchFamily="18" charset="0"/>
                <a:cs typeface="Times New Roman" pitchFamily="18" charset="0"/>
              </a:rPr>
              <a:t>Bức</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tranh</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lao</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động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của</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hàng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chài</a:t>
            </a:r>
            <a:r>
              <a:rPr lang="en-US" b="1" i="1" dirty="0" smtClean="0">
                <a:solidFill>
                  <a:prstClr val="black">
                    <a:lumMod val="95000"/>
                    <a:lumOff val="5000"/>
                  </a:prstClr>
                </a:solidFill>
                <a:latin typeface="Times New Roman" pitchFamily="18" charset="0"/>
                <a:cs typeface="Times New Roman" pitchFamily="18" charset="0"/>
              </a:rPr>
              <a:t> (14 </a:t>
            </a:r>
            <a:r>
              <a:rPr lang="en-US" b="1" i="1" dirty="0" err="1" smtClean="0">
                <a:solidFill>
                  <a:prstClr val="black">
                    <a:lumMod val="95000"/>
                    <a:lumOff val="5000"/>
                  </a:prstClr>
                </a:solidFill>
                <a:latin typeface="Times New Roman" pitchFamily="18" charset="0"/>
                <a:cs typeface="Times New Roman" pitchFamily="18" charset="0"/>
              </a:rPr>
              <a:t>câu</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tiếp</a:t>
            </a:r>
            <a:r>
              <a:rPr lang="en-US" b="1" i="1" dirty="0" smtClean="0">
                <a:solidFill>
                  <a:prstClr val="black">
                    <a:lumMod val="95000"/>
                    <a:lumOff val="5000"/>
                  </a:prstClr>
                </a:solidFill>
                <a:latin typeface="Times New Roman" pitchFamily="18" charset="0"/>
                <a:cs typeface="Times New Roman" pitchFamily="18" charset="0"/>
              </a:rPr>
              <a:t>)</a:t>
            </a:r>
            <a:endParaRPr lang="en-US" b="1" i="1" dirty="0">
              <a:solidFill>
                <a:prstClr val="black">
                  <a:lumMod val="95000"/>
                  <a:lumOff val="5000"/>
                </a:prstClr>
              </a:solidFill>
              <a:latin typeface="Times New Roman" pitchFamily="18" charset="0"/>
              <a:cs typeface="Times New Roman" pitchFamily="18" charset="0"/>
            </a:endParaRPr>
          </a:p>
        </p:txBody>
      </p:sp>
      <p:sp>
        <p:nvSpPr>
          <p:cNvPr id="30" name="Rectangle 29"/>
          <p:cNvSpPr/>
          <p:nvPr/>
        </p:nvSpPr>
        <p:spPr>
          <a:xfrm>
            <a:off x="417238" y="2188038"/>
            <a:ext cx="5432646" cy="278225"/>
          </a:xfrm>
          <a:prstGeom prst="rect">
            <a:avLst/>
          </a:prstGeom>
        </p:spPr>
        <p:txBody>
          <a:bodyPr wrap="square" lIns="34238" tIns="17117" rIns="34238" bIns="17117">
            <a:spAutoFit/>
          </a:bodyPr>
          <a:lstStyle/>
          <a:p>
            <a:pPr marL="0" lvl="1" indent="-278090" defTabSz="814785">
              <a:lnSpc>
                <a:spcPts val="1875"/>
              </a:lnSpc>
              <a:buFont typeface="+mj-lt"/>
              <a:buAutoNum type="arabicPeriod"/>
            </a:pPr>
            <a:r>
              <a:rPr lang="en-US" b="1" i="1" smtClean="0">
                <a:solidFill>
                  <a:prstClr val="black">
                    <a:lumMod val="95000"/>
                    <a:lumOff val="5000"/>
                  </a:prstClr>
                </a:solidFill>
                <a:latin typeface="Times New Roman" pitchFamily="18" charset="0"/>
                <a:cs typeface="Times New Roman" pitchFamily="18" charset="0"/>
              </a:rPr>
              <a:t>Giới thiệu chung về làng quê (2câu đầu)</a:t>
            </a:r>
            <a:endParaRPr lang="en-US" b="1" i="1" dirty="0">
              <a:solidFill>
                <a:prstClr val="black">
                  <a:lumMod val="95000"/>
                  <a:lumOff val="5000"/>
                </a:prstClr>
              </a:solidFill>
              <a:latin typeface="Times New Roman" pitchFamily="18" charset="0"/>
              <a:cs typeface="Times New Roman" pitchFamily="18" charset="0"/>
            </a:endParaRPr>
          </a:p>
        </p:txBody>
      </p:sp>
      <p:sp>
        <p:nvSpPr>
          <p:cNvPr id="31" name="Rectangle 30"/>
          <p:cNvSpPr/>
          <p:nvPr/>
        </p:nvSpPr>
        <p:spPr>
          <a:xfrm>
            <a:off x="417237" y="3003798"/>
            <a:ext cx="4644020" cy="278225"/>
          </a:xfrm>
          <a:prstGeom prst="rect">
            <a:avLst/>
          </a:prstGeom>
        </p:spPr>
        <p:txBody>
          <a:bodyPr wrap="square" lIns="34238" tIns="17117" rIns="34238" bIns="17117">
            <a:spAutoFit/>
          </a:bodyPr>
          <a:lstStyle/>
          <a:p>
            <a:pPr marL="0" lvl="1" indent="-278090" defTabSz="814785">
              <a:lnSpc>
                <a:spcPts val="1875"/>
              </a:lnSpc>
            </a:pPr>
            <a:r>
              <a:rPr lang="en-US" b="1" i="1" smtClean="0">
                <a:solidFill>
                  <a:prstClr val="black">
                    <a:lumMod val="95000"/>
                    <a:lumOff val="5000"/>
                  </a:prstClr>
                </a:solidFill>
                <a:latin typeface="Times New Roman" pitchFamily="18" charset="0"/>
                <a:cs typeface="Times New Roman" pitchFamily="18" charset="0"/>
              </a:rPr>
              <a:t>3. Nỗi nhớ quê hương (còn lại)</a:t>
            </a:r>
            <a:endParaRPr lang="en-US" b="1" i="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208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455016" y="1555720"/>
            <a:ext cx="4572000" cy="2554545"/>
          </a:xfrm>
          <a:prstGeom prst="rect">
            <a:avLst/>
          </a:prstGeom>
        </p:spPr>
        <p:txBody>
          <a:bodyPr>
            <a:spAutoFit/>
          </a:bodyPr>
          <a:lstStyle/>
          <a:p>
            <a:pPr>
              <a:lnSpc>
                <a:spcPct val="20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p>
        </p:txBody>
      </p:sp>
      <p:sp>
        <p:nvSpPr>
          <p:cNvPr id="14" name="Diamond 13"/>
          <p:cNvSpPr/>
          <p:nvPr/>
        </p:nvSpPr>
        <p:spPr>
          <a:xfrm>
            <a:off x="5121989" y="638731"/>
            <a:ext cx="3783877" cy="3937088"/>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943" y="1523109"/>
            <a:ext cx="2369457" cy="2439903"/>
          </a:xfrm>
          <a:prstGeom prst="rect">
            <a:avLst/>
          </a:prstGeom>
        </p:spPr>
      </p:pic>
      <p:grpSp>
        <p:nvGrpSpPr>
          <p:cNvPr id="13" name="Group 12"/>
          <p:cNvGrpSpPr/>
          <p:nvPr/>
        </p:nvGrpSpPr>
        <p:grpSpPr>
          <a:xfrm>
            <a:off x="-66914" y="148474"/>
            <a:ext cx="3753205" cy="369332"/>
            <a:chOff x="-178462" y="1828800"/>
            <a:chExt cx="10009850" cy="984885"/>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7" name="TextBox 16"/>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5561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5580112" y="2211710"/>
            <a:ext cx="1440160" cy="10801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latin typeface="Times New Roman" pitchFamily="18" charset="0"/>
                <a:cs typeface="Times New Roman" pitchFamily="18" charset="0"/>
              </a:rPr>
              <a:t>NỖI NHỚ</a:t>
            </a:r>
            <a:endParaRPr lang="en-US" sz="2800" b="1" i="1">
              <a:latin typeface="Times New Roman" pitchFamily="18" charset="0"/>
              <a:cs typeface="Times New Roman" pitchFamily="18" charset="0"/>
            </a:endParaRPr>
          </a:p>
        </p:txBody>
      </p:sp>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Diamond 12"/>
          <p:cNvSpPr/>
          <p:nvPr/>
        </p:nvSpPr>
        <p:spPr>
          <a:xfrm>
            <a:off x="298654" y="1131591"/>
            <a:ext cx="3373268" cy="35050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4333321" y="993121"/>
            <a:ext cx="1563081" cy="1510200"/>
            <a:chOff x="1298411" y="433371"/>
            <a:chExt cx="1779105" cy="1779105"/>
          </a:xfrm>
          <a:solidFill>
            <a:schemeClr val="accent5">
              <a:lumMod val="20000"/>
              <a:lumOff val="80000"/>
            </a:schemeClr>
          </a:solidFill>
          <a:scene3d>
            <a:camera prst="orthographicFront"/>
            <a:lightRig rig="flat" dir="t"/>
          </a:scene3d>
        </p:grpSpPr>
        <p:sp>
          <p:nvSpPr>
            <p:cNvPr id="24" name="Rounded Rectangle 23"/>
            <p:cNvSpPr/>
            <p:nvPr/>
          </p:nvSpPr>
          <p:spPr>
            <a:xfrm>
              <a:off x="129841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5" name="Rounded Rectangle 5"/>
            <p:cNvSpPr/>
            <p:nvPr/>
          </p:nvSpPr>
          <p:spPr>
            <a:xfrm>
              <a:off x="138526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Màu nước xanh</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753337" y="993121"/>
            <a:ext cx="1563081" cy="1510200"/>
            <a:chOff x="3214371" y="433371"/>
            <a:chExt cx="1779105" cy="1779105"/>
          </a:xfrm>
          <a:solidFill>
            <a:schemeClr val="accent5">
              <a:lumMod val="40000"/>
              <a:lumOff val="60000"/>
            </a:schemeClr>
          </a:solidFill>
          <a:scene3d>
            <a:camera prst="orthographicFront"/>
            <a:lightRig rig="flat" dir="t"/>
          </a:scene3d>
        </p:grpSpPr>
        <p:sp>
          <p:nvSpPr>
            <p:cNvPr id="22" name="Rounded Rectangle 21"/>
            <p:cNvSpPr/>
            <p:nvPr/>
          </p:nvSpPr>
          <p:spPr>
            <a:xfrm>
              <a:off x="321437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3750088"/>
                <a:satOff val="-5627"/>
                <a:lumOff val="-915"/>
                <a:alphaOff val="0"/>
              </a:schemeClr>
            </a:fillRef>
            <a:effectRef idx="2">
              <a:schemeClr val="accent3">
                <a:hueOff val="3750088"/>
                <a:satOff val="-5627"/>
                <a:lumOff val="-915"/>
                <a:alphaOff val="0"/>
              </a:schemeClr>
            </a:effectRef>
            <a:fontRef idx="minor">
              <a:schemeClr val="lt1"/>
            </a:fontRef>
          </p:style>
        </p:sp>
        <p:sp>
          <p:nvSpPr>
            <p:cNvPr id="23" name="Rounded Rectangle 7"/>
            <p:cNvSpPr/>
            <p:nvPr/>
          </p:nvSpPr>
          <p:spPr>
            <a:xfrm>
              <a:off x="330122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Cá bạc</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333321" y="2909081"/>
            <a:ext cx="1563081" cy="1510200"/>
            <a:chOff x="1298411" y="2349331"/>
            <a:chExt cx="1779105" cy="1779105"/>
          </a:xfrm>
          <a:scene3d>
            <a:camera prst="orthographicFront"/>
            <a:lightRig rig="flat" dir="t"/>
          </a:scene3d>
        </p:grpSpPr>
        <p:sp>
          <p:nvSpPr>
            <p:cNvPr id="20" name="Rounded Rectangle 19"/>
            <p:cNvSpPr/>
            <p:nvPr/>
          </p:nvSpPr>
          <p:spPr>
            <a:xfrm>
              <a:off x="1298411" y="2349331"/>
              <a:ext cx="1779105" cy="1779105"/>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7500176"/>
                <a:satOff val="-11253"/>
                <a:lumOff val="-1830"/>
                <a:alphaOff val="0"/>
              </a:schemeClr>
            </a:fillRef>
            <a:effectRef idx="2">
              <a:schemeClr val="accent3">
                <a:hueOff val="7500176"/>
                <a:satOff val="-11253"/>
                <a:lumOff val="-1830"/>
                <a:alphaOff val="0"/>
              </a:schemeClr>
            </a:effectRef>
            <a:fontRef idx="minor">
              <a:schemeClr val="lt1"/>
            </a:fontRef>
          </p:style>
        </p:sp>
        <p:sp>
          <p:nvSpPr>
            <p:cNvPr id="21" name="Rounded Rectangle 9"/>
            <p:cNvSpPr/>
            <p:nvPr/>
          </p:nvSpPr>
          <p:spPr>
            <a:xfrm>
              <a:off x="1385260" y="2436180"/>
              <a:ext cx="1605407" cy="16054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Con thuyền, cánh buồm</a:t>
              </a:r>
              <a:endParaRPr lang="en-US" sz="2400" b="1" i="1"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753337" y="2909081"/>
            <a:ext cx="1563081" cy="1510200"/>
            <a:chOff x="3214371" y="2349331"/>
            <a:chExt cx="1779105" cy="1779105"/>
          </a:xfrm>
          <a:solidFill>
            <a:schemeClr val="accent5"/>
          </a:solidFill>
          <a:scene3d>
            <a:camera prst="orthographicFront"/>
            <a:lightRig rig="flat" dir="t"/>
          </a:scene3d>
        </p:grpSpPr>
        <p:sp>
          <p:nvSpPr>
            <p:cNvPr id="18" name="Rounded Rectangle 17"/>
            <p:cNvSpPr/>
            <p:nvPr/>
          </p:nvSpPr>
          <p:spPr>
            <a:xfrm>
              <a:off x="3214371" y="234933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9" name="Rounded Rectangle 11"/>
            <p:cNvSpPr/>
            <p:nvPr/>
          </p:nvSpPr>
          <p:spPr>
            <a:xfrm>
              <a:off x="3301220" y="243618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Mùi mặn nồng</a:t>
              </a:r>
              <a:endParaRPr lang="en-US" sz="2400" b="1" i="1" kern="1200" dirty="0">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69" y="1851671"/>
            <a:ext cx="2109438" cy="2172153"/>
          </a:xfrm>
          <a:prstGeom prst="rect">
            <a:avLst/>
          </a:prstGeom>
        </p:spPr>
      </p:pic>
      <p:grpSp>
        <p:nvGrpSpPr>
          <p:cNvPr id="28" name="Group 27"/>
          <p:cNvGrpSpPr/>
          <p:nvPr/>
        </p:nvGrpSpPr>
        <p:grpSpPr>
          <a:xfrm>
            <a:off x="-66914" y="148474"/>
            <a:ext cx="3753205" cy="369332"/>
            <a:chOff x="-178462" y="1828800"/>
            <a:chExt cx="10009850" cy="984885"/>
          </a:xfrm>
        </p:grpSpPr>
        <p:sp>
          <p:nvSpPr>
            <p:cNvPr id="29" name="Round Same Side Corner Rectangle 2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30" name="TextBox 29"/>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084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há Tam Giang - ngư dân quăng lưới"/>
          <p:cNvPicPr>
            <a:picLocks noChangeAspect="1" noChangeArrowheads="1"/>
          </p:cNvPicPr>
          <p:nvPr/>
        </p:nvPicPr>
        <p:blipFill>
          <a:blip r:embed="rId3"/>
          <a:srcRect/>
          <a:stretch>
            <a:fillRect/>
          </a:stretch>
        </p:blipFill>
        <p:spPr bwMode="auto">
          <a:xfrm>
            <a:off x="2843808" y="-308570"/>
            <a:ext cx="6840759" cy="6342546"/>
          </a:xfrm>
          <a:prstGeom prst="rect">
            <a:avLst/>
          </a:prstGeom>
          <a:ln>
            <a:noFill/>
          </a:ln>
          <a:effectLst>
            <a:softEdge rad="1270000"/>
          </a:effectLst>
        </p:spPr>
      </p:pic>
      <p:graphicFrame>
        <p:nvGraphicFramePr>
          <p:cNvPr id="4" name="Diagram 3">
            <a:extLst>
              <a:ext uri="{FF2B5EF4-FFF2-40B4-BE49-F238E27FC236}">
                <a16:creationId xmlns:a16="http://schemas.microsoft.com/office/drawing/2014/main" id="{F0178C79-8EA8-48D7-BD08-842BD6A2A099}"/>
              </a:ext>
            </a:extLst>
          </p:cNvPr>
          <p:cNvGraphicFramePr/>
          <p:nvPr>
            <p:extLst>
              <p:ext uri="{D42A27DB-BD31-4B8C-83A1-F6EECF244321}">
                <p14:modId xmlns:p14="http://schemas.microsoft.com/office/powerpoint/2010/main" val="3508739844"/>
              </p:ext>
            </p:extLst>
          </p:nvPr>
        </p:nvGraphicFramePr>
        <p:xfrm>
          <a:off x="-324544" y="699542"/>
          <a:ext cx="5544616"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80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9912" y="627534"/>
            <a:ext cx="4968552" cy="3785652"/>
          </a:xfrm>
          <a:prstGeom prst="rect">
            <a:avLst/>
          </a:prstGeom>
        </p:spPr>
        <p:txBody>
          <a:bodyPr wrap="square">
            <a:spAutoFit/>
          </a:bodyPr>
          <a:lstStyle/>
          <a:p>
            <a:pPr algn="just">
              <a:lnSpc>
                <a:spcPct val="150000"/>
              </a:lnSpc>
            </a:pPr>
            <a:r>
              <a:rPr lang="vi-VN" sz="2000" i="1" dirty="0">
                <a:solidFill>
                  <a:srgbClr val="FF0000"/>
                </a:solidFill>
                <a:latin typeface="+mj-lt"/>
                <a:cs typeface="#9Slide03 Arima Madurai Bold" pitchFamily="2" charset="0"/>
              </a:rPr>
              <a:t>Với những vần thơ bình dị mà gợi cảm, bài thơ “Quê hương” của Tế Hanh đã vẽ ra một bức tranh tươi sáng, sinh động về một làng quê miền biển, trong đó nổi bật lên hình ảnh khoẻ khoắn, đầy sức sống của người dân làng chài và sinh hoạt lao động làng chài. Bài thơ còn cho thấy tình cảm quê hương trong sáng, tha thiết của nhà thơ</a:t>
            </a:r>
            <a:r>
              <a:rPr lang="vi-VN" sz="2000" i="1" dirty="0" smtClean="0">
                <a:solidFill>
                  <a:srgbClr val="FF0000"/>
                </a:solidFill>
                <a:latin typeface="+mj-lt"/>
                <a:cs typeface="#9Slide03 Arima Madurai Bold" pitchFamily="2" charset="0"/>
              </a:rPr>
              <a:t>.</a:t>
            </a:r>
            <a:endParaRPr lang="en-US" sz="2000" i="1" dirty="0">
              <a:solidFill>
                <a:srgbClr val="FF0000"/>
              </a:solidFill>
              <a:latin typeface="+mj-lt"/>
              <a:cs typeface="#9Slide03 Arima Madurai Bold" pitchFamily="2"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439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5" y="148474"/>
            <a:ext cx="3753205" cy="369332"/>
            <a:chOff x="-178462" y="1828800"/>
            <a:chExt cx="10009850" cy="984885"/>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662"/>
              <a:endParaRPr lang="en-US" sz="1600">
                <a:solidFill>
                  <a:prstClr val="white"/>
                </a:solidFill>
              </a:endParaRPr>
            </a:p>
          </p:txBody>
        </p:sp>
        <p:sp>
          <p:nvSpPr>
            <p:cNvPr id="6" name="TextBox 5"/>
            <p:cNvSpPr txBox="1"/>
            <p:nvPr/>
          </p:nvSpPr>
          <p:spPr>
            <a:xfrm>
              <a:off x="85074" y="1828800"/>
              <a:ext cx="1631858" cy="984885"/>
            </a:xfrm>
            <a:prstGeom prst="rect">
              <a:avLst/>
            </a:prstGeom>
            <a:noFill/>
          </p:spPr>
          <p:txBody>
            <a:bodyPr wrap="square" rtlCol="0">
              <a:spAutoFit/>
            </a:bodyPr>
            <a:lstStyle/>
            <a:p>
              <a:pPr algn="ctr" defTabSz="8076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85"/>
            </a:xfrm>
            <a:prstGeom prst="rect">
              <a:avLst/>
            </a:prstGeom>
            <a:noFill/>
          </p:spPr>
          <p:txBody>
            <a:bodyPr wrap="square" rtlCol="0">
              <a:spAutoFit/>
            </a:bodyPr>
            <a:lstStyle/>
            <a:p>
              <a:pPr defTabSz="807662"/>
              <a:r>
                <a:rPr lang="en-US" b="1">
                  <a:solidFill>
                    <a:srgbClr val="31859C"/>
                  </a:solidFill>
                  <a:latin typeface="Tahoma" panose="020B0604030504040204" pitchFamily="34" charset="0"/>
                  <a:cs typeface="Tahoma" panose="020B0604030504040204" pitchFamily="34" charset="0"/>
                </a:rPr>
                <a:t>TỔNG KẾT</a:t>
              </a:r>
            </a:p>
          </p:txBody>
        </p:sp>
      </p:grpSp>
      <p:sp>
        <p:nvSpPr>
          <p:cNvPr id="8" name="Rectangle 7"/>
          <p:cNvSpPr/>
          <p:nvPr/>
        </p:nvSpPr>
        <p:spPr>
          <a:xfrm>
            <a:off x="618713" y="3067377"/>
            <a:ext cx="6939434"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595869" y="3062873"/>
            <a:ext cx="6953527"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706">
                <a:spcBef>
                  <a:spcPts val="450"/>
                </a:spcBef>
                <a:defRPr/>
              </a:pPr>
              <a:r>
                <a:rPr lang="en-US" sz="2000" b="1" kern="0" dirty="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2</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1122730" y="3482480"/>
            <a:ext cx="6210234" cy="650061"/>
          </a:xfrm>
          <a:prstGeom prst="rect">
            <a:avLst/>
          </a:prstGeom>
        </p:spPr>
        <p:txBody>
          <a:bodyPr wrap="square" lIns="34168" tIns="17087" rIns="34168" bIns="17087">
            <a:spAutoFit/>
          </a:bodyPr>
          <a:lstStyle/>
          <a:p>
            <a:pPr marL="285750" indent="-285750" defTabSz="813459">
              <a:buFont typeface="Wingdings" pitchFamily="2" charset="2"/>
              <a:buChar char="§"/>
            </a:pPr>
            <a:r>
              <a:rPr lang="vi-VN" sz="2000" b="1" i="1" dirty="0">
                <a:latin typeface="+mj-lt"/>
              </a:rPr>
              <a:t>Thiên nhiên, lao động, sinh hoạt toát lên vẻ đẹp trong sáng, khoẻ khoắn vừa chân thực, vừa lãng mạn.</a:t>
            </a:r>
            <a:endParaRPr lang="vi-VN" sz="2000" b="1" i="1" dirty="0">
              <a:solidFill>
                <a:prstClr val="black"/>
              </a:solidFill>
              <a:latin typeface="+mj-lt"/>
            </a:endParaRPr>
          </a:p>
        </p:txBody>
      </p:sp>
      <p:sp>
        <p:nvSpPr>
          <p:cNvPr id="13" name="Rectangle 12"/>
          <p:cNvSpPr/>
          <p:nvPr/>
        </p:nvSpPr>
        <p:spPr>
          <a:xfrm>
            <a:off x="628424" y="781751"/>
            <a:ext cx="6939434" cy="1801565"/>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651288" y="781747"/>
            <a:ext cx="6921822" cy="308612"/>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1</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1132482" y="1244488"/>
            <a:ext cx="4115229" cy="1338828"/>
          </a:xfrm>
          <a:prstGeom prst="rect">
            <a:avLst/>
          </a:prstGeom>
        </p:spPr>
        <p:txBody>
          <a:bodyPr wrap="none">
            <a:spAutoFit/>
          </a:bodyPr>
          <a:lstStyle/>
          <a:p>
            <a:pPr marL="285750" indent="-285750" algn="just" defTabSz="914202">
              <a:lnSpc>
                <a:spcPct val="150000"/>
              </a:lnSpc>
              <a:buFont typeface="Wingdings" pitchFamily="2" charset="2"/>
              <a:buChar char="§"/>
            </a:pPr>
            <a:r>
              <a:rPr lang="vi-VN" b="1" i="1" dirty="0">
                <a:latin typeface="+mj-lt"/>
              </a:rPr>
              <a:t>Thơ trữ tình biểu cảm kết hợp miêu </a:t>
            </a:r>
            <a:r>
              <a:rPr lang="vi-VN" b="1" i="1" dirty="0" smtClean="0">
                <a:latin typeface="+mj-lt"/>
              </a:rPr>
              <a:t>tả</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H</a:t>
            </a:r>
            <a:r>
              <a:rPr lang="vi-VN" b="1" i="1" dirty="0" smtClean="0">
                <a:latin typeface="+mj-lt"/>
              </a:rPr>
              <a:t>ình </a:t>
            </a:r>
            <a:r>
              <a:rPr lang="vi-VN" b="1" i="1" dirty="0">
                <a:latin typeface="+mj-lt"/>
              </a:rPr>
              <a:t>ảnh thơ sáng </a:t>
            </a:r>
            <a:r>
              <a:rPr lang="vi-VN" b="1" i="1" dirty="0" smtClean="0">
                <a:latin typeface="+mj-lt"/>
              </a:rPr>
              <a:t>tạo</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B</a:t>
            </a:r>
            <a:r>
              <a:rPr lang="vi-VN" b="1" i="1" dirty="0" smtClean="0">
                <a:latin typeface="+mj-lt"/>
              </a:rPr>
              <a:t>iện </a:t>
            </a:r>
            <a:r>
              <a:rPr lang="vi-VN" b="1" i="1" dirty="0">
                <a:latin typeface="+mj-lt"/>
              </a:rPr>
              <a:t>pháp so sánh, nhân hóa.</a:t>
            </a:r>
            <a:endParaRPr lang="vi-VN" b="1" i="1" dirty="0">
              <a:solidFill>
                <a:prstClr val="black"/>
              </a:solidFill>
              <a:latin typeface="+mj-lt"/>
              <a:cs typeface="Times New Roman" pitchFamily="18" charset="0"/>
            </a:endParaRPr>
          </a:p>
        </p:txBody>
      </p:sp>
      <p:pic>
        <p:nvPicPr>
          <p:cNvPr id="17" name="Picture 6" descr="Tranh sơn dầu Thuyền Buồm &quot;Thuyền và sóng biển&quot;"/>
          <p:cNvPicPr>
            <a:picLocks noChangeAspect="1" noChangeArrowheads="1"/>
          </p:cNvPicPr>
          <p:nvPr/>
        </p:nvPicPr>
        <p:blipFill>
          <a:blip r:embed="rId2"/>
          <a:srcRect/>
          <a:stretch>
            <a:fillRect/>
          </a:stretch>
        </p:blipFill>
        <p:spPr bwMode="auto">
          <a:xfrm>
            <a:off x="6516216" y="3482480"/>
            <a:ext cx="2788236" cy="1832565"/>
          </a:xfrm>
          <a:prstGeom prst="rect">
            <a:avLst/>
          </a:prstGeom>
          <a:noFill/>
          <a:effectLst>
            <a:softEdge rad="635000"/>
          </a:effectLst>
        </p:spPr>
      </p:pic>
    </p:spTree>
    <p:extLst>
      <p:ext uri="{BB962C8B-B14F-4D97-AF65-F5344CB8AC3E}">
        <p14:creationId xmlns:p14="http://schemas.microsoft.com/office/powerpoint/2010/main" val="33351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over">
            <a:extLst>
              <a:ext uri="{FF2B5EF4-FFF2-40B4-BE49-F238E27FC236}">
                <a16:creationId xmlns:a16="http://schemas.microsoft.com/office/drawing/2014/main" id="{5988F145-710B-4027-9133-EB1662D101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2104" y="4464844"/>
            <a:ext cx="2598897" cy="71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over">
            <a:extLst>
              <a:ext uri="{FF2B5EF4-FFF2-40B4-BE49-F238E27FC236}">
                <a16:creationId xmlns:a16="http://schemas.microsoft.com/office/drawing/2014/main" id="{4A9A3463-09A3-4074-8FE5-75127CBF0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77" y="3961924"/>
            <a:ext cx="2441735" cy="6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ver">
            <a:extLst>
              <a:ext uri="{FF2B5EF4-FFF2-40B4-BE49-F238E27FC236}">
                <a16:creationId xmlns:a16="http://schemas.microsoft.com/office/drawing/2014/main" id="{F15191C9-C1E1-4EA9-83E1-30350C210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24" y="2358869"/>
            <a:ext cx="1997393" cy="25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Cover">
            <a:extLst>
              <a:ext uri="{FF2B5EF4-FFF2-40B4-BE49-F238E27FC236}">
                <a16:creationId xmlns:a16="http://schemas.microsoft.com/office/drawing/2014/main" id="{D155F965-1C82-4586-84A9-EAC3A79FED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11" y="3590451"/>
            <a:ext cx="2580323" cy="15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Cover">
            <a:extLst>
              <a:ext uri="{FF2B5EF4-FFF2-40B4-BE49-F238E27FC236}">
                <a16:creationId xmlns:a16="http://schemas.microsoft.com/office/drawing/2014/main" id="{DC731829-5D2B-4A94-9246-66263BCB98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57" y="3646170"/>
            <a:ext cx="2553177" cy="9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over">
            <a:extLst>
              <a:ext uri="{FF2B5EF4-FFF2-40B4-BE49-F238E27FC236}">
                <a16:creationId xmlns:a16="http://schemas.microsoft.com/office/drawing/2014/main" id="{F9133EBF-7FB8-43B0-8AFD-3CE9710847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816" y="3304701"/>
            <a:ext cx="250460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Cover">
            <a:extLst>
              <a:ext uri="{FF2B5EF4-FFF2-40B4-BE49-F238E27FC236}">
                <a16:creationId xmlns:a16="http://schemas.microsoft.com/office/drawing/2014/main" id="{9ACFFC8C-747C-4B31-846D-16FEB54A56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0392" y="2356011"/>
            <a:ext cx="1724501" cy="16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Cover">
            <a:extLst>
              <a:ext uri="{FF2B5EF4-FFF2-40B4-BE49-F238E27FC236}">
                <a16:creationId xmlns:a16="http://schemas.microsoft.com/office/drawing/2014/main" id="{ED967949-AAF0-4099-A851-E6CACC3DB3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574" y="2127409"/>
            <a:ext cx="262604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over">
            <a:extLst>
              <a:ext uri="{FF2B5EF4-FFF2-40B4-BE49-F238E27FC236}">
                <a16:creationId xmlns:a16="http://schemas.microsoft.com/office/drawing/2014/main" id="{D9E69361-1691-4A2B-ADDA-B023E19625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429" y="2068833"/>
            <a:ext cx="26189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over">
            <a:extLst>
              <a:ext uri="{FF2B5EF4-FFF2-40B4-BE49-F238E27FC236}">
                <a16:creationId xmlns:a16="http://schemas.microsoft.com/office/drawing/2014/main" id="{1EC3FD9C-1F8D-4B2A-97ED-8E7A269F21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859" y="1474471"/>
            <a:ext cx="2740343" cy="72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over">
            <a:extLst>
              <a:ext uri="{FF2B5EF4-FFF2-40B4-BE49-F238E27FC236}">
                <a16:creationId xmlns:a16="http://schemas.microsoft.com/office/drawing/2014/main" id="{B9DE4335-34A9-41BF-8A06-97A39CEF69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7514" y="1885950"/>
            <a:ext cx="1867376"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Cover">
            <a:extLst>
              <a:ext uri="{FF2B5EF4-FFF2-40B4-BE49-F238E27FC236}">
                <a16:creationId xmlns:a16="http://schemas.microsoft.com/office/drawing/2014/main" id="{1D631E1B-0AB3-4AE7-88CC-838ED24A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7659" y="970774"/>
            <a:ext cx="1935957"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over">
            <a:extLst>
              <a:ext uri="{FF2B5EF4-FFF2-40B4-BE49-F238E27FC236}">
                <a16:creationId xmlns:a16="http://schemas.microsoft.com/office/drawing/2014/main" id="{10C774F8-24D8-4CBE-9577-FC4E7E7478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4373" y="155453"/>
            <a:ext cx="3000375"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Cover">
            <a:extLst>
              <a:ext uri="{FF2B5EF4-FFF2-40B4-BE49-F238E27FC236}">
                <a16:creationId xmlns:a16="http://schemas.microsoft.com/office/drawing/2014/main" id="{88124279-D2C5-4762-96F6-EE16887A93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1868" y="1062991"/>
            <a:ext cx="1410176" cy="144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Cover">
            <a:extLst>
              <a:ext uri="{FF2B5EF4-FFF2-40B4-BE49-F238E27FC236}">
                <a16:creationId xmlns:a16="http://schemas.microsoft.com/office/drawing/2014/main" id="{BEF3C92B-8E9F-49FE-8436-59B394277A8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10920" y="2915736"/>
            <a:ext cx="2417445" cy="106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over">
            <a:extLst>
              <a:ext uri="{FF2B5EF4-FFF2-40B4-BE49-F238E27FC236}">
                <a16:creationId xmlns:a16="http://schemas.microsoft.com/office/drawing/2014/main" id="{8A241D73-30A1-4946-8831-EB9E24C8C34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3774" y="2877160"/>
            <a:ext cx="2390300"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Cover">
            <a:extLst>
              <a:ext uri="{FF2B5EF4-FFF2-40B4-BE49-F238E27FC236}">
                <a16:creationId xmlns:a16="http://schemas.microsoft.com/office/drawing/2014/main" id="{BE77B89E-1180-49DB-AD48-F2B3096CA0A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02333" y="2241366"/>
            <a:ext cx="2453165" cy="7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over">
            <a:extLst>
              <a:ext uri="{FF2B5EF4-FFF2-40B4-BE49-F238E27FC236}">
                <a16:creationId xmlns:a16="http://schemas.microsoft.com/office/drawing/2014/main" id="{8401E79E-4A2A-482D-A341-9C15756AE8B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6297" y="2391729"/>
            <a:ext cx="1715930" cy="7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over">
            <a:extLst>
              <a:ext uri="{FF2B5EF4-FFF2-40B4-BE49-F238E27FC236}">
                <a16:creationId xmlns:a16="http://schemas.microsoft.com/office/drawing/2014/main" id="{C1707097-AD94-46F3-B7CF-CA4CA86AEDD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97998" y="1248728"/>
            <a:ext cx="2843213"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a:extLst>
              <a:ext uri="{FF2B5EF4-FFF2-40B4-BE49-F238E27FC236}">
                <a16:creationId xmlns:a16="http://schemas.microsoft.com/office/drawing/2014/main" id="{C22A1F6F-BC22-477F-A828-2FC17D5092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37989" y="857250"/>
            <a:ext cx="2951798"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a:extLst>
              <a:ext uri="{FF2B5EF4-FFF2-40B4-BE49-F238E27FC236}">
                <a16:creationId xmlns:a16="http://schemas.microsoft.com/office/drawing/2014/main" id="{5B2C8407-C60F-4CFB-A73E-BD006EDF46D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86557" y="428627"/>
            <a:ext cx="2966085" cy="9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a:extLst>
              <a:ext uri="{FF2B5EF4-FFF2-40B4-BE49-F238E27FC236}">
                <a16:creationId xmlns:a16="http://schemas.microsoft.com/office/drawing/2014/main" id="{8FDA7356-C3B4-469C-8A39-EC71739876F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50585" y="1150144"/>
            <a:ext cx="1217295" cy="12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over">
            <a:extLst>
              <a:ext uri="{FF2B5EF4-FFF2-40B4-BE49-F238E27FC236}">
                <a16:creationId xmlns:a16="http://schemas.microsoft.com/office/drawing/2014/main" id="{5792D961-675F-47DF-91F3-8E0C837616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3402" y="1980248"/>
            <a:ext cx="970121" cy="72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Kết quả hình ảnh cho Tế hanh">
            <a:extLst>
              <a:ext uri="{FF2B5EF4-FFF2-40B4-BE49-F238E27FC236}">
                <a16:creationId xmlns:a16="http://schemas.microsoft.com/office/drawing/2014/main" id="{E2B7522E-A809-4851-893B-01124E998B6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6353" y="-8259"/>
            <a:ext cx="853007" cy="1157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7" descr="Que Huon2">
            <a:extLst>
              <a:ext uri="{FF2B5EF4-FFF2-40B4-BE49-F238E27FC236}">
                <a16:creationId xmlns:a16="http://schemas.microsoft.com/office/drawing/2014/main" id="{CBD395A6-6237-4FBB-BA18-0281CF5DCC4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67517" y="2511499"/>
            <a:ext cx="1365885" cy="696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Káº¿t quáº£ hÃ¬nh áº£nh cho chiáº¿c thuyá»n im báº¿n má»i trá» vá» náº±m nghe cháº¥t muá»i tháº¥m dáº§n trong thá» vá» biá»n phÃ¡p tu tá»«">
            <a:extLst>
              <a:ext uri="{FF2B5EF4-FFF2-40B4-BE49-F238E27FC236}">
                <a16:creationId xmlns:a16="http://schemas.microsoft.com/office/drawing/2014/main" id="{7E8DB345-494B-4F8A-86E3-BEB181C8D9A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63091" y="3394710"/>
            <a:ext cx="1534036" cy="765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par>
                                <p:cTn id="63" presetID="21" presetClass="entr" presetSubtype="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heel(1)">
                                      <p:cBhvr>
                                        <p:cTn id="65" dur="2000"/>
                                        <p:tgtEl>
                                          <p:spTgt spid="28"/>
                                        </p:tgtEl>
                                      </p:cBhvr>
                                    </p:animEffect>
                                  </p:childTnLst>
                                </p:cTn>
                              </p:par>
                            </p:childTnLst>
                          </p:cTn>
                        </p:par>
                        <p:par>
                          <p:cTn id="66" fill="hold">
                            <p:stCondLst>
                              <p:cond delay="2000"/>
                            </p:stCondLst>
                            <p:childTnLst>
                              <p:par>
                                <p:cTn id="67" presetID="2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500"/>
                                        <p:tgtEl>
                                          <p:spTgt spid="13"/>
                                        </p:tgtEl>
                                      </p:cBhvr>
                                    </p:animEffect>
                                  </p:childTnLst>
                                </p:cTn>
                              </p:par>
                            </p:childTnLst>
                          </p:cTn>
                        </p:par>
                        <p:par>
                          <p:cTn id="70" fill="hold">
                            <p:stCondLst>
                              <p:cond delay="2500"/>
                            </p:stCondLst>
                            <p:childTnLst>
                              <p:par>
                                <p:cTn id="71" presetID="22" presetClass="entr" presetSubtype="2"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par>
                          <p:cTn id="74" fill="hold">
                            <p:stCondLst>
                              <p:cond delay="3000"/>
                            </p:stCondLst>
                            <p:childTnLst>
                              <p:par>
                                <p:cTn id="75" presetID="22" presetClass="entr" presetSubtype="2"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righ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right)">
                                      <p:cBhvr>
                                        <p:cTn id="82" dur="500"/>
                                        <p:tgtEl>
                                          <p:spTgt spid="10"/>
                                        </p:tgtEl>
                                      </p:cBhvr>
                                    </p:animEffect>
                                  </p:childTnLst>
                                </p:cTn>
                              </p:par>
                            </p:childTnLst>
                          </p:cTn>
                        </p:par>
                        <p:par>
                          <p:cTn id="83" fill="hold">
                            <p:stCondLst>
                              <p:cond delay="500"/>
                            </p:stCondLst>
                            <p:childTnLst>
                              <p:par>
                                <p:cTn id="84" presetID="22" presetClass="entr" presetSubtype="2"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right)">
                                      <p:cBhvr>
                                        <p:cTn id="90" dur="500"/>
                                        <p:tgtEl>
                                          <p:spTgt spid="8"/>
                                        </p:tgtEl>
                                      </p:cBhvr>
                                    </p:animEffect>
                                  </p:childTnLst>
                                </p:cTn>
                              </p:par>
                            </p:childTnLst>
                          </p:cTn>
                        </p:par>
                        <p:par>
                          <p:cTn id="91" fill="hold">
                            <p:stCondLst>
                              <p:cond delay="1500"/>
                            </p:stCondLst>
                            <p:childTnLst>
                              <p:par>
                                <p:cTn id="92" presetID="22" presetClass="entr" presetSubtype="2"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right)">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par>
                                <p:cTn id="100" presetID="16" presetClass="entr" presetSubtype="21"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wipe(left)">
                                      <p:cBhvr>
                                        <p:cTn id="106" dur="500"/>
                                        <p:tgtEl>
                                          <p:spTgt spid="5"/>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left)">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2" y="1194081"/>
            <a:ext cx="4503737" cy="341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6"/>
          <p:cNvSpPr txBox="1">
            <a:spLocks noChangeArrowheads="1"/>
          </p:cNvSpPr>
          <p:nvPr/>
        </p:nvSpPr>
        <p:spPr bwMode="auto">
          <a:xfrm>
            <a:off x="3707904" y="474664"/>
            <a:ext cx="4752330" cy="46166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defRPr/>
            </a:pPr>
            <a:r>
              <a:rPr lang="en-US" sz="2400" b="1" smtClean="0">
                <a:solidFill>
                  <a:prstClr val="white"/>
                </a:solidFill>
                <a:latin typeface="Times New Roman" pitchFamily="18" charset="0"/>
                <a:cs typeface="Times New Roman" pitchFamily="18" charset="0"/>
              </a:rPr>
              <a:t>Ý thức về chủ quyền biển quốc gia</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6"/>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342533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wheel(1)">
                                      <p:cBhvr>
                                        <p:cTn id="19" dur="2000"/>
                                        <p:tgtEl>
                                          <p:spTgt spid="174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Effect transition="in" filter="circle(in)">
                                      <p:cBhvr>
                                        <p:cTn id="24"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887" y="102610"/>
            <a:ext cx="4245986" cy="2380817"/>
          </a:xfrm>
          <a:prstGeom prst="rect">
            <a:avLst/>
          </a:prstGeom>
        </p:spPr>
      </p:pic>
      <p:pic>
        <p:nvPicPr>
          <p:cNvPr id="11" name="Picture 10"/>
          <p:cNvPicPr>
            <a:picLocks noChangeAspect="1"/>
          </p:cNvPicPr>
          <p:nvPr/>
        </p:nvPicPr>
        <p:blipFill>
          <a:blip r:embed="rId4"/>
          <a:stretch>
            <a:fillRect/>
          </a:stretch>
        </p:blipFill>
        <p:spPr>
          <a:xfrm>
            <a:off x="4642139" y="102610"/>
            <a:ext cx="4286250" cy="2380817"/>
          </a:xfrm>
          <a:prstGeom prst="rect">
            <a:avLst/>
          </a:prstGeom>
        </p:spPr>
      </p:pic>
      <p:pic>
        <p:nvPicPr>
          <p:cNvPr id="12" name="Picture 11"/>
          <p:cNvPicPr>
            <a:picLocks noChangeAspect="1"/>
          </p:cNvPicPr>
          <p:nvPr/>
        </p:nvPicPr>
        <p:blipFill>
          <a:blip r:embed="rId5"/>
          <a:stretch>
            <a:fillRect/>
          </a:stretch>
        </p:blipFill>
        <p:spPr>
          <a:xfrm>
            <a:off x="242886" y="2576945"/>
            <a:ext cx="4245986" cy="2412640"/>
          </a:xfrm>
          <a:prstGeom prst="rect">
            <a:avLst/>
          </a:prstGeom>
        </p:spPr>
      </p:pic>
      <p:pic>
        <p:nvPicPr>
          <p:cNvPr id="13" name="Picture 12"/>
          <p:cNvPicPr>
            <a:picLocks noChangeAspect="1"/>
          </p:cNvPicPr>
          <p:nvPr/>
        </p:nvPicPr>
        <p:blipFill>
          <a:blip r:embed="rId6"/>
          <a:stretch>
            <a:fillRect/>
          </a:stretch>
        </p:blipFill>
        <p:spPr>
          <a:xfrm>
            <a:off x="4642137" y="2576945"/>
            <a:ext cx="4286251" cy="2412639"/>
          </a:xfrm>
          <a:prstGeom prst="rect">
            <a:avLst/>
          </a:prstGeom>
        </p:spPr>
      </p:pic>
      <p:sp>
        <p:nvSpPr>
          <p:cNvPr id="16" name="Rectangle 15"/>
          <p:cNvSpPr/>
          <p:nvPr/>
        </p:nvSpPr>
        <p:spPr>
          <a:xfrm rot="18854515">
            <a:off x="3044165" y="1026864"/>
            <a:ext cx="3074574" cy="3100162"/>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4" name="Picture 13"/>
          <p:cNvPicPr>
            <a:picLocks noChangeAspect="1"/>
          </p:cNvPicPr>
          <p:nvPr/>
        </p:nvPicPr>
        <p:blipFill>
          <a:blip r:embed="rId7"/>
          <a:stretch>
            <a:fillRect/>
          </a:stretch>
        </p:blipFill>
        <p:spPr>
          <a:xfrm>
            <a:off x="2898240" y="1801766"/>
            <a:ext cx="3438442" cy="1819814"/>
          </a:xfrm>
          <a:prstGeom prst="rect">
            <a:avLst/>
          </a:prstGeom>
        </p:spPr>
      </p:pic>
    </p:spTree>
    <p:extLst>
      <p:ext uri="{BB962C8B-B14F-4D97-AF65-F5344CB8AC3E}">
        <p14:creationId xmlns:p14="http://schemas.microsoft.com/office/powerpoint/2010/main" val="15981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858PICdbgea5Gz679dY_PIC2018.png"/>
          <p:cNvPicPr>
            <a:picLocks noChangeAspect="1"/>
          </p:cNvPicPr>
          <p:nvPr/>
        </p:nvPicPr>
        <p:blipFill>
          <a:blip r:embed="rId3" cstate="print"/>
          <a:stretch>
            <a:fillRect/>
          </a:stretch>
        </p:blipFill>
        <p:spPr>
          <a:xfrm flipH="1">
            <a:off x="-163797" y="812463"/>
            <a:ext cx="4092311" cy="4331037"/>
          </a:xfrm>
          <a:prstGeom prst="rect">
            <a:avLst/>
          </a:prstGeom>
        </p:spPr>
      </p:pic>
      <p:pic>
        <p:nvPicPr>
          <p:cNvPr id="5" name="Picture 4"/>
          <p:cNvPicPr>
            <a:picLocks noChangeAspect="1"/>
          </p:cNvPicPr>
          <p:nvPr/>
        </p:nvPicPr>
        <p:blipFill>
          <a:blip r:embed="rId4"/>
          <a:stretch>
            <a:fillRect/>
          </a:stretch>
        </p:blipFill>
        <p:spPr>
          <a:xfrm>
            <a:off x="2947935" y="764860"/>
            <a:ext cx="5791224" cy="2213122"/>
          </a:xfrm>
          <a:prstGeom prst="rect">
            <a:avLst/>
          </a:prstGeom>
        </p:spPr>
      </p:pic>
    </p:spTree>
    <p:extLst>
      <p:ext uri="{BB962C8B-B14F-4D97-AF65-F5344CB8AC3E}">
        <p14:creationId xmlns:p14="http://schemas.microsoft.com/office/powerpoint/2010/main" val="136819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1181932-rac"/>
          <p:cNvPicPr>
            <a:picLocks noChangeAspect="1"/>
          </p:cNvPicPr>
          <p:nvPr/>
        </p:nvPicPr>
        <p:blipFill>
          <a:blip r:embed="rId3"/>
          <a:stretch>
            <a:fillRect/>
          </a:stretch>
        </p:blipFill>
        <p:spPr>
          <a:xfrm>
            <a:off x="61437" y="-20479"/>
            <a:ext cx="4510564" cy="5163979"/>
          </a:xfrm>
          <a:prstGeom prst="rect">
            <a:avLst/>
          </a:prstGeom>
          <a:noFill/>
          <a:ln w="9525">
            <a:noFill/>
          </a:ln>
        </p:spPr>
      </p:pic>
      <p:pic>
        <p:nvPicPr>
          <p:cNvPr id="50181" name="Picture 5" descr="http://baoquangngai.vn/dataimages/200909/original/images256303_P1070071.JPG"/>
          <p:cNvPicPr>
            <a:picLocks noChangeAspect="1"/>
          </p:cNvPicPr>
          <p:nvPr/>
        </p:nvPicPr>
        <p:blipFill>
          <a:blip r:embed="rId4"/>
          <a:stretch>
            <a:fillRect/>
          </a:stretch>
        </p:blipFill>
        <p:spPr>
          <a:xfrm>
            <a:off x="4572001" y="-20479"/>
            <a:ext cx="4433411" cy="5163979"/>
          </a:xfrm>
          <a:prstGeom prst="rect">
            <a:avLst/>
          </a:prstGeom>
          <a:noFill/>
          <a:ln w="9525">
            <a:noFill/>
          </a:ln>
        </p:spPr>
      </p:pic>
    </p:spTree>
    <p:extLst>
      <p:ext uri="{BB962C8B-B14F-4D97-AF65-F5344CB8AC3E}">
        <p14:creationId xmlns:p14="http://schemas.microsoft.com/office/powerpoint/2010/main" val="17114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diamond(in)">
                                      <p:cBhvr>
                                        <p:cTn id="12"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66913" y="148473"/>
            <a:ext cx="3753205" cy="369332"/>
            <a:chOff x="-178462" y="1828800"/>
            <a:chExt cx="10009850" cy="984882"/>
          </a:xfrm>
        </p:grpSpPr>
        <p:sp>
          <p:nvSpPr>
            <p:cNvPr id="57" name="Round Same Side Corner Rectangle 5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59" name="TextBox 58"/>
            <p:cNvSpPr txBox="1"/>
            <p:nvPr/>
          </p:nvSpPr>
          <p:spPr>
            <a:xfrm>
              <a:off x="802530" y="1828800"/>
              <a:ext cx="914399" cy="984882"/>
            </a:xfrm>
            <a:prstGeom prst="rect">
              <a:avLst/>
            </a:prstGeom>
            <a:noFill/>
          </p:spPr>
          <p:txBody>
            <a:bodyPr wrap="square" rtlCol="0">
              <a:spAutoFit/>
            </a:bodyPr>
            <a:lstStyle/>
            <a:p>
              <a:pPr algn="ctr" defTabSz="80674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2067734" y="1828800"/>
              <a:ext cx="7763654" cy="984882"/>
            </a:xfrm>
            <a:prstGeom prst="rect">
              <a:avLst/>
            </a:prstGeom>
            <a:noFill/>
          </p:spPr>
          <p:txBody>
            <a:bodyPr wrap="square" rtlCol="0">
              <a:spAutoFit/>
            </a:bodyPr>
            <a:lstStyle/>
            <a:p>
              <a:pPr defTabSz="806747"/>
              <a:r>
                <a:rPr lang="en-US" b="1" dirty="0" smtClean="0">
                  <a:solidFill>
                    <a:srgbClr val="31859C"/>
                  </a:solidFill>
                  <a:latin typeface="Tahoma" panose="020B0604030504040204" pitchFamily="34" charset="0"/>
                  <a:cs typeface="Tahoma" panose="020B0604030504040204" pitchFamily="34" charset="0"/>
                </a:rPr>
                <a:t>ĐỌC- TÌM </a:t>
              </a:r>
              <a:r>
                <a:rPr lang="en-US" b="1" dirty="0">
                  <a:solidFill>
                    <a:srgbClr val="31859C"/>
                  </a:solidFill>
                  <a:latin typeface="Tahoma" panose="020B0604030504040204" pitchFamily="34" charset="0"/>
                  <a:cs typeface="Tahoma" panose="020B0604030504040204" pitchFamily="34" charset="0"/>
                </a:rPr>
                <a:t>HIỂU CHUNG</a:t>
              </a:r>
            </a:p>
          </p:txBody>
        </p:sp>
      </p:grpSp>
      <p:grpSp>
        <p:nvGrpSpPr>
          <p:cNvPr id="61" name="Group 60"/>
          <p:cNvGrpSpPr/>
          <p:nvPr/>
        </p:nvGrpSpPr>
        <p:grpSpPr>
          <a:xfrm>
            <a:off x="239952" y="519999"/>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5" y="2795827"/>
              <a:ext cx="907203" cy="1025917"/>
            </a:xfrm>
            <a:prstGeom prst="rect">
              <a:avLst/>
            </a:prstGeom>
            <a:noFill/>
          </p:spPr>
          <p:txBody>
            <a:bodyPr wrap="none" rtlCol="0">
              <a:spAutoFit/>
            </a:bodyPr>
            <a:lstStyle/>
            <a:p>
              <a:pPr algn="ctr" defTabSz="80674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6" descr="Tranh sơn dầu Thuyền Buồm &quot;Thuyền và sóng biển&quot;"/>
          <p:cNvPicPr>
            <a:picLocks noChangeAspect="1" noChangeArrowheads="1"/>
          </p:cNvPicPr>
          <p:nvPr/>
        </p:nvPicPr>
        <p:blipFill>
          <a:blip r:embed="rId3"/>
          <a:srcRect/>
          <a:stretch>
            <a:fillRect/>
          </a:stretch>
        </p:blipFill>
        <p:spPr bwMode="auto">
          <a:xfrm>
            <a:off x="674034" y="928402"/>
            <a:ext cx="3712210" cy="4008533"/>
          </a:xfrm>
          <a:prstGeom prst="rect">
            <a:avLst/>
          </a:prstGeom>
          <a:noFill/>
          <a:effectLst>
            <a:softEdge rad="635000"/>
          </a:effectLst>
        </p:spPr>
      </p:pic>
      <p:sp>
        <p:nvSpPr>
          <p:cNvPr id="14" name="Rectangle 13"/>
          <p:cNvSpPr/>
          <p:nvPr/>
        </p:nvSpPr>
        <p:spPr>
          <a:xfrm>
            <a:off x="4398385" y="2067694"/>
            <a:ext cx="5400600" cy="1133961"/>
          </a:xfrm>
          <a:prstGeom prst="rect">
            <a:avLst/>
          </a:prstGeom>
        </p:spPr>
        <p:txBody>
          <a:bodyPr wrap="square" lIns="91436" tIns="45718" rIns="91436" bIns="45718">
            <a:spAutoFit/>
          </a:bodyPr>
          <a:lstStyle/>
          <a:p>
            <a:pPr algn="just">
              <a:lnSpc>
                <a:spcPct val="150000"/>
              </a:lnSpc>
            </a:pPr>
            <a:r>
              <a:rPr lang="en-US" sz="2400" b="1" i="1" dirty="0" smtClean="0">
                <a:latin typeface="Times New Roman" pitchFamily="18" charset="0"/>
                <a:cs typeface="Times New Roman" pitchFamily="18" charset="0"/>
              </a:rPr>
              <a:t>3 </a:t>
            </a:r>
            <a:r>
              <a:rPr lang="en-US" sz="2400" b="1" i="1" dirty="0" err="1" smtClean="0">
                <a:latin typeface="Times New Roman" pitchFamily="18" charset="0"/>
                <a:cs typeface="Times New Roman" pitchFamily="18" charset="0"/>
              </a:rPr>
              <a:t>bạn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trước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lớp</a:t>
            </a:r>
            <a:endParaRPr lang="en-US" sz="2400" b="1" i="1" dirty="0" smtClean="0">
              <a:latin typeface="Times New Roman" pitchFamily="18" charset="0"/>
              <a:cs typeface="Times New Roman" pitchFamily="18" charset="0"/>
            </a:endParaRPr>
          </a:p>
          <a:p>
            <a:pPr algn="just">
              <a:lnSpc>
                <a:spcPct val="150000"/>
              </a:lnSpc>
            </a:pPr>
            <a:r>
              <a:rPr lang="en-US" sz="2400" b="1" i="1" dirty="0" err="1" smtClean="0">
                <a:latin typeface="Times New Roman" pitchFamily="18" charset="0"/>
                <a:cs typeface="Times New Roman" pitchFamily="18" charset="0"/>
              </a:rPr>
              <a:t>Giọng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truyền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cảm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sâu</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lắng</a:t>
            </a: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8255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004" y="21431"/>
            <a:ext cx="9204484" cy="5100638"/>
          </a:xfrm>
          <a:prstGeom prst="rect">
            <a:avLst/>
          </a:prstGeom>
        </p:spPr>
      </p:pic>
      <p:pic>
        <p:nvPicPr>
          <p:cNvPr id="3" name="Picture 2"/>
          <p:cNvPicPr>
            <a:picLocks noChangeAspect="1"/>
          </p:cNvPicPr>
          <p:nvPr/>
        </p:nvPicPr>
        <p:blipFill>
          <a:blip r:embed="rId4"/>
          <a:stretch>
            <a:fillRect/>
          </a:stretch>
        </p:blipFill>
        <p:spPr>
          <a:xfrm>
            <a:off x="-29528" y="-30004"/>
            <a:ext cx="9204008" cy="5174933"/>
          </a:xfrm>
          <a:prstGeom prst="rect">
            <a:avLst/>
          </a:prstGeom>
        </p:spPr>
      </p:pic>
      <p:pic>
        <p:nvPicPr>
          <p:cNvPr id="5" name="Picture 4"/>
          <p:cNvPicPr>
            <a:picLocks noChangeAspect="1"/>
          </p:cNvPicPr>
          <p:nvPr/>
        </p:nvPicPr>
        <p:blipFill>
          <a:blip r:embed="rId5"/>
          <a:stretch>
            <a:fillRect/>
          </a:stretch>
        </p:blipFill>
        <p:spPr>
          <a:xfrm>
            <a:off x="-29051" y="-30004"/>
            <a:ext cx="9203531" cy="5174933"/>
          </a:xfrm>
          <a:prstGeom prst="rect">
            <a:avLst/>
          </a:prstGeom>
        </p:spPr>
      </p:pic>
      <p:pic>
        <p:nvPicPr>
          <p:cNvPr id="4" name="Picture 3"/>
          <p:cNvPicPr>
            <a:picLocks noChangeAspect="1"/>
          </p:cNvPicPr>
          <p:nvPr/>
        </p:nvPicPr>
        <p:blipFill>
          <a:blip r:embed="rId6"/>
          <a:stretch>
            <a:fillRect/>
          </a:stretch>
        </p:blipFill>
        <p:spPr>
          <a:xfrm>
            <a:off x="-88583" y="-30004"/>
            <a:ext cx="9263063" cy="5179219"/>
          </a:xfrm>
          <a:prstGeom prst="rect">
            <a:avLst/>
          </a:prstGeom>
        </p:spPr>
      </p:pic>
    </p:spTree>
    <p:extLst>
      <p:ext uri="{BB962C8B-B14F-4D97-AF65-F5344CB8AC3E}">
        <p14:creationId xmlns:p14="http://schemas.microsoft.com/office/powerpoint/2010/main" val="5575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56" y="-40898"/>
            <a:ext cx="4396991"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99992" y="750932"/>
            <a:ext cx="4398423" cy="3785652"/>
          </a:xfrm>
          <a:prstGeom prst="rect">
            <a:avLst/>
          </a:prstGeom>
        </p:spPr>
        <p:txBody>
          <a:bodyPr wrap="square">
            <a:spAutoFit/>
          </a:bodyPr>
          <a:lstStyle/>
          <a:p>
            <a:pPr algn="just">
              <a:lnSpc>
                <a:spcPct val="150000"/>
              </a:lnSpc>
            </a:pPr>
            <a:r>
              <a:rPr lang="en-US" sz="2000" b="1" i="1" dirty="0" err="1" smtClean="0">
                <a:solidFill>
                  <a:srgbClr val="FF0000"/>
                </a:solidFill>
                <a:latin typeface="Times New Roman" panose="02020603050405020304" pitchFamily="18" charset="0"/>
              </a:rPr>
              <a:t>Viết</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văn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ngắn</a:t>
            </a:r>
            <a:r>
              <a:rPr lang="en-US" sz="2000" b="1" i="1" dirty="0" smtClean="0">
                <a:solidFill>
                  <a:srgbClr val="FF0000"/>
                </a:solidFill>
                <a:latin typeface="Times New Roman" panose="02020603050405020304" pitchFamily="18" charset="0"/>
              </a:rPr>
              <a:t> (7-10 </a:t>
            </a:r>
            <a:r>
              <a:rPr lang="en-US" sz="2000" b="1" i="1" dirty="0" err="1" smtClean="0">
                <a:solidFill>
                  <a:srgbClr val="FF0000"/>
                </a:solidFill>
                <a:latin typeface="Times New Roman" panose="02020603050405020304" pitchFamily="18" charset="0"/>
              </a:rPr>
              <a:t>câu</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phân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tích</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vẻ</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đẹp</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của</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người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dân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chài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lưới</a:t>
            </a:r>
            <a:r>
              <a:rPr lang="en-US" sz="2000" b="1" i="1" dirty="0" smtClean="0">
                <a:solidFill>
                  <a:srgbClr val="FF0000"/>
                </a:solidFill>
                <a:latin typeface="Times New Roman" panose="02020603050405020304" pitchFamily="18" charset="0"/>
              </a:rPr>
              <a:t> qua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thơ</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sau</a:t>
            </a:r>
            <a:r>
              <a:rPr lang="en-US" sz="2000" b="1" i="1" dirty="0" smtClean="0">
                <a:solidFill>
                  <a:srgbClr val="FF0000"/>
                </a:solidFill>
                <a:latin typeface="Times New Roman" panose="02020603050405020304" pitchFamily="18" charset="0"/>
              </a:rPr>
              <a:t>:</a:t>
            </a:r>
          </a:p>
          <a:p>
            <a:pPr algn="just">
              <a:lnSpc>
                <a:spcPct val="150000"/>
              </a:lnSpc>
            </a:pPr>
            <a:endParaRPr lang="en-US" sz="2000" b="1" i="1" dirty="0" smtClean="0">
              <a:solidFill>
                <a:prstClr val="black"/>
              </a:solidFill>
              <a:latin typeface="Times New Roman" panose="02020603050405020304" pitchFamily="18" charset="0"/>
            </a:endParaRPr>
          </a:p>
          <a:p>
            <a:pPr algn="just">
              <a:lnSpc>
                <a:spcPct val="150000"/>
              </a:lnSpc>
            </a:pPr>
            <a:r>
              <a:rPr lang="en-US" sz="2000" b="1" i="1" dirty="0" smtClean="0">
                <a:solidFill>
                  <a:prstClr val="black"/>
                </a:solidFill>
                <a:latin typeface="Times New Roman" panose="02020603050405020304" pitchFamily="18" charset="0"/>
              </a:rPr>
              <a:t>“</a:t>
            </a:r>
            <a:r>
              <a:rPr lang="en-US" sz="2000" i="1" dirty="0" err="1" smtClean="0">
                <a:solidFill>
                  <a:prstClr val="black"/>
                </a:solidFill>
                <a:latin typeface="Times New Roman" panose="02020603050405020304" pitchFamily="18" charset="0"/>
              </a:rPr>
              <a:t>Dân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chài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lưới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làn</a:t>
            </a:r>
            <a:r>
              <a:rPr lang="en-US" sz="2000" i="1" dirty="0" smtClean="0">
                <a:solidFill>
                  <a:prstClr val="black"/>
                </a:solidFill>
                <a:latin typeface="Times New Roman" panose="02020603050405020304" pitchFamily="18" charset="0"/>
              </a:rPr>
              <a:t> da </a:t>
            </a:r>
            <a:r>
              <a:rPr lang="en-US" sz="2000" i="1" dirty="0" err="1" smtClean="0">
                <a:solidFill>
                  <a:prstClr val="black"/>
                </a:solidFill>
                <a:latin typeface="Times New Roman" panose="02020603050405020304" pitchFamily="18" charset="0"/>
              </a:rPr>
              <a:t>ngăm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rám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nắng</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Cả</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hình</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nồng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vị</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xa</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xăm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Chiếc</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thuyền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im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bến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mỏi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về</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nằm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Nghe</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chất</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muối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thấm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dần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trong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thớ</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vỏ</a:t>
            </a:r>
            <a:r>
              <a:rPr lang="en-US" sz="2000" i="1" dirty="0" smtClean="0">
                <a:solidFill>
                  <a:prstClr val="black"/>
                </a:solidFill>
                <a:latin typeface="Times New Roman" panose="02020603050405020304" pitchFamily="18" charset="0"/>
              </a:rPr>
              <a:t>”</a:t>
            </a:r>
            <a:endParaRPr lang="en-US" sz="2000" i="1"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45"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4"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0"/>
            <a:ext cx="5580112"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51520" y="125140"/>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5" name="Rectangle 4"/>
          <p:cNvSpPr/>
          <p:nvPr/>
        </p:nvSpPr>
        <p:spPr>
          <a:xfrm>
            <a:off x="3655203" y="659031"/>
            <a:ext cx="5400600" cy="4191977"/>
          </a:xfrm>
          <a:prstGeom prst="rect">
            <a:avLst/>
          </a:prstGeom>
        </p:spPr>
        <p:txBody>
          <a:bodyPr wrap="square" lIns="91436" tIns="45718" rIns="91436" bIns="45718">
            <a:spAutoFit/>
          </a:bodyPr>
          <a:lstStyle/>
          <a:p>
            <a:pPr algn="just">
              <a:lnSpc>
                <a:spcPct val="150000"/>
              </a:lnSpc>
            </a:pP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Trần Tế Hanh</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1921</a:t>
            </a:r>
            <a:r>
              <a:rPr lang="en-US" sz="2000" b="1" i="1" dirty="0">
                <a:latin typeface="Times New Roman" pitchFamily="18" charset="0"/>
                <a:cs typeface="Times New Roman" pitchFamily="18" charset="0"/>
              </a:rPr>
              <a:t>- 2009)</a:t>
            </a:r>
            <a:endParaRPr lang="vi-VN" sz="2000" b="1" i="1" dirty="0">
              <a:latin typeface="Times New Roman" pitchFamily="18" charset="0"/>
              <a:cs typeface="Times New Roman" pitchFamily="18" charset="0"/>
            </a:endParaRPr>
          </a:p>
          <a:p>
            <a:pPr algn="just">
              <a:lnSpc>
                <a:spcPct val="150000"/>
              </a:lnSpc>
            </a:pPr>
            <a:r>
              <a:rPr lang="vi-VN" sz="2000" b="1" i="1" dirty="0">
                <a:latin typeface="Times New Roman" pitchFamily="18" charset="0"/>
                <a:cs typeface="Times New Roman" pitchFamily="18" charset="0"/>
              </a:rPr>
              <a:t>- Quê: </a:t>
            </a:r>
            <a:r>
              <a:rPr lang="vi-VN" sz="2000" i="1" dirty="0">
                <a:latin typeface="Times New Roman" pitchFamily="18" charset="0"/>
                <a:cs typeface="Times New Roman" pitchFamily="18" charset="0"/>
              </a:rPr>
              <a:t>Quảng Ngãi.</a:t>
            </a:r>
          </a:p>
          <a:p>
            <a:pPr algn="just">
              <a:lnSpc>
                <a:spcPct val="150000"/>
              </a:lnSpc>
            </a:pPr>
            <a:r>
              <a:rPr lang="vi-VN" sz="2000" i="1" dirty="0">
                <a:latin typeface="Times New Roman" pitchFamily="18" charset="0"/>
                <a:cs typeface="Times New Roman" pitchFamily="18" charset="0"/>
              </a:rPr>
              <a:t>- Là nhà thơ góp mặt ở chặng cuối của phong trào </a:t>
            </a:r>
            <a:r>
              <a:rPr lang="vi-VN" sz="2000" b="1" i="1" dirty="0">
                <a:latin typeface="Times New Roman" pitchFamily="18" charset="0"/>
                <a:cs typeface="Times New Roman" pitchFamily="18" charset="0"/>
              </a:rPr>
              <a:t>thơ mới </a:t>
            </a:r>
            <a:r>
              <a:rPr lang="vi-VN" sz="2000" i="1" dirty="0">
                <a:latin typeface="Times New Roman" pitchFamily="18" charset="0"/>
                <a:cs typeface="Times New Roman" pitchFamily="18" charset="0"/>
              </a:rPr>
              <a:t>với những bài thơ mang nặng nỗi buồn và tình yêu quê hương thắm thiết.</a:t>
            </a:r>
          </a:p>
          <a:p>
            <a:pPr algn="just">
              <a:lnSpc>
                <a:spcPct val="150000"/>
              </a:lnSpc>
            </a:pPr>
            <a:r>
              <a:rPr lang="vi-VN" sz="2000" i="1" dirty="0">
                <a:latin typeface="Times New Roman" pitchFamily="18" charset="0"/>
                <a:cs typeface="Times New Roman" pitchFamily="18" charset="0"/>
              </a:rPr>
              <a:t>- Sau năm 1975 ông chuyển sang sáng tác ph</a:t>
            </a:r>
            <a:r>
              <a:rPr lang="en-US" sz="2000" i="1" dirty="0" err="1">
                <a:latin typeface="Times New Roman" pitchFamily="18" charset="0"/>
                <a:cs typeface="Times New Roman" pitchFamily="18" charset="0"/>
              </a:rPr>
              <a:t>ục</a:t>
            </a:r>
            <a:r>
              <a:rPr lang="vi-VN" sz="2000" i="1" dirty="0">
                <a:latin typeface="Times New Roman" pitchFamily="18" charset="0"/>
                <a:cs typeface="Times New Roman" pitchFamily="18" charset="0"/>
              </a:rPr>
              <a:t> vụ cách mạng </a:t>
            </a:r>
            <a:endParaRPr lang="en-US" sz="2000" i="1" dirty="0">
              <a:latin typeface="Times New Roman" pitchFamily="18" charset="0"/>
              <a:cs typeface="Times New Roman" pitchFamily="18" charset="0"/>
            </a:endParaRPr>
          </a:p>
          <a:p>
            <a:pPr algn="just">
              <a:lnSpc>
                <a:spcPct val="150000"/>
              </a:lnSpc>
            </a:pPr>
            <a:r>
              <a:rPr lang="vi-VN" sz="2000" i="1" dirty="0">
                <a:latin typeface="Times New Roman" pitchFamily="18" charset="0"/>
                <a:cs typeface="Times New Roman" pitchFamily="18" charset="0"/>
              </a:rPr>
              <a:t>- Năm 1996, ông được nhà nước trao tặng giải thường HCM về văn học Nghệ thuật.</a:t>
            </a:r>
          </a:p>
        </p:txBody>
      </p:sp>
      <p:pic>
        <p:nvPicPr>
          <p:cNvPr id="2" name="Picture 1"/>
          <p:cNvPicPr>
            <a:picLocks noChangeAspect="1"/>
          </p:cNvPicPr>
          <p:nvPr/>
        </p:nvPicPr>
        <p:blipFill>
          <a:blip r:embed="rId3"/>
          <a:stretch>
            <a:fillRect/>
          </a:stretch>
        </p:blipFill>
        <p:spPr>
          <a:xfrm>
            <a:off x="352607" y="1491630"/>
            <a:ext cx="2905125" cy="3438128"/>
          </a:xfrm>
          <a:prstGeom prst="rect">
            <a:avLst/>
          </a:prstGeom>
        </p:spPr>
      </p:pic>
      <p:sp>
        <p:nvSpPr>
          <p:cNvPr id="13" name="Rectangle 12"/>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a.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giả</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6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3099" y="897428"/>
            <a:ext cx="2767053" cy="3992370"/>
          </a:xfrm>
          <a:prstGeom prst="rect">
            <a:avLst/>
          </a:prstGeom>
        </p:spPr>
      </p:pic>
      <p:pic>
        <p:nvPicPr>
          <p:cNvPr id="3" name="Picture 2"/>
          <p:cNvPicPr>
            <a:picLocks noChangeAspect="1"/>
          </p:cNvPicPr>
          <p:nvPr/>
        </p:nvPicPr>
        <p:blipFill>
          <a:blip r:embed="rId3"/>
          <a:stretch>
            <a:fillRect/>
          </a:stretch>
        </p:blipFill>
        <p:spPr>
          <a:xfrm>
            <a:off x="6212243" y="888665"/>
            <a:ext cx="2730781" cy="3992370"/>
          </a:xfrm>
          <a:prstGeom prst="rect">
            <a:avLst/>
          </a:prstGeom>
        </p:spPr>
      </p:pic>
      <p:pic>
        <p:nvPicPr>
          <p:cNvPr id="13" name="Picture 12"/>
          <p:cNvPicPr>
            <a:picLocks noChangeAspect="1"/>
          </p:cNvPicPr>
          <p:nvPr/>
        </p:nvPicPr>
        <p:blipFill>
          <a:blip r:embed="rId4"/>
          <a:stretch>
            <a:fillRect/>
          </a:stretch>
        </p:blipFill>
        <p:spPr>
          <a:xfrm>
            <a:off x="251520" y="915566"/>
            <a:ext cx="2649488" cy="3974232"/>
          </a:xfrm>
          <a:prstGeom prst="rect">
            <a:avLst/>
          </a:prstGeom>
        </p:spPr>
      </p:pic>
      <p:pic>
        <p:nvPicPr>
          <p:cNvPr id="14" name="Picture 13"/>
          <p:cNvPicPr>
            <a:picLocks noChangeAspect="1"/>
          </p:cNvPicPr>
          <p:nvPr/>
        </p:nvPicPr>
        <p:blipFill>
          <a:blip r:embed="rId5"/>
          <a:stretch>
            <a:fillRect/>
          </a:stretch>
        </p:blipFill>
        <p:spPr>
          <a:xfrm>
            <a:off x="218945" y="123478"/>
            <a:ext cx="8675360" cy="1072989"/>
          </a:xfrm>
          <a:prstGeom prst="rect">
            <a:avLst/>
          </a:prstGeom>
        </p:spPr>
      </p:pic>
    </p:spTree>
    <p:extLst>
      <p:ext uri="{BB962C8B-B14F-4D97-AF65-F5344CB8AC3E}">
        <p14:creationId xmlns:p14="http://schemas.microsoft.com/office/powerpoint/2010/main" val="41415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512" y="2480214"/>
            <a:ext cx="4572000" cy="2585319"/>
          </a:xfrm>
          <a:prstGeom prst="rect">
            <a:avLst/>
          </a:prstGeom>
        </p:spPr>
        <p:txBody>
          <a:bodyPr lIns="91436" tIns="45718" rIns="91436" bIns="45718">
            <a:spAutoFit/>
          </a:bodyPr>
          <a:lstStyle/>
          <a:p>
            <a:endParaRPr lang="en-US" b="1" i="1" dirty="0" smtClean="0">
              <a:latin typeface="+mj-lt"/>
            </a:endParaRPr>
          </a:p>
          <a:p>
            <a:r>
              <a:rPr lang="vi-VN" b="1" i="1" dirty="0" smtClean="0">
                <a:latin typeface="+mj-lt"/>
              </a:rPr>
              <a:t>Làng </a:t>
            </a:r>
            <a:r>
              <a:rPr lang="vi-VN" b="1" i="1" dirty="0">
                <a:latin typeface="+mj-lt"/>
              </a:rPr>
              <a:t>tôi ở vốn làm nghề chài lưới:</a:t>
            </a:r>
            <a:br>
              <a:rPr lang="vi-VN" b="1" i="1" dirty="0">
                <a:latin typeface="+mj-lt"/>
              </a:rPr>
            </a:br>
            <a:r>
              <a:rPr lang="vi-VN" b="1" i="1" dirty="0">
                <a:latin typeface="+mj-lt"/>
              </a:rPr>
              <a:t>Nước bao vây cách biển nửa ngày sông.</a:t>
            </a:r>
          </a:p>
          <a:p>
            <a:endParaRPr lang="vi-VN" b="1" i="1" dirty="0" smtClean="0">
              <a:latin typeface="+mj-lt"/>
            </a:endParaRPr>
          </a:p>
          <a:p>
            <a:r>
              <a:rPr lang="vi-VN" b="1" i="1" dirty="0" smtClean="0">
                <a:latin typeface="+mj-lt"/>
              </a:rPr>
              <a:t>Khi </a:t>
            </a:r>
            <a:r>
              <a:rPr lang="vi-VN" b="1" i="1" dirty="0">
                <a:latin typeface="+mj-lt"/>
              </a:rPr>
              <a:t>trời trong, gió nhẹ, sớm mai hồng,</a:t>
            </a:r>
            <a:br>
              <a:rPr lang="vi-VN" b="1" i="1" dirty="0">
                <a:latin typeface="+mj-lt"/>
              </a:rPr>
            </a:br>
            <a:r>
              <a:rPr lang="vi-VN" b="1" i="1" dirty="0">
                <a:latin typeface="+mj-lt"/>
              </a:rPr>
              <a:t>Dân trai tráng bơi thuyền đi đánh cá.</a:t>
            </a:r>
            <a:br>
              <a:rPr lang="vi-VN" b="1" i="1" dirty="0">
                <a:latin typeface="+mj-lt"/>
              </a:rPr>
            </a:br>
            <a:r>
              <a:rPr lang="vi-VN" b="1" i="1" dirty="0">
                <a:latin typeface="+mj-lt"/>
              </a:rPr>
              <a:t>Chiếc thuyền nhẹ hăng như con tuấn mã</a:t>
            </a:r>
            <a:br>
              <a:rPr lang="vi-VN" b="1" i="1" dirty="0">
                <a:latin typeface="+mj-lt"/>
              </a:rPr>
            </a:br>
            <a:r>
              <a:rPr lang="vi-VN" b="1" i="1" dirty="0">
                <a:latin typeface="+mj-lt"/>
              </a:rPr>
              <a:t>Phăng mái chèo mạnh mẽ vượt trường giang.</a:t>
            </a:r>
            <a:br>
              <a:rPr lang="vi-VN" b="1" i="1" dirty="0">
                <a:latin typeface="+mj-lt"/>
              </a:rPr>
            </a:br>
            <a:endParaRPr lang="vi-VN" b="1" i="1" dirty="0">
              <a:latin typeface="+mj-lt"/>
            </a:endParaRPr>
          </a:p>
        </p:txBody>
      </p:sp>
      <p:sp>
        <p:nvSpPr>
          <p:cNvPr id="13" name="Rectangle 12"/>
          <p:cNvSpPr/>
          <p:nvPr/>
        </p:nvSpPr>
        <p:spPr>
          <a:xfrm>
            <a:off x="4815774" y="555526"/>
            <a:ext cx="4572000" cy="4247313"/>
          </a:xfrm>
          <a:prstGeom prst="rect">
            <a:avLst/>
          </a:prstGeom>
        </p:spPr>
        <p:txBody>
          <a:bodyPr lIns="91436" tIns="45718" rIns="91436" bIns="45718">
            <a:spAutoFit/>
          </a:bodyPr>
          <a:lstStyle/>
          <a:p>
            <a:r>
              <a:rPr lang="vi-VN" b="1" i="1" dirty="0" smtClean="0">
                <a:latin typeface="+mj-lt"/>
              </a:rPr>
              <a:t>Cánh buồm trương, to như mảnh hồn làng</a:t>
            </a:r>
            <a:br>
              <a:rPr lang="vi-VN" b="1" i="1" dirty="0" smtClean="0">
                <a:latin typeface="+mj-lt"/>
              </a:rPr>
            </a:br>
            <a:r>
              <a:rPr lang="vi-VN" b="1" i="1" dirty="0" smtClean="0">
                <a:latin typeface="+mj-lt"/>
              </a:rPr>
              <a:t>Rướn thân trắng bao la thâu góp gió…</a:t>
            </a:r>
          </a:p>
          <a:p>
            <a:r>
              <a:rPr lang="vi-VN" b="1" i="1" dirty="0" smtClean="0">
                <a:latin typeface="+mj-lt"/>
              </a:rPr>
              <a:t>Ngày hôm sau, ồn ào trên bến đỗ</a:t>
            </a:r>
            <a:br>
              <a:rPr lang="vi-VN" b="1" i="1" dirty="0" smtClean="0">
                <a:latin typeface="+mj-lt"/>
              </a:rPr>
            </a:br>
            <a:r>
              <a:rPr lang="vi-VN" b="1" i="1" dirty="0" smtClean="0">
                <a:latin typeface="+mj-lt"/>
              </a:rPr>
              <a:t>Khắp dân làng tấp nập đón ghe về.</a:t>
            </a:r>
            <a:br>
              <a:rPr lang="vi-VN" b="1" i="1" dirty="0" smtClean="0">
                <a:latin typeface="+mj-lt"/>
              </a:rPr>
            </a:br>
            <a:r>
              <a:rPr lang="vi-VN" b="1" i="1" dirty="0" smtClean="0">
                <a:latin typeface="+mj-lt"/>
              </a:rPr>
              <a:t>“Nhờ ơn trời, biển lặng cá đầy ghe”,</a:t>
            </a:r>
            <a:br>
              <a:rPr lang="vi-VN" b="1" i="1" dirty="0" smtClean="0">
                <a:latin typeface="+mj-lt"/>
              </a:rPr>
            </a:br>
            <a:r>
              <a:rPr lang="vi-VN" b="1" i="1" dirty="0" smtClean="0">
                <a:latin typeface="+mj-lt"/>
              </a:rPr>
              <a:t>Những con cá tươi ngon thân bạc trắng.</a:t>
            </a:r>
            <a:br>
              <a:rPr lang="vi-VN" b="1" i="1" dirty="0" smtClean="0">
                <a:latin typeface="+mj-lt"/>
              </a:rPr>
            </a:br>
            <a:r>
              <a:rPr lang="vi-VN" b="1" i="1" dirty="0" smtClean="0">
                <a:latin typeface="+mj-lt"/>
              </a:rPr>
              <a:t>Dân chài lưới, làn da ngăm rám nắng,</a:t>
            </a:r>
            <a:br>
              <a:rPr lang="vi-VN" b="1" i="1" dirty="0" smtClean="0">
                <a:latin typeface="+mj-lt"/>
              </a:rPr>
            </a:br>
            <a:r>
              <a:rPr lang="vi-VN" b="1" i="1" dirty="0" smtClean="0">
                <a:latin typeface="+mj-lt"/>
              </a:rPr>
              <a:t>Cả thân hình nồng thở vị xa xăm;</a:t>
            </a:r>
            <a:br>
              <a:rPr lang="vi-VN" b="1" i="1" dirty="0" smtClean="0">
                <a:latin typeface="+mj-lt"/>
              </a:rPr>
            </a:br>
            <a:r>
              <a:rPr lang="vi-VN" b="1" i="1" dirty="0" smtClean="0">
                <a:latin typeface="+mj-lt"/>
              </a:rPr>
              <a:t>Chiếc thuyền im bến mỏi trở về nằm</a:t>
            </a:r>
            <a:br>
              <a:rPr lang="vi-VN" b="1" i="1" dirty="0" smtClean="0">
                <a:latin typeface="+mj-lt"/>
              </a:rPr>
            </a:br>
            <a:r>
              <a:rPr lang="vi-VN" b="1" i="1" dirty="0" smtClean="0">
                <a:latin typeface="+mj-lt"/>
              </a:rPr>
              <a:t>Nghe chất muối thấm dần trong thớ vỏ.</a:t>
            </a:r>
          </a:p>
          <a:p>
            <a:endParaRPr lang="vi-VN" b="1" i="1" dirty="0" smtClean="0">
              <a:latin typeface="+mj-lt"/>
            </a:endParaRPr>
          </a:p>
          <a:p>
            <a:r>
              <a:rPr lang="vi-VN" b="1" i="1" dirty="0" smtClean="0">
                <a:latin typeface="+mj-lt"/>
              </a:rPr>
              <a:t>Nay xa cách lòng tôi luôn tưởng nhớ</a:t>
            </a:r>
            <a:br>
              <a:rPr lang="vi-VN" b="1" i="1" dirty="0" smtClean="0">
                <a:latin typeface="+mj-lt"/>
              </a:rPr>
            </a:br>
            <a:r>
              <a:rPr lang="vi-VN" b="1" i="1" dirty="0" smtClean="0">
                <a:latin typeface="+mj-lt"/>
              </a:rPr>
              <a:t>Màu nước xanh, cá bạc, chiếc buồm vôi,</a:t>
            </a:r>
            <a:br>
              <a:rPr lang="vi-VN" b="1" i="1" dirty="0" smtClean="0">
                <a:latin typeface="+mj-lt"/>
              </a:rPr>
            </a:br>
            <a:r>
              <a:rPr lang="vi-VN" b="1" i="1" dirty="0" smtClean="0">
                <a:latin typeface="+mj-lt"/>
              </a:rPr>
              <a:t>Thoáng con thuyền rẽ sóng chạy ra khơi,</a:t>
            </a:r>
            <a:br>
              <a:rPr lang="vi-VN" b="1" i="1" dirty="0" smtClean="0">
                <a:latin typeface="+mj-lt"/>
              </a:rPr>
            </a:br>
            <a:r>
              <a:rPr lang="vi-VN" b="1" i="1" dirty="0" smtClean="0">
                <a:latin typeface="+mj-lt"/>
              </a:rPr>
              <a:t>Tôi thấy nhớ cái mùi nồng mặn quá!</a:t>
            </a:r>
            <a:endParaRPr lang="vi-VN" b="1" i="1" dirty="0">
              <a:latin typeface="+mj-lt"/>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464261" y="-452586"/>
            <a:ext cx="3214405" cy="5159170"/>
          </a:xfrm>
          <a:prstGeom prst="rect">
            <a:avLst/>
          </a:prstGeom>
        </p:spPr>
      </p:pic>
      <p:pic>
        <p:nvPicPr>
          <p:cNvPr id="15"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2213875" y="87531"/>
            <a:ext cx="2974862" cy="2854345"/>
          </a:xfrm>
          <a:prstGeom prst="rect">
            <a:avLst/>
          </a:prstGeom>
          <a:ln>
            <a:noFill/>
          </a:ln>
          <a:effectLst>
            <a:softEdge rad="635000"/>
          </a:effectLst>
        </p:spPr>
      </p:pic>
    </p:spTree>
    <p:extLst>
      <p:ext uri="{BB962C8B-B14F-4D97-AF65-F5344CB8AC3E}">
        <p14:creationId xmlns:p14="http://schemas.microsoft.com/office/powerpoint/2010/main" val="17446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Káº¿t quáº£ hÃ¬nh áº£nh cho hoa niÃªn - táº¿ hanh">
            <a:extLst>
              <a:ext uri="{FF2B5EF4-FFF2-40B4-BE49-F238E27FC236}">
                <a16:creationId xmlns:a16="http://schemas.microsoft.com/office/drawing/2014/main" id="{A8312C00-7FC9-42D6-8DEF-2D970E437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3370">
            <a:off x="5714373" y="629692"/>
            <a:ext cx="2600422" cy="368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a:off x="611560" y="1684922"/>
            <a:ext cx="4572000" cy="1631212"/>
          </a:xfrm>
          <a:prstGeom prst="rect">
            <a:avLst/>
          </a:prstGeom>
          <a:ln w="38100">
            <a:solidFill>
              <a:schemeClr val="accent1"/>
            </a:solidFill>
          </a:ln>
        </p:spPr>
        <p:txBody>
          <a:bodyPr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8" name="Rectangle 17"/>
          <p:cNvSpPr/>
          <p:nvPr/>
        </p:nvSpPr>
        <p:spPr>
          <a:xfrm>
            <a:off x="1236942" y="1500257"/>
            <a:ext cx="1394926"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Xuất xứ: </a:t>
            </a:r>
            <a:endParaRPr lang="en-US" sz="2400" b="1" i="1">
              <a:solidFill>
                <a:schemeClr val="bg1"/>
              </a:solidFill>
            </a:endParaRPr>
          </a:p>
        </p:txBody>
      </p:sp>
      <p:sp>
        <p:nvSpPr>
          <p:cNvPr id="19" name="Oval 18"/>
          <p:cNvSpPr/>
          <p:nvPr/>
        </p:nvSpPr>
        <p:spPr>
          <a:xfrm>
            <a:off x="971601"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0" name="Rectangle 19"/>
          <p:cNvSpPr/>
          <p:nvPr/>
        </p:nvSpPr>
        <p:spPr>
          <a:xfrm>
            <a:off x="775300" y="2004313"/>
            <a:ext cx="4408262" cy="1015659"/>
          </a:xfrm>
          <a:prstGeom prst="rect">
            <a:avLst/>
          </a:prstGeom>
        </p:spPr>
        <p:txBody>
          <a:bodyPr wrap="square" lIns="91436" tIns="45718" rIns="91436" bIns="45718">
            <a:spAutoFit/>
          </a:bodyPr>
          <a:lstStyle/>
          <a:p>
            <a:pPr>
              <a:spcBef>
                <a:spcPct val="50000"/>
              </a:spcBef>
              <a:buFontTx/>
              <a:buChar char="-"/>
            </a:pPr>
            <a:r>
              <a:rPr lang="en-US" altLang="en-US" sz="2400" b="1" i="1" dirty="0" smtClean="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Nghẹn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ngào</a:t>
            </a:r>
            <a:r>
              <a:rPr lang="en-US" altLang="en-US" sz="2400" b="1" i="1" dirty="0">
                <a:latin typeface="Times New Roman" panose="02020603050405020304" pitchFamily="18" charset="0"/>
                <a:cs typeface="Times New Roman" panose="02020603050405020304" pitchFamily="18" charset="0"/>
              </a:rPr>
              <a:t> (1939)</a:t>
            </a:r>
          </a:p>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Hoa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niên</a:t>
            </a:r>
            <a:r>
              <a:rPr lang="en-US" altLang="en-US" sz="2400" b="1" i="1" dirty="0">
                <a:latin typeface="Times New Roman" panose="02020603050405020304" pitchFamily="18" charset="0"/>
                <a:cs typeface="Times New Roman" panose="02020603050405020304" pitchFamily="18" charset="0"/>
              </a:rPr>
              <a:t> (1945)</a:t>
            </a:r>
          </a:p>
        </p:txBody>
      </p:sp>
      <p:grpSp>
        <p:nvGrpSpPr>
          <p:cNvPr id="15" name="Group 14"/>
          <p:cNvGrpSpPr/>
          <p:nvPr/>
        </p:nvGrpSpPr>
        <p:grpSpPr>
          <a:xfrm>
            <a:off x="251520" y="125140"/>
            <a:ext cx="4332065" cy="395616"/>
            <a:chOff x="644526" y="2766774"/>
            <a:chExt cx="11553677" cy="1054970"/>
          </a:xfrm>
        </p:grpSpPr>
        <p:sp>
          <p:nvSpPr>
            <p:cNvPr id="21" name="TextBox 20"/>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4" name="Rectangle 23"/>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2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ông Ty Sản Xuất Kinh Doanh - Thuyền trên biển png tải về - Miễn phí trong  suốt Indiaman đông png Tải về."/>
          <p:cNvPicPr>
            <a:picLocks noChangeAspect="1" noChangeArrowheads="1"/>
          </p:cNvPicPr>
          <p:nvPr/>
        </p:nvPicPr>
        <p:blipFill rotWithShape="1">
          <a:blip r:embed="rId2"/>
          <a:srcRect t="6500"/>
          <a:stretch/>
        </p:blipFill>
        <p:spPr bwMode="auto">
          <a:xfrm>
            <a:off x="4206644" y="1347615"/>
            <a:ext cx="4937356" cy="3917692"/>
          </a:xfrm>
          <a:prstGeom prst="rect">
            <a:avLst/>
          </a:prstGeom>
          <a:ln>
            <a:noFill/>
          </a:ln>
          <a:effectLst>
            <a:softEdge rad="635000"/>
          </a:effectLst>
        </p:spPr>
      </p:pic>
      <p:sp>
        <p:nvSpPr>
          <p:cNvPr id="14" name="Rectangle 13"/>
          <p:cNvSpPr/>
          <p:nvPr/>
        </p:nvSpPr>
        <p:spPr>
          <a:xfrm>
            <a:off x="395538" y="1684922"/>
            <a:ext cx="3816424" cy="2554541"/>
          </a:xfrm>
          <a:prstGeom prst="rect">
            <a:avLst/>
          </a:prstGeom>
          <a:ln w="38100">
            <a:solidFill>
              <a:schemeClr val="accent1"/>
            </a:solidFill>
          </a:ln>
        </p:spPr>
        <p:txBody>
          <a:bodyPr wrap="square" lIns="91436" tIns="45718" rIns="91436" bIns="45718">
            <a:spAutoFit/>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sp>
        <p:nvSpPr>
          <p:cNvPr id="15" name="Rectangle 14"/>
          <p:cNvSpPr/>
          <p:nvPr/>
        </p:nvSpPr>
        <p:spPr>
          <a:xfrm>
            <a:off x="1020917" y="1500257"/>
            <a:ext cx="2741448"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Hoàn cảnh sáng tác</a:t>
            </a:r>
            <a:endParaRPr lang="en-US" sz="2400" b="1" i="1">
              <a:solidFill>
                <a:schemeClr val="bg1"/>
              </a:solidFill>
            </a:endParaRPr>
          </a:p>
        </p:txBody>
      </p:sp>
      <p:sp>
        <p:nvSpPr>
          <p:cNvPr id="16" name="Oval 15"/>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9" name="Rectangle 18"/>
          <p:cNvSpPr/>
          <p:nvPr/>
        </p:nvSpPr>
        <p:spPr>
          <a:xfrm>
            <a:off x="643766" y="2130048"/>
            <a:ext cx="3312368" cy="1938992"/>
          </a:xfrm>
          <a:prstGeom prst="rect">
            <a:avLst/>
          </a:prstGeom>
        </p:spPr>
        <p:txBody>
          <a:bodyPr wrap="square">
            <a:spAutoFit/>
          </a:bodyPr>
          <a:lstStyle/>
          <a:p>
            <a:pPr algn="just">
              <a:lnSpc>
                <a:spcPct val="150000"/>
              </a:lnSpc>
            </a:pPr>
            <a:r>
              <a:rPr lang="vi-VN" sz="2000" b="1" i="1" dirty="0">
                <a:latin typeface="+mj-lt"/>
              </a:rPr>
              <a:t>Bài thơ sáng tác năm 1939, là bài thơ mở đầu cho nguồn cảm hứng viết về quê hương của nhà thơ Tế Hanh.</a:t>
            </a:r>
            <a:endParaRPr lang="en-US" sz="2000" b="1" i="1" dirty="0">
              <a:latin typeface="+mj-lt"/>
            </a:endParaRPr>
          </a:p>
        </p:txBody>
      </p:sp>
      <p:grpSp>
        <p:nvGrpSpPr>
          <p:cNvPr id="17" name="Group 16"/>
          <p:cNvGrpSpPr/>
          <p:nvPr/>
        </p:nvGrpSpPr>
        <p:grpSpPr>
          <a:xfrm>
            <a:off x="251520" y="125140"/>
            <a:ext cx="4332065" cy="395616"/>
            <a:chOff x="644526" y="2766774"/>
            <a:chExt cx="11553677" cy="1054970"/>
          </a:xfrm>
        </p:grpSpPr>
        <p:sp>
          <p:nvSpPr>
            <p:cNvPr id="18" name="TextBox 17"/>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6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883</TotalTime>
  <Words>1572</Words>
  <Application>Microsoft Office PowerPoint</Application>
  <PresentationFormat>On-screen Show (16:9)</PresentationFormat>
  <Paragraphs>253</Paragraphs>
  <Slides>41</Slides>
  <Notes>21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41</vt:i4>
      </vt:variant>
    </vt:vector>
  </HeadingPairs>
  <TitlesOfParts>
    <vt:vector size="55" baseType="lpstr">
      <vt:lpstr>微软雅黑</vt:lpstr>
      <vt:lpstr>SimSun</vt:lpstr>
      <vt:lpstr>#9Slide03 Arima Madurai Bold</vt:lpstr>
      <vt:lpstr>Arial</vt:lpstr>
      <vt:lpstr>Calibri</vt:lpstr>
      <vt:lpstr>Tahoma</vt:lpstr>
      <vt:lpstr>Times New Roman</vt:lpstr>
      <vt:lpstr>Wingdings</vt:lpstr>
      <vt:lpstr>Office Theme</vt:lpstr>
      <vt:lpstr>1_Default Design</vt:lpstr>
      <vt:lpstr>1_Office Theme</vt:lpstr>
      <vt:lpstr>2_Office Theme</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257</cp:revision>
  <dcterms:created xsi:type="dcterms:W3CDTF">2021-10-03T04:39:10Z</dcterms:created>
  <dcterms:modified xsi:type="dcterms:W3CDTF">2025-04-09T13:46:01Z</dcterms:modified>
</cp:coreProperties>
</file>