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30" r:id="rId3"/>
    <p:sldMasterId id="2147483736" r:id="rId4"/>
    <p:sldMasterId id="2147483742" r:id="rId5"/>
    <p:sldMasterId id="2147483751" r:id="rId6"/>
    <p:sldMasterId id="2147483843" r:id="rId7"/>
    <p:sldMasterId id="2147483867" r:id="rId8"/>
    <p:sldMasterId id="2147483879" r:id="rId9"/>
    <p:sldMasterId id="2147483892" r:id="rId10"/>
  </p:sldMasterIdLst>
  <p:notesMasterIdLst>
    <p:notesMasterId r:id="rId43"/>
  </p:notesMasterIdLst>
  <p:sldIdLst>
    <p:sldId id="524" r:id="rId11"/>
    <p:sldId id="525" r:id="rId12"/>
    <p:sldId id="518" r:id="rId13"/>
    <p:sldId id="519" r:id="rId14"/>
    <p:sldId id="520" r:id="rId15"/>
    <p:sldId id="521" r:id="rId16"/>
    <p:sldId id="522" r:id="rId17"/>
    <p:sldId id="523" r:id="rId18"/>
    <p:sldId id="526" r:id="rId19"/>
    <p:sldId id="527" r:id="rId20"/>
    <p:sldId id="517" r:id="rId21"/>
    <p:sldId id="499" r:id="rId22"/>
    <p:sldId id="500" r:id="rId23"/>
    <p:sldId id="516" r:id="rId24"/>
    <p:sldId id="528" r:id="rId25"/>
    <p:sldId id="489" r:id="rId26"/>
    <p:sldId id="503" r:id="rId27"/>
    <p:sldId id="502" r:id="rId28"/>
    <p:sldId id="504" r:id="rId29"/>
    <p:sldId id="505" r:id="rId30"/>
    <p:sldId id="506" r:id="rId31"/>
    <p:sldId id="507" r:id="rId32"/>
    <p:sldId id="508" r:id="rId33"/>
    <p:sldId id="550" r:id="rId34"/>
    <p:sldId id="549" r:id="rId35"/>
    <p:sldId id="513" r:id="rId36"/>
    <p:sldId id="530" r:id="rId37"/>
    <p:sldId id="510" r:id="rId38"/>
    <p:sldId id="511" r:id="rId39"/>
    <p:sldId id="533" r:id="rId40"/>
    <p:sldId id="534" r:id="rId41"/>
    <p:sldId id="53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5257"/>
    <a:srgbClr val="009999"/>
    <a:srgbClr val="FFFFFF"/>
    <a:srgbClr val="FFFF00"/>
    <a:srgbClr val="FFFFCC"/>
    <a:srgbClr val="F2F2F2"/>
    <a:srgbClr val="000000"/>
    <a:srgbClr val="008080"/>
    <a:srgbClr val="FF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22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13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51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08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17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399063-7BF9-488E-88A2-182EA455C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206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399063-7BF9-488E-88A2-182EA455C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56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820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367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6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49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57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9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05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399063-7BF9-488E-88A2-182EA455C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467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70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7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32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4/9/2025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27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4/9/2025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4/9/2025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4/9/2025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4/9/2025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4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12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04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8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05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84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26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723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84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58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45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240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89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58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69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471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52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523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316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195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87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339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80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119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425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8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867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73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206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53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570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356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851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11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495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096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0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151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056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2676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099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1819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5339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459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165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8243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135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7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936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2771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4/9/2025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00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6D2E30-35F7-4A4C-8E28-9F3D4D7ED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F096AA8-D251-4EF8-8CB0-B1606277E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8E62B5-FA25-48F9-8C49-AB202383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1E1AC-FD91-42BC-AE3D-8B67244F4A3E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0F63D8-F407-4BB7-B6BA-2F979AC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249A79-8699-4F2F-A2E4-C60EABE3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156F-BBC7-4DC1-8CB4-4438047DAF8D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391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0FA4A5-C16D-4D46-B730-7E955780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246BBD7-E1A4-43DA-ABA6-47D6437B3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40327F-8147-41DB-B93C-D00AD3E05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1E1AC-FD91-42BC-AE3D-8B67244F4A3E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A98E2F-1375-4798-886F-1A5848B5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644FFB-D1A7-48C5-829F-AB164C44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156F-BBC7-4DC1-8CB4-4438047DAF8D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1821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694CB-3274-47E0-A469-0F08979A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DC79B9-20C9-4268-9B25-AF709F255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F77A26-2262-4FF9-8A37-2DBF5C27B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1E1AC-FD91-42BC-AE3D-8B67244F4A3E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3FF2D4C-0D05-4525-82FD-4F7F387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DD022B-6CA7-45FF-A869-966F1F0C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156F-BBC7-4DC1-8CB4-4438047DAF8D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3738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28429C-E3A5-4FED-894D-90BC10E8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CDEBEC-03A2-4ACE-A4D2-8B27D536B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2C074CD-045A-4D54-8CA8-2774A4FAE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460413-1AF1-4495-8AE4-969F4292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1E1AC-FD91-42BC-AE3D-8B67244F4A3E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0039F40-71E6-49BD-842A-E255E20F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CB0EA0-F3FC-4464-88DA-37EC3899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156F-BBC7-4DC1-8CB4-4438047DAF8D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721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FD9F9F6-D88F-4E2F-9844-F9088AC3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427614-2CEF-4A1E-9084-8442544A1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0E8249-888A-46F2-9EAB-AAC09AC00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79DFD60-E15C-41F7-BFD7-F29F8DE86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E92A02E-3C42-4214-9E59-A1DE57324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83FCC3C-86F0-4A9B-B5B6-6421002AC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1E1AC-FD91-42BC-AE3D-8B67244F4A3E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D8D7A1A-E806-446C-B57F-B37C42AC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D16B8BE-5E64-4AEC-9D66-A70D0F38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156F-BBC7-4DC1-8CB4-4438047DAF8D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0483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CD0DB8-7F67-4F57-9B71-E4F07399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47F7742-67FE-452B-94C8-EFAD2A252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1E1AC-FD91-42BC-AE3D-8B67244F4A3E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5FE7105-FDC3-4202-B271-7C3CB2C5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1C26344-659A-4975-970B-51FF576A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156F-BBC7-4DC1-8CB4-4438047DAF8D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700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7ECC24A-14AF-40E8-8559-89CD87AB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1E1AC-FD91-42BC-AE3D-8B67244F4A3E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47467A1-595A-4FAC-B5D1-78F59BB0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578BFBA-E5F7-4895-B795-797947FD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156F-BBC7-4DC1-8CB4-4438047DAF8D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921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584B70-CFC6-4B29-A5D9-3B131832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399298-795D-4B02-BD8A-8029751F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8588F6-38A9-494D-BC74-41AEDE46D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C8C32-7274-41D1-8CF0-D5194C0B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1E1AC-FD91-42BC-AE3D-8B67244F4A3E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2BFB0AB-E7FC-45A8-B86B-492FED48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2103B6-20A5-462B-AF85-BB3A88A1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156F-BBC7-4DC1-8CB4-4438047DAF8D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2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6E5-87AB-455D-99E9-B84C5F34E47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022B-82DF-4585-9BA9-3F1CF8D0C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352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38E6A2-D086-4673-BFB5-71FB01CE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764B1BF-00D4-446C-ABF9-3F3EC6692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9DD529A-64C6-4785-B6A2-C9EE0AAFC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5D7EE10-3337-4BDB-8786-6A375C85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1E1AC-FD91-42BC-AE3D-8B67244F4A3E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66FE15-B3A7-4384-A6F3-8D5CD201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9055F01-9D97-4CD0-9BCD-8BB5A309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156F-BBC7-4DC1-8CB4-4438047DAF8D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2887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AA0D24-DDF4-4332-B6B4-B9B29EE0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F744A31-985B-4673-AEEE-43399DDE2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CF9EE0-D81D-48AB-A11F-E81F1677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1E1AC-FD91-42BC-AE3D-8B67244F4A3E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A79E52-0F11-4349-A54F-0522B5FB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89AEBD-E2A3-4EAA-B82E-F2CF7E79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156F-BBC7-4DC1-8CB4-4438047DAF8D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5853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CC7E20E-9A7B-4D1B-9D46-295B26659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F7F114F-EF07-497F-BE35-F835E3B81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3C0A2F-53C3-40F8-8B8F-15862929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1E1AC-FD91-42BC-AE3D-8B67244F4A3E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F63B138-D2A2-497F-8D13-7D3ED0A8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8F0E6C-C4C5-4F71-B725-6F10AFFC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156F-BBC7-4DC1-8CB4-4438047DAF8D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1995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888073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69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26E5-87AB-455D-99E9-B84C5F34E47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1022B-82DF-4585-9BA9-3F1CF8D0C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2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50C2078-E57D-4926-9B42-D07682E0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AECE9E-B344-482B-95BD-1A726811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965F352-ADA6-4922-AE15-2FCD29504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1E1AC-FD91-42BC-AE3D-8B67244F4A3E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A5D59F-2563-41B7-B6B1-3AC7012CB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F9EA34-D560-431D-90C6-2AC8C81F0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156F-BBC7-4DC1-8CB4-4438047DAF8D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7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2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9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5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5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5" Type="http://schemas.openxmlformats.org/officeDocument/2006/relationships/image" Target="../media/image1900.sv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png"/><Relationship Id="rId5" Type="http://schemas.openxmlformats.org/officeDocument/2006/relationships/image" Target="../media/image1900.sv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microsoft.com/office/2007/relationships/hdphoto" Target="../media/hdphoto7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png"/><Relationship Id="rId3" Type="http://schemas.openxmlformats.org/officeDocument/2006/relationships/image" Target="../media/image60.png"/><Relationship Id="rId21" Type="http://schemas.openxmlformats.org/officeDocument/2006/relationships/image" Target="../media/image65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65.xml"/><Relationship Id="rId11" Type="http://schemas.openxmlformats.org/officeDocument/2006/relationships/image" Target="../media/image25.svg"/><Relationship Id="rId6" Type="http://schemas.openxmlformats.org/officeDocument/2006/relationships/image" Target="../media/image5.svg"/><Relationship Id="rId24" Type="http://schemas.openxmlformats.org/officeDocument/2006/relationships/image" Target="../media/image68.png"/><Relationship Id="rId15" Type="http://schemas.openxmlformats.org/officeDocument/2006/relationships/image" Target="../media/image32.svg"/><Relationship Id="rId5" Type="http://schemas.openxmlformats.org/officeDocument/2006/relationships/image" Target="../media/image1900.svg"/><Relationship Id="rId23" Type="http://schemas.openxmlformats.org/officeDocument/2006/relationships/image" Target="../media/image67.png"/><Relationship Id="rId19" Type="http://schemas.openxmlformats.org/officeDocument/2006/relationships/image" Target="../media/image63.png"/><Relationship Id="rId22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0.png"/><Relationship Id="rId5" Type="http://schemas.openxmlformats.org/officeDocument/2006/relationships/image" Target="../media/image1900.sv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77.png"/><Relationship Id="rId3" Type="http://schemas.openxmlformats.org/officeDocument/2006/relationships/audio" Target="../media/audio4.wav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0.xml"/><Relationship Id="rId6" Type="http://schemas.microsoft.com/office/2007/relationships/hdphoto" Target="../media/hdphoto9.wdp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microsoft.com/office/2007/relationships/hdphoto" Target="../media/hdphoto11.wdp"/><Relationship Id="rId4" Type="http://schemas.openxmlformats.org/officeDocument/2006/relationships/audio" Target="../media/audio5.wav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7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75.png"/><Relationship Id="rId3" Type="http://schemas.openxmlformats.org/officeDocument/2006/relationships/audio" Target="../media/audio5.wav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0.xml"/><Relationship Id="rId6" Type="http://schemas.microsoft.com/office/2007/relationships/hdphoto" Target="../media/hdphoto9.wdp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microsoft.com/office/2007/relationships/hdphoto" Target="../media/hdphoto11.wdp"/><Relationship Id="rId4" Type="http://schemas.openxmlformats.org/officeDocument/2006/relationships/audio" Target="../media/audio4.wav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4.wav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0.xml"/><Relationship Id="rId6" Type="http://schemas.microsoft.com/office/2007/relationships/hdphoto" Target="../media/hdphoto9.wdp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microsoft.com/office/2007/relationships/hdphoto" Target="../media/hdphoto11.wdp"/><Relationship Id="rId4" Type="http://schemas.openxmlformats.org/officeDocument/2006/relationships/audio" Target="../media/audio5.wav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77.png"/><Relationship Id="rId3" Type="http://schemas.openxmlformats.org/officeDocument/2006/relationships/audio" Target="../media/audio4.wav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0.xml"/><Relationship Id="rId6" Type="http://schemas.microsoft.com/office/2007/relationships/hdphoto" Target="../media/hdphoto9.wdp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microsoft.com/office/2007/relationships/hdphoto" Target="../media/hdphoto11.wdp"/><Relationship Id="rId4" Type="http://schemas.openxmlformats.org/officeDocument/2006/relationships/audio" Target="../media/audio5.wav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4.wav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0.xml"/><Relationship Id="rId6" Type="http://schemas.microsoft.com/office/2007/relationships/hdphoto" Target="../media/hdphoto9.wdp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microsoft.com/office/2007/relationships/hdphoto" Target="../media/hdphoto11.wdp"/><Relationship Id="rId4" Type="http://schemas.openxmlformats.org/officeDocument/2006/relationships/audio" Target="../media/audio5.wav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6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79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900.sv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gif"/><Relationship Id="rId11" Type="http://schemas.openxmlformats.org/officeDocument/2006/relationships/image" Target="../media/image27.gif"/><Relationship Id="rId5" Type="http://schemas.openxmlformats.org/officeDocument/2006/relationships/image" Target="../media/image22.PNG"/><Relationship Id="rId15" Type="http://schemas.openxmlformats.org/officeDocument/2006/relationships/image" Target="../media/image31.gif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6.jpeg"/><Relationship Id="rId14" Type="http://schemas.openxmlformats.org/officeDocument/2006/relationships/image" Target="../media/image3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gif"/><Relationship Id="rId11" Type="http://schemas.openxmlformats.org/officeDocument/2006/relationships/image" Target="../media/image27.gif"/><Relationship Id="rId5" Type="http://schemas.openxmlformats.org/officeDocument/2006/relationships/image" Target="../media/image22.PNG"/><Relationship Id="rId15" Type="http://schemas.openxmlformats.org/officeDocument/2006/relationships/image" Target="../media/image31.gif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6.jpeg"/><Relationship Id="rId14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11" Type="http://schemas.openxmlformats.org/officeDocument/2006/relationships/image" Target="../media/image28.gif"/><Relationship Id="rId5" Type="http://schemas.openxmlformats.org/officeDocument/2006/relationships/image" Target="../media/image23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2.PNG"/><Relationship Id="rId9" Type="http://schemas.openxmlformats.org/officeDocument/2006/relationships/slide" Target="slide4.xml"/><Relationship Id="rId1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png"/><Relationship Id="rId11" Type="http://schemas.openxmlformats.org/officeDocument/2006/relationships/image" Target="../media/image28.gif"/><Relationship Id="rId5" Type="http://schemas.openxmlformats.org/officeDocument/2006/relationships/image" Target="../media/image23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2.PNG"/><Relationship Id="rId9" Type="http://schemas.openxmlformats.org/officeDocument/2006/relationships/slide" Target="slide4.xml"/><Relationship Id="rId14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11" Type="http://schemas.openxmlformats.org/officeDocument/2006/relationships/image" Target="../media/image28.gif"/><Relationship Id="rId5" Type="http://schemas.openxmlformats.org/officeDocument/2006/relationships/image" Target="../media/image23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2.PNG"/><Relationship Id="rId9" Type="http://schemas.openxmlformats.org/officeDocument/2006/relationships/slide" Target="slide4.xml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png"/><Relationship Id="rId11" Type="http://schemas.openxmlformats.org/officeDocument/2006/relationships/image" Target="../media/image28.gif"/><Relationship Id="rId5" Type="http://schemas.openxmlformats.org/officeDocument/2006/relationships/image" Target="../media/image23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2.PNG"/><Relationship Id="rId9" Type="http://schemas.openxmlformats.org/officeDocument/2006/relationships/slide" Target="slide4.xml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0.png"/><Relationship Id="rId5" Type="http://schemas.openxmlformats.org/officeDocument/2006/relationships/image" Target="../media/image190.sv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lower_arts_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02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724400"/>
            <a:ext cx="990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200463042511690x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1143000"/>
            <a:ext cx="121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7" descr="200463042511690x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762000"/>
            <a:ext cx="121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8" descr="200463042511690x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2286000"/>
            <a:ext cx="121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7400" y="2590801"/>
            <a:ext cx="9906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56421">
            <a:off x="4851401" y="3394076"/>
            <a:ext cx="11160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1" descr="Blue_ros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1" y="4648200"/>
            <a:ext cx="14192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2" descr="Blue_ros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352712">
            <a:off x="3048000" y="5105400"/>
            <a:ext cx="10223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3" descr="blumen-pflanzen04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8600" y="542925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4" descr="blumen-pflanzen04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0" y="542925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5" descr="blumen-pflanzen04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542925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6" descr="blumen-pflanzen04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5414963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7" descr="02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96400" y="4495800"/>
            <a:ext cx="990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342549">
            <a:off x="7264401" y="2354263"/>
            <a:ext cx="1033463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1524000" y="1"/>
            <a:ext cx="9144000" cy="2093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4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CHÀO  MỪNG  QUÝ  THẦY  CÔ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 VỀ  DỰ  TIẾT  HỌC  HÔM  NAY</a:t>
            </a:r>
          </a:p>
        </p:txBody>
      </p:sp>
      <p:sp>
        <p:nvSpPr>
          <p:cNvPr id="3090" name="WordArt 20"/>
          <p:cNvSpPr>
            <a:spLocks noChangeArrowheads="1" noChangeShapeType="1" noTextEdit="1"/>
          </p:cNvSpPr>
          <p:nvPr/>
        </p:nvSpPr>
        <p:spPr bwMode="auto">
          <a:xfrm>
            <a:off x="4038601" y="2078039"/>
            <a:ext cx="2297113" cy="102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091" name="WordArt 21"/>
          <p:cNvSpPr>
            <a:spLocks noChangeArrowheads="1" noChangeShapeType="1" noTextEdit="1"/>
          </p:cNvSpPr>
          <p:nvPr/>
        </p:nvSpPr>
        <p:spPr bwMode="auto">
          <a:xfrm>
            <a:off x="2895600" y="3352801"/>
            <a:ext cx="36766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092" name="Picture 12" descr="Blue_ros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5105400"/>
            <a:ext cx="10223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12" descr="Blue_ros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95813" y="5099050"/>
            <a:ext cx="10223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icture 12" descr="Blue_ros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4800" y="5181600"/>
            <a:ext cx="10223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1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744551" flipV="1">
            <a:off x="1373188" y="5078413"/>
            <a:ext cx="1651001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Picture 1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56421">
            <a:off x="3632201" y="4156076"/>
            <a:ext cx="11160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Picture 5" descr="02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5334000"/>
            <a:ext cx="990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8" name="Picture 5" descr="02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5981700"/>
            <a:ext cx="990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9" name="Picture 5" descr="02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2819400"/>
            <a:ext cx="990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0" name="Picture 5" descr="02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96400" y="5638800"/>
            <a:ext cx="990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1" name="Picture 5" descr="02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971800"/>
            <a:ext cx="990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" name="Picture 5" descr="02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276600"/>
            <a:ext cx="990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3" name="Picture 5" descr="02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7242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Picture 5" descr="02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0" y="2057400"/>
            <a:ext cx="990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5" name="Picture 5" descr="02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5981700"/>
            <a:ext cx="990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6" name="Picture 5" descr="02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5981700"/>
            <a:ext cx="990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7" name="Picture 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73303">
            <a:off x="9677400" y="3505201"/>
            <a:ext cx="9906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8" name="Picture 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36373">
            <a:off x="7924800" y="3657601"/>
            <a:ext cx="9906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07220" y="3201102"/>
            <a:ext cx="4850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/>
              <a:t>- </a:t>
            </a:r>
            <a:r>
              <a:rPr lang="en-US" b="1" i="1" dirty="0" err="1"/>
              <a:t>Ngày</a:t>
            </a:r>
            <a:r>
              <a:rPr lang="en-US" b="1" i="1" dirty="0"/>
              <a:t> </a:t>
            </a:r>
            <a:r>
              <a:rPr lang="en-US" b="1" i="1" dirty="0" err="1"/>
              <a:t>soạn</a:t>
            </a:r>
            <a:r>
              <a:rPr lang="en-US" b="1" i="1" dirty="0"/>
              <a:t>: 23/2/2025</a:t>
            </a:r>
            <a:endParaRPr lang="en-US" dirty="0"/>
          </a:p>
          <a:p>
            <a:r>
              <a:rPr lang="en-US" b="1" i="1" dirty="0"/>
              <a:t>- </a:t>
            </a:r>
            <a:r>
              <a:rPr lang="en-US" b="1" i="1" dirty="0" err="1"/>
              <a:t>Ngày</a:t>
            </a:r>
            <a:r>
              <a:rPr lang="en-US" b="1" i="1" dirty="0"/>
              <a:t> </a:t>
            </a:r>
            <a:r>
              <a:rPr lang="en-US" b="1" i="1" dirty="0" err="1"/>
              <a:t>dạy</a:t>
            </a:r>
            <a:r>
              <a:rPr lang="en-US" b="1" i="1" dirty="0"/>
              <a:t>: </a:t>
            </a:r>
            <a:r>
              <a:rPr lang="en-US" b="1" i="1" dirty="0" err="1"/>
              <a:t>Lớp</a:t>
            </a:r>
            <a:r>
              <a:rPr lang="en-US" b="1" i="1" dirty="0"/>
              <a:t> 6A: 1/3/2025</a:t>
            </a:r>
            <a:endParaRPr lang="en-US" dirty="0"/>
          </a:p>
          <a:p>
            <a:pPr lvl="1"/>
            <a:r>
              <a:rPr lang="en-US" b="1" dirty="0"/>
              <a:t>GIÁO ÁN THAO GIẢNG</a:t>
            </a:r>
            <a:endParaRPr lang="en-US" dirty="0"/>
          </a:p>
          <a:p>
            <a:pPr lvl="1"/>
            <a:r>
              <a:rPr lang="en-US" b="1" dirty="0"/>
              <a:t>GV: NGUYỄN THỊ THU HƯƠNG</a:t>
            </a:r>
            <a:endParaRPr lang="en-US" dirty="0"/>
          </a:p>
          <a:p>
            <a:pPr lvl="1"/>
            <a:r>
              <a:rPr lang="en-US" b="1" dirty="0"/>
              <a:t>TỔ XÃ HỘI</a:t>
            </a:r>
            <a:endParaRPr lang="en-US" dirty="0"/>
          </a:p>
          <a:p>
            <a:pPr lvl="1"/>
            <a:r>
              <a:rPr lang="en-US" b="1" dirty="0"/>
              <a:t>TRƯỜNG THCS NGỌC MỸ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6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559558" y="450377"/>
            <a:ext cx="11122926" cy="5909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37090" y="955257"/>
            <a:ext cx="5976530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Không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gian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kì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ảo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: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đảo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vàng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088466" y="1961506"/>
            <a:ext cx="587377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- Đặc điểm: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toàn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đá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trắng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đá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xanh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đá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đỏ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đá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ngũ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sắc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- Vai trò: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Đối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trả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khi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chim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ăn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khế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Đối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anh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tham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lam,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cơ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hội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trở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nên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giàu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96" y="2088900"/>
            <a:ext cx="3805005" cy="28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50376" y="3780430"/>
            <a:ext cx="6182436" cy="3275463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76" y="4462817"/>
            <a:ext cx="6760389" cy="3122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8371" y="4036166"/>
            <a:ext cx="3077735" cy="853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TIẾT 90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3151" y="6345044"/>
            <a:ext cx="1672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(TT)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559558" y="1105469"/>
            <a:ext cx="11122926" cy="52543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96937" y="278891"/>
            <a:ext cx="8016053" cy="1095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6937" y="330218"/>
            <a:ext cx="8102464" cy="1214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" b="99444" l="12266" r="87813">
                        <a14:foregroundMark x1="48984" y1="52778" x2="47734" y2="90000"/>
                        <a14:foregroundMark x1="17188" y1="91250" x2="82188" y2="9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19" y="2487464"/>
            <a:ext cx="6045088" cy="34003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5722" y="1525272"/>
            <a:ext cx="10783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 rot="1736403">
            <a:off x="8072315" y="2591410"/>
            <a:ext cx="3304654" cy="2760977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 rot="2043764">
            <a:off x="8342254" y="2848513"/>
            <a:ext cx="27647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Callout 18"/>
          <p:cNvSpPr/>
          <p:nvPr/>
        </p:nvSpPr>
        <p:spPr>
          <a:xfrm rot="13781027">
            <a:off x="1067305" y="3044210"/>
            <a:ext cx="2742385" cy="2601414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68488">
            <a:off x="1078030" y="3316275"/>
            <a:ext cx="26901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7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593012" y="1044753"/>
            <a:ext cx="11122926" cy="52543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96937" y="278891"/>
            <a:ext cx="8016053" cy="1192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3731" y="350931"/>
            <a:ext cx="8102464" cy="12142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71961" y="2051824"/>
            <a:ext cx="978219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000" b="1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30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30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Gv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chia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8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anh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cục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xét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)…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000" b="1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30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b="1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3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: 10 </a:t>
            </a:r>
            <a:r>
              <a:rPr lang="en-US" sz="3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phút</a:t>
            </a:r>
            <a:endParaRPr lang="en-US" sz="3000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37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BẢN 2.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76640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360336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46224" y="724225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954" y="1028700"/>
            <a:ext cx="60960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954" y="1452888"/>
            <a:ext cx="5360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i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t="64715" b="4857"/>
          <a:stretch/>
        </p:blipFill>
        <p:spPr>
          <a:xfrm>
            <a:off x="9163050" y="5249483"/>
            <a:ext cx="2571750" cy="10144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b="65319"/>
          <a:stretch/>
        </p:blipFill>
        <p:spPr>
          <a:xfrm>
            <a:off x="9163050" y="2520344"/>
            <a:ext cx="2571750" cy="11561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t="33796" b="34918"/>
          <a:stretch/>
        </p:blipFill>
        <p:spPr>
          <a:xfrm>
            <a:off x="9163050" y="3941508"/>
            <a:ext cx="2571750" cy="1042987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609600" y="2680811"/>
          <a:ext cx="7722011" cy="341376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375106">
                  <a:extLst>
                    <a:ext uri="{9D8B030D-6E8A-4147-A177-3AD203B41FA5}">
                      <a16:colId xmlns:a16="http://schemas.microsoft.com/office/drawing/2014/main" val="3303247727"/>
                    </a:ext>
                  </a:extLst>
                </a:gridCol>
                <a:gridCol w="2486025">
                  <a:extLst>
                    <a:ext uri="{9D8B030D-6E8A-4147-A177-3AD203B41FA5}">
                      <a16:colId xmlns:a16="http://schemas.microsoft.com/office/drawing/2014/main" val="1342714038"/>
                    </a:ext>
                  </a:extLst>
                </a:gridCol>
                <a:gridCol w="2860880">
                  <a:extLst>
                    <a:ext uri="{9D8B030D-6E8A-4147-A177-3AD203B41FA5}">
                      <a16:colId xmlns:a16="http://schemas.microsoft.com/office/drawing/2014/main" val="28845744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 vật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Đối lập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 anh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 em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4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Hành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510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Kết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cục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9615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xét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501482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2866491" y="1961904"/>
            <a:ext cx="295946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Left Arrow 17"/>
          <p:cNvSpPr/>
          <p:nvPr/>
        </p:nvSpPr>
        <p:spPr>
          <a:xfrm>
            <a:off x="8661946" y="2696234"/>
            <a:ext cx="334416" cy="1069720"/>
          </a:xfrm>
          <a:prstGeom prst="leftArrow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8661946" y="3941508"/>
            <a:ext cx="310090" cy="1042987"/>
          </a:xfrm>
          <a:prstGeom prst="rightArrow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>
            <a:off x="9870017" y="5011898"/>
            <a:ext cx="1157816" cy="250623"/>
          </a:xfrm>
          <a:prstGeom prst="downArrow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0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BẢN 2.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76640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/>
          </a:blip>
          <a:srcRect t="62791"/>
          <a:stretch>
            <a:fillRect/>
          </a:stretch>
        </p:blipFill>
        <p:spPr>
          <a:xfrm>
            <a:off x="2739232" y="6360336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sp>
        <p:nvSpPr>
          <p:cNvPr id="11" name="Rectangle 10"/>
          <p:cNvSpPr/>
          <p:nvPr/>
        </p:nvSpPr>
        <p:spPr>
          <a:xfrm>
            <a:off x="359954" y="1452888"/>
            <a:ext cx="5360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anh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390631"/>
              </p:ext>
            </p:extLst>
          </p:nvPr>
        </p:nvGraphicFramePr>
        <p:xfrm>
          <a:off x="660399" y="1998239"/>
          <a:ext cx="10858502" cy="417576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015290">
                  <a:extLst>
                    <a:ext uri="{9D8B030D-6E8A-4147-A177-3AD203B41FA5}">
                      <a16:colId xmlns:a16="http://schemas.microsoft.com/office/drawing/2014/main" val="1966485474"/>
                    </a:ext>
                  </a:extLst>
                </a:gridCol>
                <a:gridCol w="4625224">
                  <a:extLst>
                    <a:ext uri="{9D8B030D-6E8A-4147-A177-3AD203B41FA5}">
                      <a16:colId xmlns:a16="http://schemas.microsoft.com/office/drawing/2014/main" val="1476696441"/>
                    </a:ext>
                  </a:extLst>
                </a:gridCol>
                <a:gridCol w="4217988">
                  <a:extLst>
                    <a:ext uri="{9D8B030D-6E8A-4147-A177-3AD203B41FA5}">
                      <a16:colId xmlns:a16="http://schemas.microsoft.com/office/drawing/2014/main" val="1063247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Đối lập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 anh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 em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348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Hành động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Chiếm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Nịnh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nọt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đổi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May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túi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12 gang.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mê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mẩn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đói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nhặt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cương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dồn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khỏi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hang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đòi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hỏi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May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túi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gang,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thấy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sâu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nhặt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ít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cương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ngoài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rồi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Sẵn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chia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sẻ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679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Kết cục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biển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Sống sung túc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6056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 xét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Ích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kỷ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keo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kiệt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lam,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vô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ơn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bụng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lương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thiện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ơn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giàu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744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6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2921657">
            <a:off x="320238" y="-6019803"/>
            <a:ext cx="8044899" cy="99168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98" y="307927"/>
            <a:ext cx="2661313" cy="2558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768" y="2655015"/>
            <a:ext cx="3346968" cy="3305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4917" y="-151241"/>
            <a:ext cx="5675868" cy="159119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05344" y="2424195"/>
            <a:ext cx="805570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tham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lam,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vừa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đủ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lợi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lừa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gạt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vi-VN" sz="28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5344" y="3507569"/>
            <a:ext cx="805570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hậu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nghĩa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hứa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đền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đáp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nghĩa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vi-VN" sz="28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4568" y="4513642"/>
            <a:ext cx="807648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Anh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gia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đình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yêu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thương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, chia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sẻ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đùm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bọc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lẫn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/>
                <a:sym typeface="Times New Roman"/>
              </a:rPr>
              <a:t>.</a:t>
            </a:r>
            <a:endParaRPr lang="vi-VN" sz="280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5344" y="5606077"/>
            <a:ext cx="805570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ý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nghĩa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lao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chân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28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1" y="953667"/>
            <a:ext cx="6020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 rút ra được bài học gì qua truyện Cây khế</a:t>
            </a:r>
            <a:r>
              <a:rPr lang="vi-VN" sz="32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r>
              <a:rPr lang="en-US" sz="32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32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cả</a:t>
            </a:r>
            <a:r>
              <a:rPr lang="en-US" sz="32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lớp</a:t>
            </a:r>
            <a:r>
              <a:rPr lang="en-US" sz="32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ghi</a:t>
            </a:r>
            <a:r>
              <a:rPr lang="en-US" sz="32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32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giấy</a:t>
            </a:r>
            <a:r>
              <a:rPr lang="en-US" sz="32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nhớ</a:t>
            </a:r>
            <a:r>
              <a:rPr lang="en-US" sz="32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endParaRPr lang="vi-VN" sz="3200" i="1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048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8"/>
            </p:par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8081" y="345335"/>
            <a:ext cx="2109999" cy="169944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92" y="810209"/>
            <a:ext cx="9062797" cy="50892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65282" b="55776"/>
          <a:stretch>
            <a:fillRect/>
          </a:stretch>
        </p:blipFill>
        <p:spPr>
          <a:xfrm rot="1952768">
            <a:off x="1821081" y="2529395"/>
            <a:ext cx="443999" cy="5429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36722" t="34915"/>
          <a:stretch>
            <a:fillRect/>
          </a:stretch>
        </p:blipFill>
        <p:spPr>
          <a:xfrm rot="-275319">
            <a:off x="9710726" y="3535480"/>
            <a:ext cx="497159" cy="490901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8219" y="4368467"/>
            <a:ext cx="2538707" cy="27432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450045" y="450240"/>
            <a:ext cx="1553359" cy="1819454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842589" y="4622576"/>
            <a:ext cx="2670759" cy="2742757"/>
          </a:xfrm>
          <a:prstGeom prst="rect">
            <a:avLst/>
          </a:prstGeom>
        </p:spPr>
      </p:pic>
      <p:sp>
        <p:nvSpPr>
          <p:cNvPr id="13" name="Google Shape;1817;p83"/>
          <p:cNvSpPr txBox="1">
            <a:spLocks/>
          </p:cNvSpPr>
          <p:nvPr/>
        </p:nvSpPr>
        <p:spPr>
          <a:xfrm>
            <a:off x="2692400" y="1219200"/>
            <a:ext cx="6807200" cy="161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smtClean="0"/>
              <a:t>III.</a:t>
            </a:r>
            <a:endParaRPr lang="en-US" sz="8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08489" y="2719934"/>
            <a:ext cx="8956801" cy="253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39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2591681" y="679301"/>
            <a:ext cx="9022563" cy="255521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365" y="268551"/>
            <a:ext cx="2884496" cy="1082577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1B7D75AD-F202-4010-BA36-210A76F999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15861" y="613255"/>
            <a:ext cx="9813035" cy="270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nhiên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khéo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léo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just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chi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thần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kì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just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vi-VN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Xây </a:t>
            </a:r>
            <a:r>
              <a:rPr lang="vi-VN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dựng hình tượng hai nhân vật đối lập, tương </a:t>
            </a:r>
            <a:r>
              <a:rPr lang="vi-VN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phản</a:t>
            </a:r>
            <a:endParaRPr lang="en-US" sz="2800" kern="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thúc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kern="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hậu</a:t>
            </a:r>
            <a:r>
              <a:rPr lang="en-US" sz="2800" kern="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2800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591681" y="3784835"/>
            <a:ext cx="9022563" cy="255521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365" y="3374085"/>
            <a:ext cx="2884496" cy="1082577"/>
          </a:xfrm>
          <a:prstGeom prst="rect">
            <a:avLst/>
          </a:prstGeom>
        </p:spPr>
      </p:pic>
      <p:sp>
        <p:nvSpPr>
          <p:cNvPr id="32" name="Rectangle 11">
            <a:extLst>
              <a:ext uri="{FF2B5EF4-FFF2-40B4-BE49-F238E27FC236}">
                <a16:creationId xmlns:a16="http://schemas.microsoft.com/office/drawing/2014/main" id="{1B7D75AD-F202-4010-BA36-210A76F999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15861" y="3915373"/>
            <a:ext cx="8448258" cy="210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Tác giả dân gian ca ngợi những con người hiền lành, chăm chỉ, thật thà; gửi gắm bài học về đền ơn đáp nghĩa, niềm tin ở hiền sẽ gặp lành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r>
              <a:rPr lang="vi-VN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đồng thời lên án, đấu tranh chống lại lòng tham lam, ích kỉ của con người.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" y="356066"/>
            <a:ext cx="3133616" cy="1091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701" y="3403103"/>
            <a:ext cx="2767824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2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7"/>
            </p:par>
          </p:childTnLst>
        </p:cTn>
      </p:par>
    </p:tnLst>
    <p:bldLst>
      <p:bldP spid="29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49274" y="66776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087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 việc chia gia tài, người anh đã tỏ ra: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3548" y="2417241"/>
            <a:ext cx="5020189" cy="9784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Thương em.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47252" y="2421431"/>
            <a:ext cx="5228749" cy="97502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lam và ích 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43548" y="3906573"/>
            <a:ext cx="5076717" cy="10392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5455" algn="l"/>
                <a:tab pos="315087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 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061144" y="3879990"/>
            <a:ext cx="5263363" cy="10611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Độc 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15" y="255491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6357" y="410965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765" y="413487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173" y="2584577"/>
            <a:ext cx="804742" cy="6437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" y="82990"/>
            <a:ext cx="2582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IV. Luyện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3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680" algn="l"/>
                <a:tab pos="315087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Qua việc may túi theo lời chim dặn và được chim đưa đi lấy vàng ở đảo xa, người em đã thể hiện: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5412" y="193660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15087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một người trung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Là một người dại dột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7"/>
            <a:ext cx="4906798" cy="930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Là một người có khao khát giàu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6"/>
            <a:ext cx="4906798" cy="930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 một người ham được đi đây đi 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	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95640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679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61978" y="6562165"/>
            <a:ext cx="18300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6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34046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7330" algn="l"/>
                <a:tab pos="315087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3: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Việc người anh bị rơi xuống biển cùng bao nhiêu vàng bạc châu báu lấy được là kết quả tất yếu của: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36" y="1974822"/>
            <a:ext cx="5184382" cy="9808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7330" algn="l"/>
                <a:tab pos="315087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Thời tiết không thuận lợi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6"/>
            <a:ext cx="5228749" cy="9951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B.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 trả thù của 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37" y="3148999"/>
            <a:ext cx="5184382" cy="97011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 lam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148999"/>
            <a:ext cx="5228748" cy="978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15087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Quãng đường chim phải bay xa xôi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79" y="215909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34" y="3351119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21" y="328916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72" y="2174733"/>
            <a:ext cx="732592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61978" y="6414247"/>
            <a:ext cx="1830022" cy="4437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5087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4: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Dòng đúng với ý nghĩa có thể rút ra từ truyện "Cây khế"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093501"/>
            <a:ext cx="4906798" cy="9503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 một miếng, tiếng cả đời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097690"/>
            <a:ext cx="4906798" cy="9503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 thì thâm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280632"/>
            <a:ext cx="4906798" cy="9597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5455" algn="l"/>
                <a:tab pos="315087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Tham một bát bỏ cả mâm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284821"/>
            <a:ext cx="4906798" cy="9597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70510" algn="l"/>
                <a:tab pos="315087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Tham vàng bỏ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118977"/>
            <a:ext cx="805722" cy="8730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313997"/>
            <a:ext cx="804536" cy="87663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325594"/>
            <a:ext cx="804742" cy="88050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141385"/>
            <a:ext cx="804742" cy="793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32671" y="6562165"/>
            <a:ext cx="19593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5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89774" y="106528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15087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5: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67358" y="281476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15087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87753" y="281895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150870" algn="l"/>
              </a:tabLst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67358" y="37039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15087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87753" y="37081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150870" algn="l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đìn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34" y="284024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52" y="376753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809" y="378060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59" y="2891913"/>
            <a:ext cx="732592" cy="643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32671" y="6521824"/>
            <a:ext cx="19593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59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987136" y="0"/>
            <a:ext cx="9829800" cy="2632364"/>
          </a:xfrm>
          <a:prstGeom prst="snip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chuyện muốn nói với chúng ta điều gì?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5375563"/>
            <a:ext cx="5902036" cy="148243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Xấu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xa, tham lam vẫn sẽ gặp điều tốt lành.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3449782"/>
            <a:ext cx="5902036" cy="148243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 , tốt bụng sẽ gặp được điều tốt.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89964" y="5375563"/>
            <a:ext cx="5902036" cy="148243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và B đúng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89964" y="3449782"/>
            <a:ext cx="5902036" cy="148243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 xấu xa, tham lam sẽ tự gây họa cho bản thân.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4" descr="Từ vựng tiếng Anh thực vật-Học qua gam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7212">
            <a:off x="10494164" y="-29356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4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366" y="0"/>
            <a:ext cx="2879634" cy="1619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FC0E8A-04D7-4177-9D8F-1B42D9D464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51"/>
          <a:stretch/>
        </p:blipFill>
        <p:spPr>
          <a:xfrm>
            <a:off x="2207621" y="1319349"/>
            <a:ext cx="8301688" cy="6152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E9D8A3-32CA-4AD5-BEF9-88C8632797DA}"/>
              </a:ext>
            </a:extLst>
          </p:cNvPr>
          <p:cNvSpPr txBox="1"/>
          <p:nvPr/>
        </p:nvSpPr>
        <p:spPr>
          <a:xfrm>
            <a:off x="3278778" y="2460304"/>
            <a:ext cx="6374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346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7607" y="2850026"/>
            <a:ext cx="5297261" cy="29747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656" y="3251268"/>
            <a:ext cx="48611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29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98473" y="-34328"/>
            <a:ext cx="6100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	</a:t>
            </a:r>
            <a:r>
              <a:rPr kumimoji="0" lang="en-US" sz="3200" b="1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* Về hình thức:</a:t>
            </a:r>
            <a:endParaRPr kumimoji="0" lang="en-US" sz="32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3251" y="822639"/>
            <a:ext cx="7785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	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-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Đảm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bảo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số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câu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,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đúng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chính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tả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3251" y="1845964"/>
            <a:ext cx="7785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	</a:t>
            </a:r>
            <a:r>
              <a:rPr kumimoji="0" lang="en-US" sz="3200" b="0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- Đảm bảo cấu trúc ngữ pháp.</a:t>
            </a: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3250" y="2736719"/>
            <a:ext cx="7785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	</a:t>
            </a:r>
            <a:r>
              <a:rPr kumimoji="0" lang="en-US" sz="3200" b="0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- Đảm bảo hình thức đoạn văn.</a:t>
            </a: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3250" y="3909569"/>
            <a:ext cx="7785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	</a:t>
            </a:r>
            <a:r>
              <a:rPr kumimoji="0" lang="en-US" sz="3200" b="0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- Dùng từ phù hợp, trong sáng.</a:t>
            </a: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78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BẢN 2.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76640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360336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64533" y="579874"/>
            <a:ext cx="2121093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439614"/>
            <a:ext cx="108585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*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Tưởng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suy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19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BẢN 2.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76640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360336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64533" y="579874"/>
            <a:ext cx="2121093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400" y="1340998"/>
            <a:ext cx="10858500" cy="45550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lam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ruộng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nhận được 1 điểm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2"/>
            <a:ext cx="8985136" cy="169091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366" y="0"/>
            <a:ext cx="2879634" cy="1619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FC0E8A-04D7-4177-9D8F-1B42D9D464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51"/>
          <a:stretch/>
        </p:blipFill>
        <p:spPr>
          <a:xfrm>
            <a:off x="2207621" y="1319349"/>
            <a:ext cx="8301688" cy="6152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E9D8A3-32CA-4AD5-BEF9-88C8632797DA}"/>
              </a:ext>
            </a:extLst>
          </p:cNvPr>
          <p:cNvSpPr txBox="1"/>
          <p:nvPr/>
        </p:nvSpPr>
        <p:spPr>
          <a:xfrm>
            <a:off x="3278778" y="1841106"/>
            <a:ext cx="63746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TỰ HỌC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2148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83528" y="-191516"/>
            <a:ext cx="6100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	</a:t>
            </a:r>
            <a:r>
              <a:rPr kumimoji="0" lang="en-US" sz="3200" b="1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* Bài cũ:</a:t>
            </a:r>
            <a:endParaRPr kumimoji="0" lang="en-US" sz="32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22620" y="474856"/>
            <a:ext cx="6068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- </a:t>
            </a:r>
            <a:r>
              <a:rPr kumimoji="0" lang="en-US" sz="3200" b="0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Khái quát nội dung bài học bằng sơ đồ.</a:t>
            </a:r>
            <a:endParaRPr kumimoji="0" lang="en-US" sz="3200" b="0" i="1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3528" y="1461595"/>
            <a:ext cx="7785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	</a:t>
            </a:r>
            <a:r>
              <a:rPr kumimoji="0" lang="en-US" sz="3200" b="0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- Sưu tầm các truyện cổ tích cùng chủ đề.     </a:t>
            </a: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64033" y="3325497"/>
            <a:ext cx="7785463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	</a:t>
            </a:r>
            <a:r>
              <a:rPr kumimoji="0" lang="en-US" sz="3200" b="1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* Bài mới:     </a:t>
            </a:r>
            <a:endParaRPr kumimoji="0" lang="en-US" sz="3200" b="1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5419" y="4179868"/>
            <a:ext cx="7785463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	</a:t>
            </a:r>
            <a:r>
              <a:rPr kumimoji="0" lang="en-US" sz="3200" b="0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Soạn: Thực hành tiếng Việt.</a:t>
            </a: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1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1310" y="4568415"/>
            <a:ext cx="65981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 ƠN 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THẦY CÔ GIÁO VÀ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RẤT NHIỀU!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473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được 1 điểm 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khế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do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52943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được xóa 1 điểm xấu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khế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2"/>
            <a:ext cx="8985136" cy="169091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Cổ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kì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được cả lớp vỗ 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864887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marR="0" lvl="0" indent="-571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truyện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giới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thiệu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sớm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nhận được 1 điểm 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gang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đựng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gang (to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nhận được 1 điểm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864887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marR="0" lvl="0" indent="-571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kì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ảo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nhắc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truyện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?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Nêu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ý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nghĩa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yếu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tố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đó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200000">
            <a:off x="-1645584" y="2529669"/>
            <a:ext cx="5767417" cy="1619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89" y="870603"/>
            <a:ext cx="1965869" cy="535268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578034" y="455867"/>
            <a:ext cx="9022563" cy="5909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43354" y="1591129"/>
            <a:ext cx="576939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chỗ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giấu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45760" y="1618830"/>
            <a:ext cx="2681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Times New Roman"/>
              </a:rPr>
              <a:t>*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Times New Roman"/>
              </a:rPr>
              <a:t>Đặc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Times New Roman"/>
              </a:rPr>
              <a:t>điểm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Times New Roman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5760" y="2950304"/>
            <a:ext cx="67625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Ý 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nghĩa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 con vật kì ảo nằm trong danh sách lực lượng thần kì của thế giới cổ tích: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+ Xuất hiện nhằm tạo ra những điều kì </a:t>
            </a:r>
            <a:r>
              <a:rPr kumimoji="0" lang="vi-VN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diệu 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+ Thực hiện chức năng ban thưởng cho nhân vật tốt hoặc trừng phạt nhân vật xấu.</a:t>
            </a:r>
          </a:p>
        </p:txBody>
      </p:sp>
      <p:sp>
        <p:nvSpPr>
          <p:cNvPr id="2" name="Rectangle 1"/>
          <p:cNvSpPr/>
          <p:nvPr/>
        </p:nvSpPr>
        <p:spPr>
          <a:xfrm>
            <a:off x="2956748" y="810574"/>
            <a:ext cx="5173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a.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ảo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chim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thần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9" b="100000" l="9950" r="98829">
                        <a14:backgroundMark x1="21405" y1="37234" x2="34783" y2="69326"/>
                        <a14:backgroundMark x1="34783" y1="37589" x2="41973" y2="50000"/>
                        <a14:backgroundMark x1="32525" y1="36820" x2="35452" y2="55437"/>
                        <a14:backgroundMark x1="36789" y1="22872" x2="39381" y2="36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623" y="3339575"/>
            <a:ext cx="4177326" cy="3525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88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</TotalTime>
  <Words>1542</Words>
  <Application>Microsoft Office PowerPoint</Application>
  <PresentationFormat>Widescreen</PresentationFormat>
  <Paragraphs>179</Paragraphs>
  <Slides>32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SimSun</vt:lpstr>
      <vt:lpstr>Arial</vt:lpstr>
      <vt:lpstr>Brush Script MT</vt:lpstr>
      <vt:lpstr>Calibri</vt:lpstr>
      <vt:lpstr>Calibri Light</vt:lpstr>
      <vt:lpstr>MS Mincho</vt:lpstr>
      <vt:lpstr>Open Sans</vt:lpstr>
      <vt:lpstr>Tahoma</vt:lpstr>
      <vt:lpstr>Times New Roman</vt:lpstr>
      <vt:lpstr>Wingdings</vt:lpstr>
      <vt:lpstr>Office Theme</vt:lpstr>
      <vt:lpstr>3_Office Theme</vt:lpstr>
      <vt:lpstr>6_Office Theme</vt:lpstr>
      <vt:lpstr>4_Office Theme</vt:lpstr>
      <vt:lpstr>https://www.freeppt7.com</vt:lpstr>
      <vt:lpstr>1_Office Theme</vt:lpstr>
      <vt:lpstr>5_Office Theme</vt:lpstr>
      <vt:lpstr>10_Office Theme</vt:lpstr>
      <vt:lpstr>11_Office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981</cp:revision>
  <dcterms:created xsi:type="dcterms:W3CDTF">2022-02-10T03:12:31Z</dcterms:created>
  <dcterms:modified xsi:type="dcterms:W3CDTF">2025-04-09T13:34:33Z</dcterms:modified>
</cp:coreProperties>
</file>