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154" r:id="rId2"/>
    <p:sldId id="7136" r:id="rId3"/>
    <p:sldId id="7137" r:id="rId4"/>
    <p:sldId id="7138" r:id="rId5"/>
    <p:sldId id="7139" r:id="rId6"/>
    <p:sldId id="7140" r:id="rId7"/>
    <p:sldId id="7141" r:id="rId8"/>
    <p:sldId id="7142" r:id="rId9"/>
    <p:sldId id="7143" r:id="rId10"/>
    <p:sldId id="7144" r:id="rId11"/>
    <p:sldId id="7145" r:id="rId12"/>
    <p:sldId id="7146" r:id="rId13"/>
    <p:sldId id="7147" r:id="rId14"/>
    <p:sldId id="7148" r:id="rId15"/>
    <p:sldId id="270" r:id="rId16"/>
    <p:sldId id="272" r:id="rId17"/>
    <p:sldId id="7134" r:id="rId18"/>
    <p:sldId id="7122" r:id="rId19"/>
    <p:sldId id="7121" r:id="rId20"/>
    <p:sldId id="7120" r:id="rId21"/>
    <p:sldId id="7119" r:id="rId22"/>
    <p:sldId id="7149" r:id="rId23"/>
    <p:sldId id="7152" r:id="rId24"/>
    <p:sldId id="7153" r:id="rId25"/>
    <p:sldId id="71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92EE-1909-42E4-87B3-C51996391F8D}" type="doc">
      <dgm:prSet loTypeId="urn:microsoft.com/office/officeart/2005/8/layout/venn3#1" loCatId="relationship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469779BF-A972-4B0D-A828-75F012A1470C}">
      <dgm:prSet phldrT="[Text]" custT="1"/>
      <dgm:spPr/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C5BCC-2653-4AA6-A390-EA99718E9D60}" type="par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93EB5-D133-49C9-BD7C-CD1E17F695D3}" type="sib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294F1-DE9F-4E8C-A204-80152FE6D382}">
      <dgm:prSet phldrT="[Text]" custT="1"/>
      <dgm:spPr/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7DB2-40B6-4BE1-83C3-6517FF775323}" type="par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D134A-A7F2-445B-B4AE-1F882FEA1353}" type="sib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070D9-44D3-4AE1-94CF-5BF6E144910D}">
      <dgm:prSet phldrT="[Text]"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3E538-8EE4-4597-A3DC-530FBC586AC4}" type="par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5592-50E8-4CCD-BC6D-FB97B428375D}" type="sib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08-8E64-451E-8BEE-38047C8324BB}" type="pres">
      <dgm:prSet presAssocID="{E19A92EE-1909-42E4-87B3-C51996391F8D}" presName="Name0" presStyleCnt="0">
        <dgm:presLayoutVars>
          <dgm:dir/>
          <dgm:resizeHandles val="exact"/>
        </dgm:presLayoutVars>
      </dgm:prSet>
      <dgm:spPr/>
    </dgm:pt>
    <dgm:pt modelId="{E1C0FCE5-0DE3-48A2-A448-4C7D29458F04}" type="pres">
      <dgm:prSet presAssocID="{469779BF-A972-4B0D-A828-75F012A1470C}" presName="Name5" presStyleLbl="vennNode1" presStyleIdx="0" presStyleCnt="3">
        <dgm:presLayoutVars>
          <dgm:bulletEnabled val="1"/>
        </dgm:presLayoutVars>
      </dgm:prSet>
      <dgm:spPr/>
    </dgm:pt>
    <dgm:pt modelId="{DA8A920F-BD20-4838-A962-088042DEF57F}" type="pres">
      <dgm:prSet presAssocID="{7BC93EB5-D133-49C9-BD7C-CD1E17F695D3}" presName="space" presStyleCnt="0"/>
      <dgm:spPr/>
    </dgm:pt>
    <dgm:pt modelId="{49D0847C-35BF-4163-8F78-8EF50D70F66E}" type="pres">
      <dgm:prSet presAssocID="{49D294F1-DE9F-4E8C-A204-80152FE6D382}" presName="Name5" presStyleLbl="vennNode1" presStyleIdx="1" presStyleCnt="3">
        <dgm:presLayoutVars>
          <dgm:bulletEnabled val="1"/>
        </dgm:presLayoutVars>
      </dgm:prSet>
      <dgm:spPr/>
    </dgm:pt>
    <dgm:pt modelId="{CE48A5CE-834F-40D7-B702-DF5FBAC3318C}" type="pres">
      <dgm:prSet presAssocID="{0C4D134A-A7F2-445B-B4AE-1F882FEA1353}" presName="space" presStyleCnt="0"/>
      <dgm:spPr/>
    </dgm:pt>
    <dgm:pt modelId="{D0CC045B-0EBE-4EB5-A12F-A2DDF39E0615}" type="pres">
      <dgm:prSet presAssocID="{88E070D9-44D3-4AE1-94CF-5BF6E144910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48A25D31-6594-48E7-A87F-CF0B6A6AFD0E}" type="presOf" srcId="{469779BF-A972-4B0D-A828-75F012A1470C}" destId="{E1C0FCE5-0DE3-48A2-A448-4C7D29458F04}" srcOrd="0" destOrd="0" presId="urn:microsoft.com/office/officeart/2005/8/layout/venn3#1"/>
    <dgm:cxn modelId="{2BDE4E32-7B49-4299-9735-65F3CB87A3F5}" type="presOf" srcId="{49D294F1-DE9F-4E8C-A204-80152FE6D382}" destId="{49D0847C-35BF-4163-8F78-8EF50D70F66E}" srcOrd="0" destOrd="0" presId="urn:microsoft.com/office/officeart/2005/8/layout/venn3#1"/>
    <dgm:cxn modelId="{3A588566-96B9-4F22-A33C-9026395ABD75}" type="presOf" srcId="{E19A92EE-1909-42E4-87B3-C51996391F8D}" destId="{9E169408-8E64-451E-8BEE-38047C8324BB}" srcOrd="0" destOrd="0" presId="urn:microsoft.com/office/officeart/2005/8/layout/venn3#1"/>
    <dgm:cxn modelId="{6C7ED77A-A7F8-44AF-96B5-0C1BC1FDFD2E}" srcId="{E19A92EE-1909-42E4-87B3-C51996391F8D}" destId="{49D294F1-DE9F-4E8C-A204-80152FE6D382}" srcOrd="1" destOrd="0" parTransId="{5FA97DB2-40B6-4BE1-83C3-6517FF775323}" sibTransId="{0C4D134A-A7F2-445B-B4AE-1F882FEA1353}"/>
    <dgm:cxn modelId="{85C00791-63A6-4723-B678-1EAF40211D29}" srcId="{E19A92EE-1909-42E4-87B3-C51996391F8D}" destId="{88E070D9-44D3-4AE1-94CF-5BF6E144910D}" srcOrd="2" destOrd="0" parTransId="{01C3E538-8EE4-4597-A3DC-530FBC586AC4}" sibTransId="{02855592-50E8-4CCD-BC6D-FB97B428375D}"/>
    <dgm:cxn modelId="{EE3F90A2-005B-48C9-9C7B-2851DCDC8115}" type="presOf" srcId="{88E070D9-44D3-4AE1-94CF-5BF6E144910D}" destId="{D0CC045B-0EBE-4EB5-A12F-A2DDF39E0615}" srcOrd="0" destOrd="0" presId="urn:microsoft.com/office/officeart/2005/8/layout/venn3#1"/>
    <dgm:cxn modelId="{2898F3F3-5C2E-45BD-B62F-9F3A2D265016}" srcId="{E19A92EE-1909-42E4-87B3-C51996391F8D}" destId="{469779BF-A972-4B0D-A828-75F012A1470C}" srcOrd="0" destOrd="0" parTransId="{E02C5BCC-2653-4AA6-A390-EA99718E9D60}" sibTransId="{7BC93EB5-D133-49C9-BD7C-CD1E17F695D3}"/>
    <dgm:cxn modelId="{08D1FE41-2801-44C0-AD8C-65345DA6D756}" type="presParOf" srcId="{9E169408-8E64-451E-8BEE-38047C8324BB}" destId="{E1C0FCE5-0DE3-48A2-A448-4C7D29458F04}" srcOrd="0" destOrd="0" presId="urn:microsoft.com/office/officeart/2005/8/layout/venn3#1"/>
    <dgm:cxn modelId="{EB06EDC0-DD88-4EA1-A072-2DA70AA436EE}" type="presParOf" srcId="{9E169408-8E64-451E-8BEE-38047C8324BB}" destId="{DA8A920F-BD20-4838-A962-088042DEF57F}" srcOrd="1" destOrd="0" presId="urn:microsoft.com/office/officeart/2005/8/layout/venn3#1"/>
    <dgm:cxn modelId="{88B00882-D3FC-4FB9-9C22-3F4EE13D8884}" type="presParOf" srcId="{9E169408-8E64-451E-8BEE-38047C8324BB}" destId="{49D0847C-35BF-4163-8F78-8EF50D70F66E}" srcOrd="2" destOrd="0" presId="urn:microsoft.com/office/officeart/2005/8/layout/venn3#1"/>
    <dgm:cxn modelId="{6FAB2C66-D50A-4554-AD33-3D908669DAFB}" type="presParOf" srcId="{9E169408-8E64-451E-8BEE-38047C8324BB}" destId="{CE48A5CE-834F-40D7-B702-DF5FBAC3318C}" srcOrd="3" destOrd="0" presId="urn:microsoft.com/office/officeart/2005/8/layout/venn3#1"/>
    <dgm:cxn modelId="{19DA00ED-0D66-45ED-A36E-763DA8BA53A4}" type="presParOf" srcId="{9E169408-8E64-451E-8BEE-38047C8324BB}" destId="{D0CC045B-0EBE-4EB5-A12F-A2DDF39E0615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FCE5-0DE3-48A2-A448-4C7D29458F04}">
      <dsp:nvSpPr>
        <dsp:cNvPr id="0" name=""/>
        <dsp:cNvSpPr/>
      </dsp:nvSpPr>
      <dsp:spPr bwMode="white">
        <a:xfrm>
          <a:off x="0" y="864915"/>
          <a:ext cx="2708337" cy="27083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048" tIns="40640" rIns="149048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4915"/>
        <a:ext cx="2708337" cy="2708337"/>
      </dsp:txXfrm>
    </dsp:sp>
    <dsp:sp modelId="{49D0847C-35BF-4163-8F78-8EF50D70F66E}">
      <dsp:nvSpPr>
        <dsp:cNvPr id="0" name=""/>
        <dsp:cNvSpPr/>
      </dsp:nvSpPr>
      <dsp:spPr bwMode="white">
        <a:xfrm>
          <a:off x="2166670" y="864915"/>
          <a:ext cx="2708337" cy="2708337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alpha val="50000"/>
            <a:hueOff val="-3690000"/>
            <a:satOff val="-5097"/>
            <a:lumOff val="-196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048" tIns="40640" rIns="149048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6670" y="864915"/>
        <a:ext cx="2708337" cy="2708337"/>
      </dsp:txXfrm>
    </dsp:sp>
    <dsp:sp modelId="{D0CC045B-0EBE-4EB5-A12F-A2DDF39E0615}">
      <dsp:nvSpPr>
        <dsp:cNvPr id="0" name=""/>
        <dsp:cNvSpPr/>
      </dsp:nvSpPr>
      <dsp:spPr bwMode="white">
        <a:xfrm>
          <a:off x="4333339" y="864915"/>
          <a:ext cx="2708337" cy="2708337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alpha val="50000"/>
            <a:hueOff val="-7380000"/>
            <a:satOff val="-10195"/>
            <a:lumOff val="-3921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048" tIns="35560" rIns="14904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339" y="864915"/>
        <a:ext cx="2708337" cy="270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9/4/2025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2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3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4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5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6</a:t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>
                <a:solidFill>
                  <a:prstClr val="black"/>
                </a:solidFill>
              </a:rPr>
              <a:t>10</a:t>
            </a:fld>
            <a:endParaRPr lang="en-S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.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image" Target="../media/image4.png"/><Relationship Id="rId21" Type="http://schemas.openxmlformats.org/officeDocument/2006/relationships/slide" Target="slide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7.xml"/><Relationship Id="rId25" Type="http://schemas.openxmlformats.org/officeDocument/2006/relationships/slide" Target="slide14.xml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13.xml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23" Type="http://schemas.openxmlformats.org/officeDocument/2006/relationships/slide" Target="slide12.xml"/><Relationship Id="rId10" Type="http://schemas.openxmlformats.org/officeDocument/2006/relationships/image" Target="../media/image11.png"/><Relationship Id="rId19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15411" y="846160"/>
            <a:ext cx="10526728" cy="12010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91</a:t>
            </a:r>
          </a:p>
          <a:p>
            <a:pPr algn="ctr">
              <a:spcBef>
                <a:spcPct val="50000"/>
              </a:spcBef>
            </a:pP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08785" y="3129915"/>
            <a:ext cx="87750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7030A0"/>
                </a:solidFill>
                <a:highlight>
                  <a:srgbClr val="FFFF00"/>
                </a:highlight>
              </a:rPr>
              <a:t>GV: Nguyễn THị Huế- THCS Ngọc Mỹ</a:t>
            </a:r>
          </a:p>
          <a:p>
            <a:r>
              <a:rPr lang="vi-VN" altLang="en-US" sz="2800">
                <a:solidFill>
                  <a:srgbClr val="7030A0"/>
                </a:solidFill>
                <a:highlight>
                  <a:srgbClr val="FFFF00"/>
                </a:highlight>
              </a:rPr>
              <a:t>Lớp dạy: 6D</a:t>
            </a:r>
          </a:p>
          <a:p>
            <a:r>
              <a:rPr lang="vi-VN" altLang="en-US" sz="2800">
                <a:solidFill>
                  <a:srgbClr val="7030A0"/>
                </a:solidFill>
                <a:highlight>
                  <a:srgbClr val="FFFF00"/>
                </a:highlight>
              </a:rPr>
              <a:t>Ngày dạy: 26 tháng 2 năm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các từ đồng nghĩa với từ «hi sinh»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trần, đi, chết, nằm xuống, thôi rồi...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07774" y="1376516"/>
            <a:ext cx="10526728" cy="19636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nghĩa của từ «hoảng hốt»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2379" y="3959001"/>
            <a:ext cx="70982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loạn, lo lắng, sợ hãi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297" y="1606638"/>
            <a:ext cx="10526728" cy="2001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một từ rồi chọn  một bạn trong lớp giải thích từ đó nhé!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49867" y="1325285"/>
            <a:ext cx="10526728" cy="20176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phần chú thích dưới mỗi văn bản có tác dụng chính là gì?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25006" y="3812459"/>
            <a:ext cx="877584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 chúng ta hiểu nghĩa của từ đó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44359" y="1317523"/>
            <a:ext cx="10526728" cy="208128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về đội tuyển bóng đá của Việt Nam khi có ông Park Hang Seo dẫn dắt.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113150" y="-222000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44319" y="2912846"/>
            <a:ext cx="9340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THỰC</a:t>
            </a:r>
            <a:r>
              <a:rPr kumimoji="0" lang="en-US" altLang="zh-CN" sz="88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HÀNH TIẾNG VIỆT</a:t>
            </a:r>
            <a:endParaRPr kumimoji="0" lang="zh-CN" altLang="en-US" sz="88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/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543" y="2583320"/>
            <a:ext cx="10613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II. LUYỆN TẬP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586" y="2840483"/>
            <a:ext cx="10292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mơn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mởn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lúc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lỉu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ròng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hang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sớm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vợi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hẳn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586" y="1242777"/>
            <a:ext cx="1029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đậm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graphicFrame>
        <p:nvGraphicFramePr>
          <p:cNvPr id="5" name="Google Shape;1829;p76"/>
          <p:cNvGraphicFramePr/>
          <p:nvPr/>
        </p:nvGraphicFramePr>
        <p:xfrm>
          <a:off x="1284001" y="2461624"/>
          <a:ext cx="9709842" cy="3735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8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1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Từ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ngữ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Ý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nghĩa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mơn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mởn</a:t>
                      </a:r>
                      <a:endParaRPr sz="36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3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lúc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lỉu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endParaRPr sz="36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3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ròng rã</a:t>
                      </a:r>
                      <a:endParaRPr sz="3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3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vợi hẳn</a:t>
                      </a:r>
                      <a:endParaRPr sz="36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36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7" name="Google Shape;1897;p80"/>
          <p:cNvPicPr preferRelativeResize="0"/>
          <p:nvPr/>
        </p:nvPicPr>
        <p:blipFill rotWithShape="1">
          <a:blip r:embed="rId4"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707051" y="1364076"/>
            <a:ext cx="4863743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42"/>
          <p:cNvSpPr/>
          <p:nvPr/>
        </p:nvSpPr>
        <p:spPr>
          <a:xfrm>
            <a:off x="3820496" y="1263709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PHIẾU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HỌC TẬP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514" y="3226960"/>
            <a:ext cx="5229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xanh non và tươi tốt.</a:t>
            </a:r>
            <a:endParaRPr lang="vi-VN" sz="3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514" y="4056153"/>
            <a:ext cx="1002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cành</a:t>
            </a:r>
            <a:endParaRPr lang="en-US" sz="3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514" y="4838116"/>
            <a:ext cx="6594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tục</a:t>
            </a:r>
            <a:endParaRPr lang="en-US" sz="3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3514" y="5620079"/>
            <a:ext cx="616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bớt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kể</a:t>
            </a:r>
            <a:endParaRPr lang="en-US" sz="3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6" name="Google Shape;1865;p78"/>
          <p:cNvGraphicFramePr/>
          <p:nvPr/>
        </p:nvGraphicFramePr>
        <p:xfrm>
          <a:off x="635794" y="1159377"/>
          <a:ext cx="10858500" cy="5157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2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9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em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Hai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chồng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nghe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lời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chim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may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túi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bề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dọc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bề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ngang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vừa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đúng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gang.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Hai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chồng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cuống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quýt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bàn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may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túi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sau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lại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sợ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chim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không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ưng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bèn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chỉ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mang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túi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như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em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nhưng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to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gấp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lần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thành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như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cái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tay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lớn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 Người chồng xách túi ra, chim rạp mình xuống đất cho anh trèo lên lưng rồi vỗ cánh bay lên.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Người chồng tót ngay lên chim ưng, còn người vợ vái lấy vái để chim thần</a:t>
                      </a:r>
                      <a:endParaRPr sz="2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 thấy hang sâu và rộng nên không dám vào, chỉ dám nhặt ít vàng, kim cương ở ngoài rồi ra hiệu cho chim bay về.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Trên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lưng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chim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bước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xuống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ta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hoa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mắt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vì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của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quý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.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Vào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trong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hang,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ta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lại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càng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mê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mẩn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tâm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thần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quên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đói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quên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khát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cố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nhặt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kim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cương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cho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thật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đầy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tay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.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Tay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đầy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ta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còn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lấy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thêm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cả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dồn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vào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ống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tay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áo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ống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quần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đến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nỗi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nặng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quá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phải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lê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mãi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mới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ra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khỏi</a:t>
                      </a:r>
                      <a:r>
                        <a:rPr lang="en-US" sz="2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hang.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Seo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4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hlinkClick r:id="rId6" action="ppaction://hlinksldjump"/>
              </a:rPr>
              <a:t>PLAY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8" name="Google Shape;1897;p80"/>
          <p:cNvPicPr preferRelativeResize="0"/>
          <p:nvPr/>
        </p:nvPicPr>
        <p:blipFill rotWithShape="1">
          <a:blip r:embed="rId4"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514902" y="436028"/>
            <a:ext cx="9103056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2"/>
          <p:cNvSpPr/>
          <p:nvPr/>
        </p:nvSpPr>
        <p:spPr>
          <a:xfrm>
            <a:off x="1678670" y="335661"/>
            <a:ext cx="903481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HOẠT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ĐỘNG NHÓM THEO BÀN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10" name="Google Shape;1900;p80"/>
          <p:cNvGraphicFramePr/>
          <p:nvPr/>
        </p:nvGraphicFramePr>
        <p:xfrm>
          <a:off x="660400" y="1653340"/>
          <a:ext cx="10858550" cy="45951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654">
                <a:tc row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Sự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kiện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 chồng</a:t>
                      </a:r>
                      <a:endParaRPr sz="220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người em</a:t>
                      </a:r>
                      <a:endParaRPr sz="220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chồng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Cụm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Đặc điểm</a:t>
                      </a:r>
                      <a:endParaRPr sz="220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Cụm 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Đặc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điểm</a:t>
                      </a:r>
                      <a:endParaRPr sz="2200" b="1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111125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Chuẩn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bị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theo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đảo</a:t>
                      </a: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lưng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đảo</a:t>
                      </a: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00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Lấy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vàng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bạc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trên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đảo</a:t>
                      </a: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sz="2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55913" y="3029237"/>
            <a:ext cx="1802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Nghe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lời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chim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túi</a:t>
            </a:r>
            <a:endParaRPr lang="en-US" sz="2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012" y="3001941"/>
            <a:ext cx="165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dừng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706" y="3029237"/>
            <a:ext cx="2935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Cuống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quýt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bàn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cãi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túi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định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nhiều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túi</a:t>
            </a:r>
            <a:endParaRPr lang="en-US" sz="2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6084" y="3029237"/>
            <a:ext cx="164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lam,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nóng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7351" y="3791715"/>
            <a:ext cx="190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Trèo, trèo lên lưng</a:t>
            </a:r>
            <a:endParaRPr lang="vi-VN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8718" y="3791715"/>
            <a:ext cx="16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tĩnh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6786" y="3860234"/>
            <a:ext cx="290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Tót, tót ngay lên lưng</a:t>
            </a:r>
            <a:endParaRPr lang="vi-VN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35058" y="3881820"/>
            <a:ext cx="1533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lỗ</a:t>
            </a:r>
            <a:endParaRPr lang="en-US" sz="20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2652" y="4670039"/>
            <a:ext cx="18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nhặt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ít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719" y="4720246"/>
            <a:ext cx="1731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lam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0706" y="4622712"/>
            <a:ext cx="3050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hoa mắt vì của quý, mê mẩn tâm thần, quên đói, quên khát, lấy thêm, cố nhặt vàng và kim cương.</a:t>
            </a:r>
            <a:endParaRPr lang="vi-VN" sz="2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35058" y="4659686"/>
            <a:ext cx="156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trí</a:t>
            </a:r>
            <a:endParaRPr lang="en-US" sz="24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Google Shape;1917;p81"/>
          <p:cNvSpPr/>
          <p:nvPr/>
        </p:nvSpPr>
        <p:spPr>
          <a:xfrm>
            <a:off x="660400" y="1635878"/>
            <a:ext cx="10858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nghĩa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cụm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:</a:t>
            </a:r>
            <a:endParaRPr sz="1400" b="1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nghe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lời</a:t>
            </a:r>
            <a:r>
              <a:rPr lang="vi-VN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lắng nghe và làm theo lời chỉ dẫn của chim</a:t>
            </a:r>
            <a:endParaRPr sz="14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cuống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quýt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vội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do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cuống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tĩnh</a:t>
            </a:r>
            <a:endParaRPr sz="14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tót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di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nhanh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gọn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ngột</a:t>
            </a:r>
            <a:endParaRPr sz="1400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mê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mẩn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trí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say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mê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mất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tĩnh</a:t>
            </a:r>
            <a:endParaRPr sz="28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8" name="Google Shape;1933;p82"/>
          <p:cNvSpPr/>
          <p:nvPr/>
        </p:nvSpPr>
        <p:spPr>
          <a:xfrm>
            <a:off x="660400" y="1723370"/>
            <a:ext cx="108585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a.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Quân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mười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nước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nhưng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xíu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đầy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lang="vi-VN" sz="3200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Tác</a:t>
            </a: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”: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giờ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dừng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7" name="Google Shape;1948;p83"/>
          <p:cNvSpPr/>
          <p:nvPr/>
        </p:nvSpPr>
        <p:spPr>
          <a:xfrm>
            <a:off x="666749" y="1459596"/>
            <a:ext cx="108585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 panose="020B0604020202020204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Chim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qua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bao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là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miền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...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...,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...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...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“bay”: “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bay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 ý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thêm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điệp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“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khoảng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gian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cứ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nối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tiếp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tưởng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vô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tận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9" name="Google Shape;1897;p80"/>
          <p:cNvPicPr preferRelativeResize="0"/>
          <p:nvPr/>
        </p:nvPicPr>
        <p:blipFill rotWithShape="1">
          <a:blip r:embed="rId4"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835967" y="912206"/>
            <a:ext cx="6731794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42"/>
          <p:cNvSpPr/>
          <p:nvPr/>
        </p:nvSpPr>
        <p:spPr>
          <a:xfrm>
            <a:off x="5510668" y="806864"/>
            <a:ext cx="6681332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LỰA</a:t>
            </a:r>
            <a:r>
              <a:rPr kumimoji="0" lang="vi-VN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CHỌN CHỦ ĐỀ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678420" y="1941239"/>
          <a:ext cx="7041676" cy="44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Google Shape;1986;p85"/>
          <p:cNvSpPr/>
          <p:nvPr/>
        </p:nvSpPr>
        <p:spPr>
          <a:xfrm>
            <a:off x="391515" y="1121042"/>
            <a:ext cx="41071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ngữ</a:t>
            </a:r>
            <a:endParaRPr sz="32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5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</a:p>
        </p:txBody>
      </p:sp>
      <p:sp>
        <p:nvSpPr>
          <p:cNvPr id="23" name="Oval 22">
            <a:hlinkClick r:id="rId16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16" action="ppaction://hlinksldjump"/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</a:p>
        </p:txBody>
      </p:sp>
      <p:sp>
        <p:nvSpPr>
          <p:cNvPr id="25" name="Oval 24">
            <a:hlinkClick r:id="rId17" action="ppaction://hlinksldjump"/>
          </p:cNvPr>
          <p:cNvSpPr/>
          <p:nvPr/>
        </p:nvSpPr>
        <p:spPr>
          <a:xfrm>
            <a:off x="4356119" y="4518404"/>
            <a:ext cx="562158" cy="4990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hlinkClick r:id="rId17" action="ppaction://hlinksldjump"/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T.Đ.T</a:t>
            </a:r>
          </a:p>
        </p:txBody>
      </p:sp>
      <p:sp>
        <p:nvSpPr>
          <p:cNvPr id="27" name="Oval 26">
            <a:hlinkClick r:id="rId18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8" action="ppaction://hlinksldjump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</a:p>
        </p:txBody>
      </p:sp>
      <p:sp>
        <p:nvSpPr>
          <p:cNvPr id="29" name="Oval 28">
            <a:hlinkClick r:id="rId19" action="ppaction://hlinksldjump"/>
          </p:cNvPr>
          <p:cNvSpPr/>
          <p:nvPr/>
        </p:nvSpPr>
        <p:spPr>
          <a:xfrm>
            <a:off x="9255767" y="4368396"/>
            <a:ext cx="468923" cy="438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9" action="ppaction://hlinksldjump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V.V.T</a:t>
            </a:r>
          </a:p>
        </p:txBody>
      </p:sp>
      <p:sp>
        <p:nvSpPr>
          <p:cNvPr id="31" name="Oval 30">
            <a:hlinkClick r:id="rId20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20" action="ppaction://hlinksldjump"/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Q.H</a:t>
            </a:r>
          </a:p>
        </p:txBody>
      </p:sp>
      <p:sp>
        <p:nvSpPr>
          <p:cNvPr id="33" name="Oval 32">
            <a:hlinkClick r:id="rId21" action="ppaction://hlinksldjump"/>
          </p:cNvPr>
          <p:cNvSpPr/>
          <p:nvPr/>
        </p:nvSpPr>
        <p:spPr>
          <a:xfrm>
            <a:off x="6522101" y="3292983"/>
            <a:ext cx="332534" cy="315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Đ.H</a:t>
            </a:r>
          </a:p>
        </p:txBody>
      </p:sp>
      <p:sp>
        <p:nvSpPr>
          <p:cNvPr id="35" name="Oval 34">
            <a:hlinkClick r:id="rId22" action="ppaction://hlinksldjump"/>
          </p:cNvPr>
          <p:cNvSpPr/>
          <p:nvPr/>
        </p:nvSpPr>
        <p:spPr>
          <a:xfrm>
            <a:off x="3743368" y="2781014"/>
            <a:ext cx="304857" cy="3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hlinkClick r:id="rId22" action="ppaction://hlinksldjump"/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V.Đ</a:t>
            </a:r>
          </a:p>
        </p:txBody>
      </p:sp>
      <p:sp>
        <p:nvSpPr>
          <p:cNvPr id="37" name="Oval 36">
            <a:hlinkClick r:id="rId23" action="ppaction://hlinksldjump"/>
          </p:cNvPr>
          <p:cNvSpPr/>
          <p:nvPr/>
        </p:nvSpPr>
        <p:spPr>
          <a:xfrm>
            <a:off x="7901354" y="2733900"/>
            <a:ext cx="306960" cy="3193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black"/>
                </a:solidFill>
                <a:hlinkClick r:id="rId23" action="ppaction://hlinksldjump"/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T.H</a:t>
            </a:r>
          </a:p>
        </p:txBody>
      </p:sp>
      <p:sp>
        <p:nvSpPr>
          <p:cNvPr id="39" name="Oval 38">
            <a:hlinkClick r:id="rId24" action="ppaction://hlinksldjump"/>
          </p:cNvPr>
          <p:cNvSpPr/>
          <p:nvPr/>
        </p:nvSpPr>
        <p:spPr>
          <a:xfrm>
            <a:off x="4718280" y="2006444"/>
            <a:ext cx="646985" cy="4658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4" action="ppaction://hlinksldjump"/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A.Đ</a:t>
            </a:r>
          </a:p>
        </p:txBody>
      </p:sp>
      <p:sp>
        <p:nvSpPr>
          <p:cNvPr id="41" name="Oval 40">
            <a:hlinkClick r:id="rId25" action="ppaction://hlinksldjump"/>
          </p:cNvPr>
          <p:cNvSpPr/>
          <p:nvPr/>
        </p:nvSpPr>
        <p:spPr>
          <a:xfrm>
            <a:off x="6962485" y="2083850"/>
            <a:ext cx="608713" cy="4500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5" action="ppaction://hlinksldjump"/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C.P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15411" y="846160"/>
            <a:ext cx="10526728" cy="12010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lặp, phép điệp từ, phép điệp ngữ có gì giống nhau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74" y="2442949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Đều lặp đi, lặp lại một từ, cụm từ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64369" y="2447138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Lặp đi, lặp lại các yếu tố thanh điệu trong câu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43974" y="4340669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Đều lặp đi, lặp lại các từ ngữ ở đầu câu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64369" y="4344858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Đều lặp đi, lặp lại các từ ngữ ở cuối câu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565635" y="2784410"/>
            <a:ext cx="885137" cy="10182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646236" y="4690984"/>
            <a:ext cx="804536" cy="10280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701151"/>
            <a:ext cx="804742" cy="10325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2804758"/>
            <a:ext cx="804742" cy="1016995"/>
          </a:xfrm>
          <a:prstGeom prst="rect">
            <a:avLst/>
          </a:prstGeom>
        </p:spPr>
      </p:pic>
      <p:sp>
        <p:nvSpPr>
          <p:cNvPr id="12" name="5-Point Star 11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18380" y="685030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2779952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2784141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từ, một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440678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444867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30123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35290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0125"/>
            <a:ext cx="10526728" cy="327212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8835" y="40993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41035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9885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9927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B,C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90496" y="412487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71097" y="502193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503352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144841"/>
            <a:ext cx="804742" cy="707197"/>
          </a:xfrm>
          <a:prstGeom prst="rect">
            <a:avLst/>
          </a:prstGeom>
        </p:spPr>
      </p:pic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241947"/>
            <a:ext cx="10526728" cy="19810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SG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14" name="5-Point Star 13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31928" y="16652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«lẫm liệt»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512" y="34147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Dáng vẻ hiên ngang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29907" y="3418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Vẻ oai nghiêm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09512" y="43039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Dáng vẻ hùng dũng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29907" y="43080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3 đáp án trên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8" y="344020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6" y="4367496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63" y="4380565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3" y="3491877"/>
            <a:ext cx="732592" cy="643793"/>
          </a:xfrm>
          <a:prstGeom prst="rect">
            <a:avLst/>
          </a:prstGeom>
        </p:spPr>
      </p:pic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Widescreen</PresentationFormat>
  <Paragraphs>196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#9Slide03 Arima Madurai Black</vt:lpstr>
      <vt:lpstr>Agency FB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145</cp:revision>
  <dcterms:created xsi:type="dcterms:W3CDTF">2019-04-06T01:08:00Z</dcterms:created>
  <dcterms:modified xsi:type="dcterms:W3CDTF">2025-04-09T09:34:03Z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F8DE5E1578564CA89F18539540C0E27F_12</vt:lpwstr>
  </property>
  <property fmtid="{D5CDD505-2E9C-101B-9397-08002B2CF9AE}" pid="3" name="KSOProductBuildVer">
    <vt:lpwstr>1033-12.2.0.20782</vt:lpwstr>
  </property>
</Properties>
</file>