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handoutMasterIdLst>
    <p:handoutMasterId r:id="rId23"/>
  </p:handoutMasterIdLst>
  <p:sldIdLst>
    <p:sldId id="590" r:id="rId3"/>
    <p:sldId id="585" r:id="rId4"/>
    <p:sldId id="589" r:id="rId5"/>
    <p:sldId id="256" r:id="rId6"/>
    <p:sldId id="476" r:id="rId7"/>
    <p:sldId id="576" r:id="rId8"/>
    <p:sldId id="573" r:id="rId9"/>
    <p:sldId id="477" r:id="rId10"/>
    <p:sldId id="575" r:id="rId11"/>
    <p:sldId id="577" r:id="rId12"/>
    <p:sldId id="578" r:id="rId13"/>
    <p:sldId id="579" r:id="rId14"/>
    <p:sldId id="588" r:id="rId15"/>
    <p:sldId id="581" r:id="rId16"/>
    <p:sldId id="580" r:id="rId17"/>
    <p:sldId id="583" r:id="rId18"/>
    <p:sldId id="584" r:id="rId19"/>
    <p:sldId id="587" r:id="rId20"/>
    <p:sldId id="5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6" autoAdjust="0"/>
    <p:restoredTop sz="93979" autoAdjust="0"/>
  </p:normalViewPr>
  <p:slideViewPr>
    <p:cSldViewPr snapToGrid="0">
      <p:cViewPr varScale="1">
        <p:scale>
          <a:sx n="77" d="100"/>
          <a:sy n="77" d="100"/>
        </p:scale>
        <p:origin x="95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4/9/2025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200"/>
              </a:spcAft>
            </a:pPr>
            <a:r>
              <a:rPr lang="vi-VN" sz="1200" dirty="0">
                <a:effectLst/>
              </a:rPr>
              <a:t>GV tổ chức trò chơi "Truy tìm từ khoá":</a:t>
            </a:r>
            <a:endParaRPr lang="en-US" sz="1200" dirty="0">
              <a:effectLst/>
            </a:endParaRPr>
          </a:p>
          <a:p>
            <a:pPr marL="0" marR="0">
              <a:lnSpc>
                <a:spcPct val="120000"/>
              </a:lnSpc>
              <a:spcBef>
                <a:spcPts val="0"/>
              </a:spcBef>
              <a:spcAft>
                <a:spcPts val="700"/>
              </a:spcAft>
            </a:pPr>
            <a:r>
              <a:rPr lang="vi-VN" sz="1200" dirty="0">
                <a:effectLst/>
              </a:rPr>
              <a:t>- GV phổ biến luật chơi:</a:t>
            </a:r>
            <a:endParaRPr lang="en-US" sz="1200" dirty="0">
              <a:effectLst/>
            </a:endParaRPr>
          </a:p>
          <a:p>
            <a:pPr marL="0" marR="0">
              <a:lnSpc>
                <a:spcPct val="157000"/>
              </a:lnSpc>
              <a:spcBef>
                <a:spcPts val="0"/>
              </a:spcBef>
              <a:spcAft>
                <a:spcPts val="200"/>
              </a:spcAft>
            </a:pPr>
            <a:r>
              <a:rPr lang="vi-VN" sz="1200" dirty="0">
                <a:effectLst/>
              </a:rPr>
              <a:t>+ HS được chia thành bốn nhóm.</a:t>
            </a:r>
            <a:endParaRPr lang="en-US" sz="1200" dirty="0">
              <a:effectLst/>
            </a:endParaRPr>
          </a:p>
          <a:p>
            <a:pPr marL="0" marR="0" algn="just">
              <a:lnSpc>
                <a:spcPct val="157000"/>
              </a:lnSpc>
              <a:spcBef>
                <a:spcPts val="0"/>
              </a:spcBef>
              <a:spcAft>
                <a:spcPts val="500"/>
              </a:spcAft>
            </a:pPr>
            <a:r>
              <a:rPr lang="vi-VN" sz="1200" dirty="0">
                <a:effectLst/>
              </a:rPr>
              <a:t>+ Trên màn chiếu xuất hiện một bức tranh có chứa các chữ cái được ẩn giấu . HS tìm các chữ được ẩn giấu trong tranh và sắp xếp để được một cụm từ khoá.</a:t>
            </a:r>
            <a:endParaRPr lang="en-US" sz="1200" dirty="0">
              <a:effectLst/>
            </a:endParaRPr>
          </a:p>
          <a:p>
            <a:pPr marL="0" marR="0" algn="just">
              <a:lnSpc>
                <a:spcPct val="120000"/>
              </a:lnSpc>
              <a:spcBef>
                <a:spcPts val="0"/>
              </a:spcBef>
              <a:spcAft>
                <a:spcPts val="200"/>
              </a:spcAft>
            </a:pPr>
            <a:r>
              <a:rPr lang="vi-VN" sz="1200" dirty="0">
                <a:effectLst/>
              </a:rPr>
              <a:t>(Gợi ý: cụm từ khoá chỉ một khái niệm </a:t>
            </a:r>
            <a:r>
              <a:rPr lang="en-US" sz="1200" dirty="0" err="1">
                <a:effectLst/>
              </a:rPr>
              <a:t>trong</a:t>
            </a:r>
            <a:r>
              <a:rPr lang="en-US" sz="1200" dirty="0">
                <a:effectLst/>
              </a:rPr>
              <a:t> </a:t>
            </a:r>
            <a:r>
              <a:rPr lang="vi-VN" sz="1200" dirty="0">
                <a:effectLst/>
              </a:rPr>
              <a:t>tiếng Việt.)</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Nhóm </a:t>
            </a:r>
            <a:r>
              <a:rPr lang="en-US" sz="1200" dirty="0">
                <a:effectLst/>
              </a:rPr>
              <a:t>HS </a:t>
            </a:r>
            <a:r>
              <a:rPr lang="vi-VN" sz="1200" dirty="0">
                <a:effectLst/>
              </a:rPr>
              <a:t>nào tìm được cụm từ khoá trước sẽ giành chiến thắng.</a:t>
            </a:r>
            <a:endParaRPr lang="en-US" sz="1200" dirty="0">
              <a:effectLst/>
            </a:endParaRPr>
          </a:p>
          <a:p>
            <a:pPr marL="0" marR="0" algn="just">
              <a:lnSpc>
                <a:spcPct val="122000"/>
              </a:lnSpc>
              <a:spcBef>
                <a:spcPts val="0"/>
              </a:spcBef>
              <a:spcAft>
                <a:spcPts val="200"/>
              </a:spcAft>
            </a:pPr>
            <a:r>
              <a:rPr lang="en-US" sz="1200" dirty="0">
                <a:effectLst/>
              </a:rPr>
              <a:t>- </a:t>
            </a:r>
            <a:r>
              <a:rPr lang="vi-VN" sz="1200" dirty="0">
                <a:effectLst/>
              </a:rPr>
              <a:t>Nếu hết thời gian quy định nhưng không nhóm HS nào có câu trả lời, GV hướng dẫn HS tìm cụm từ khoá từ những chữ cái đã tìm được.</a:t>
            </a:r>
            <a:endParaRPr lang="en-US" sz="1200" dirty="0">
              <a:solidFill>
                <a:srgbClr val="231F2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b="1" dirty="0">
                <a:solidFill>
                  <a:srgbClr val="231F20"/>
                </a:solidFill>
                <a:latin typeface="Times New Roman" panose="02020603050405020304" pitchFamily="18" charset="0"/>
                <a:ea typeface="Times New Roman" panose="02020603050405020304" pitchFamily="18" charset="0"/>
              </a:rPr>
              <a:t>Nối các hình thức biến đổi cấu trúc câu ở cột bên trái với ví dụ tương ứng ở cột bên phải.</a:t>
            </a:r>
            <a:endParaRPr lang="en-US" b="1" dirty="0">
              <a:solidFill>
                <a:srgbClr val="231F20"/>
              </a:solidFill>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b="1" dirty="0">
                <a:solidFill>
                  <a:srgbClr val="231F20"/>
                </a:solidFill>
                <a:latin typeface="Times New Roman" panose="02020603050405020304" pitchFamily="18" charset="0"/>
                <a:ea typeface="Times New Roman" panose="02020603050405020304" pitchFamily="18" charset="0"/>
              </a:rPr>
              <a:t>GV</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giải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thích</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cụ</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thể</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từng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trường</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hợp</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biến</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đổi</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trúc</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câu</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theo</a:t>
            </a:r>
            <a:r>
              <a:rPr lang="en-US" b="1" baseline="0" dirty="0">
                <a:solidFill>
                  <a:srgbClr val="231F20"/>
                </a:solidFill>
                <a:latin typeface="Times New Roman" panose="02020603050405020304" pitchFamily="18" charset="0"/>
                <a:ea typeface="Times New Roman" panose="02020603050405020304" pitchFamily="18" charset="0"/>
              </a:rPr>
              <a:t> </a:t>
            </a:r>
            <a:r>
              <a:rPr lang="en-US" b="1" baseline="0" dirty="0" err="1">
                <a:solidFill>
                  <a:srgbClr val="231F20"/>
                </a:solidFill>
                <a:latin typeface="Times New Roman" panose="02020603050405020304" pitchFamily="18" charset="0"/>
                <a:ea typeface="Times New Roman" panose="02020603050405020304" pitchFamily="18" charset="0"/>
              </a:rPr>
              <a:t>sgk</a:t>
            </a:r>
            <a:r>
              <a:rPr lang="en-US" b="1" baseline="0" dirty="0">
                <a:solidFill>
                  <a:srgbClr val="231F20"/>
                </a:solidFill>
                <a:latin typeface="Times New Roman" panose="02020603050405020304" pitchFamily="18" charset="0"/>
                <a:ea typeface="Times New Roman" panose="02020603050405020304" pitchFamily="18" charset="0"/>
              </a:rPr>
              <a:t>)</a:t>
            </a:r>
            <a:endParaRPr lang="en-US" dirty="0">
              <a:solidFill>
                <a:srgbClr val="231F2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a:t>
            </a:r>
            <a:r>
              <a:rPr lang="en-US" baseline="0" dirty="0" err="1"/>
              <a:t>khi</a:t>
            </a:r>
            <a:r>
              <a:rPr lang="en-US" baseline="0" dirty="0"/>
              <a:t> </a:t>
            </a:r>
            <a:r>
              <a:rPr lang="en-US" baseline="0" dirty="0" err="1"/>
              <a:t>làm</a:t>
            </a:r>
            <a:r>
              <a:rPr lang="en-US" baseline="0" dirty="0"/>
              <a:t> </a:t>
            </a:r>
            <a:r>
              <a:rPr lang="en-US" baseline="0" dirty="0" err="1"/>
              <a:t>biến</a:t>
            </a:r>
            <a:r>
              <a:rPr lang="en-US" baseline="0" dirty="0"/>
              <a:t> </a:t>
            </a:r>
            <a:r>
              <a:rPr lang="en-US" baseline="0" dirty="0" err="1"/>
              <a:t>đổi</a:t>
            </a:r>
            <a:r>
              <a:rPr lang="en-US" baseline="0" dirty="0"/>
              <a:t> </a:t>
            </a:r>
            <a:r>
              <a:rPr lang="en-US" baseline="0" dirty="0" err="1"/>
              <a:t>câu</a:t>
            </a:r>
            <a:r>
              <a:rPr lang="en-US" baseline="0" dirty="0"/>
              <a:t> </a:t>
            </a:r>
            <a:r>
              <a:rPr lang="en-US" baseline="0" dirty="0" err="1"/>
              <a:t>trúc</a:t>
            </a:r>
            <a:r>
              <a:rPr lang="en-US" baseline="0" dirty="0"/>
              <a:t> </a:t>
            </a:r>
            <a:r>
              <a:rPr lang="en-US" baseline="0" dirty="0" err="1"/>
              <a:t>câu</a:t>
            </a:r>
            <a:r>
              <a:rPr lang="en-US" baseline="0" dirty="0"/>
              <a:t>, </a:t>
            </a:r>
            <a:r>
              <a:rPr lang="en-US" baseline="0" dirty="0" err="1"/>
              <a:t>cần</a:t>
            </a:r>
            <a:r>
              <a:rPr lang="en-US" baseline="0" dirty="0"/>
              <a:t> </a:t>
            </a:r>
            <a:r>
              <a:rPr lang="en-US" baseline="0" dirty="0" err="1"/>
              <a:t>quan</a:t>
            </a:r>
            <a:r>
              <a:rPr lang="en-US" baseline="0" dirty="0"/>
              <a:t> </a:t>
            </a:r>
            <a:r>
              <a:rPr lang="en-US" baseline="0" dirty="0" err="1"/>
              <a:t>tâm</a:t>
            </a:r>
            <a:r>
              <a:rPr lang="en-US" baseline="0" dirty="0"/>
              <a:t> </a:t>
            </a:r>
            <a:r>
              <a:rPr lang="en-US" baseline="0" dirty="0" err="1"/>
              <a:t>đến</a:t>
            </a:r>
            <a:r>
              <a:rPr lang="en-US" baseline="0" dirty="0"/>
              <a:t> </a:t>
            </a:r>
            <a:r>
              <a:rPr lang="en-US" baseline="0" dirty="0" err="1"/>
              <a:t>ngữ</a:t>
            </a:r>
            <a:r>
              <a:rPr lang="en-US" baseline="0" dirty="0"/>
              <a:t> </a:t>
            </a:r>
            <a:r>
              <a:rPr lang="en-US" baseline="0" dirty="0" err="1"/>
              <a:t>cảnh</a:t>
            </a:r>
            <a:r>
              <a:rPr lang="en-US" baseline="0" dirty="0"/>
              <a:t> chi </a:t>
            </a:r>
            <a:r>
              <a:rPr lang="en-US" baseline="0" dirty="0" err="1"/>
              <a:t>phối</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nó</a:t>
            </a:r>
            <a:r>
              <a:rPr lang="en-US" baseline="0" dirty="0"/>
              <a:t>, </a:t>
            </a:r>
            <a:r>
              <a:rPr lang="en-US" baseline="0" dirty="0" err="1"/>
              <a:t>vì</a:t>
            </a:r>
            <a:r>
              <a:rPr lang="en-US" baseline="0" dirty="0"/>
              <a:t> </a:t>
            </a:r>
            <a:r>
              <a:rPr lang="en-US" baseline="0" dirty="0" err="1"/>
              <a:t>vậy</a:t>
            </a:r>
            <a:r>
              <a:rPr lang="en-US" baseline="0" dirty="0"/>
              <a:t>, </a:t>
            </a:r>
            <a:r>
              <a:rPr lang="en-US" baseline="0" dirty="0" err="1"/>
              <a:t>có</a:t>
            </a:r>
            <a:r>
              <a:rPr lang="en-US" baseline="0" dirty="0"/>
              <a:t> </a:t>
            </a:r>
            <a:r>
              <a:rPr lang="en-US" baseline="0" dirty="0" err="1"/>
              <a:t>thể</a:t>
            </a:r>
            <a:r>
              <a:rPr lang="en-US" baseline="0" dirty="0"/>
              <a:t> </a:t>
            </a:r>
            <a:r>
              <a:rPr lang="en-US" baseline="0" dirty="0" err="1"/>
              <a:t>bổ</a:t>
            </a:r>
            <a:r>
              <a:rPr lang="en-US" baseline="0" dirty="0"/>
              <a:t> sung </a:t>
            </a:r>
            <a:r>
              <a:rPr lang="en-US" baseline="0" dirty="0" err="1"/>
              <a:t>một</a:t>
            </a:r>
            <a:r>
              <a:rPr lang="en-US" baseline="0" dirty="0"/>
              <a:t> </a:t>
            </a:r>
            <a:r>
              <a:rPr lang="en-US" baseline="0" dirty="0" err="1"/>
              <a:t>số</a:t>
            </a:r>
            <a:r>
              <a:rPr lang="en-US" baseline="0" dirty="0"/>
              <a:t> </a:t>
            </a:r>
            <a:r>
              <a:rPr lang="en-US" baseline="0" dirty="0" err="1"/>
              <a:t>cụm</a:t>
            </a:r>
            <a:r>
              <a:rPr lang="en-US" baseline="0" dirty="0"/>
              <a:t> </a:t>
            </a:r>
            <a:r>
              <a:rPr lang="en-US" baseline="0" dirty="0" err="1"/>
              <a:t>từ</a:t>
            </a:r>
            <a:r>
              <a:rPr lang="en-US" baseline="0" dirty="0"/>
              <a:t> </a:t>
            </a:r>
            <a:r>
              <a:rPr lang="en-US" baseline="0" dirty="0" err="1"/>
              <a:t>để</a:t>
            </a:r>
            <a:r>
              <a:rPr lang="en-US" baseline="0" dirty="0"/>
              <a:t> </a:t>
            </a:r>
            <a:r>
              <a:rPr lang="en-US" baseline="0" dirty="0" err="1"/>
              <a:t>nội</a:t>
            </a:r>
            <a:r>
              <a:rPr lang="en-US" baseline="0" dirty="0"/>
              <a:t> dung </a:t>
            </a:r>
            <a:r>
              <a:rPr lang="en-US" baseline="0" dirty="0" err="1"/>
              <a:t>thông</a:t>
            </a:r>
            <a:r>
              <a:rPr lang="en-US" baseline="0" dirty="0"/>
              <a:t> tin </a:t>
            </a:r>
            <a:r>
              <a:rPr lang="en-US" baseline="0" dirty="0" err="1"/>
              <a:t>đảm</a:t>
            </a:r>
            <a:r>
              <a:rPr lang="en-US" baseline="0" dirty="0"/>
              <a:t> </a:t>
            </a:r>
            <a:r>
              <a:rPr lang="en-US" baseline="0" dirty="0" err="1"/>
              <a:t>bảo</a:t>
            </a:r>
            <a:r>
              <a:rPr lang="en-US" baseline="0" dirty="0"/>
              <a:t> </a:t>
            </a:r>
            <a:r>
              <a:rPr lang="en-US" baseline="0" dirty="0" err="1"/>
              <a:t>đầy</a:t>
            </a:r>
            <a:r>
              <a:rPr lang="en-US" baseline="0" dirty="0"/>
              <a:t> </a:t>
            </a:r>
            <a:r>
              <a:rPr lang="en-US" baseline="0" dirty="0" err="1"/>
              <a:t>đủ</a:t>
            </a:r>
            <a:r>
              <a:rPr lang="en-US" baseline="0" dirty="0"/>
              <a:t> </a:t>
            </a:r>
            <a:r>
              <a:rPr lang="en-US" baseline="0" dirty="0" err="1"/>
              <a:t>và</a:t>
            </a:r>
            <a:r>
              <a:rPr lang="en-US" baseline="0" dirty="0"/>
              <a:t> </a:t>
            </a:r>
            <a:r>
              <a:rPr lang="en-US" baseline="0" dirty="0" err="1"/>
              <a:t>chính</a:t>
            </a:r>
            <a:r>
              <a:rPr lang="en-US" baseline="0" dirty="0"/>
              <a:t> </a:t>
            </a:r>
            <a:r>
              <a:rPr lang="en-US" baseline="0" dirty="0" err="1"/>
              <a:t>xác</a:t>
            </a:r>
            <a:r>
              <a:rPr lang="en-US" baseline="0" dirty="0"/>
              <a:t>.</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B643D8-C639-4ED3-927B-9CF422E769F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B643D8-C639-4ED3-927B-9CF422E769F9}"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B643D8-C639-4ED3-927B-9CF422E769F9}"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643D8-C639-4ED3-927B-9CF422E769F9}"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B643D8-C639-4ED3-927B-9CF422E769F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3B7BF-B94C-448E-A4F3-50F213708E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581785" y="430530"/>
            <a:ext cx="9434830" cy="246189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Bài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9: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Đ</a:t>
            </a:r>
            <a:r>
              <a:rPr kumimoji="0" lang="vi-VN" alt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i</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và</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suy</a:t>
            </a:r>
            <a:r>
              <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 </a:t>
            </a:r>
            <a:r>
              <a:rPr kumimoji="0" lang="en-US" sz="4000" b="0" i="0" u="none" strike="noStrike" kern="1200" cap="none" spc="0" normalizeH="0" baseline="0" noProof="0" dirty="0" err="1">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ngẫm</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000" b="1" i="0" u="none" strike="noStrike" kern="1200" cap="none" spc="0" normalizeH="0" baseline="0" noProof="0" dirty="0">
                <a:ln>
                  <a:noFill/>
                </a:ln>
                <a:solidFill>
                  <a:srgbClr val="00B0F0"/>
                </a:solidFill>
                <a:effectLst/>
                <a:uLnTx/>
                <a:uFillTx/>
                <a:latin typeface="Times New Roman" panose="02020603050405020304" pitchFamily="18" charset="0"/>
                <a:ea typeface="Montserrat Ultra-Bold"/>
                <a:cs typeface="Times New Roman" panose="02020603050405020304" pitchFamily="18" charset="0"/>
                <a:sym typeface="Montserrat Ultra-Bold"/>
              </a:rPr>
              <a:t>Tiết 118</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ontserrat Ultra-Bold"/>
                <a:cs typeface="Times New Roman" panose="02020603050405020304" pitchFamily="18" charset="0"/>
                <a:sym typeface="Montserrat Ultra-Bold"/>
              </a:rPr>
              <a:t>THỰC HÀNH TIẾNG VIỆT</a:t>
            </a:r>
          </a:p>
        </p:txBody>
      </p:sp>
      <p:sp>
        <p:nvSpPr>
          <p:cNvPr id="10" name="Title 1"/>
          <p:cNvSpPr txBox="1"/>
          <p:nvPr/>
        </p:nvSpPr>
        <p:spPr>
          <a:xfrm>
            <a:off x="4622800" y="4140200"/>
            <a:ext cx="6394027" cy="219244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GV: Nguyễn Thị Huế- THCS Ngọc Mỹ</a:t>
            </a:r>
          </a:p>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Lớp dạy: 9A, 9C</a:t>
            </a:r>
          </a:p>
          <a:p>
            <a:pPr marL="0" marR="0" lvl="0" indent="0" algn="ctr" defTabSz="914400" rtl="0" eaLnBrk="1" fontAlgn="auto" latinLnBrk="0" hangingPunct="1">
              <a:spcBef>
                <a:spcPct val="0"/>
              </a:spcBef>
              <a:spcAft>
                <a:spcPts val="0"/>
              </a:spcAft>
              <a:buClrTx/>
              <a:buSzTx/>
              <a:buFontTx/>
              <a:buNone/>
              <a:defRPr/>
            </a:pPr>
            <a:r>
              <a:rPr kumimoji="0" lang="vi-VN" altLang="en-US" sz="2400" b="1" i="0" u="none" strike="noStrike" kern="1200" cap="none" spc="0" normalizeH="0" baseline="0" noProof="0" dirty="0">
                <a:ln>
                  <a:noFill/>
                </a:ln>
                <a:effectLst/>
                <a:uLnTx/>
                <a:uFillTx/>
                <a:latin typeface="Times New Roman" panose="02020603050405020304" pitchFamily="18" charset="0"/>
                <a:ea typeface="#9Slide04 Vollkorn Bold" panose="00000800000000000000" pitchFamily="2" charset="0"/>
                <a:cs typeface="Times New Roman" panose="02020603050405020304" pitchFamily="18" charset="0"/>
              </a:rPr>
              <a:t>Ngày dạy: 9 tháng 4 năm 2025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710" y="188723"/>
          <a:ext cx="11956735" cy="6498678"/>
        </p:xfrm>
        <a:graphic>
          <a:graphicData uri="http://schemas.openxmlformats.org/drawingml/2006/table">
            <a:tbl>
              <a:tblPr firstRow="1" bandRow="1">
                <a:tableStyleId>{5940675A-B579-460E-94D1-54222C63F5DA}</a:tableStyleId>
              </a:tblPr>
              <a:tblGrid>
                <a:gridCol w="3852211">
                  <a:extLst>
                    <a:ext uri="{9D8B030D-6E8A-4147-A177-3AD203B41FA5}">
                      <a16:colId xmlns:a16="http://schemas.microsoft.com/office/drawing/2014/main" val="20000"/>
                    </a:ext>
                  </a:extLst>
                </a:gridCol>
                <a:gridCol w="3997702">
                  <a:extLst>
                    <a:ext uri="{9D8B030D-6E8A-4147-A177-3AD203B41FA5}">
                      <a16:colId xmlns:a16="http://schemas.microsoft.com/office/drawing/2014/main" val="20001"/>
                    </a:ext>
                  </a:extLst>
                </a:gridCol>
                <a:gridCol w="4106822">
                  <a:extLst>
                    <a:ext uri="{9D8B030D-6E8A-4147-A177-3AD203B41FA5}">
                      <a16:colId xmlns:a16="http://schemas.microsoft.com/office/drawing/2014/main" val="20002"/>
                    </a:ext>
                  </a:extLst>
                </a:gridCol>
              </a:tblGrid>
              <a:tr h="578416">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00744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a. </a:t>
                      </a:r>
                      <a:r>
                        <a:rPr lang="en-US" altLang="en-US" sz="2800" i="1" dirty="0" err="1">
                          <a:latin typeface="Times New Roman" panose="02020603050405020304" pitchFamily="18" charset="0"/>
                          <a:cs typeface="Times New Roman" panose="02020603050405020304" pitchFamily="18" charset="0"/>
                        </a:rPr>
                        <a:t>Các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tán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thưởng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bài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thuyết</a:t>
                      </a:r>
                      <a:r>
                        <a:rPr lang="en-US" altLang="en-US" sz="2800" i="1" dirty="0">
                          <a:latin typeface="Times New Roman" panose="02020603050405020304" pitchFamily="18" charset="0"/>
                          <a:cs typeface="Times New Roman" panose="02020603050405020304" pitchFamily="18" charset="0"/>
                        </a:rPr>
                        <a:t> minh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em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về</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danh</a:t>
                      </a:r>
                      <a:r>
                        <a:rPr lang="en-US" altLang="en-US" sz="2800" i="1" dirty="0">
                          <a:latin typeface="Times New Roman" panose="02020603050405020304" pitchFamily="18" charset="0"/>
                          <a:cs typeface="Times New Roman" panose="02020603050405020304" pitchFamily="18" charset="0"/>
                        </a:rPr>
                        <a:t> lam </a:t>
                      </a:r>
                      <a:r>
                        <a:rPr lang="en-US" altLang="en-US" sz="2800" i="1" dirty="0" err="1">
                          <a:latin typeface="Times New Roman" panose="02020603050405020304" pitchFamily="18" charset="0"/>
                          <a:cs typeface="Times New Roman" panose="02020603050405020304" pitchFamily="18" charset="0"/>
                        </a:rPr>
                        <a:t>thắng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Bài thuyết minh của em về danh lam thắng cảnh được các bạn tán thưởng”</a:t>
                      </a:r>
                      <a:r>
                        <a:rPr lang="vi-VN"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912817">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b. Con </a:t>
                      </a:r>
                      <a:r>
                        <a:rPr lang="en-US" altLang="en-US" sz="2800" i="1" dirty="0" err="1">
                          <a:latin typeface="Times New Roman" panose="02020603050405020304" pitchFamily="18" charset="0"/>
                          <a:cs typeface="Times New Roman" panose="02020603050405020304" pitchFamily="18" charset="0"/>
                        </a:rPr>
                        <a:t>người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vỡ</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toàn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vẹn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cảnh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quan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vì</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tiến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số</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hoạt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động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vô</a:t>
                      </a:r>
                      <a:r>
                        <a:rPr lang="en-US" altLang="en-US" sz="2800" i="1" dirty="0">
                          <a:latin typeface="Times New Roman" panose="02020603050405020304" pitchFamily="18" charset="0"/>
                          <a:cs typeface="Times New Roman" panose="02020603050405020304" pitchFamily="18" charset="0"/>
                        </a:rPr>
                        <a:t> ý </a:t>
                      </a:r>
                      <a:r>
                        <a:rPr lang="en-US" altLang="en-US" sz="2800" i="1" dirty="0" err="1">
                          <a:latin typeface="Times New Roman" panose="02020603050405020304" pitchFamily="18" charset="0"/>
                          <a:cs typeface="Times New Roman" panose="02020603050405020304" pitchFamily="18" charset="0"/>
                        </a:rPr>
                        <a:t>thức</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toàn vẹn của cảnh quan đã bị phá vỡ do con người tiến hành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779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Con người đã phá vỡ sự toàn vẹn của cảnh quan vì một số hoạt động vô ý thức</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 cụm danh 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bỏ</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tiến</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710" y="188723"/>
          <a:ext cx="11895320" cy="6512327"/>
        </p:xfrm>
        <a:graphic>
          <a:graphicData uri="http://schemas.openxmlformats.org/drawingml/2006/table">
            <a:tbl>
              <a:tblPr firstRow="1" bandRow="1">
                <a:tableStyleId>{5940675A-B579-460E-94D1-54222C63F5DA}</a:tableStyleId>
              </a:tblPr>
              <a:tblGrid>
                <a:gridCol w="3832424">
                  <a:extLst>
                    <a:ext uri="{9D8B030D-6E8A-4147-A177-3AD203B41FA5}">
                      <a16:colId xmlns:a16="http://schemas.microsoft.com/office/drawing/2014/main" val="20000"/>
                    </a:ext>
                  </a:extLst>
                </a:gridCol>
                <a:gridCol w="3977168">
                  <a:extLst>
                    <a:ext uri="{9D8B030D-6E8A-4147-A177-3AD203B41FA5}">
                      <a16:colId xmlns:a16="http://schemas.microsoft.com/office/drawing/2014/main" val="20001"/>
                    </a:ext>
                  </a:extLst>
                </a:gridCol>
                <a:gridCol w="4085728">
                  <a:extLst>
                    <a:ext uri="{9D8B030D-6E8A-4147-A177-3AD203B41FA5}">
                      <a16:colId xmlns:a16="http://schemas.microsoft.com/office/drawing/2014/main" val="20002"/>
                    </a:ext>
                  </a:extLst>
                </a:gridCol>
              </a:tblGrid>
              <a:tr h="758285">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algn="ctr">
                        <a:lnSpc>
                          <a:spcPct val="10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Lí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5754042">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en-US" sz="2800" i="1" dirty="0">
                          <a:latin typeface="Times New Roman" panose="02020603050405020304" pitchFamily="18" charset="0"/>
                          <a:cs typeface="Times New Roman" panose="02020603050405020304" pitchFamily="18" charset="0"/>
                        </a:rPr>
                        <a:t>c. </a:t>
                      </a:r>
                      <a:r>
                        <a:rPr lang="en-US" altLang="en-US" sz="2800" i="1" dirty="0" err="1">
                          <a:latin typeface="Times New Roman" panose="02020603050405020304" pitchFamily="18" charset="0"/>
                          <a:cs typeface="Times New Roman" panose="02020603050405020304" pitchFamily="18" charset="0"/>
                        </a:rPr>
                        <a:t>Tác</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phẩm</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ấy</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ra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đời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đã</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đánh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dấu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một</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thành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tựu</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mới</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truyện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ngắn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Việt</a:t>
                      </a:r>
                      <a:r>
                        <a:rPr lang="en-US" altLang="en-US" sz="2800" i="1" dirty="0">
                          <a:latin typeface="Times New Roman" panose="02020603050405020304" pitchFamily="18" charset="0"/>
                          <a:cs typeface="Times New Roman" panose="02020603050405020304" pitchFamily="18" charset="0"/>
                        </a:rPr>
                        <a:t> Nam </a:t>
                      </a:r>
                      <a:r>
                        <a:rPr lang="en-US" altLang="en-US" sz="2800" i="1" dirty="0" err="1">
                          <a:latin typeface="Times New Roman" panose="02020603050405020304" pitchFamily="18" charset="0"/>
                          <a:cs typeface="Times New Roman" panose="02020603050405020304" pitchFamily="18" charset="0"/>
                        </a:rPr>
                        <a:t>hiện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đại</a:t>
                      </a:r>
                      <a:r>
                        <a:rPr lang="en-US" altLang="en-US" sz="2800" i="1" dirty="0">
                          <a:latin typeface="Times New Roman" panose="02020603050405020304" pitchFamily="18" charset="0"/>
                          <a:cs typeface="Times New Roman" panose="02020603050405020304" pitchFamily="18" charset="0"/>
                        </a:rPr>
                        <a:t>.</a:t>
                      </a: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3505"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Sự ra đời của tác phẩm ấy đã đánh dấu một thành tựu mới của truyện ngắn Việt Nam hiện đại</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100330" algn="l"/>
                        </a:tabLst>
                      </a:pP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 thành tựu mới của truyện ngắn Việt Nam hiện đại đã được đánh dấu bằng sự ra đời của tác phẩm ấy</a:t>
                      </a:r>
                      <a:r>
                        <a:rPr lang="en-US" sz="2800"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chủ ngữ - vị ngữ </a:t>
                      </a:r>
                      <a:r>
                        <a:rPr lang="en-US" sz="2800" kern="12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thế</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bằng</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kern="12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kern="12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baseline="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200" baseline="0" dirty="0">
                        <a:solidFill>
                          <a:srgbClr val="231F20"/>
                        </a:solidFill>
                        <a:latin typeface="Times New Roman" panose="02020603050405020304" pitchFamily="18" charset="0"/>
                        <a:cs typeface="Times New Roman" panose="02020603050405020304" pitchFamily="18" charset="0"/>
                      </a:endParaRPr>
                    </a:p>
                    <a:p>
                      <a:pPr marL="0" algn="just">
                        <a:lnSpc>
                          <a:spcPct val="100000"/>
                        </a:lnSpc>
                        <a:spcBef>
                          <a:spcPts val="0"/>
                        </a:spcBef>
                        <a:spcAft>
                          <a:spcPts val="0"/>
                        </a:spcAft>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422787" y="983350"/>
            <a:ext cx="11346426" cy="2677656"/>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Biến đổi câu bị 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vi-VN" sz="2800" b="1" dirty="0">
                <a:latin typeface="Times New Roman" panose="02020603050405020304" pitchFamily="18" charset="0"/>
                <a:cs typeface="Times New Roman" panose="02020603050405020304" pitchFamily="18" charset="0"/>
              </a:rPr>
              <a:t> và cho biết nghĩa của câu đã thay đổi như thế nào sau sự biến đổi này.</a:t>
            </a:r>
            <a:endParaRPr lang="en-US" sz="2800" b="1"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endParaRPr lang="vi-VN" sz="2800" dirty="0">
              <a:latin typeface="Times New Roman" panose="02020603050405020304" pitchFamily="18" charset="0"/>
              <a:cs typeface="Times New Roman" panose="02020603050405020304" pitchFamily="18" charset="0"/>
            </a:endParaRPr>
          </a:p>
          <a:p>
            <a:br>
              <a:rPr lang="vi-VN" sz="2800" dirty="0"/>
            </a:br>
            <a:endParaRPr lang="vi-VN"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64689" y="104079"/>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2</a:t>
            </a:r>
          </a:p>
        </p:txBody>
      </p:sp>
      <p:grpSp>
        <p:nvGrpSpPr>
          <p:cNvPr id="2" name="Group 4"/>
          <p:cNvGrpSpPr/>
          <p:nvPr/>
        </p:nvGrpSpPr>
        <p:grpSpPr>
          <a:xfrm>
            <a:off x="-75063" y="2373304"/>
            <a:ext cx="12267063" cy="4440762"/>
            <a:chOff x="0" y="0"/>
            <a:chExt cx="6340094" cy="2727452"/>
          </a:xfrm>
        </p:grpSpPr>
        <p:sp>
          <p:nvSpPr>
            <p:cNvPr id="3" name="Freeform 5"/>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11893" b="-32795"/>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2160" y="3429000"/>
          <a:ext cx="11507679" cy="3169920"/>
        </p:xfrm>
        <a:graphic>
          <a:graphicData uri="http://schemas.openxmlformats.org/drawingml/2006/table">
            <a:tbl>
              <a:tblPr firstRow="1" bandRow="1">
                <a:tableStyleId>{5940675A-B579-460E-94D1-54222C63F5DA}</a:tableStyleId>
              </a:tblPr>
              <a:tblGrid>
                <a:gridCol w="3273012">
                  <a:extLst>
                    <a:ext uri="{9D8B030D-6E8A-4147-A177-3AD203B41FA5}">
                      <a16:colId xmlns:a16="http://schemas.microsoft.com/office/drawing/2014/main" val="20000"/>
                    </a:ext>
                  </a:extLst>
                </a:gridCol>
                <a:gridCol w="3501751">
                  <a:extLst>
                    <a:ext uri="{9D8B030D-6E8A-4147-A177-3AD203B41FA5}">
                      <a16:colId xmlns:a16="http://schemas.microsoft.com/office/drawing/2014/main" val="20001"/>
                    </a:ext>
                  </a:extLst>
                </a:gridCol>
                <a:gridCol w="4732916">
                  <a:extLst>
                    <a:ext uri="{9D8B030D-6E8A-4147-A177-3AD203B41FA5}">
                      <a16:colId xmlns:a16="http://schemas.microsoft.com/office/drawing/2014/main" val="20002"/>
                    </a:ext>
                  </a:extLst>
                </a:gridCol>
              </a:tblGrid>
              <a:tr h="463244">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nghĩa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370719">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800" i="1" dirty="0">
                          <a:latin typeface="Times New Roman" panose="02020603050405020304" pitchFamily="18" charset="0"/>
                          <a:cs typeface="Times New Roman" panose="02020603050405020304" pitchFamily="18" charset="0"/>
                        </a:rPr>
                        <a:t>Khối đá có hình người trên đỉnh Yên Tử được người đời sau gọi là tượng An Kỳ Sinh.</a:t>
                      </a:r>
                    </a:p>
                  </a:txBody>
                  <a:tcPr>
                    <a:solidFill>
                      <a:schemeClr val="bg1"/>
                    </a:solidFill>
                  </a:tcPr>
                </a:tc>
                <a:tc>
                  <a:txBody>
                    <a:bodyPr/>
                    <a:lstStyle/>
                    <a:p>
                      <a:pPr algn="just" defTabSz="1219200">
                        <a:buClr>
                          <a:srgbClr val="000000"/>
                        </a:buClr>
                      </a:pPr>
                      <a:r>
                        <a:rPr lang="en-US" sz="2800" i="1" kern="0" dirty="0" err="1">
                          <a:latin typeface="Times New Roman" panose="02020603050405020304" pitchFamily="18" charset="0"/>
                          <a:cs typeface="Times New Roman" panose="02020603050405020304" pitchFamily="18" charset="0"/>
                          <a:sym typeface="Arial" panose="020B0604020202020204"/>
                        </a:rPr>
                        <a:t>Người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sau</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gọi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khối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đá</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có</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hình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người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trên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đỉnh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Yên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Tử</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tượng</a:t>
                      </a:r>
                      <a:r>
                        <a:rPr lang="en-US" sz="2800" i="1" kern="0" dirty="0">
                          <a:latin typeface="Times New Roman" panose="02020603050405020304" pitchFamily="18" charset="0"/>
                          <a:cs typeface="Times New Roman" panose="02020603050405020304" pitchFamily="18" charset="0"/>
                          <a:sym typeface="Arial" panose="020B0604020202020204"/>
                        </a:rPr>
                        <a:t> An </a:t>
                      </a:r>
                      <a:r>
                        <a:rPr lang="en-US" sz="2800" i="1" kern="0" dirty="0" err="1">
                          <a:latin typeface="Times New Roman" panose="02020603050405020304" pitchFamily="18" charset="0"/>
                          <a:cs typeface="Times New Roman" panose="02020603050405020304" pitchFamily="18" charset="0"/>
                          <a:sym typeface="Arial" panose="020B0604020202020204"/>
                        </a:rPr>
                        <a:t>Kỳ</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Sinh</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err="1">
                          <a:latin typeface="Times New Roman" panose="02020603050405020304" pitchFamily="18" charset="0"/>
                          <a:cs typeface="Times New Roman" panose="02020603050405020304" pitchFamily="18" charset="0"/>
                          <a:sym typeface="Arial" panose="020B0604020202020204"/>
                        </a:rPr>
                        <a:t>Câu</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baseline="0" dirty="0" err="1">
                          <a:latin typeface="Times New Roman" panose="02020603050405020304" pitchFamily="18" charset="0"/>
                          <a:cs typeface="Times New Roman" panose="02020603050405020304" pitchFamily="18" charset="0"/>
                          <a:sym typeface="Arial" panose="020B0604020202020204"/>
                        </a:rPr>
                        <a:t>biến</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baseline="0" dirty="0" err="1">
                          <a:latin typeface="Times New Roman" panose="02020603050405020304" pitchFamily="18" charset="0"/>
                          <a:cs typeface="Times New Roman" panose="02020603050405020304" pitchFamily="18" charset="0"/>
                          <a:sym typeface="Arial" panose="020B0604020202020204"/>
                        </a:rPr>
                        <a:t>đổi</a:t>
                      </a:r>
                      <a:r>
                        <a:rPr lang="en-US" sz="2800" kern="0" baseline="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đặt</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trọng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tâm</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thông</a:t>
                      </a:r>
                      <a:r>
                        <a:rPr lang="en-US" sz="2800" kern="0" dirty="0">
                          <a:latin typeface="Times New Roman" panose="02020603050405020304" pitchFamily="18" charset="0"/>
                          <a:cs typeface="Times New Roman" panose="02020603050405020304" pitchFamily="18" charset="0"/>
                          <a:sym typeface="Arial" panose="020B0604020202020204"/>
                        </a:rPr>
                        <a:t> tin </a:t>
                      </a:r>
                      <a:r>
                        <a:rPr lang="en-US" sz="2800" kern="0" dirty="0" err="1">
                          <a:latin typeface="Times New Roman" panose="02020603050405020304" pitchFamily="18" charset="0"/>
                          <a:cs typeface="Times New Roman" panose="02020603050405020304" pitchFamily="18" charset="0"/>
                          <a:sym typeface="Arial" panose="020B0604020202020204"/>
                        </a:rPr>
                        <a:t>vào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sau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đúng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hơn</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là</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hành</a:t>
                      </a:r>
                      <a:r>
                        <a:rPr lang="en-US" sz="2800" kern="0" dirty="0">
                          <a:latin typeface="Times New Roman" panose="02020603050405020304" pitchFamily="18" charset="0"/>
                          <a:cs typeface="Times New Roman" panose="02020603050405020304" pitchFamily="18" charset="0"/>
                          <a:sym typeface="Arial" panose="020B0604020202020204"/>
                        </a:rPr>
                        <a:t> vi” </a:t>
                      </a:r>
                      <a:r>
                        <a:rPr lang="en-US" sz="2800" kern="0" dirty="0" err="1">
                          <a:latin typeface="Times New Roman" panose="02020603050405020304" pitchFamily="18" charset="0"/>
                          <a:cs typeface="Times New Roman" panose="02020603050405020304" pitchFamily="18" charset="0"/>
                          <a:sym typeface="Arial" panose="020B0604020202020204"/>
                        </a:rPr>
                        <a:t>của</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sau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thay</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cho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trọng</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tâm</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đặt</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vào</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khối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đá</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có</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hình</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người</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như</a:t>
                      </a:r>
                      <a:r>
                        <a:rPr lang="en-US" sz="2800" kern="0" dirty="0">
                          <a:latin typeface="Times New Roman" panose="02020603050405020304" pitchFamily="18" charset="0"/>
                          <a:cs typeface="Times New Roman" panose="02020603050405020304" pitchFamily="18" charset="0"/>
                          <a:sym typeface="Arial" panose="020B0604020202020204"/>
                        </a:rPr>
                        <a:t> ở </a:t>
                      </a:r>
                      <a:r>
                        <a:rPr lang="en-US" sz="2800" kern="0" dirty="0" err="1">
                          <a:latin typeface="Times New Roman" panose="02020603050405020304" pitchFamily="18" charset="0"/>
                          <a:cs typeface="Times New Roman" panose="02020603050405020304" pitchFamily="18" charset="0"/>
                          <a:sym typeface="Arial" panose="020B0604020202020204"/>
                        </a:rPr>
                        <a:t>câu</a:t>
                      </a:r>
                      <a:r>
                        <a:rPr lang="en-US" sz="2800" kern="0" dirty="0">
                          <a:latin typeface="Times New Roman" panose="02020603050405020304" pitchFamily="18" charset="0"/>
                          <a:cs typeface="Times New Roman" panose="02020603050405020304" pitchFamily="18" charset="0"/>
                          <a:sym typeface="Arial" panose="020B0604020202020204"/>
                        </a:rPr>
                        <a:t> </a:t>
                      </a:r>
                      <a:r>
                        <a:rPr lang="en-US" sz="2800" kern="0" dirty="0" err="1">
                          <a:latin typeface="Times New Roman" panose="02020603050405020304" pitchFamily="18" charset="0"/>
                          <a:cs typeface="Times New Roman" panose="02020603050405020304" pitchFamily="18" charset="0"/>
                          <a:sym typeface="Arial" panose="020B0604020202020204"/>
                        </a:rPr>
                        <a:t>gốc</a:t>
                      </a:r>
                      <a:r>
                        <a:rPr lang="en-US" sz="2800" kern="0" baseline="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00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54592" y="-457200"/>
            <a:ext cx="12392167" cy="3739488"/>
            <a:chOff x="0" y="0"/>
            <a:chExt cx="6342126" cy="2423414"/>
          </a:xfrm>
        </p:grpSpPr>
        <p:sp>
          <p:nvSpPr>
            <p:cNvPr id="7" name="Freeform 7"/>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2"/>
              <a:stretch>
                <a:fillRect t="-48137" b="-48137"/>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274307" y="930450"/>
            <a:ext cx="11675953"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Đọc câu sau và thực hiện các yêu cầu nêu ở dưới:</a:t>
            </a:r>
          </a:p>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p>
        </p:txBody>
      </p:sp>
      <p:sp>
        <p:nvSpPr>
          <p:cNvPr id="6" name="TextBox 5"/>
          <p:cNvSpPr txBox="1"/>
          <p:nvPr/>
        </p:nvSpPr>
        <p:spPr>
          <a:xfrm>
            <a:off x="2064689" y="228600"/>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3</a:t>
            </a:r>
          </a:p>
        </p:txBody>
      </p:sp>
      <p:grpSp>
        <p:nvGrpSpPr>
          <p:cNvPr id="2" name="Group 2"/>
          <p:cNvGrpSpPr/>
          <p:nvPr/>
        </p:nvGrpSpPr>
        <p:grpSpPr>
          <a:xfrm>
            <a:off x="92364" y="4880883"/>
            <a:ext cx="12099635" cy="1977117"/>
            <a:chOff x="0" y="0"/>
            <a:chExt cx="6347587" cy="1345565"/>
          </a:xfrm>
        </p:grpSpPr>
        <p:sp>
          <p:nvSpPr>
            <p:cNvPr id="3" name="Freeform 3"/>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2"/>
              <a:stretch>
                <a:fillRect t="-126905" b="-126905"/>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77" y="447786"/>
            <a:ext cx="11346426" cy="5693866"/>
          </a:xfrm>
          <a:prstGeom prst="rect">
            <a:avLst/>
          </a:prstGeom>
        </p:spPr>
        <p:txBody>
          <a:bodyPr wrap="square">
            <a:spAutoFit/>
          </a:bodyPr>
          <a:lstStyle/>
          <a:p>
            <a:pPr algn="just"/>
            <a:r>
              <a:rPr lang="vi-VN" sz="2800" i="1" dirty="0">
                <a:latin typeface="Times New Roman" panose="02020603050405020304" pitchFamily="18" charset="0"/>
                <a:cs typeface="Times New Roman" panose="02020603050405020304" pitchFamily="18" charset="0"/>
              </a:rPr>
              <a:t>Chính Thái Tông khi nhắc lại câu nói Phù Vân quốc sư, đã gọi ông là Trúc Lâm đạo sĩ.</a:t>
            </a:r>
          </a:p>
          <a:p>
            <a:pPr algn="r"/>
            <a:r>
              <a:rPr lang="vi-VN" sz="2800" dirty="0">
                <a:latin typeface="Times New Roman" panose="02020603050405020304" pitchFamily="18" charset="0"/>
                <a:cs typeface="Times New Roman" panose="02020603050405020304" pitchFamily="18" charset="0"/>
              </a:rPr>
              <a:t>(Theo Thi Sảnh, </a:t>
            </a:r>
            <a:r>
              <a:rPr lang="vi-VN" sz="2800" i="1" dirty="0">
                <a:latin typeface="Times New Roman" panose="02020603050405020304" pitchFamily="18" charset="0"/>
                <a:cs typeface="Times New Roman" panose="02020603050405020304" pitchFamily="18" charset="0"/>
              </a:rPr>
              <a:t>Yên Tử, núi thiêng</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Xác định căn cứ để xếp câu trên vào kiểu câu chủ động.</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Không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xuất</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hiện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các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từ</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bị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đặc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trưng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của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bị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động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Biến đổi cấu trúc của câu từ chủ động thành bị động theo hai hướng:</a:t>
            </a:r>
          </a:p>
          <a:p>
            <a:pPr algn="just"/>
            <a:r>
              <a:rPr lang="vi-VN" sz="2800" dirty="0">
                <a:latin typeface="Times New Roman" panose="02020603050405020304" pitchFamily="18" charset="0"/>
                <a:cs typeface="Times New Roman" panose="02020603050405020304" pitchFamily="18" charset="0"/>
              </a:rPr>
              <a:t>- Hoán đổi vị trí của các cụm từ chỉ đối tượng của hoạt động và chủ thể của hoạt động, có 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a:t>
            </a: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Phù</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Vân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quốc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sư</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đã</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chính</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Thái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gọi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Trúc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Lâm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đạo</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sĩ</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khi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vị</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vua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này</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nhắc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lại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nói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của</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ông</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Sử dụng từ </a:t>
            </a:r>
            <a:r>
              <a:rPr lang="vi-VN" sz="2800" i="1" dirty="0">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nhưng lược bỏ cụm từ chỉ chủ thể của hoạt động.</a:t>
            </a:r>
            <a:endParaRPr lang="en-US" sz="2800" dirty="0">
              <a:latin typeface="Times New Roman" panose="02020603050405020304" pitchFamily="18" charset="0"/>
              <a:cs typeface="Times New Roman" panose="02020603050405020304" pitchFamily="18" charset="0"/>
            </a:endParaRPr>
          </a:p>
          <a:p>
            <a:pPr algn="just"/>
            <a:r>
              <a:rPr lang="en-US" sz="2800"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Chính</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vì</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quan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điểm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mới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về</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Thiền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thể</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hiện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qua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câu</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nói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này</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Phù</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Vân</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quốc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sư</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đã</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được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gọi</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Trúc</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Lâm</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đạo</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kern="0" dirty="0" err="1">
                <a:solidFill>
                  <a:srgbClr val="FF0000"/>
                </a:solidFill>
                <a:latin typeface="Times New Roman" panose="02020603050405020304" pitchFamily="18" charset="0"/>
                <a:cs typeface="Times New Roman" panose="02020603050405020304" pitchFamily="18" charset="0"/>
                <a:sym typeface="Arial" panose="020B0604020202020204"/>
              </a:rPr>
              <a:t>sĩ</a:t>
            </a:r>
            <a:r>
              <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arn(inVertic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arn(inVertic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arn(inVertical)">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511277" y="1271644"/>
            <a:ext cx="7322538" cy="3970318"/>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Chuyển đổi mỗi câu chủ động dưới đây thành một câu bị động theo cách làm tương tự đã thực hiện ở bài tập 3:</a:t>
            </a:r>
          </a:p>
          <a:p>
            <a:pPr algn="just"/>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a. </a:t>
            </a:r>
            <a:r>
              <a:rPr lang="vi-VN" sz="2800" i="1" dirty="0">
                <a:latin typeface="Times New Roman" panose="02020603050405020304" pitchFamily="18" charset="0"/>
                <a:cs typeface="Times New Roman" panose="02020603050405020304" pitchFamily="18" charset="0"/>
              </a:rPr>
              <a:t>Hậu thế đánh giá bia Vĩnh Lăng là một trong những tấm bia đẹp nhất Việt Nam về mặt mĩ thuật và kĩ thuật.</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a:t>
            </a:r>
            <a:r>
              <a:rPr lang="vi-VN" sz="2800" i="1" dirty="0">
                <a:latin typeface="Times New Roman" panose="02020603050405020304" pitchFamily="18" charset="0"/>
                <a:cs typeface="Times New Roman" panose="02020603050405020304" pitchFamily="18" charset="0"/>
              </a:rPr>
              <a:t>Nhiều du khách nước ngoài gọi Việt Nam là “thiên đường của ẩm thực đường phố”</a:t>
            </a:r>
            <a:r>
              <a:rPr lang="vi-VN"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87966" y="337221"/>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9Slide07 Pangolin" panose="00000500000000000000" pitchFamily="2"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4</a:t>
            </a:r>
          </a:p>
        </p:txBody>
      </p:sp>
      <p:grpSp>
        <p:nvGrpSpPr>
          <p:cNvPr id="2" name="Group 4"/>
          <p:cNvGrpSpPr>
            <a:grpSpLocks noChangeAspect="1"/>
          </p:cNvGrpSpPr>
          <p:nvPr/>
        </p:nvGrpSpPr>
        <p:grpSpPr>
          <a:xfrm>
            <a:off x="8261658" y="1106662"/>
            <a:ext cx="3714735" cy="5246370"/>
            <a:chOff x="0" y="0"/>
            <a:chExt cx="3267456" cy="4614672"/>
          </a:xfrm>
        </p:grpSpPr>
        <p:sp>
          <p:nvSpPr>
            <p:cNvPr id="3"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txBody>
            <a:bodyPr/>
            <a:lstStyle/>
            <a:p>
              <a:endParaRPr lang="en-US"/>
            </a:p>
          </p:txBody>
        </p:sp>
        <p:sp>
          <p:nvSpPr>
            <p:cNvPr id="7"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3"/>
              <a:stretch>
                <a:fillRect l="-4081" r="-4081"/>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1718"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ectangle 4"/>
          <p:cNvSpPr/>
          <p:nvPr/>
        </p:nvSpPr>
        <p:spPr>
          <a:xfrm>
            <a:off x="1582995" y="1490008"/>
            <a:ext cx="1134642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Chuyển đổi mỗi câu chủ động dưới đây thành một câu bị động</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359659" y="413266"/>
            <a:ext cx="75691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CẶP</a:t>
            </a:r>
            <a:r>
              <a:rPr kumimoji="0" lang="en-US" sz="4400" b="1" i="0" u="none" strike="noStrike" kern="1200" cap="none" spc="0" normalizeH="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 ĐÔI CHIA SẺ</a:t>
            </a:r>
            <a:endPar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409431" y="2444115"/>
          <a:ext cx="11346424" cy="3799736"/>
        </p:xfrm>
        <a:graphic>
          <a:graphicData uri="http://schemas.openxmlformats.org/drawingml/2006/table">
            <a:tbl>
              <a:tblPr firstRow="1" bandRow="1">
                <a:tableStyleId>{5940675A-B579-460E-94D1-54222C63F5DA}</a:tableStyleId>
              </a:tblPr>
              <a:tblGrid>
                <a:gridCol w="5673212">
                  <a:extLst>
                    <a:ext uri="{9D8B030D-6E8A-4147-A177-3AD203B41FA5}">
                      <a16:colId xmlns:a16="http://schemas.microsoft.com/office/drawing/2014/main" val="20000"/>
                    </a:ext>
                  </a:extLst>
                </a:gridCol>
                <a:gridCol w="5673212">
                  <a:extLst>
                    <a:ext uri="{9D8B030D-6E8A-4147-A177-3AD203B41FA5}">
                      <a16:colId xmlns:a16="http://schemas.microsoft.com/office/drawing/2014/main" val="20001"/>
                    </a:ext>
                  </a:extLst>
                </a:gridCol>
              </a:tblGrid>
              <a:tr h="533847">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1852764">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tc>
                <a:extLst>
                  <a:ext uri="{0D108BD9-81ED-4DB2-BD59-A6C34878D82A}">
                    <a16:rowId xmlns:a16="http://schemas.microsoft.com/office/drawing/2014/main" val="10001"/>
                  </a:ext>
                </a:extLst>
              </a:tr>
              <a:tr h="141312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kern="0" dirty="0">
                          <a:latin typeface="Times New Roman" panose="02020603050405020304" pitchFamily="18" charset="0"/>
                          <a:cs typeface="Times New Roman" panose="02020603050405020304" pitchFamily="18" charset="0"/>
                          <a:sym typeface="Arial" panose="020B0604020202020204"/>
                        </a:rPr>
                        <a:t>…..</a:t>
                      </a:r>
                      <a:endParaRPr lang="en-US" sz="2800"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stretch>
            <a:fillRect/>
          </a:stretch>
        </p:blipFill>
        <p:spPr>
          <a:xfrm>
            <a:off x="9614252" y="3532869"/>
            <a:ext cx="2577748" cy="3665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302757" y="428500"/>
          <a:ext cx="8543500" cy="5910885"/>
        </p:xfrm>
        <a:graphic>
          <a:graphicData uri="http://schemas.openxmlformats.org/drawingml/2006/table">
            <a:tbl>
              <a:tblPr firstRow="1" bandRow="1">
                <a:tableStyleId>{5940675A-B579-460E-94D1-54222C63F5DA}</a:tableStyleId>
              </a:tblPr>
              <a:tblGrid>
                <a:gridCol w="4271750">
                  <a:extLst>
                    <a:ext uri="{9D8B030D-6E8A-4147-A177-3AD203B41FA5}">
                      <a16:colId xmlns:a16="http://schemas.microsoft.com/office/drawing/2014/main" val="20000"/>
                    </a:ext>
                  </a:extLst>
                </a:gridCol>
                <a:gridCol w="4271750">
                  <a:extLst>
                    <a:ext uri="{9D8B030D-6E8A-4147-A177-3AD203B41FA5}">
                      <a16:colId xmlns:a16="http://schemas.microsoft.com/office/drawing/2014/main" val="20001"/>
                    </a:ext>
                  </a:extLst>
                </a:gridCol>
              </a:tblGrid>
              <a:tr h="996523">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chủ</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bị</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động</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Hậu thế đánh giá bia Vĩnh Lăng là một trong những tấm bia đẹp nhất Việt Nam về mặt mĩ thuật và kĩ thuật.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i="1" kern="0" dirty="0">
                          <a:latin typeface="Times New Roman" panose="02020603050405020304" pitchFamily="18" charset="0"/>
                          <a:cs typeface="Times New Roman" panose="02020603050405020304" pitchFamily="18" charset="0"/>
                          <a:sym typeface="Arial" panose="020B0604020202020204"/>
                        </a:rPr>
                        <a:t>Bia </a:t>
                      </a:r>
                      <a:r>
                        <a:rPr lang="en-US" sz="2800" i="1" kern="0" dirty="0" err="1">
                          <a:latin typeface="Times New Roman" panose="02020603050405020304" pitchFamily="18" charset="0"/>
                          <a:cs typeface="Times New Roman" panose="02020603050405020304" pitchFamily="18" charset="0"/>
                          <a:sym typeface="Arial" panose="020B0604020202020204"/>
                        </a:rPr>
                        <a:t>Vĩnh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Lăng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được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hậu</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thế</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đánh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giá</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một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trong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những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tấm</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bia</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đẹp</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nhất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Việt</a:t>
                      </a:r>
                      <a:r>
                        <a:rPr lang="en-US" sz="2800" i="1" kern="0" dirty="0">
                          <a:latin typeface="Times New Roman" panose="02020603050405020304" pitchFamily="18" charset="0"/>
                          <a:cs typeface="Times New Roman" panose="02020603050405020304" pitchFamily="18" charset="0"/>
                          <a:sym typeface="Arial" panose="020B0604020202020204"/>
                        </a:rPr>
                        <a:t> Nam </a:t>
                      </a:r>
                      <a:r>
                        <a:rPr lang="en-US" sz="2800" i="1" kern="0" dirty="0" err="1">
                          <a:latin typeface="Times New Roman" panose="02020603050405020304" pitchFamily="18" charset="0"/>
                          <a:cs typeface="Times New Roman" panose="02020603050405020304" pitchFamily="18" charset="0"/>
                          <a:sym typeface="Arial" panose="020B0604020202020204"/>
                        </a:rPr>
                        <a:t>về</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mặt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mĩ</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thuật</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và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kĩ</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thuật</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1"/>
                  </a:ext>
                </a:extLst>
              </a:tr>
              <a:tr h="2457181">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Nhiều du khách nước ngoài gọi Việt Nam là “thiên đường của ẩm thực đường phố”.</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i="1" kern="0" dirty="0" err="1">
                          <a:latin typeface="Times New Roman" panose="02020603050405020304" pitchFamily="18" charset="0"/>
                          <a:cs typeface="Times New Roman" panose="02020603050405020304" pitchFamily="18" charset="0"/>
                          <a:sym typeface="Arial" panose="020B0604020202020204"/>
                        </a:rPr>
                        <a:t>Việt</a:t>
                      </a:r>
                      <a:r>
                        <a:rPr lang="en-US" sz="2800" i="1" kern="0" dirty="0">
                          <a:latin typeface="Times New Roman" panose="02020603050405020304" pitchFamily="18" charset="0"/>
                          <a:cs typeface="Times New Roman" panose="02020603050405020304" pitchFamily="18" charset="0"/>
                          <a:sym typeface="Arial" panose="020B0604020202020204"/>
                        </a:rPr>
                        <a:t> Nam </a:t>
                      </a:r>
                      <a:r>
                        <a:rPr lang="en-US" sz="2800" i="1" kern="0" dirty="0" err="1">
                          <a:latin typeface="Times New Roman" panose="02020603050405020304" pitchFamily="18" charset="0"/>
                          <a:cs typeface="Times New Roman" panose="02020603050405020304" pitchFamily="18" charset="0"/>
                          <a:sym typeface="Arial" panose="020B0604020202020204"/>
                        </a:rPr>
                        <a:t>được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nhiều</a:t>
                      </a:r>
                      <a:r>
                        <a:rPr lang="en-US" sz="2800" i="1" kern="0" dirty="0">
                          <a:latin typeface="Times New Roman" panose="02020603050405020304" pitchFamily="18" charset="0"/>
                          <a:cs typeface="Times New Roman" panose="02020603050405020304" pitchFamily="18" charset="0"/>
                          <a:sym typeface="Arial" panose="020B0604020202020204"/>
                        </a:rPr>
                        <a:t> du </a:t>
                      </a:r>
                      <a:r>
                        <a:rPr lang="en-US" sz="2800" i="1" kern="0" dirty="0" err="1">
                          <a:latin typeface="Times New Roman" panose="02020603050405020304" pitchFamily="18" charset="0"/>
                          <a:cs typeface="Times New Roman" panose="02020603050405020304" pitchFamily="18" charset="0"/>
                          <a:sym typeface="Arial" panose="020B0604020202020204"/>
                        </a:rPr>
                        <a:t>khách</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nước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ngoài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gọi</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là</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thiên</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đường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của</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ẩm</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thực</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đường</a:t>
                      </a:r>
                      <a:r>
                        <a:rPr lang="en-US" sz="2800" i="1" kern="0" dirty="0">
                          <a:latin typeface="Times New Roman" panose="02020603050405020304" pitchFamily="18" charset="0"/>
                          <a:cs typeface="Times New Roman" panose="02020603050405020304" pitchFamily="18" charset="0"/>
                          <a:sym typeface="Arial" panose="020B0604020202020204"/>
                        </a:rPr>
                        <a:t> </a:t>
                      </a:r>
                      <a:r>
                        <a:rPr lang="en-US" sz="2800" i="1" kern="0" dirty="0" err="1">
                          <a:latin typeface="Times New Roman" panose="02020603050405020304" pitchFamily="18" charset="0"/>
                          <a:cs typeface="Times New Roman" panose="02020603050405020304" pitchFamily="18" charset="0"/>
                          <a:sym typeface="Arial" panose="020B0604020202020204"/>
                        </a:rPr>
                        <a:t>phố</a:t>
                      </a:r>
                      <a:r>
                        <a:rPr lang="en-US" sz="2800" i="1" kern="0" dirty="0">
                          <a:latin typeface="Times New Roman" panose="02020603050405020304" pitchFamily="18" charset="0"/>
                          <a:cs typeface="Times New Roman" panose="02020603050405020304" pitchFamily="18" charset="0"/>
                          <a:sym typeface="Arial" panose="020B0604020202020204"/>
                        </a:rPr>
                        <a:t>”.</a:t>
                      </a:r>
                      <a:endParaRPr lang="en-US" sz="2800" i="1" kern="0" dirty="0">
                        <a:solidFill>
                          <a:srgbClr val="FF0000"/>
                        </a:solidFill>
                        <a:latin typeface="Times New Roman" panose="02020603050405020304" pitchFamily="18" charset="0"/>
                        <a:cs typeface="Times New Roman" panose="02020603050405020304" pitchFamily="18" charset="0"/>
                        <a:sym typeface="Arial" panose="020B0604020202020204"/>
                      </a:endParaRPr>
                    </a:p>
                  </a:txBody>
                  <a:tcPr>
                    <a:solidFill>
                      <a:schemeClr val="bg1"/>
                    </a:solidFill>
                  </a:tcPr>
                </a:tc>
                <a:extLst>
                  <a:ext uri="{0D108BD9-81ED-4DB2-BD59-A6C34878D82A}">
                    <a16:rowId xmlns:a16="http://schemas.microsoft.com/office/drawing/2014/main" val="10002"/>
                  </a:ext>
                </a:extLst>
              </a:tr>
            </a:tbl>
          </a:graphicData>
        </a:graphic>
      </p:graphicFrame>
      <p:sp>
        <p:nvSpPr>
          <p:cNvPr id="7" name="Freeform 7"/>
          <p:cNvSpPr/>
          <p:nvPr/>
        </p:nvSpPr>
        <p:spPr>
          <a:xfrm>
            <a:off x="-247228" y="2743200"/>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04;p14"/>
          <p:cNvSpPr txBox="1"/>
          <p:nvPr/>
        </p:nvSpPr>
        <p:spPr>
          <a:xfrm>
            <a:off x="1240210" y="189545"/>
            <a:ext cx="10339377" cy="2951553"/>
          </a:xfrm>
          <a:prstGeom prst="rect">
            <a:avLst/>
          </a:prstGeom>
          <a:noFill/>
          <a:ln>
            <a:noFill/>
          </a:ln>
        </p:spPr>
        <p:txBody>
          <a:bodyPr spcFirstLastPara="1" wrap="square" lIns="169333" tIns="169333" rIns="169333" bIns="169333" anchor="ctr" anchorCtr="0">
            <a:noAutofit/>
          </a:bodyPr>
          <a:lstStyle/>
          <a:p>
            <a:pPr algn="just" defTabSz="1219200">
              <a:lnSpc>
                <a:spcPct val="130000"/>
              </a:lnSpc>
              <a:buClr>
                <a:srgbClr val="000000"/>
              </a:buClr>
            </a:pP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Viết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đoạn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văn</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giới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thiệu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một</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danh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lam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thắng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cảnh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hay di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tích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lịch</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trong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có</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sử</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dụng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phối</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hợp</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cả</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chủ</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và</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câu</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bị</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 </a:t>
            </a:r>
            <a:r>
              <a:rPr lang="en-US" sz="2800" kern="0" dirty="0" err="1">
                <a:solidFill>
                  <a:srgbClr val="453121"/>
                </a:solidFill>
                <a:latin typeface="Times New Roman" panose="02020603050405020304" pitchFamily="18" charset="0"/>
                <a:ea typeface="Roboto Condensed"/>
                <a:cs typeface="Times New Roman" panose="02020603050405020304" pitchFamily="18" charset="0"/>
                <a:sym typeface="Roboto Condensed"/>
              </a:rPr>
              <a:t>động</a:t>
            </a:r>
            <a:r>
              <a:rPr lang="en-US"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rPr>
              <a:t>.</a:t>
            </a:r>
            <a:endParaRPr sz="2800" kern="0" dirty="0">
              <a:solidFill>
                <a:srgbClr val="453121"/>
              </a:solidFill>
              <a:latin typeface="Times New Roman" panose="02020603050405020304" pitchFamily="18" charset="0"/>
              <a:ea typeface="Roboto Condensed"/>
              <a:cs typeface="Times New Roman" panose="02020603050405020304" pitchFamily="18" charset="0"/>
              <a:sym typeface="Roboto Condensed"/>
            </a:endParaRPr>
          </a:p>
        </p:txBody>
      </p:sp>
      <p:sp>
        <p:nvSpPr>
          <p:cNvPr id="9" name="Freeform 9"/>
          <p:cNvSpPr/>
          <p:nvPr/>
        </p:nvSpPr>
        <p:spPr>
          <a:xfrm>
            <a:off x="0" y="0"/>
            <a:ext cx="2169994" cy="2531661"/>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3429000"/>
            <a:ext cx="5629701" cy="3482283"/>
          </a:xfrm>
          <a:custGeom>
            <a:avLst/>
            <a:gdLst/>
            <a:ahLst/>
            <a:cxnLst/>
            <a:rect l="l" t="t" r="r" b="b"/>
            <a:pathLst>
              <a:path w="9743869" h="5432207">
                <a:moveTo>
                  <a:pt x="0" y="0"/>
                </a:moveTo>
                <a:lnTo>
                  <a:pt x="9743869" y="0"/>
                </a:lnTo>
                <a:lnTo>
                  <a:pt x="9743869" y="5432207"/>
                </a:lnTo>
                <a:lnTo>
                  <a:pt x="0" y="5432207"/>
                </a:lnTo>
                <a:lnTo>
                  <a:pt x="0" y="0"/>
                </a:lnTo>
                <a:close/>
              </a:path>
            </a:pathLst>
          </a:custGeom>
          <a:blipFill>
            <a:blip r:embed="rId4"/>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7656393" y="2648719"/>
            <a:ext cx="2829412" cy="4105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2367" y="3101790"/>
            <a:ext cx="6380273" cy="1200329"/>
          </a:xfrm>
          <a:prstGeom prst="rect">
            <a:avLst/>
          </a:prstGeom>
        </p:spPr>
        <p:txBody>
          <a:bodyPr wrap="none">
            <a:spAutoFit/>
          </a:bodyPr>
          <a:lstStyle/>
          <a:p>
            <a:pPr>
              <a:lnSpc>
                <a:spcPct val="120000"/>
              </a:lnSpc>
              <a:spcAft>
                <a:spcPts val="200"/>
              </a:spcAft>
            </a:pPr>
            <a:r>
              <a:rPr lang="vi-VN" sz="6000" dirty="0">
                <a:solidFill>
                  <a:srgbClr val="FF0000"/>
                </a:solidFill>
                <a:latin typeface="#9Slide04 Vollkorn Bold" panose="00000800000000000000" pitchFamily="2" charset="0"/>
                <a:ea typeface="#9Slide04 Vollkorn Bold" panose="00000800000000000000" pitchFamily="2" charset="0"/>
              </a:rPr>
              <a:t>Truy tìm từ khoá</a:t>
            </a:r>
            <a:endParaRPr lang="en-US" sz="6000" dirty="0">
              <a:solidFill>
                <a:srgbClr val="FF0000"/>
              </a:solidFill>
              <a:latin typeface="#9Slide04 Vollkorn Bold" panose="00000800000000000000" pitchFamily="2" charset="0"/>
              <a:ea typeface="#9Slide04 Vollkorn Bold" panose="00000800000000000000" pitchFamily="2" charset="0"/>
            </a:endParaRPr>
          </a:p>
        </p:txBody>
      </p:sp>
      <p:sp>
        <p:nvSpPr>
          <p:cNvPr id="2" name="Freeform 2"/>
          <p:cNvSpPr/>
          <p:nvPr/>
        </p:nvSpPr>
        <p:spPr>
          <a:xfrm>
            <a:off x="254130" y="525034"/>
            <a:ext cx="5593936" cy="5623282"/>
          </a:xfrm>
          <a:custGeom>
            <a:avLst/>
            <a:gdLst/>
            <a:ahLst/>
            <a:cxnLst/>
            <a:rect l="l" t="t" r="r" b="b"/>
            <a:pathLst>
              <a:path w="6341896" h="6341896">
                <a:moveTo>
                  <a:pt x="0" y="0"/>
                </a:moveTo>
                <a:lnTo>
                  <a:pt x="6341896" y="0"/>
                </a:lnTo>
                <a:lnTo>
                  <a:pt x="6341896" y="6341897"/>
                </a:lnTo>
                <a:lnTo>
                  <a:pt x="0" y="6341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ụ lục I, III Hoạt động trải nghiệm 7 Chân trời sáng tạo (2 mẫ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74" y="63153"/>
            <a:ext cx="10877278" cy="570280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9;p30"/>
          <p:cNvSpPr txBox="1"/>
          <p:nvPr/>
        </p:nvSpPr>
        <p:spPr>
          <a:xfrm flipH="1">
            <a:off x="2782341" y="1180497"/>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6" name="Google Shape;149;p30"/>
          <p:cNvSpPr txBox="1"/>
          <p:nvPr/>
        </p:nvSpPr>
        <p:spPr>
          <a:xfrm flipH="1">
            <a:off x="5461000" y="4241800"/>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7" name="Google Shape;149;p30"/>
          <p:cNvSpPr txBox="1"/>
          <p:nvPr/>
        </p:nvSpPr>
        <p:spPr>
          <a:xfrm flipH="1">
            <a:off x="7670800" y="816445"/>
            <a:ext cx="5080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T</a:t>
            </a:r>
          </a:p>
        </p:txBody>
      </p:sp>
      <p:sp>
        <p:nvSpPr>
          <p:cNvPr id="8" name="Google Shape;149;p30"/>
          <p:cNvSpPr txBox="1"/>
          <p:nvPr/>
        </p:nvSpPr>
        <p:spPr>
          <a:xfrm flipH="1">
            <a:off x="1879600" y="3513696"/>
            <a:ext cx="660400" cy="64340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9" name="Google Shape;149;p30"/>
          <p:cNvSpPr txBox="1"/>
          <p:nvPr/>
        </p:nvSpPr>
        <p:spPr>
          <a:xfrm flipH="1">
            <a:off x="9499600" y="3513696"/>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0" name="Google Shape;149;p30"/>
          <p:cNvSpPr txBox="1"/>
          <p:nvPr/>
        </p:nvSpPr>
        <p:spPr>
          <a:xfrm flipH="1">
            <a:off x="9042400" y="1972704"/>
            <a:ext cx="660400" cy="69429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R</a:t>
            </a:r>
          </a:p>
        </p:txBody>
      </p:sp>
      <p:sp>
        <p:nvSpPr>
          <p:cNvPr id="11" name="Google Shape;149;p30"/>
          <p:cNvSpPr txBox="1"/>
          <p:nvPr/>
        </p:nvSpPr>
        <p:spPr>
          <a:xfrm flipH="1">
            <a:off x="10430405" y="365728"/>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2" name="Google Shape;149;p30"/>
          <p:cNvSpPr txBox="1"/>
          <p:nvPr/>
        </p:nvSpPr>
        <p:spPr>
          <a:xfrm flipH="1">
            <a:off x="3482070" y="2319852"/>
            <a:ext cx="660400" cy="728104"/>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C</a:t>
            </a:r>
          </a:p>
        </p:txBody>
      </p:sp>
      <p:sp>
        <p:nvSpPr>
          <p:cNvPr id="13" name="Google Shape;149;p30"/>
          <p:cNvSpPr txBox="1"/>
          <p:nvPr/>
        </p:nvSpPr>
        <p:spPr>
          <a:xfrm flipH="1">
            <a:off x="6984255" y="3642208"/>
            <a:ext cx="825910" cy="61352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Â</a:t>
            </a:r>
          </a:p>
        </p:txBody>
      </p:sp>
      <p:sp>
        <p:nvSpPr>
          <p:cNvPr id="14" name="Google Shape;149;p30"/>
          <p:cNvSpPr txBox="1"/>
          <p:nvPr/>
        </p:nvSpPr>
        <p:spPr>
          <a:xfrm flipH="1">
            <a:off x="857790" y="1337187"/>
            <a:ext cx="862706" cy="72758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200"/>
            <a:r>
              <a:rPr lang="en-US" sz="3600" kern="0" dirty="0">
                <a:solidFill>
                  <a:srgbClr val="FFFFFF"/>
                </a:solidFill>
                <a:latin typeface="Times New Roman" panose="02020603050405020304" pitchFamily="18" charset="0"/>
                <a:cs typeface="Times New Roman" panose="02020603050405020304" pitchFamily="18" charset="0"/>
              </a:rPr>
              <a:t>U</a:t>
            </a:r>
          </a:p>
        </p:txBody>
      </p:sp>
      <p:sp>
        <p:nvSpPr>
          <p:cNvPr id="15" name="Rectangle 14"/>
          <p:cNvSpPr/>
          <p:nvPr/>
        </p:nvSpPr>
        <p:spPr>
          <a:xfrm>
            <a:off x="344979" y="5824381"/>
            <a:ext cx="11552842" cy="954107"/>
          </a:xfrm>
          <a:prstGeom prst="rect">
            <a:avLst/>
          </a:prstGeom>
        </p:spPr>
        <p:txBody>
          <a:bodyPr wrap="square">
            <a:spAutoFit/>
          </a:bodyPr>
          <a:lstStyle/>
          <a:p>
            <a:pPr algn="just"/>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Đáp án: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Các chữ được giấu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trong</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bức </a:t>
            </a:r>
            <a:r>
              <a:rPr lang="en-US" sz="2800"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tranh</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 R</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3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U</a:t>
            </a:r>
            <a:r>
              <a:rPr lang="en-US"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2 </a:t>
            </a:r>
            <a:r>
              <a:rPr lang="vi-VN" sz="28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chữ </a:t>
            </a:r>
            <a:r>
              <a:rPr lang="vi-VN"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Â. </a:t>
            </a:r>
            <a:endParaRPr lang="en-US" sz="28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r>
              <a:rPr lang="vi-VN" sz="2800" dirty="0">
                <a:solidFill>
                  <a:srgbClr val="FF0000"/>
                </a:solidFill>
                <a:latin typeface="+mj-lt"/>
                <a:ea typeface="Courier New" panose="02070309020205020404" pitchFamily="49" charset="0"/>
              </a:rPr>
              <a:t>Cụm từ khóa: </a:t>
            </a:r>
            <a:r>
              <a:rPr lang="vi-VN" sz="2800" b="1" dirty="0">
                <a:solidFill>
                  <a:srgbClr val="FF0000"/>
                </a:solidFill>
                <a:latin typeface="+mj-lt"/>
                <a:ea typeface="Courier New" panose="02070309020205020404" pitchFamily="49" charset="0"/>
              </a:rPr>
              <a:t>CẤU TRÚC CÂU</a:t>
            </a:r>
            <a:endParaRPr lang="en-US" sz="2800" dirty="0">
              <a:solidFill>
                <a:srgbClr val="FF0000"/>
              </a:solidFill>
              <a:latin typeface="+mj-lt"/>
            </a:endParaRPr>
          </a:p>
        </p:txBody>
      </p:sp>
      <p:sp>
        <p:nvSpPr>
          <p:cNvPr id="16" name="Oval 15"/>
          <p:cNvSpPr/>
          <p:nvPr/>
        </p:nvSpPr>
        <p:spPr>
          <a:xfrm>
            <a:off x="10430404" y="44527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13761" y="87983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050594" y="1960214"/>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499600" y="3497251"/>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99097" y="3553467"/>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01231" y="2319852"/>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812734" y="120411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95555" y="1376699"/>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1000" y="4202028"/>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939113" y="3497250"/>
            <a:ext cx="622077" cy="648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barn(inVertical)">
                                      <p:cBhvr>
                                        <p:cTn id="57" dur="500"/>
                                        <p:tgtEl>
                                          <p:spTgt spid="1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1" end="1"/>
                                            </p:txEl>
                                          </p:spTgt>
                                        </p:tgtEl>
                                        <p:attrNameLst>
                                          <p:attrName>style.visibility</p:attrName>
                                        </p:attrNameLst>
                                      </p:cBhvr>
                                      <p:to>
                                        <p:strVal val="visible"/>
                                      </p:to>
                                    </p:set>
                                    <p:animEffect transition="in" filter="barn(inVertical)">
                                      <p:cBhvr>
                                        <p:cTn id="6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a:off x="262829" y="313564"/>
            <a:ext cx="11257666" cy="623087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p:cNvSpPr txBox="1"/>
          <p:nvPr/>
        </p:nvSpPr>
        <p:spPr>
          <a:xfrm>
            <a:off x="-242139" y="714219"/>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9.</a:t>
            </a:r>
          </a:p>
          <a:p>
            <a:pPr algn="ctr"/>
            <a:r>
              <a:rPr lang="en-US" sz="4400" dirty="0" err="1">
                <a:latin typeface="#9Slide07 SVNA Love Of Thunder" panose="02040603050506020204" pitchFamily="18" charset="0"/>
                <a:cs typeface="Times New Roman" panose="02020603050405020304" pitchFamily="18" charset="0"/>
              </a:rPr>
              <a:t>Đi</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và</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suy</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ngẫm</a:t>
            </a:r>
            <a:endParaRPr lang="en-US" sz="4400" dirty="0">
              <a:latin typeface="#9Slide07 SVNA Love Of Thunder" panose="02040603050506020204" pitchFamily="18" charset="0"/>
              <a:cs typeface="Times New Roman" panose="02020603050405020304" pitchFamily="18" charset="0"/>
            </a:endParaRPr>
          </a:p>
        </p:txBody>
      </p:sp>
      <p:sp>
        <p:nvSpPr>
          <p:cNvPr id="7" name="TextBox 6"/>
          <p:cNvSpPr txBox="1"/>
          <p:nvPr/>
        </p:nvSpPr>
        <p:spPr>
          <a:xfrm>
            <a:off x="519155" y="3032154"/>
            <a:ext cx="7569160" cy="2155718"/>
          </a:xfrm>
          <a:prstGeom prst="rect">
            <a:avLst/>
          </a:prstGeom>
          <a:noFill/>
        </p:spPr>
        <p:txBody>
          <a:bodyPr wrap="square" rtlCol="0">
            <a:spAutoFit/>
          </a:bodyPr>
          <a:lstStyle/>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THỰC HÀNH </a:t>
            </a:r>
          </a:p>
          <a:p>
            <a:pPr algn="ctr">
              <a:lnSpc>
                <a:spcPct val="150000"/>
              </a:lnSpc>
            </a:pPr>
            <a:r>
              <a:rPr lang="en-US" sz="4800" b="1" dirty="0">
                <a:solidFill>
                  <a:srgbClr val="C00000"/>
                </a:solidFill>
                <a:latin typeface="#9Slide07 Pangolin" panose="00000500000000000000" pitchFamily="2" charset="0"/>
                <a:cs typeface="Times New Roman" panose="02020603050405020304" pitchFamily="18" charset="0"/>
              </a:rPr>
              <a:t>TIẾNG VIỆT</a:t>
            </a:r>
          </a:p>
        </p:txBody>
      </p:sp>
      <p:sp>
        <p:nvSpPr>
          <p:cNvPr id="9" name="Freeform 9"/>
          <p:cNvSpPr/>
          <p:nvPr/>
        </p:nvSpPr>
        <p:spPr>
          <a:xfrm>
            <a:off x="7942514" y="609601"/>
            <a:ext cx="2623186" cy="5817750"/>
          </a:xfrm>
          <a:custGeom>
            <a:avLst/>
            <a:gdLst/>
            <a:ahLst/>
            <a:cxnLst/>
            <a:rect l="l" t="t" r="r" b="b"/>
            <a:pathLst>
              <a:path w="2106916" h="4899805">
                <a:moveTo>
                  <a:pt x="0" y="0"/>
                </a:moveTo>
                <a:lnTo>
                  <a:pt x="2106917" y="0"/>
                </a:lnTo>
                <a:lnTo>
                  <a:pt x="2106917" y="4899805"/>
                </a:lnTo>
                <a:lnTo>
                  <a:pt x="0" y="4899805"/>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4654" y="1256404"/>
            <a:ext cx="7569160" cy="1938992"/>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a:p>
            <a:pPr algn="ctr"/>
            <a:r>
              <a:rPr lang="en-US" sz="4000" b="1" dirty="0">
                <a:solidFill>
                  <a:srgbClr val="C00000"/>
                </a:solidFill>
                <a:latin typeface="#9Slide07 Pangolin" panose="00000500000000000000" pitchFamily="2" charset="0"/>
                <a:cs typeface="Times New Roman" panose="02020603050405020304" pitchFamily="18" charset="0"/>
              </a:rPr>
              <a:t>(BIẾN ĐỔI CẤU TRÚC CÂU)</a:t>
            </a:r>
          </a:p>
        </p:txBody>
      </p:sp>
      <p:sp>
        <p:nvSpPr>
          <p:cNvPr id="3" name="Freeform 3"/>
          <p:cNvSpPr/>
          <p:nvPr/>
        </p:nvSpPr>
        <p:spPr>
          <a:xfrm>
            <a:off x="140704" y="1951630"/>
            <a:ext cx="5605004" cy="4851779"/>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5895" y="199574"/>
          <a:ext cx="11680209" cy="6462483"/>
        </p:xfrm>
        <a:graphic>
          <a:graphicData uri="http://schemas.openxmlformats.org/drawingml/2006/table">
            <a:tbl>
              <a:tblPr firstRow="1" bandRow="1">
                <a:tableStyleId>{5940675A-B579-460E-94D1-54222C63F5DA}</a:tableStyleId>
              </a:tblPr>
              <a:tblGrid>
                <a:gridCol w="2082518">
                  <a:extLst>
                    <a:ext uri="{9D8B030D-6E8A-4147-A177-3AD203B41FA5}">
                      <a16:colId xmlns:a16="http://schemas.microsoft.com/office/drawing/2014/main" val="20000"/>
                    </a:ext>
                  </a:extLst>
                </a:gridCol>
                <a:gridCol w="9597691">
                  <a:extLst>
                    <a:ext uri="{9D8B030D-6E8A-4147-A177-3AD203B41FA5}">
                      <a16:colId xmlns:a16="http://schemas.microsoft.com/office/drawing/2014/main" val="20001"/>
                    </a:ext>
                  </a:extLst>
                </a:gridCol>
              </a:tblGrid>
              <a:tr h="656121">
                <a:tc gridSpan="2">
                  <a:txBody>
                    <a:bodyPr/>
                    <a:lstStyle/>
                    <a:p>
                      <a:pPr algn="ctr"/>
                      <a:r>
                        <a:rPr lang="en-US" sz="2800" b="1" dirty="0" err="1">
                          <a:latin typeface="Times New Roman" panose="02020603050405020304" pitchFamily="18" charset="0"/>
                          <a:cs typeface="Times New Roman" panose="02020603050405020304" pitchFamily="18" charset="0"/>
                        </a:rPr>
                        <a:t>Biến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cấu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trúc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hMerge="1">
                  <a:txBody>
                    <a:bodyPr/>
                    <a:lstStyle/>
                    <a:p>
                      <a:endParaRPr lang="en-US"/>
                    </a:p>
                  </a:txBody>
                  <a:tcPr marL="60960" marR="60960" marT="30480" marB="30480" anchor="ctr"/>
                </a:tc>
                <a:extLst>
                  <a:ext uri="{0D108BD9-81ED-4DB2-BD59-A6C34878D82A}">
                    <a16:rowId xmlns:a16="http://schemas.microsoft.com/office/drawing/2014/main" val="10000"/>
                  </a:ext>
                </a:extLst>
              </a:tr>
              <a:tr h="121936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2800" b="1" dirty="0" err="1">
                          <a:latin typeface="Times New Roman" panose="02020603050405020304" pitchFamily="18" charset="0"/>
                          <a:cs typeface="Times New Roman" panose="02020603050405020304" pitchFamily="18" charset="0"/>
                        </a:rPr>
                        <a:t>Khái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niệm</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dirty="0">
                          <a:solidFill>
                            <a:srgbClr val="000000"/>
                          </a:solidFill>
                          <a:latin typeface="Times New Roman" panose="02020603050405020304" pitchFamily="18" charset="0"/>
                          <a:cs typeface="Times New Roman" panose="02020603050405020304" pitchFamily="18" charset="0"/>
                        </a:rPr>
                        <a:t>L</a:t>
                      </a:r>
                      <a:r>
                        <a:rPr lang="vi-VN" sz="2800" dirty="0">
                          <a:solidFill>
                            <a:srgbClr val="000000"/>
                          </a:solidFill>
                          <a:latin typeface="Times New Roman" panose="02020603050405020304" pitchFamily="18" charset="0"/>
                          <a:cs typeface="Times New Roman" panose="02020603050405020304" pitchFamily="18" charset="0"/>
                        </a:rPr>
                        <a:t>à thay đổi kiểu cấu tạo câu mà không làm thay đổi cơ bản nghĩa của câu. </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1"/>
                  </a:ext>
                </a:extLst>
              </a:tr>
              <a:tr h="1788408">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800" dirty="0">
                          <a:solidFill>
                            <a:srgbClr val="000000"/>
                          </a:solidFill>
                          <a:latin typeface="Times New Roman" panose="02020603050405020304" pitchFamily="18" charset="0"/>
                          <a:cs typeface="Times New Roman" panose="02020603050405020304" pitchFamily="18" charset="0"/>
                        </a:rPr>
                        <a:t>- N</a:t>
                      </a:r>
                      <a:r>
                        <a:rPr lang="vi-VN" sz="2800" dirty="0">
                          <a:solidFill>
                            <a:srgbClr val="000000"/>
                          </a:solidFill>
                          <a:latin typeface="Times New Roman" panose="02020603050405020304" pitchFamily="18" charset="0"/>
                          <a:cs typeface="Times New Roman" panose="02020603050405020304" pitchFamily="18" charset="0"/>
                        </a:rPr>
                        <a:t>hấn mạnh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Cung</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cấp</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thêm</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thông</a:t>
                      </a:r>
                      <a:r>
                        <a:rPr lang="en-US" sz="2800" baseline="0" dirty="0">
                          <a:solidFill>
                            <a:srgbClr val="000000"/>
                          </a:solidFill>
                          <a:latin typeface="Times New Roman" panose="02020603050405020304" pitchFamily="18" charset="0"/>
                          <a:cs typeface="Times New Roman" panose="02020603050405020304" pitchFamily="18" charset="0"/>
                        </a:rPr>
                        <a:t> tin</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a:t>
                      </a:r>
                      <a:r>
                        <a:rPr lang="en-US" sz="2800" baseline="0" dirty="0">
                          <a:solidFill>
                            <a:srgbClr val="000000"/>
                          </a:solidFill>
                          <a:latin typeface="Times New Roman" panose="02020603050405020304" pitchFamily="18" charset="0"/>
                          <a:cs typeface="Times New Roman" panose="02020603050405020304" pitchFamily="18" charset="0"/>
                        </a:rPr>
                        <a:t> L</a:t>
                      </a:r>
                      <a:r>
                        <a:rPr lang="vi-VN" sz="2800" dirty="0">
                          <a:solidFill>
                            <a:srgbClr val="000000"/>
                          </a:solidFill>
                          <a:latin typeface="Times New Roman" panose="02020603050405020304" pitchFamily="18" charset="0"/>
                          <a:cs typeface="Times New Roman" panose="02020603050405020304" pitchFamily="18" charset="0"/>
                        </a:rPr>
                        <a:t>àm cho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ngắn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gọn</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2"/>
                  </a:ext>
                </a:extLst>
              </a:tr>
              <a:tr h="2798585">
                <a:tc>
                  <a:txBody>
                    <a:bodyPr/>
                    <a:lstStyle/>
                    <a:p>
                      <a:pPr algn="ctr"/>
                      <a:r>
                        <a:rPr lang="en-US" sz="2800" b="1"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marR="0" lvl="0" algn="just">
                        <a:spcBef>
                          <a:spcPts val="0"/>
                        </a:spcBef>
                        <a:spcAft>
                          <a:spcPts val="0"/>
                        </a:spcAft>
                        <a:buClr>
                          <a:srgbClr val="231F20"/>
                        </a:buClr>
                        <a:buSzPts val="1000"/>
                        <a:tabLst>
                          <a:tab pos="97790"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Thay đổi trật tự của các từ ngữ trong câu.</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R="0" lvl="0" algn="just">
                        <a:spcBef>
                          <a:spcPts val="0"/>
                        </a:spcBef>
                        <a:spcAft>
                          <a:spcPts val="0"/>
                        </a:spcAft>
                        <a:buClr>
                          <a:srgbClr val="231F20"/>
                        </a:buClr>
                        <a:buSzPts val="1000"/>
                        <a:tabLst>
                          <a:tab pos="103505" algn="l"/>
                        </a:tabLst>
                      </a:pPr>
                      <a:r>
                        <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 cụm chủ ngữ - vị ngữ thành cụm danh từ.</a:t>
                      </a:r>
                      <a:endParaRPr lang="en-US" sz="2800" kern="12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800" kern="1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Chuyển câu chủ động (có chủ ngữ thể hiện chủ thể của hoạt động) thành câu bị động (có chủ ngữ thể hiện đối tượng của hoạt động) hoặc ngược lại.</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a:txBody>
                  <a:tcPr marL="60960" marR="60960" marT="30480" marB="30480" anchor="ct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2262" y="302175"/>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AI NHANH HƠN</a:t>
            </a:r>
          </a:p>
        </p:txBody>
      </p:sp>
      <p:graphicFrame>
        <p:nvGraphicFramePr>
          <p:cNvPr id="8" name="Table 7"/>
          <p:cNvGraphicFramePr>
            <a:graphicFrameLocks noGrp="1"/>
          </p:cNvGraphicFramePr>
          <p:nvPr/>
        </p:nvGraphicFramePr>
        <p:xfrm>
          <a:off x="403123" y="1191614"/>
          <a:ext cx="11395587" cy="5425440"/>
        </p:xfrm>
        <a:graphic>
          <a:graphicData uri="http://schemas.openxmlformats.org/drawingml/2006/table">
            <a:tbl>
              <a:tblPr firstRow="1" bandRow="1">
                <a:tableStyleId>{5940675A-B579-460E-94D1-54222C63F5DA}</a:tableStyleId>
              </a:tblPr>
              <a:tblGrid>
                <a:gridCol w="2566219">
                  <a:extLst>
                    <a:ext uri="{9D8B030D-6E8A-4147-A177-3AD203B41FA5}">
                      <a16:colId xmlns:a16="http://schemas.microsoft.com/office/drawing/2014/main" val="20000"/>
                    </a:ext>
                  </a:extLst>
                </a:gridCol>
                <a:gridCol w="1494503">
                  <a:extLst>
                    <a:ext uri="{9D8B030D-6E8A-4147-A177-3AD203B41FA5}">
                      <a16:colId xmlns:a16="http://schemas.microsoft.com/office/drawing/2014/main" val="20001"/>
                    </a:ext>
                  </a:extLst>
                </a:gridCol>
                <a:gridCol w="7334865">
                  <a:extLst>
                    <a:ext uri="{9D8B030D-6E8A-4147-A177-3AD203B41FA5}">
                      <a16:colId xmlns:a16="http://schemas.microsoft.com/office/drawing/2014/main" val="20002"/>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600" b="1" dirty="0" err="1">
                          <a:effectLst/>
                          <a:latin typeface="Times New Roman" panose="02020603050405020304" pitchFamily="18" charset="0"/>
                          <a:cs typeface="Times New Roman" panose="02020603050405020304" pitchFamily="18" charset="0"/>
                        </a:rPr>
                        <a:t>Thay</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đổi trật tự của các từ ngữ </a:t>
                      </a:r>
                      <a:r>
                        <a:rPr lang="en-US" sz="2600" b="1" dirty="0" err="1">
                          <a:effectLst/>
                          <a:latin typeface="Times New Roman" panose="02020603050405020304" pitchFamily="18" charset="0"/>
                          <a:cs typeface="Times New Roman" panose="02020603050405020304" pitchFamily="18" charset="0"/>
                        </a:rPr>
                        <a:t>trong</a:t>
                      </a:r>
                      <a:r>
                        <a:rPr lang="en-US" sz="2600" b="1" dirty="0">
                          <a:effectLst/>
                          <a:latin typeface="Times New Roman" panose="02020603050405020304" pitchFamily="18" charset="0"/>
                          <a:cs typeface="Times New Roman" panose="02020603050405020304" pitchFamily="18" charset="0"/>
                        </a:rPr>
                        <a:t> </a:t>
                      </a:r>
                      <a:r>
                        <a:rPr lang="vi-VN" sz="2600" b="1" dirty="0">
                          <a:effectLst/>
                          <a:latin typeface="Times New Roman" panose="02020603050405020304" pitchFamily="18" charset="0"/>
                          <a:cs typeface="Times New Roman" panose="02020603050405020304" pitchFamily="18" charset="0"/>
                        </a:rPr>
                        <a:t>câu</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algn="just"/>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Tác giả đã thể hiện một cách đầy ấn tượng vẻ đẹp thân thương, diễm lệ của đất nước trong bài thơ</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Vẻ đẹp thân thương và diễm lệ của đất nước đã được tác giả thể hiện đầy ấn tượng trong bài thơ</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600" b="1" dirty="0">
                          <a:effectLst/>
                          <a:latin typeface="Times New Roman" panose="02020603050405020304" pitchFamily="18" charset="0"/>
                          <a:cs typeface="Times New Roman" panose="02020603050405020304" pitchFamily="18" charset="0"/>
                        </a:rPr>
                        <a:t>Chuyển cụm chủ ngữ - vị ngữ thành cụm danh từ</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1" baseline="0" dirty="0">
                          <a:effectLst/>
                          <a:latin typeface="Times New Roman" panose="02020603050405020304" pitchFamily="18" charset="0"/>
                          <a:cs typeface="Times New Roman" panose="02020603050405020304" pitchFamily="18" charset="0"/>
                        </a:rPr>
                        <a:t>:</a:t>
                      </a:r>
                      <a:r>
                        <a:rPr lang="vi-VN" sz="2600" b="1"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chúng tôi trong việc triển khai dự án này</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Xin cảm ơn quý vị đã ủng hộ việc triển khai dự án này của chúng tôi</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2600" b="1" dirty="0">
                          <a:effectLst/>
                          <a:latin typeface="Times New Roman" panose="02020603050405020304" pitchFamily="18" charset="0"/>
                          <a:cs typeface="Times New Roman" panose="02020603050405020304" pitchFamily="18" charset="0"/>
                        </a:rPr>
                        <a:t>Chuyển câu chủ động thành câu bị động hoặc ngược lại</a:t>
                      </a:r>
                      <a:endParaRPr lang="en-US" sz="2600" b="1"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tc>
                  <a:txBody>
                    <a:bodyPr/>
                    <a:lstStyle/>
                    <a:p>
                      <a:pPr algn="just"/>
                      <a:r>
                        <a:rPr lang="en-US" sz="2600" b="1" dirty="0" err="1">
                          <a:effectLst/>
                          <a:latin typeface="Times New Roman" panose="02020603050405020304" pitchFamily="18" charset="0"/>
                          <a:cs typeface="Times New Roman" panose="02020603050405020304" pitchFamily="18" charset="0"/>
                        </a:rPr>
                        <a:t>Ví</a:t>
                      </a:r>
                      <a:r>
                        <a:rPr lang="en-US" sz="2600" b="1" baseline="0" dirty="0">
                          <a:effectLst/>
                          <a:latin typeface="Times New Roman" panose="02020603050405020304" pitchFamily="18" charset="0"/>
                          <a:cs typeface="Times New Roman" panose="02020603050405020304" pitchFamily="18" charset="0"/>
                        </a:rPr>
                        <a:t> </a:t>
                      </a:r>
                      <a:r>
                        <a:rPr lang="en-US" sz="2600" b="1" baseline="0" dirty="0" err="1">
                          <a:effectLst/>
                          <a:latin typeface="Times New Roman" panose="02020603050405020304" pitchFamily="18" charset="0"/>
                          <a:cs typeface="Times New Roman" panose="02020603050405020304" pitchFamily="18" charset="0"/>
                        </a:rPr>
                        <a:t>dụ</a:t>
                      </a:r>
                      <a:r>
                        <a:rPr lang="en-US" sz="2600" baseline="0" dirty="0">
                          <a:effectLst/>
                          <a:latin typeface="Times New Roman" panose="02020603050405020304" pitchFamily="18" charset="0"/>
                          <a:cs typeface="Times New Roman" panose="02020603050405020304" pitchFamily="18" charset="0"/>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Chúng tôi tiến bộ về kĩ năng viết nhờ luyện viết thường xuyên</a:t>
                      </a:r>
                      <a:r>
                        <a:rPr lang="en-US" sz="2600" i="1" dirty="0">
                          <a:effectLst/>
                          <a:latin typeface="Times New Roman" panose="02020603050405020304" pitchFamily="18" charset="0"/>
                          <a:cs typeface="Times New Roman" panose="02020603050405020304" pitchFamily="18" charset="0"/>
                        </a:rPr>
                        <a:t>.</a:t>
                      </a:r>
                    </a:p>
                    <a:p>
                      <a:pPr algn="just"/>
                      <a:r>
                        <a:rPr lang="en-US" sz="2600" b="1" dirty="0" err="1">
                          <a:effectLst/>
                          <a:latin typeface="Times New Roman" panose="02020603050405020304" pitchFamily="18" charset="0"/>
                          <a:cs typeface="Times New Roman" panose="02020603050405020304" pitchFamily="18" charset="0"/>
                          <a:sym typeface="Wingdings" panose="05000000000000000000" pitchFamily="2" charset="2"/>
                        </a:rPr>
                        <a:t>Câu</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biến</a:t>
                      </a:r>
                      <a:r>
                        <a:rPr lang="en-US" sz="2600" b="1"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600" b="1" baseline="0" dirty="0" err="1">
                          <a:effectLst/>
                          <a:latin typeface="Times New Roman" panose="02020603050405020304" pitchFamily="18" charset="0"/>
                          <a:cs typeface="Times New Roman" panose="02020603050405020304" pitchFamily="18" charset="0"/>
                          <a:sym typeface="Wingdings" panose="05000000000000000000" pitchFamily="2" charset="2"/>
                        </a:rPr>
                        <a:t>đổi</a:t>
                      </a:r>
                      <a:r>
                        <a:rPr lang="en-US" sz="2600" baseline="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600" dirty="0">
                          <a:effectLst/>
                          <a:latin typeface="Times New Roman" panose="02020603050405020304" pitchFamily="18" charset="0"/>
                          <a:cs typeface="Times New Roman" panose="02020603050405020304" pitchFamily="18" charset="0"/>
                        </a:rPr>
                        <a:t> </a:t>
                      </a:r>
                      <a:r>
                        <a:rPr lang="vi-VN" sz="2600" i="1" dirty="0">
                          <a:effectLst/>
                          <a:latin typeface="Times New Roman" panose="02020603050405020304" pitchFamily="18" charset="0"/>
                          <a:cs typeface="Times New Roman" panose="02020603050405020304" pitchFamily="18" charset="0"/>
                        </a:rPr>
                        <a:t>Sự tiến bộ về kĩ năng viết của chúng tôi là kết quả của việc luyện viết thường xuyên</a:t>
                      </a:r>
                      <a:r>
                        <a:rPr lang="en-US" sz="2600" i="1" dirty="0">
                          <a:effectLst/>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cxnSp>
        <p:nvCxnSpPr>
          <p:cNvPr id="10" name="Straight Arrow Connector 9"/>
          <p:cNvCxnSpPr/>
          <p:nvPr/>
        </p:nvCxnSpPr>
        <p:spPr>
          <a:xfrm>
            <a:off x="2949677" y="2290916"/>
            <a:ext cx="1504336" cy="1956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69342" y="4050890"/>
            <a:ext cx="1474839" cy="16518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949677" y="2143432"/>
            <a:ext cx="1504336" cy="3647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2"/>
          <p:cNvSpPr/>
          <p:nvPr/>
        </p:nvSpPr>
        <p:spPr>
          <a:xfrm>
            <a:off x="1692321" y="100498"/>
            <a:ext cx="1433015" cy="966301"/>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015" y="2284221"/>
            <a:ext cx="7569160" cy="1754326"/>
          </a:xfrm>
          <a:prstGeom prst="rect">
            <a:avLst/>
          </a:prstGeom>
          <a:noFill/>
        </p:spPr>
        <p:txBody>
          <a:bodyPr wrap="square" rtlCol="0">
            <a:spAutoFit/>
          </a:bodyPr>
          <a:lstStyle/>
          <a:p>
            <a:pPr algn="ctr"/>
            <a:r>
              <a:rPr lang="en-US" sz="5400" b="1" dirty="0">
                <a:solidFill>
                  <a:srgbClr val="C00000"/>
                </a:solidFill>
                <a:latin typeface="#9Slide07 Pangolin" panose="00000500000000000000" pitchFamily="2" charset="0"/>
                <a:cs typeface="Times New Roman" panose="02020603050405020304" pitchFamily="18" charset="0"/>
              </a:rPr>
              <a:t>II.</a:t>
            </a:r>
          </a:p>
          <a:p>
            <a:pPr algn="ctr"/>
            <a:r>
              <a:rPr lang="en-US" sz="5400" b="1" dirty="0">
                <a:solidFill>
                  <a:srgbClr val="C00000"/>
                </a:solidFill>
                <a:latin typeface="#9Slide07 Pangolin" panose="00000500000000000000" pitchFamily="2" charset="0"/>
                <a:cs typeface="Times New Roman" panose="02020603050405020304" pitchFamily="18" charset="0"/>
              </a:rPr>
              <a:t>LUYỆN TẬP</a:t>
            </a:r>
          </a:p>
        </p:txBody>
      </p:sp>
      <p:sp>
        <p:nvSpPr>
          <p:cNvPr id="7" name="Freeform 7"/>
          <p:cNvSpPr/>
          <p:nvPr/>
        </p:nvSpPr>
        <p:spPr>
          <a:xfrm>
            <a:off x="7732477" y="996287"/>
            <a:ext cx="2825086" cy="5861713"/>
          </a:xfrm>
          <a:custGeom>
            <a:avLst/>
            <a:gdLst/>
            <a:ahLst/>
            <a:cxnLst/>
            <a:rect l="l" t="t" r="r" b="b"/>
            <a:pathLst>
              <a:path w="1832956" h="4114800">
                <a:moveTo>
                  <a:pt x="0" y="0"/>
                </a:moveTo>
                <a:lnTo>
                  <a:pt x="1832956" y="0"/>
                </a:lnTo>
                <a:lnTo>
                  <a:pt x="1832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422787" y="1237525"/>
            <a:ext cx="11346426" cy="1384995"/>
          </a:xfrm>
          <a:prstGeom prst="rect">
            <a:avLst/>
          </a:prstGeom>
        </p:spPr>
        <p:txBody>
          <a:bodyPr wrap="square">
            <a:spAutoFit/>
          </a:bodyPr>
          <a:lstStyle/>
          <a:p>
            <a:pPr lvl="0" algn="just" eaLnBrk="0" fontAlgn="base" hangingPunct="0">
              <a:spcBef>
                <a:spcPct val="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Xếp</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đặt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theo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trật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hoặc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vị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cụm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dưới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đây</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nhận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xét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sự</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đổi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nghĩa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có</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từng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việc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làm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đó</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64689" y="228600"/>
            <a:ext cx="7569160" cy="769441"/>
          </a:xfrm>
          <a:prstGeom prst="rect">
            <a:avLst/>
          </a:prstGeom>
          <a:noFill/>
        </p:spPr>
        <p:txBody>
          <a:bodyPr wrap="square" rtlCol="0">
            <a:spAutoFit/>
          </a:bodyPr>
          <a:lstStyle/>
          <a:p>
            <a:pPr algn="ctr"/>
            <a:r>
              <a:rPr lang="en-US" sz="4400" b="1" dirty="0" err="1">
                <a:solidFill>
                  <a:srgbClr val="C00000"/>
                </a:solidFill>
                <a:latin typeface="#9Slide07 Pangolin" panose="00000500000000000000" pitchFamily="2" charset="0"/>
                <a:cs typeface="Times New Roman" panose="02020603050405020304" pitchFamily="18" charset="0"/>
              </a:rPr>
              <a:t>Bài</a:t>
            </a:r>
            <a:r>
              <a:rPr lang="en-US" sz="4400" b="1" dirty="0">
                <a:solidFill>
                  <a:srgbClr val="C00000"/>
                </a:solidFill>
                <a:latin typeface="#9Slide07 Pangolin" panose="00000500000000000000" pitchFamily="2" charset="0"/>
                <a:cs typeface="Times New Roman" panose="02020603050405020304" pitchFamily="18" charset="0"/>
              </a:rPr>
              <a:t> 1</a:t>
            </a:r>
          </a:p>
        </p:txBody>
      </p:sp>
      <p:sp>
        <p:nvSpPr>
          <p:cNvPr id="3" name="Freeform 3"/>
          <p:cNvSpPr/>
          <p:nvPr/>
        </p:nvSpPr>
        <p:spPr>
          <a:xfrm>
            <a:off x="9716750" y="2343512"/>
            <a:ext cx="2115859" cy="4514488"/>
          </a:xfrm>
          <a:custGeom>
            <a:avLst/>
            <a:gdLst/>
            <a:ahLst/>
            <a:cxnLst/>
            <a:rect l="l" t="t" r="r" b="b"/>
            <a:pathLst>
              <a:path w="4104513" h="8229600">
                <a:moveTo>
                  <a:pt x="0" y="0"/>
                </a:moveTo>
                <a:lnTo>
                  <a:pt x="4104513" y="0"/>
                </a:lnTo>
                <a:lnTo>
                  <a:pt x="4104513" y="8229600"/>
                </a:lnTo>
                <a:lnTo>
                  <a:pt x="0" y="8229600"/>
                </a:lnTo>
                <a:lnTo>
                  <a:pt x="0" y="0"/>
                </a:lnTo>
                <a:close/>
              </a:path>
            </a:pathLst>
          </a:custGeom>
          <a:blipFill>
            <a:blip r:embed="rId2"/>
            <a:stretch>
              <a:fillRect/>
            </a:stretch>
          </a:blipFill>
        </p:spPr>
        <p:txBody>
          <a:bodyPr/>
          <a:lstStyle/>
          <a:p>
            <a:endParaRPr lang="en-US"/>
          </a:p>
        </p:txBody>
      </p:sp>
      <p:sp>
        <p:nvSpPr>
          <p:cNvPr id="2" name="Rectangle 1"/>
          <p:cNvSpPr/>
          <p:nvPr/>
        </p:nvSpPr>
        <p:spPr>
          <a:xfrm>
            <a:off x="845574" y="2734230"/>
            <a:ext cx="8530438"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a. </a:t>
            </a:r>
            <a:r>
              <a:rPr lang="en-US" altLang="en-US" sz="2800" i="1" dirty="0" err="1">
                <a:solidFill>
                  <a:srgbClr val="000000"/>
                </a:solidFill>
                <a:latin typeface="Times New Roman" panose="02020603050405020304" pitchFamily="18" charset="0"/>
                <a:cs typeface="Times New Roman" panose="02020603050405020304" pitchFamily="18" charset="0"/>
              </a:rPr>
              <a:t>Các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tán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thưởng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bài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thuyết</a:t>
            </a:r>
            <a:r>
              <a:rPr lang="en-US" altLang="en-US" sz="2800" i="1" dirty="0">
                <a:solidFill>
                  <a:srgbClr val="000000"/>
                </a:solidFill>
                <a:latin typeface="Times New Roman" panose="02020603050405020304" pitchFamily="18" charset="0"/>
                <a:cs typeface="Times New Roman" panose="02020603050405020304" pitchFamily="18" charset="0"/>
              </a:rPr>
              <a:t> minh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em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về</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danh</a:t>
            </a:r>
            <a:r>
              <a:rPr lang="en-US" altLang="en-US" sz="2800" i="1" dirty="0">
                <a:solidFill>
                  <a:srgbClr val="000000"/>
                </a:solidFill>
                <a:latin typeface="Times New Roman" panose="02020603050405020304" pitchFamily="18" charset="0"/>
                <a:cs typeface="Times New Roman" panose="02020603050405020304" pitchFamily="18" charset="0"/>
              </a:rPr>
              <a:t> lam </a:t>
            </a:r>
            <a:r>
              <a:rPr lang="en-US" altLang="en-US" sz="2800" i="1" dirty="0" err="1">
                <a:solidFill>
                  <a:srgbClr val="000000"/>
                </a:solidFill>
                <a:latin typeface="Times New Roman" panose="02020603050405020304" pitchFamily="18" charset="0"/>
                <a:cs typeface="Times New Roman" panose="02020603050405020304" pitchFamily="18" charset="0"/>
              </a:rPr>
              <a:t>thắng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b. </a:t>
            </a:r>
            <a:r>
              <a:rPr lang="en-US" altLang="en-US" sz="2800" i="1" dirty="0">
                <a:solidFill>
                  <a:srgbClr val="000000"/>
                </a:solidFill>
                <a:latin typeface="Times New Roman" panose="02020603050405020304" pitchFamily="18" charset="0"/>
                <a:cs typeface="Times New Roman" panose="02020603050405020304" pitchFamily="18" charset="0"/>
              </a:rPr>
              <a:t>Con </a:t>
            </a:r>
            <a:r>
              <a:rPr lang="en-US" altLang="en-US" sz="2800" i="1" dirty="0" err="1">
                <a:solidFill>
                  <a:srgbClr val="000000"/>
                </a:solidFill>
                <a:latin typeface="Times New Roman" panose="02020603050405020304" pitchFamily="18" charset="0"/>
                <a:cs typeface="Times New Roman" panose="02020603050405020304" pitchFamily="18" charset="0"/>
              </a:rPr>
              <a:t>người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vỡ</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sự</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toàn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vẹn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cảnh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quan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vì</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tiến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số</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hoạt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động</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vô</a:t>
            </a:r>
            <a:r>
              <a:rPr lang="en-US" altLang="en-US" sz="2800" i="1" dirty="0">
                <a:solidFill>
                  <a:srgbClr val="000000"/>
                </a:solidFill>
                <a:latin typeface="Times New Roman" panose="02020603050405020304" pitchFamily="18" charset="0"/>
                <a:cs typeface="Times New Roman" panose="02020603050405020304" pitchFamily="18" charset="0"/>
              </a:rPr>
              <a:t> ý </a:t>
            </a:r>
            <a:r>
              <a:rPr lang="en-US" altLang="en-US" sz="2800" i="1" dirty="0" err="1">
                <a:solidFill>
                  <a:srgbClr val="000000"/>
                </a:solidFill>
                <a:latin typeface="Times New Roman" panose="02020603050405020304" pitchFamily="18" charset="0"/>
                <a:cs typeface="Times New Roman" panose="02020603050405020304" pitchFamily="18" charset="0"/>
              </a:rPr>
              <a:t>thức</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c. </a:t>
            </a:r>
            <a:r>
              <a:rPr lang="en-US" altLang="en-US" sz="2800" i="1" dirty="0" err="1">
                <a:solidFill>
                  <a:srgbClr val="000000"/>
                </a:solidFill>
                <a:latin typeface="Times New Roman" panose="02020603050405020304" pitchFamily="18" charset="0"/>
                <a:cs typeface="Times New Roman" panose="02020603050405020304" pitchFamily="18" charset="0"/>
              </a:rPr>
              <a:t>Tác</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phẩm</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ấy</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ra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đời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đã</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đánh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dấu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một</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thành</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tựu</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mới</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của</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truyện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ngắn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Việt</a:t>
            </a:r>
            <a:r>
              <a:rPr lang="en-US" altLang="en-US" sz="2800" i="1" dirty="0">
                <a:solidFill>
                  <a:srgbClr val="000000"/>
                </a:solidFill>
                <a:latin typeface="Times New Roman" panose="02020603050405020304" pitchFamily="18" charset="0"/>
                <a:cs typeface="Times New Roman" panose="02020603050405020304" pitchFamily="18" charset="0"/>
              </a:rPr>
              <a:t> Nam </a:t>
            </a:r>
            <a:r>
              <a:rPr lang="en-US" altLang="en-US" sz="2800" i="1" dirty="0" err="1">
                <a:solidFill>
                  <a:srgbClr val="000000"/>
                </a:solidFill>
                <a:latin typeface="Times New Roman" panose="02020603050405020304" pitchFamily="18" charset="0"/>
                <a:cs typeface="Times New Roman" panose="02020603050405020304" pitchFamily="18" charset="0"/>
              </a:rPr>
              <a:t>hiện</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đại</a:t>
            </a:r>
            <a:r>
              <a:rPr lang="en-US" altLang="en-US" sz="2800" i="1" dirty="0">
                <a:solidFill>
                  <a:srgbClr val="000000"/>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1733</Words>
  <Application>Microsoft Office PowerPoint</Application>
  <PresentationFormat>Widescreen</PresentationFormat>
  <Paragraphs>147</Paragraphs>
  <Slides>19</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#9Slide04 Vollkorn Bold</vt:lpstr>
      <vt:lpstr>#9Slide07 Pangolin</vt:lpstr>
      <vt:lpstr>#9Slide07 SVNA Love Of Thunder</vt:lpstr>
      <vt:lpstr>Arial</vt:lpstr>
      <vt:lpstr>Calibri</vt:lpstr>
      <vt:lpstr>Calibri Light</vt:lpstr>
      <vt:lpstr>Symbol</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User</cp:lastModifiedBy>
  <cp:revision>237</cp:revision>
  <dcterms:created xsi:type="dcterms:W3CDTF">2024-08-05T10:19:00Z</dcterms:created>
  <dcterms:modified xsi:type="dcterms:W3CDTF">2025-04-09T09:22:29Z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1D34D2762A884C47A5019BE72577EA04_12</vt:lpwstr>
  </property>
  <property fmtid="{D5CDD505-2E9C-101B-9397-08002B2CF9AE}" pid="3" name="KSOProductBuildVer">
    <vt:lpwstr>1033-12.2.0.20782</vt:lpwstr>
  </property>
</Properties>
</file>