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71" r:id="rId2"/>
    <p:sldId id="340" r:id="rId3"/>
    <p:sldId id="275" r:id="rId4"/>
    <p:sldId id="302" r:id="rId5"/>
    <p:sldId id="308" r:id="rId6"/>
    <p:sldId id="279" r:id="rId7"/>
    <p:sldId id="331" r:id="rId8"/>
    <p:sldId id="309" r:id="rId9"/>
    <p:sldId id="332" r:id="rId10"/>
    <p:sldId id="281" r:id="rId11"/>
    <p:sldId id="315" r:id="rId12"/>
    <p:sldId id="316" r:id="rId13"/>
    <p:sldId id="317" r:id="rId14"/>
    <p:sldId id="283" r:id="rId15"/>
    <p:sldId id="342" r:id="rId16"/>
    <p:sldId id="341" r:id="rId17"/>
    <p:sldId id="344" r:id="rId18"/>
    <p:sldId id="346" r:id="rId19"/>
    <p:sldId id="276" r:id="rId20"/>
    <p:sldId id="333" r:id="rId21"/>
    <p:sldId id="326" r:id="rId22"/>
    <p:sldId id="348" r:id="rId23"/>
    <p:sldId id="349" r:id="rId24"/>
    <p:sldId id="298" r:id="rId25"/>
    <p:sldId id="334" r:id="rId26"/>
    <p:sldId id="335" r:id="rId27"/>
    <p:sldId id="336" r:id="rId28"/>
    <p:sldId id="311" r:id="rId29"/>
    <p:sldId id="313" r:id="rId30"/>
    <p:sldId id="351" r:id="rId31"/>
    <p:sldId id="353" r:id="rId32"/>
    <p:sldId id="339" r:id="rId33"/>
    <p:sldId id="338" r:id="rId34"/>
    <p:sldId id="314" r:id="rId35"/>
    <p:sldId id="330" r:id="rId36"/>
    <p:sldId id="27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B7BD"/>
    <a:srgbClr val="BEE5E8"/>
    <a:srgbClr val="7ED1D6"/>
    <a:srgbClr val="7DCFD4"/>
    <a:srgbClr val="008A80"/>
    <a:srgbClr val="00B2A5"/>
    <a:srgbClr val="00A9A5"/>
    <a:srgbClr val="FFDAAB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109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80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18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56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05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022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69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15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708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9275" y="1143000"/>
            <a:ext cx="57594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Aim: To provide an opportunity for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to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practise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asking and answering about a film, using the information on a given film poster.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First, ask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Ss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to read the film poster of the film </a:t>
            </a:r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Kungfu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Boy.</a:t>
            </a:r>
            <a:r>
              <a:rPr lang="en-US" sz="1200" i="1" u="none" strike="noStrike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can help them with the new vocabulary.</a:t>
            </a:r>
          </a:p>
          <a:p>
            <a:pPr lvl="0"/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Then ask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Ss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to work in pairs, asking and answering questions about the film </a:t>
            </a:r>
            <a:r>
              <a:rPr lang="en-US" sz="1200" i="1" u="none" strike="noStrike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Kungfu</a:t>
            </a:r>
            <a:r>
              <a:rPr lang="en-US" sz="1200" i="1" u="none" strike="noStrike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Boy.</a:t>
            </a:r>
            <a:endParaRPr lang="en-US" sz="1200" u="none" strike="noStrike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 can go around to help Ss. After finishing, T calls on some pairs to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practise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 front of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836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49275" y="1143000"/>
            <a:ext cx="57594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i="1" dirty="0" err="1">
                <a:solidFill>
                  <a:prstClr val="black"/>
                </a:solidFill>
                <a:latin typeface="ChronicaPro-Medium"/>
              </a:rPr>
              <a:t>Kungfu</a:t>
            </a:r>
            <a:r>
              <a:rPr lang="en-US" sz="1100" i="1" dirty="0">
                <a:solidFill>
                  <a:prstClr val="black"/>
                </a:solidFill>
                <a:latin typeface="ChronicaPro-Medium"/>
              </a:rPr>
              <a:t> Boy </a:t>
            </a:r>
            <a:r>
              <a:rPr lang="en-US" sz="1100" dirty="0">
                <a:solidFill>
                  <a:prstClr val="black"/>
                </a:solidFill>
                <a:latin typeface="ChronicaPro-Medium"/>
              </a:rPr>
              <a:t>is a comedy directed by John Stevenson. Bruce Wane is the main actor in this film. It's about a very big boy who saves his town and becomes a hero. People say that it's a must-see because it's very funny and interesting. It's at 4.30 p.m. and 8.30 p.m. daily at Ngoc Khanh Cinema. Let's go to see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68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786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75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86706" y="19305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series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706" y="3951881"/>
            <a:ext cx="49511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chuỗi</a:t>
            </a:r>
            <a:r>
              <a:rPr lang="en-US" sz="3600" dirty="0"/>
              <a:t>, </a:t>
            </a:r>
            <a:r>
              <a:rPr lang="en-US" sz="3600" dirty="0" err="1"/>
              <a:t>loạt</a:t>
            </a:r>
            <a:r>
              <a:rPr lang="en-US" sz="3600" dirty="0"/>
              <a:t> (</a:t>
            </a:r>
            <a:r>
              <a:rPr lang="en-US" sz="3600" dirty="0" err="1"/>
              <a:t>phim</a:t>
            </a:r>
            <a:r>
              <a:rPr lang="en-US" sz="3600" dirty="0"/>
              <a:t> </a:t>
            </a:r>
            <a:r>
              <a:rPr lang="en-US" sz="3600" dirty="0" err="1"/>
              <a:t>dài</a:t>
            </a:r>
            <a:r>
              <a:rPr lang="en-US" sz="3600" dirty="0"/>
              <a:t> </a:t>
            </a:r>
            <a:r>
              <a:rPr lang="en-US" sz="3600" dirty="0" err="1"/>
              <a:t>tập</a:t>
            </a:r>
            <a:r>
              <a:rPr lang="en-US" sz="36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906725" y="3122060"/>
            <a:ext cx="1911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siəri:z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2050" name="Picture 2" descr="Spider-Man film series | Spider-Man Wiki | F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270" y="1901962"/>
            <a:ext cx="6015921" cy="2980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56496" y="201028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wizard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8420" y="4070893"/>
            <a:ext cx="645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phù</a:t>
            </a:r>
            <a:r>
              <a:rPr lang="en-US" sz="3600" dirty="0"/>
              <a:t> </a:t>
            </a:r>
            <a:r>
              <a:rPr lang="en-US" sz="3600" dirty="0" err="1"/>
              <a:t>thủy</a:t>
            </a:r>
            <a:r>
              <a:rPr lang="en-US" sz="3600"/>
              <a:t>, người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tài</a:t>
            </a:r>
            <a:r>
              <a:rPr lang="en-US" sz="3600" dirty="0"/>
              <a:t> phi </a:t>
            </a:r>
            <a:r>
              <a:rPr lang="en-US" sz="3600" dirty="0" err="1"/>
              <a:t>thường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12106" y="3206074"/>
            <a:ext cx="19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wizəd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3076" name="Picture 4" descr="Tác giả Harry Potter ra mắt nền tảng giải trí phục vụ &amp;#39;mùa cách ly&amp;#39; -  VietNam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12" y="1739591"/>
            <a:ext cx="4929556" cy="331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7" y="191753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must-see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  <a:cs typeface="Calibri" panose="020F0502020204030204" pitchFamily="34" charset="0"/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09915" y="4081226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bộ phim đáng </a:t>
            </a:r>
            <a:r>
              <a:rPr lang="en-US" sz="3600" dirty="0" err="1"/>
              <a:t>xem</a:t>
            </a:r>
            <a:r>
              <a:rPr lang="en-US" sz="3600" dirty="0"/>
              <a:t>, </a:t>
            </a:r>
            <a:r>
              <a:rPr lang="en-US" sz="3600" dirty="0" err="1"/>
              <a:t>nên</a:t>
            </a:r>
            <a:r>
              <a:rPr lang="en-US" sz="3600" dirty="0"/>
              <a:t> </a:t>
            </a:r>
            <a:r>
              <a:rPr lang="en-US" sz="3600" dirty="0" err="1"/>
              <a:t>xem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079628" y="3205550"/>
            <a:ext cx="2311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mʌstˈsi</a:t>
            </a:r>
            <a:r>
              <a:rPr lang="en-US" sz="3600" b="1" dirty="0">
                <a:solidFill>
                  <a:srgbClr val="0FB7BD"/>
                </a:solidFill>
              </a:rPr>
              <a:t>ː/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5124" name="Picture 4" descr="Film Review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 bwMode="auto">
          <a:xfrm>
            <a:off x="6392178" y="1917539"/>
            <a:ext cx="5466146" cy="358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14487" y="20267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gripping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(</a:t>
            </a:r>
            <a:r>
              <a:rPr lang="en-US" sz="4400" b="1" dirty="0" err="1">
                <a:solidFill>
                  <a:srgbClr val="F7941E"/>
                </a:solidFill>
                <a:cs typeface="Calibri" panose="020F0502020204030204" pitchFamily="34" charset="0"/>
              </a:rPr>
              <a:t>adj</a:t>
            </a:r>
            <a:r>
              <a:rPr lang="en-US" sz="4400" b="1" dirty="0">
                <a:solidFill>
                  <a:srgbClr val="F7941E"/>
                </a:solidFill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33626" y="428099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cuốn</a:t>
            </a:r>
            <a:r>
              <a:rPr lang="en-US" sz="3600" dirty="0"/>
              <a:t> </a:t>
            </a:r>
            <a:r>
              <a:rPr lang="en-US" sz="3600" dirty="0" err="1"/>
              <a:t>hút</a:t>
            </a:r>
            <a:r>
              <a:rPr lang="en-US" sz="3600" dirty="0"/>
              <a:t>, </a:t>
            </a:r>
            <a:r>
              <a:rPr lang="en-US" sz="3600" dirty="0" err="1"/>
              <a:t>hấp</a:t>
            </a:r>
            <a:r>
              <a:rPr lang="en-US" sz="3600" dirty="0"/>
              <a:t> </a:t>
            </a:r>
            <a:r>
              <a:rPr lang="en-US" sz="3600" dirty="0" err="1"/>
              <a:t>dẫn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06727" y="3399091"/>
            <a:ext cx="1904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/'</a:t>
            </a:r>
            <a:r>
              <a:rPr lang="en-US" sz="3600" b="1" dirty="0" err="1">
                <a:solidFill>
                  <a:srgbClr val="0FB7BD"/>
                </a:solidFill>
              </a:rPr>
              <a:t>gripi</a:t>
            </a:r>
            <a:r>
              <a:rPr lang="el-GR" sz="3600" b="1" dirty="0">
                <a:solidFill>
                  <a:srgbClr val="0FB7BD"/>
                </a:solidFill>
              </a:rPr>
              <a:t>η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pic>
        <p:nvPicPr>
          <p:cNvPr id="4098" name="Picture 2" descr="Watch a movie a day in 2018 with this film calendar - Nottinghamshire Li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99" y="1602917"/>
            <a:ext cx="4994460" cy="3745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520667"/>
              </p:ext>
            </p:extLst>
          </p:nvPr>
        </p:nvGraphicFramePr>
        <p:xfrm>
          <a:off x="1396032" y="1402823"/>
          <a:ext cx="9399936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siəri:z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chuỗi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loạt</a:t>
                      </a:r>
                      <a:r>
                        <a:rPr lang="en-US" sz="2800" dirty="0"/>
                        <a:t> 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(</a:t>
                      </a:r>
                      <a:r>
                        <a:rPr lang="en-US" sz="2800" dirty="0" err="1"/>
                        <a:t>phim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dài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tập</a:t>
                      </a:r>
                      <a:r>
                        <a:rPr lang="en-US" sz="2800" dirty="0"/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wizəd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phù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thủy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người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có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tài</a:t>
                      </a:r>
                      <a:r>
                        <a:rPr lang="en-US" sz="2800" dirty="0"/>
                        <a:t> phi </a:t>
                      </a:r>
                      <a:r>
                        <a:rPr lang="en-US" sz="2800" dirty="0" err="1"/>
                        <a:t>thường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mʌstˈsi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ː/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/>
                        <a:t>bộ phim đáng </a:t>
                      </a:r>
                      <a:r>
                        <a:rPr lang="en-US" sz="2800" dirty="0" err="1"/>
                        <a:t>xem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nên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xem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gripi</a:t>
                      </a:r>
                      <a:r>
                        <a:rPr lang="el-GR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/>
                        <a:t>cuốn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hút</a:t>
                      </a:r>
                      <a:r>
                        <a:rPr lang="en-US" sz="2800" dirty="0"/>
                        <a:t>, </a:t>
                      </a:r>
                      <a:r>
                        <a:rPr lang="en-US" sz="2800" dirty="0" err="1"/>
                        <a:t>hấp</a:t>
                      </a:r>
                      <a:r>
                        <a:rPr lang="en-US" sz="2800" dirty="0"/>
                        <a:t> </a:t>
                      </a:r>
                      <a:r>
                        <a:rPr lang="en-US" sz="2800" dirty="0" err="1"/>
                        <a:t>dẫn</a:t>
                      </a:r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336;p20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158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en-US" sz="3600" b="1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2. Read the film review of </a:t>
            </a:r>
            <a:r>
              <a:rPr lang="en-US" sz="3600" b="1" i="1" kern="0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Harry Potter and the Sorcerer’s Stone</a:t>
            </a:r>
            <a:r>
              <a:rPr lang="en-US" sz="3600" b="1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on Mark’s blog. Match the words or phrases with their meanings.</a:t>
            </a:r>
          </a:p>
        </p:txBody>
      </p:sp>
    </p:spTree>
    <p:extLst>
      <p:ext uri="{BB962C8B-B14F-4D97-AF65-F5344CB8AC3E}">
        <p14:creationId xmlns:p14="http://schemas.microsoft.com/office/powerpoint/2010/main" val="3673956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145143" y="163286"/>
            <a:ext cx="12046857" cy="6447234"/>
            <a:chOff x="152400" y="0"/>
            <a:chExt cx="12649200" cy="676959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0"/>
              <a:ext cx="12649200" cy="676959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/>
            <a:srcRect l="16868" t="3376" r="4820" b="86493"/>
            <a:stretch/>
          </p:blipFill>
          <p:spPr>
            <a:xfrm>
              <a:off x="453606" y="228600"/>
              <a:ext cx="12001500" cy="63246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99143" y="308428"/>
            <a:ext cx="11393714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143"/>
              </a:spcAft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Mon, Apr 20th</a:t>
            </a:r>
          </a:p>
          <a:p>
            <a:pPr algn="just">
              <a:spcAft>
                <a:spcPts val="1143"/>
              </a:spcAft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Harry Potter and the Sorcerer's Stone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a fantasy. Its director is Chris Columbus. It is the first of the Harry Potter film 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1143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Daniel Radcliffe is one of the stars in the film.</a:t>
            </a:r>
          </a:p>
          <a:p>
            <a:pPr algn="just">
              <a:spcAft>
                <a:spcPts val="1143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film tells the story of Harry Potter. He's a powerful 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wizard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He is a student at a school for wizards and learns about himself, his family, and the bad things happening around him.</a:t>
            </a:r>
          </a:p>
          <a:p>
            <a:pPr algn="just">
              <a:spcAft>
                <a:spcPts val="1143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film received a lot of good reviews. People say it's a 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must-see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for teens. I agree because the story is 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gripping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the acting is excellent. The music is also amazing.</a:t>
            </a:r>
          </a:p>
          <a:p>
            <a:pPr algn="just">
              <a:spcAft>
                <a:spcPts val="1143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Harry Potter and the Sorcerer's Stone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is a little frightening at times, it is very interesting and full of action. Go and see it if you can.</a:t>
            </a:r>
          </a:p>
          <a:p>
            <a:pPr algn="just">
              <a:spcAft>
                <a:spcPts val="1143"/>
              </a:spcAft>
            </a:pP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Posted by Mark at 5.30 p.m.</a:t>
            </a:r>
          </a:p>
        </p:txBody>
      </p:sp>
    </p:spTree>
    <p:extLst>
      <p:ext uri="{BB962C8B-B14F-4D97-AF65-F5344CB8AC3E}">
        <p14:creationId xmlns:p14="http://schemas.microsoft.com/office/powerpoint/2010/main" val="1358125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3940" y="1289570"/>
            <a:ext cx="1114954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700" b="1"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the words or phrases with their meanings.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334" y="11484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6148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753" y="2132419"/>
            <a:ext cx="3092953" cy="439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7066" y="2261000"/>
          <a:ext cx="7486055" cy="34804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5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8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54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 that is so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that you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think</a:t>
                      </a:r>
                      <a:r>
                        <a:rPr lang="en-US" sz="2000" b="0" i="0" baseline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 see it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 films that tell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stories about the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characters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exciting or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interesting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man who has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magical powers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433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3940" y="1289570"/>
            <a:ext cx="1114954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700" b="1"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the words or phrases with their meanings.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334" y="11484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6148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753" y="2132419"/>
            <a:ext cx="3092953" cy="439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540442"/>
              </p:ext>
            </p:extLst>
          </p:nvPr>
        </p:nvGraphicFramePr>
        <p:xfrm>
          <a:off x="487066" y="2261000"/>
          <a:ext cx="7486055" cy="359423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5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8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54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3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 that is so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that you think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 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 see it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 films that tell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stories about 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US" sz="2000" b="0" i="0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characters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exciting or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interesting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man who has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magical powers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704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43940" y="1289570"/>
            <a:ext cx="1114954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700" b="1"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the words or phrases with their meanings.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88549" y="12511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334" y="11484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pic>
        <p:nvPicPr>
          <p:cNvPr id="6148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753" y="2132419"/>
            <a:ext cx="3092953" cy="4395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591494"/>
              </p:ext>
            </p:extLst>
          </p:nvPr>
        </p:nvGraphicFramePr>
        <p:xfrm>
          <a:off x="487066" y="2261000"/>
          <a:ext cx="7486055" cy="34804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57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8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54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 that is so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that you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think</a:t>
                      </a:r>
                      <a:r>
                        <a:rPr lang="en-US" sz="2000" b="0" i="0" baseline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 see it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 films that tell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stories about the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characters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exciting or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interesting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man who has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magical powers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738369" y="6035208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b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94700" y="6035206"/>
            <a:ext cx="137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4. c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31238" y="6035207"/>
            <a:ext cx="14487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3. a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09969" y="6035208"/>
            <a:ext cx="15611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4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2. d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35807" y="5386304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41640" y="155064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851" y="118433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94411" y="163785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9769" y="237708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FILMS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3449851" y="5926772"/>
            <a:ext cx="2245462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READING</a:t>
            </a:r>
            <a:endParaRPr lang="en-GB" sz="3200"/>
          </a:p>
        </p:txBody>
      </p:sp>
      <p:sp>
        <p:nvSpPr>
          <p:cNvPr id="4" name="Rectangle 3"/>
          <p:cNvSpPr/>
          <p:nvPr/>
        </p:nvSpPr>
        <p:spPr>
          <a:xfrm>
            <a:off x="5899238" y="5922238"/>
            <a:ext cx="2040430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SPEAKING</a:t>
            </a:r>
            <a:endParaRPr lang="en-GB" sz="1600" dirty="0"/>
          </a:p>
        </p:txBody>
      </p:sp>
      <p:pic>
        <p:nvPicPr>
          <p:cNvPr id="2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918" y="2578603"/>
            <a:ext cx="2178143" cy="315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275" y="2549240"/>
            <a:ext cx="2308249" cy="31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>
            <a:stCxn id="14" idx="3"/>
            <a:endCxn id="15" idx="0"/>
          </p:cNvCxnSpPr>
          <p:nvPr/>
        </p:nvCxnSpPr>
        <p:spPr>
          <a:xfrm>
            <a:off x="2855757" y="1557058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571062" y="2089883"/>
            <a:ext cx="5477173" cy="233277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>
                <a:solidFill>
                  <a:schemeClr val="tx1"/>
                </a:solidFill>
              </a:rPr>
              <a:t>      </a:t>
            </a:r>
            <a:r>
              <a:rPr lang="en-US" b="1" i="1">
                <a:solidFill>
                  <a:schemeClr val="tx1"/>
                </a:solidFill>
              </a:rPr>
              <a:t>Vocabulary</a:t>
            </a:r>
            <a:endParaRPr lang="en-US" b="1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r>
              <a:rPr lang="en-GB" b="1" dirty="0">
                <a:solidFill>
                  <a:srgbClr val="FF0000"/>
                </a:solidFill>
              </a:rPr>
              <a:t>* While-Reading:</a:t>
            </a:r>
          </a:p>
          <a:p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Mark’s blog again and answer the questions.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163302" y="363661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13" y="-2646"/>
            <a:ext cx="1344559" cy="127769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916073" y="450873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774730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78804" y="2497873"/>
            <a:ext cx="4884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36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GB" sz="3200" dirty="0"/>
              <a:t>To develop reading skill for specific information.</a:t>
            </a:r>
            <a:endParaRPr lang="en-US" sz="32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58" y="1965487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64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78804" y="2497873"/>
            <a:ext cx="4884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US" sz="3600" b="1" kern="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  <a:ea typeface="Times New Roman" panose="02020603050405020304" pitchFamily="18" charset="0"/>
              </a:rPr>
              <a:t>Aim of the task:</a:t>
            </a: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en-GB" sz="3200" dirty="0"/>
              <a:t>To develop reading skill for specific information.</a:t>
            </a:r>
            <a:endParaRPr lang="en-US" sz="32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  <p:pic>
        <p:nvPicPr>
          <p:cNvPr id="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658" y="1965487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98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983" y="1998857"/>
            <a:ext cx="73623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dirty="0"/>
              <a:t>What kind of film is </a:t>
            </a:r>
            <a:r>
              <a:rPr lang="en-US" sz="3200" b="1" i="1" dirty="0"/>
              <a:t>Harry Potter and the Sorcerer’s Stone</a:t>
            </a:r>
            <a:r>
              <a:rPr lang="en-US" sz="3200" dirty="0"/>
              <a:t>?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887513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31521" y="3749427"/>
            <a:ext cx="594082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2. </a:t>
            </a:r>
            <a:r>
              <a:rPr lang="en-US" sz="3200" dirty="0"/>
              <a:t>Who is Daniel Radcliffe?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8983" y="4296820"/>
            <a:ext cx="5940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3.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What is the film about?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1520" y="5024035"/>
            <a:ext cx="656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4. </a:t>
            </a:r>
            <a:r>
              <a:rPr lang="en-US" sz="3200" dirty="0"/>
              <a:t>What do people say about the film? </a:t>
            </a:r>
          </a:p>
        </p:txBody>
      </p:sp>
    </p:spTree>
    <p:extLst>
      <p:ext uri="{BB962C8B-B14F-4D97-AF65-F5344CB8AC3E}">
        <p14:creationId xmlns:p14="http://schemas.microsoft.com/office/powerpoint/2010/main" val="3473833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7067" y="2265715"/>
            <a:ext cx="6773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1. </a:t>
            </a:r>
            <a:r>
              <a:rPr lang="en-US" sz="3200" dirty="0"/>
              <a:t>What kind of film is </a:t>
            </a:r>
            <a:r>
              <a:rPr lang="en-US" sz="3200" b="1" i="1" dirty="0"/>
              <a:t>Harry Potter and</a:t>
            </a:r>
            <a:br>
              <a:rPr lang="en-US" sz="3200" b="1" i="1" dirty="0"/>
            </a:br>
            <a:r>
              <a:rPr lang="en-US" sz="3200" b="1" i="1" dirty="0"/>
              <a:t>the Sorcerer’s Stone</a:t>
            </a:r>
            <a:r>
              <a:rPr lang="en-US" sz="3200" dirty="0"/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887513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067" y="4051681"/>
            <a:ext cx="6694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Harry Potter and the Sorcerer’s Stone </a:t>
            </a:r>
            <a:r>
              <a:rPr lang="en-GB" sz="32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a fantasy.</a:t>
            </a:r>
            <a:endParaRPr lang="en-US" sz="32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1521" y="2336267"/>
            <a:ext cx="5940828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2. </a:t>
            </a:r>
            <a:r>
              <a:rPr lang="en-US" sz="3200" dirty="0"/>
              <a:t>Who is Daniel Radcliffe?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1522" y="3531011"/>
            <a:ext cx="61822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Daniel Radcliffe is one of the stars in the film.</a:t>
            </a:r>
            <a:endParaRPr lang="en-US" sz="32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14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8983" y="2177068"/>
            <a:ext cx="5940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3.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What is the film about?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8983" y="3212613"/>
            <a:ext cx="68313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film tells the story of Harry Potter. He’s a powerful wizard. He is a student at a school for wizards and learns about himself, his family, and the bad things happening around him.</a:t>
            </a:r>
            <a:endParaRPr lang="en-US" sz="32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1520" y="2336267"/>
            <a:ext cx="656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4. </a:t>
            </a:r>
            <a:r>
              <a:rPr lang="en-US" sz="3200" dirty="0"/>
              <a:t>What do people say about the film?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2112" y="1331912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302" y="2042183"/>
            <a:ext cx="3059345" cy="434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1521" y="3514981"/>
            <a:ext cx="6861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0FB7B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People say it’s a must-see for teens.</a:t>
            </a:r>
            <a:endParaRPr lang="en-US" sz="3600" dirty="0">
              <a:solidFill>
                <a:srgbClr val="0FB7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1" name="Curved Connector 20"/>
          <p:cNvCxnSpPr>
            <a:stCxn id="18" idx="3"/>
            <a:endCxn id="19" idx="0"/>
          </p:cNvCxnSpPr>
          <p:nvPr/>
        </p:nvCxnSpPr>
        <p:spPr>
          <a:xfrm>
            <a:off x="2855757" y="1557058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71062" y="2089883"/>
            <a:ext cx="5456245" cy="2192185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>
                <a:solidFill>
                  <a:schemeClr val="tx1"/>
                </a:solidFill>
              </a:rPr>
              <a:t>      </a:t>
            </a:r>
            <a:r>
              <a:rPr lang="en-US" b="1" i="1">
                <a:solidFill>
                  <a:schemeClr val="tx1"/>
                </a:solidFill>
              </a:rPr>
              <a:t>Vocabulary</a:t>
            </a:r>
            <a:endParaRPr lang="en-US" b="1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r>
              <a:rPr lang="en-GB" b="1" dirty="0">
                <a:solidFill>
                  <a:srgbClr val="FF0000"/>
                </a:solidFill>
              </a:rPr>
              <a:t>* While-Reading: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Mark’s </a:t>
            </a:r>
            <a:r>
              <a:rPr lang="en-GB">
                <a:solidFill>
                  <a:schemeClr val="tx1"/>
                </a:solidFill>
              </a:rPr>
              <a:t>blog and </a:t>
            </a:r>
            <a:r>
              <a:rPr lang="en-GB" dirty="0">
                <a:solidFill>
                  <a:schemeClr val="tx1"/>
                </a:solidFill>
              </a:rPr>
              <a:t>answer the questions.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71990" y="4747622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9" idx="1"/>
            <a:endCxn id="23" idx="0"/>
          </p:cNvCxnSpPr>
          <p:nvPr/>
        </p:nvCxnSpPr>
        <p:spPr>
          <a:xfrm rot="10800000" flipV="1">
            <a:off x="1947357" y="3162684"/>
            <a:ext cx="725432" cy="158493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71062" y="4438229"/>
            <a:ext cx="5465179" cy="135696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Look at the table. Work in pairs. Ask and answer questions about the film </a:t>
            </a:r>
            <a:r>
              <a:rPr lang="en-GB" i="1" dirty="0">
                <a:solidFill>
                  <a:schemeClr val="tx1"/>
                </a:solidFill>
              </a:rPr>
              <a:t>Kungfu Boy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Work in groups. Take turns to talk about the film Kungfu Boy.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70751" y="343518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962" y="-22789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23522" y="430730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194032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Look at the table. Work in pairs. Ask and answer questions about the film </a:t>
            </a:r>
            <a:r>
              <a:rPr lang="en-GB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Kungfu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 Boy.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5425914" y="2336837"/>
            <a:ext cx="65725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u="sng" dirty="0">
                <a:solidFill>
                  <a:srgbClr val="0FB7BD"/>
                </a:solidFill>
                <a:latin typeface="ChronicaPro-Medium"/>
              </a:rPr>
              <a:t>Example:</a:t>
            </a:r>
            <a:br>
              <a:rPr lang="en-US" sz="2400" dirty="0">
                <a:solidFill>
                  <a:srgbClr val="4494D0"/>
                </a:solidFill>
                <a:latin typeface="ChronicaPro-Medium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How about seeing a film this evening?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B: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That’s a great idea. What film shall we see?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 err="1">
                <a:solidFill>
                  <a:srgbClr val="242021"/>
                </a:solidFill>
                <a:latin typeface="ChronicaProBookIt"/>
              </a:rPr>
              <a:t>Kungfu</a:t>
            </a:r>
            <a:r>
              <a:rPr lang="en-US" sz="2400" dirty="0">
                <a:solidFill>
                  <a:srgbClr val="242021"/>
                </a:solidFill>
                <a:latin typeface="ChronicaProBookIt"/>
              </a:rPr>
              <a:t> Boy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B: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What kind of film is it?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/>
              <a:t>__________________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319792"/>
              </p:ext>
            </p:extLst>
          </p:nvPr>
        </p:nvGraphicFramePr>
        <p:xfrm>
          <a:off x="1026018" y="2122246"/>
          <a:ext cx="3801400" cy="4495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5232">
                  <a:extLst>
                    <a:ext uri="{9D8B030D-6E8A-4147-A177-3AD203B41FA5}">
                      <a16:colId xmlns:a16="http://schemas.microsoft.com/office/drawing/2014/main" val="1217793384"/>
                    </a:ext>
                  </a:extLst>
                </a:gridCol>
                <a:gridCol w="2446168">
                  <a:extLst>
                    <a:ext uri="{9D8B030D-6E8A-4147-A177-3AD203B41FA5}">
                      <a16:colId xmlns:a16="http://schemas.microsoft.com/office/drawing/2014/main" val="2590515497"/>
                    </a:ext>
                  </a:extLst>
                </a:gridCol>
              </a:tblGrid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+mj-lt"/>
                        </a:rPr>
                        <a:t>Film’s name</a:t>
                      </a:r>
                      <a:endParaRPr lang="en-GB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+mj-lt"/>
                        </a:rPr>
                        <a:t>Kungfu</a:t>
                      </a:r>
                      <a:r>
                        <a:rPr lang="en-US" b="1" baseline="0">
                          <a:solidFill>
                            <a:schemeClr val="tx1"/>
                          </a:solidFill>
                          <a:latin typeface="+mj-lt"/>
                        </a:rPr>
                        <a:t> Boy</a:t>
                      </a:r>
                      <a:endParaRPr lang="en-GB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70546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Director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John Stevenson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11928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Type of</a:t>
                      </a:r>
                      <a:r>
                        <a:rPr lang="en-US" b="1" baseline="0">
                          <a:latin typeface="+mj-lt"/>
                        </a:rPr>
                        <a:t> film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Comedy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35401"/>
                  </a:ext>
                </a:extLst>
              </a:tr>
              <a:tr h="710749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Main actor / actress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Bruce Wane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14947"/>
                  </a:ext>
                </a:extLst>
              </a:tr>
              <a:tr h="1015356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Main content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About</a:t>
                      </a:r>
                      <a:r>
                        <a:rPr lang="en-US" b="1" baseline="0">
                          <a:latin typeface="+mj-lt"/>
                        </a:rPr>
                        <a:t> a very big boy who saves his town and becomes a hero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35133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Reviews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Funny and interesting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147045"/>
                  </a:ext>
                </a:extLst>
              </a:tr>
              <a:tr h="710749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Time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4.30</a:t>
                      </a:r>
                      <a:r>
                        <a:rPr lang="en-US" b="1" baseline="0">
                          <a:latin typeface="+mj-lt"/>
                        </a:rPr>
                        <a:t> p.m and 8.30 p.m daily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457958"/>
                  </a:ext>
                </a:extLst>
              </a:tr>
              <a:tr h="411783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Place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Ngoc </a:t>
                      </a:r>
                      <a:r>
                        <a:rPr lang="en-US" b="1" dirty="0" err="1">
                          <a:latin typeface="+mj-lt"/>
                        </a:rPr>
                        <a:t>Khanh</a:t>
                      </a:r>
                      <a:r>
                        <a:rPr lang="en-US" b="1" dirty="0">
                          <a:latin typeface="+mj-lt"/>
                        </a:rPr>
                        <a:t> Cinema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0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develop reading skill about one’s favourite film;</a:t>
            </a:r>
            <a:endParaRPr lang="en-US" sz="2800" dirty="0"/>
          </a:p>
          <a:p>
            <a:pPr marL="457200" indent="-4572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en-GB" sz="2800" dirty="0"/>
              <a:t>develop speaking skill: Talking about a film.</a:t>
            </a:r>
            <a:r>
              <a:rPr lang="en-GB" sz="2800" b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359648" y="1295030"/>
          <a:ext cx="7759781" cy="5046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924">
                  <a:extLst>
                    <a:ext uri="{9D8B030D-6E8A-4147-A177-3AD203B41FA5}">
                      <a16:colId xmlns:a16="http://schemas.microsoft.com/office/drawing/2014/main" val="1217793384"/>
                    </a:ext>
                  </a:extLst>
                </a:gridCol>
                <a:gridCol w="5442857">
                  <a:extLst>
                    <a:ext uri="{9D8B030D-6E8A-4147-A177-3AD203B41FA5}">
                      <a16:colId xmlns:a16="http://schemas.microsoft.com/office/drawing/2014/main" val="2590515497"/>
                    </a:ext>
                  </a:extLst>
                </a:gridCol>
              </a:tblGrid>
              <a:tr h="493486">
                <a:tc>
                  <a:txBody>
                    <a:bodyPr/>
                    <a:lstStyle/>
                    <a:p>
                      <a:r>
                        <a:rPr lang="en-US" sz="27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Film’s name</a:t>
                      </a:r>
                      <a:endParaRPr lang="en-GB" sz="27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7086" marR="87086" marT="43543" marB="43543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0" i="1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Kungfu</a:t>
                      </a:r>
                      <a:r>
                        <a:rPr lang="en-US" sz="2700" b="0" i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Boy</a:t>
                      </a:r>
                      <a:endParaRPr lang="en-GB" sz="2700" b="0" i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7086" marR="87086" marT="43543" marB="43543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70546"/>
                  </a:ext>
                </a:extLst>
              </a:tr>
              <a:tr h="493486">
                <a:tc>
                  <a:txBody>
                    <a:bodyPr/>
                    <a:lstStyle/>
                    <a:p>
                      <a:r>
                        <a:rPr lang="en-US" sz="2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Director</a:t>
                      </a:r>
                      <a:endParaRPr lang="en-GB" sz="27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7086" marR="87086" marT="43543" marB="43543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John Stevenson</a:t>
                      </a:r>
                      <a:endParaRPr lang="en-GB" sz="27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7086" marR="87086" marT="43543" marB="43543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11928"/>
                  </a:ext>
                </a:extLst>
              </a:tr>
              <a:tr h="493486">
                <a:tc>
                  <a:txBody>
                    <a:bodyPr/>
                    <a:lstStyle/>
                    <a:p>
                      <a:r>
                        <a:rPr lang="en-US" sz="2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 of</a:t>
                      </a:r>
                      <a:r>
                        <a:rPr lang="en-US" sz="27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film</a:t>
                      </a:r>
                      <a:endParaRPr lang="en-GB" sz="27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7086" marR="87086" marT="43543" marB="43543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Comedy</a:t>
                      </a:r>
                      <a:endParaRPr lang="en-GB" sz="27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7086" marR="87086" marT="43543" marB="43543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35401"/>
                  </a:ext>
                </a:extLst>
              </a:tr>
              <a:tr h="899886">
                <a:tc>
                  <a:txBody>
                    <a:bodyPr/>
                    <a:lstStyle/>
                    <a:p>
                      <a:r>
                        <a:rPr lang="en-US" sz="2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Main actor / actress</a:t>
                      </a:r>
                      <a:endParaRPr lang="en-GB" sz="27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7086" marR="87086" marT="43543" marB="43543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Bruce Wane</a:t>
                      </a:r>
                      <a:endParaRPr lang="en-GB" sz="27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7086" marR="87086" marT="43543" marB="43543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14947"/>
                  </a:ext>
                </a:extLst>
              </a:tr>
              <a:tr h="967006">
                <a:tc>
                  <a:txBody>
                    <a:bodyPr/>
                    <a:lstStyle/>
                    <a:p>
                      <a:r>
                        <a:rPr lang="en-US" sz="2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Main content</a:t>
                      </a:r>
                      <a:endParaRPr lang="en-GB" sz="27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7086" marR="87086" marT="43543" marB="43543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About</a:t>
                      </a:r>
                      <a:r>
                        <a:rPr lang="en-US" sz="27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very big boy who saves his town and becomes a hero</a:t>
                      </a:r>
                      <a:endParaRPr lang="en-GB" sz="27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7086" marR="87086" marT="43543" marB="43543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35133"/>
                  </a:ext>
                </a:extLst>
              </a:tr>
              <a:tr h="493486">
                <a:tc>
                  <a:txBody>
                    <a:bodyPr/>
                    <a:lstStyle/>
                    <a:p>
                      <a:r>
                        <a:rPr lang="en-US" sz="2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Reviews</a:t>
                      </a:r>
                      <a:endParaRPr lang="en-GB" sz="27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7086" marR="87086" marT="43543" marB="43543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Funny and interesting</a:t>
                      </a:r>
                      <a:endParaRPr lang="en-GB" sz="27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7086" marR="87086" marT="43543" marB="43543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147045"/>
                  </a:ext>
                </a:extLst>
              </a:tr>
              <a:tr h="676904">
                <a:tc>
                  <a:txBody>
                    <a:bodyPr/>
                    <a:lstStyle/>
                    <a:p>
                      <a:r>
                        <a:rPr lang="en-US" sz="2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</a:t>
                      </a:r>
                      <a:endParaRPr lang="en-GB" sz="27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7086" marR="87086" marT="43543" marB="43543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4.30</a:t>
                      </a:r>
                      <a:r>
                        <a:rPr lang="en-US" sz="27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700" b="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p.m</a:t>
                      </a:r>
                      <a:r>
                        <a:rPr lang="en-US" sz="27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8.30 </a:t>
                      </a:r>
                      <a:r>
                        <a:rPr lang="en-US" sz="2700" b="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p.m</a:t>
                      </a:r>
                      <a:r>
                        <a:rPr lang="en-US" sz="27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daily</a:t>
                      </a:r>
                      <a:endParaRPr lang="en-GB" sz="27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7086" marR="87086" marT="43543" marB="43543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457958"/>
                  </a:ext>
                </a:extLst>
              </a:tr>
              <a:tr h="493486">
                <a:tc>
                  <a:txBody>
                    <a:bodyPr/>
                    <a:lstStyle/>
                    <a:p>
                      <a:r>
                        <a:rPr lang="en-US" sz="27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Place</a:t>
                      </a:r>
                      <a:endParaRPr lang="en-GB" sz="27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7086" marR="87086" marT="43543" marB="43543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7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Ngoc Khanh Cinema</a:t>
                      </a:r>
                      <a:endParaRPr lang="en-GB" sz="27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7086" marR="87086" marT="43543" marB="43543" anchor="ctr"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0920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89318" y="1106715"/>
            <a:ext cx="378129" cy="67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10" b="1" dirty="0">
                <a:solidFill>
                  <a:prstClr val="white"/>
                </a:solidFill>
                <a:latin typeface="Myriad Pro" pitchFamily="34" charset="0"/>
              </a:rPr>
              <a:t>4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7714" y="163286"/>
            <a:ext cx="11974286" cy="674212"/>
            <a:chOff x="880998" y="1188331"/>
            <a:chExt cx="12573000" cy="707923"/>
          </a:xfrm>
        </p:grpSpPr>
        <p:sp>
          <p:nvSpPr>
            <p:cNvPr id="10" name="Google Shape;332;p20"/>
            <p:cNvSpPr/>
            <p:nvPr/>
          </p:nvSpPr>
          <p:spPr>
            <a:xfrm>
              <a:off x="880998" y="1290971"/>
              <a:ext cx="502606" cy="502606"/>
            </a:xfrm>
            <a:prstGeom prst="roundRect">
              <a:avLst>
                <a:gd name="adj" fmla="val 16667"/>
              </a:avLst>
            </a:prstGeom>
            <a:solidFill>
              <a:srgbClr val="0FB7BD"/>
            </a:solidFill>
            <a:ln>
              <a:noFill/>
            </a:ln>
          </p:spPr>
          <p:txBody>
            <a:bodyPr spcFirstLastPara="1" wrap="square" lIns="87071" tIns="43524" rIns="87071" bIns="43524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714" kern="0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333;p20"/>
            <p:cNvSpPr txBox="1"/>
            <p:nvPr/>
          </p:nvSpPr>
          <p:spPr>
            <a:xfrm>
              <a:off x="933784" y="1188331"/>
              <a:ext cx="397035" cy="707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071" tIns="43524" rIns="87071" bIns="43524" anchor="t" anchorCtr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3810" b="1" kern="0" dirty="0">
                  <a:solidFill>
                    <a:srgbClr val="FFFFFF"/>
                  </a:solidFill>
                  <a:ea typeface="Tahoma" panose="020B0604030504040204" pitchFamily="34" charset="0"/>
                  <a:cs typeface="Tahoma" panose="020B0604030504040204" pitchFamily="34" charset="0"/>
                  <a:sym typeface="Open Sans"/>
                </a:rPr>
                <a:t>4</a:t>
              </a:r>
              <a:endParaRPr sz="1333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4" name="Google Shape;336;p20"/>
            <p:cNvSpPr txBox="1"/>
            <p:nvPr/>
          </p:nvSpPr>
          <p:spPr>
            <a:xfrm>
              <a:off x="1391234" y="1264531"/>
              <a:ext cx="12062764" cy="369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071" tIns="43524" rIns="87071" bIns="43524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714" b="1" kern="0" dirty="0">
                  <a:solidFill>
                    <a:srgbClr val="000000"/>
                  </a:solidFill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Look at the table. Work in pairs. Ask and answer questions about the film </a:t>
              </a:r>
              <a:r>
                <a:rPr lang="en-US" sz="1714" b="1" i="1" kern="0" dirty="0" err="1">
                  <a:solidFill>
                    <a:srgbClr val="0070C0"/>
                  </a:solidFill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Kungfu</a:t>
              </a:r>
              <a:r>
                <a:rPr lang="en-US" sz="1714" b="1" i="1" kern="0" dirty="0">
                  <a:solidFill>
                    <a:srgbClr val="0070C0"/>
                  </a:solidFill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Boy</a:t>
              </a:r>
              <a:r>
                <a:rPr lang="en-US" sz="1714" b="1" kern="0" dirty="0">
                  <a:solidFill>
                    <a:srgbClr val="000000"/>
                  </a:solidFill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.</a:t>
              </a:r>
            </a:p>
          </p:txBody>
        </p:sp>
      </p:grpSp>
      <p:sp>
        <p:nvSpPr>
          <p:cNvPr id="2" name="Line Callout 1 1"/>
          <p:cNvSpPr/>
          <p:nvPr/>
        </p:nvSpPr>
        <p:spPr>
          <a:xfrm>
            <a:off x="267987" y="1179286"/>
            <a:ext cx="3433156" cy="942188"/>
          </a:xfrm>
          <a:prstGeom prst="borderCallout1">
            <a:avLst>
              <a:gd name="adj1" fmla="val 21545"/>
              <a:gd name="adj2" fmla="val 99722"/>
              <a:gd name="adj3" fmla="val 135110"/>
              <a:gd name="adj4" fmla="val 118575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48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kind of film is it?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267987" y="2224685"/>
            <a:ext cx="3433156" cy="531841"/>
          </a:xfrm>
          <a:prstGeom prst="borderCallout1">
            <a:avLst>
              <a:gd name="adj1" fmla="val 21545"/>
              <a:gd name="adj2" fmla="val 99722"/>
              <a:gd name="adj3" fmla="val 161618"/>
              <a:gd name="adj4" fmla="val 118575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48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stars in it?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267987" y="2875312"/>
            <a:ext cx="3433156" cy="942188"/>
          </a:xfrm>
          <a:prstGeom prst="borderCallout1">
            <a:avLst>
              <a:gd name="adj1" fmla="val 21545"/>
              <a:gd name="adj2" fmla="val 99722"/>
              <a:gd name="adj3" fmla="val 120355"/>
              <a:gd name="adj4" fmla="val 119028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48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is the film about?</a:t>
            </a:r>
          </a:p>
        </p:txBody>
      </p:sp>
      <p:sp>
        <p:nvSpPr>
          <p:cNvPr id="15" name="Line Callout 1 14"/>
          <p:cNvSpPr/>
          <p:nvPr/>
        </p:nvSpPr>
        <p:spPr>
          <a:xfrm>
            <a:off x="267987" y="3928585"/>
            <a:ext cx="3433156" cy="942188"/>
          </a:xfrm>
          <a:prstGeom prst="borderCallout1">
            <a:avLst>
              <a:gd name="adj1" fmla="val 21545"/>
              <a:gd name="adj2" fmla="val 99722"/>
              <a:gd name="adj3" fmla="val 97248"/>
              <a:gd name="adj4" fmla="val 118575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48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people say about it?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267987" y="4981858"/>
            <a:ext cx="3433156" cy="942188"/>
          </a:xfrm>
          <a:prstGeom prst="borderCallout1">
            <a:avLst>
              <a:gd name="adj1" fmla="val 21545"/>
              <a:gd name="adj2" fmla="val 99722"/>
              <a:gd name="adj3" fmla="val 57636"/>
              <a:gd name="adj4" fmla="val 118575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48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time does it start?</a:t>
            </a:r>
          </a:p>
        </p:txBody>
      </p:sp>
      <p:sp>
        <p:nvSpPr>
          <p:cNvPr id="19" name="Line Callout 1 18"/>
          <p:cNvSpPr/>
          <p:nvPr/>
        </p:nvSpPr>
        <p:spPr>
          <a:xfrm>
            <a:off x="267987" y="6036764"/>
            <a:ext cx="3433156" cy="531841"/>
          </a:xfrm>
          <a:prstGeom prst="borderCallout1">
            <a:avLst>
              <a:gd name="adj1" fmla="val 21545"/>
              <a:gd name="adj2" fmla="val 99722"/>
              <a:gd name="adj3" fmla="val 12494"/>
              <a:gd name="adj4" fmla="val 118575"/>
            </a:avLst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48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is it?</a:t>
            </a:r>
          </a:p>
        </p:txBody>
      </p:sp>
    </p:spTree>
    <p:extLst>
      <p:ext uri="{BB962C8B-B14F-4D97-AF65-F5344CB8AC3E}">
        <p14:creationId xmlns:p14="http://schemas.microsoft.com/office/powerpoint/2010/main" val="25839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5" grpId="0" animBg="1"/>
      <p:bldP spid="16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9711" y="889000"/>
            <a:ext cx="7140575" cy="2203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48" b="1" dirty="0">
                <a:solidFill>
                  <a:srgbClr val="0FB7B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Example:</a:t>
            </a:r>
            <a:br>
              <a:rPr lang="en-US" sz="3048" dirty="0">
                <a:solidFill>
                  <a:srgbClr val="4494D0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048" i="1" dirty="0" err="1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Kungfu</a:t>
            </a:r>
            <a:r>
              <a:rPr lang="en-US" sz="3048" i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Boy </a:t>
            </a:r>
            <a:r>
              <a:rPr lang="en-US" sz="3048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is on at … at … p.m. </a:t>
            </a:r>
          </a:p>
          <a:p>
            <a:pPr>
              <a:lnSpc>
                <a:spcPct val="150000"/>
              </a:lnSpc>
            </a:pPr>
            <a:r>
              <a:rPr lang="en-US" sz="3048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It’s (an) … about …</a:t>
            </a:r>
          </a:p>
        </p:txBody>
      </p:sp>
      <p:pic>
        <p:nvPicPr>
          <p:cNvPr id="1026" name="Picture 2" descr="Tiếng Anh 6 Tập 1 - Global Success - UNIT 3 MY FRIENDS - SKILLS 2 - 1 What  are the students doing in each picture? | Sách Mềm">
            <a:extLst>
              <a:ext uri="{FF2B5EF4-FFF2-40B4-BE49-F238E27FC236}">
                <a16:creationId xmlns:a16="http://schemas.microsoft.com/office/drawing/2014/main" id="{B5998390-8B0E-494F-A3A4-25EC5739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714" y="671286"/>
            <a:ext cx="3649735" cy="241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D3D10D-285F-46AE-9AFC-806896AAE77B}"/>
              </a:ext>
            </a:extLst>
          </p:cNvPr>
          <p:cNvSpPr txBox="1"/>
          <p:nvPr/>
        </p:nvSpPr>
        <p:spPr>
          <a:xfrm>
            <a:off x="217715" y="3129118"/>
            <a:ext cx="11756571" cy="3470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143"/>
              </a:spcAft>
            </a:pPr>
            <a:r>
              <a:rPr lang="en-US" sz="3048" i="1" dirty="0" err="1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Kungfu</a:t>
            </a:r>
            <a:r>
              <a:rPr lang="en-US" sz="3048" i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Boy </a:t>
            </a:r>
            <a:r>
              <a:rPr lang="en-US" sz="3048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sz="3048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on at Ngoc Khanh Cinema at 4.30 </a:t>
            </a:r>
            <a:r>
              <a:rPr lang="en-US" sz="3048" dirty="0" err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p.m</a:t>
            </a:r>
            <a:r>
              <a:rPr lang="en-US" sz="3048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and 8.30 pm every day</a:t>
            </a:r>
            <a:r>
              <a:rPr lang="en-US" sz="3048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Aft>
                <a:spcPts val="1143"/>
              </a:spcAft>
            </a:pPr>
            <a:r>
              <a:rPr lang="en-US" sz="3048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It’s a_ _ _ _ _ _ _ _ _ _ _ _ _.</a:t>
            </a:r>
          </a:p>
          <a:p>
            <a:pPr>
              <a:spcAft>
                <a:spcPts val="1143"/>
              </a:spcAft>
            </a:pPr>
            <a:r>
              <a:rPr lang="en-US" sz="3048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The main actor is _ _ _ _ _ _ _ _ _ _ _ _ _.</a:t>
            </a:r>
          </a:p>
          <a:p>
            <a:pPr>
              <a:spcAft>
                <a:spcPts val="1143"/>
              </a:spcAft>
            </a:pPr>
            <a:r>
              <a:rPr lang="en-US" sz="3048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It’s about _ _ _ _ _ _ _ _ _ _ _ _ _.</a:t>
            </a:r>
          </a:p>
          <a:p>
            <a:pPr>
              <a:spcAft>
                <a:spcPts val="1143"/>
              </a:spcAft>
            </a:pPr>
            <a:r>
              <a:rPr lang="en-US" sz="3048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People say _ _ _ _ _ _ _ _ _ _ _ _ _.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7714" y="163286"/>
            <a:ext cx="11974286" cy="674212"/>
            <a:chOff x="880998" y="1188331"/>
            <a:chExt cx="12573000" cy="707923"/>
          </a:xfrm>
        </p:grpSpPr>
        <p:sp>
          <p:nvSpPr>
            <p:cNvPr id="15" name="Google Shape;332;p20"/>
            <p:cNvSpPr/>
            <p:nvPr/>
          </p:nvSpPr>
          <p:spPr>
            <a:xfrm>
              <a:off x="880998" y="1290971"/>
              <a:ext cx="502606" cy="502606"/>
            </a:xfrm>
            <a:prstGeom prst="roundRect">
              <a:avLst>
                <a:gd name="adj" fmla="val 16667"/>
              </a:avLst>
            </a:prstGeom>
            <a:solidFill>
              <a:srgbClr val="0FB7BD"/>
            </a:solidFill>
            <a:ln>
              <a:noFill/>
            </a:ln>
          </p:spPr>
          <p:txBody>
            <a:bodyPr spcFirstLastPara="1" wrap="square" lIns="87071" tIns="43524" rIns="87071" bIns="43524" anchor="ctr" anchorCtr="0">
              <a:noAutofit/>
            </a:bodyPr>
            <a:lstStyle/>
            <a:p>
              <a:pPr algn="ctr">
                <a:buClr>
                  <a:srgbClr val="000000"/>
                </a:buClr>
              </a:pPr>
              <a:endParaRPr sz="1714" kern="0">
                <a:solidFill>
                  <a:srgbClr val="048DA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333;p20"/>
            <p:cNvSpPr txBox="1"/>
            <p:nvPr/>
          </p:nvSpPr>
          <p:spPr>
            <a:xfrm>
              <a:off x="933784" y="1188331"/>
              <a:ext cx="397035" cy="707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071" tIns="43524" rIns="87071" bIns="43524" anchor="t" anchorCtr="0">
              <a:spAutoFit/>
            </a:bodyPr>
            <a:lstStyle/>
            <a:p>
              <a:pPr algn="ctr">
                <a:buClr>
                  <a:srgbClr val="000000"/>
                </a:buClr>
              </a:pPr>
              <a:r>
                <a:rPr lang="en-US" sz="3810" b="1" kern="0" dirty="0">
                  <a:solidFill>
                    <a:srgbClr val="FFFFFF"/>
                  </a:solidFill>
                  <a:ea typeface="Tahoma" panose="020B0604030504040204" pitchFamily="34" charset="0"/>
                  <a:cs typeface="Tahoma" panose="020B0604030504040204" pitchFamily="34" charset="0"/>
                  <a:sym typeface="Open Sans"/>
                </a:rPr>
                <a:t>5</a:t>
              </a:r>
              <a:endParaRPr sz="1333" kern="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19" name="Google Shape;336;p20"/>
            <p:cNvSpPr txBox="1"/>
            <p:nvPr/>
          </p:nvSpPr>
          <p:spPr>
            <a:xfrm>
              <a:off x="1391234" y="1264531"/>
              <a:ext cx="12062764" cy="369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071" tIns="43524" rIns="87071" bIns="43524" anchor="t" anchorCtr="0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n-US" sz="1714" b="1" kern="0" dirty="0">
                  <a:solidFill>
                    <a:srgbClr val="000000"/>
                  </a:solidFill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Work in groups. Take turns to talk about the film </a:t>
              </a:r>
              <a:r>
                <a:rPr lang="en-US" sz="1714" b="1" i="1" kern="0" dirty="0" err="1">
                  <a:solidFill>
                    <a:srgbClr val="0070C0"/>
                  </a:solidFill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Kungfu</a:t>
              </a:r>
              <a:r>
                <a:rPr lang="en-US" sz="1714" b="1" i="1" kern="0" dirty="0">
                  <a:solidFill>
                    <a:srgbClr val="0070C0"/>
                  </a:solidFill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Boy</a:t>
              </a:r>
              <a:r>
                <a:rPr lang="en-US" sz="1714" b="1" kern="0" dirty="0">
                  <a:solidFill>
                    <a:srgbClr val="000000"/>
                  </a:solidFill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714" y="-4499428"/>
            <a:ext cx="6848928" cy="4440971"/>
          </a:xfrm>
          <a:prstGeom prst="rect">
            <a:avLst/>
          </a:prstGeom>
        </p:spPr>
      </p:pic>
      <p:sp>
        <p:nvSpPr>
          <p:cNvPr id="10" name="Action Button: Custom 9">
            <a:hlinkClick r:id="" action="ppaction://noaction" highlightClick="1"/>
          </p:cNvPr>
          <p:cNvSpPr/>
          <p:nvPr/>
        </p:nvSpPr>
        <p:spPr>
          <a:xfrm flipH="1">
            <a:off x="4795079" y="799063"/>
            <a:ext cx="1295559" cy="538270"/>
          </a:xfrm>
          <a:prstGeom prst="actionButtonBlank">
            <a:avLst/>
          </a:prstGeom>
          <a:solidFill>
            <a:srgbClr val="FFFF9B"/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48" dirty="0">
                <a:solidFill>
                  <a:schemeClr val="accent1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cues</a:t>
            </a:r>
          </a:p>
        </p:txBody>
      </p:sp>
    </p:spTree>
    <p:extLst>
      <p:ext uri="{BB962C8B-B14F-4D97-AF65-F5344CB8AC3E}">
        <p14:creationId xmlns:p14="http://schemas.microsoft.com/office/powerpoint/2010/main" val="289910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8571E-6 2.59259E-6 L -1.78571E-6 1.0044 " pathEditMode="relative" rAng="0" ptsTypes="AA">
                                      <p:cBhvr>
                                        <p:cTn id="32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90971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Take turns to talk about the film Kungfu Boy.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(Post-Read &amp; Speak</a:t>
            </a: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068" y="2119572"/>
            <a:ext cx="6036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u="sng" dirty="0">
                <a:solidFill>
                  <a:srgbClr val="0FB7BD"/>
                </a:solidFill>
                <a:latin typeface="ChronicaPro-Medium"/>
              </a:rPr>
              <a:t>Example:</a:t>
            </a:r>
            <a:br>
              <a:rPr lang="en-US" sz="2400">
                <a:solidFill>
                  <a:srgbClr val="4494D0"/>
                </a:solidFill>
                <a:latin typeface="ChronicaPro-Medium"/>
              </a:rPr>
            </a:br>
            <a:r>
              <a:rPr lang="en-US" sz="2400" i="1">
                <a:latin typeface="ChronicaProMediumIt"/>
              </a:rPr>
              <a:t>Kungfu </a:t>
            </a:r>
            <a:r>
              <a:rPr lang="en-US" sz="2400" i="1" dirty="0">
                <a:latin typeface="ChronicaProMediumIt"/>
              </a:rPr>
              <a:t>Boy </a:t>
            </a:r>
            <a:r>
              <a:rPr lang="en-US" sz="2400" dirty="0">
                <a:latin typeface="ChronicaProMediumIt"/>
              </a:rPr>
              <a:t>is on </a:t>
            </a:r>
            <a:r>
              <a:rPr lang="en-US" sz="2400">
                <a:latin typeface="ChronicaProMediumIt"/>
              </a:rPr>
              <a:t>at … at … </a:t>
            </a:r>
            <a:r>
              <a:rPr lang="en-US" sz="2400" dirty="0">
                <a:latin typeface="ChronicaProMediumIt"/>
              </a:rPr>
              <a:t>p.m</a:t>
            </a:r>
            <a:r>
              <a:rPr lang="en-US" sz="2400">
                <a:latin typeface="ChronicaProMediumIt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ChronicaProMediumIt"/>
              </a:rPr>
              <a:t>It’s </a:t>
            </a:r>
            <a:r>
              <a:rPr lang="en-US" sz="2400" dirty="0">
                <a:latin typeface="ChronicaProMediumIt"/>
              </a:rPr>
              <a:t>(an</a:t>
            </a:r>
            <a:r>
              <a:rPr lang="en-US" sz="2400">
                <a:latin typeface="ChronicaProMediumIt"/>
              </a:rPr>
              <a:t>) … about …</a:t>
            </a:r>
            <a:endParaRPr lang="en-US" sz="2400" dirty="0"/>
          </a:p>
        </p:txBody>
      </p:sp>
      <p:pic>
        <p:nvPicPr>
          <p:cNvPr id="1026" name="Picture 2" descr="Tiếng Anh 6 Tập 1 - Global Success - UNIT 3 MY FRIENDS - SKILLS 2 - 1 What  are the students doing in each picture? | Sách Mềm">
            <a:extLst>
              <a:ext uri="{FF2B5EF4-FFF2-40B4-BE49-F238E27FC236}">
                <a16:creationId xmlns:a16="http://schemas.microsoft.com/office/drawing/2014/main" id="{B5998390-8B0E-494F-A3A4-25EC5739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78" y="1896217"/>
            <a:ext cx="3586393" cy="253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D3D10D-285F-46AE-9AFC-806896AAE77B}"/>
              </a:ext>
            </a:extLst>
          </p:cNvPr>
          <p:cNvSpPr txBox="1"/>
          <p:nvPr/>
        </p:nvSpPr>
        <p:spPr>
          <a:xfrm>
            <a:off x="487067" y="3873898"/>
            <a:ext cx="106813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i="1" u="sng">
                <a:solidFill>
                  <a:srgbClr val="0FB7BD"/>
                </a:solidFill>
                <a:latin typeface="ChronicaPro-Medium"/>
              </a:rPr>
              <a:t>Suggestion:</a:t>
            </a:r>
            <a:endParaRPr lang="en-US" sz="2400" u="sng" dirty="0">
              <a:latin typeface="ChronicaPro-Medium"/>
            </a:endParaRPr>
          </a:p>
          <a:p>
            <a:r>
              <a:rPr lang="en-US" sz="2400" i="1" dirty="0">
                <a:latin typeface="ChronicaPro-Medium"/>
              </a:rPr>
              <a:t>Kungfu Boy </a:t>
            </a:r>
            <a:r>
              <a:rPr lang="en-US" sz="2400" dirty="0">
                <a:latin typeface="ChronicaPro-Medium"/>
              </a:rPr>
              <a:t>is a comedy directed by John Stevenson. Bruce Wane is the main actor in this film. It's about a very big boy who saves his town and becomes a hero. People say that it's a must-see because it's very funny and interesting. It's at 4.30 p.m. and 8.30 p.m. daily at Ngoc </a:t>
            </a:r>
            <a:r>
              <a:rPr lang="en-US" sz="2400" dirty="0" err="1">
                <a:latin typeface="ChronicaPro-Medium"/>
              </a:rPr>
              <a:t>Khanh</a:t>
            </a:r>
            <a:r>
              <a:rPr lang="en-US" sz="2400" dirty="0">
                <a:latin typeface="ChronicaPro-Medium"/>
              </a:rPr>
              <a:t> Cinema. Let's go to see it!</a:t>
            </a:r>
          </a:p>
        </p:txBody>
      </p:sp>
    </p:spTree>
    <p:extLst>
      <p:ext uri="{BB962C8B-B14F-4D97-AF65-F5344CB8AC3E}">
        <p14:creationId xmlns:p14="http://schemas.microsoft.com/office/powerpoint/2010/main" val="12265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>
          <a:xfrm>
            <a:off x="938536" y="1084556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639335" y="2690017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55385" y="1089483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0" idx="3"/>
            <a:endCxn id="31" idx="0"/>
          </p:cNvCxnSpPr>
          <p:nvPr/>
        </p:nvCxnSpPr>
        <p:spPr>
          <a:xfrm>
            <a:off x="2822303" y="1412093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537608" y="1894977"/>
            <a:ext cx="5456245" cy="208067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 b="1" i="1">
                <a:solidFill>
                  <a:schemeClr val="tx1"/>
                </a:solidFill>
              </a:rPr>
              <a:t>     Vocabulary</a:t>
            </a:r>
            <a:endParaRPr lang="en-US" b="1" i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r>
              <a:rPr lang="en-GB" b="1" dirty="0">
                <a:solidFill>
                  <a:srgbClr val="FF0000"/>
                </a:solidFill>
              </a:rPr>
              <a:t>* While-Reading: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Mark’s </a:t>
            </a:r>
            <a:r>
              <a:rPr lang="en-GB">
                <a:solidFill>
                  <a:schemeClr val="tx1"/>
                </a:solidFill>
              </a:rPr>
              <a:t>blog and </a:t>
            </a:r>
            <a:r>
              <a:rPr lang="en-GB" dirty="0">
                <a:solidFill>
                  <a:schemeClr val="tx1"/>
                </a:solidFill>
              </a:rPr>
              <a:t>answer the questions.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05052" y="4527612"/>
            <a:ext cx="1950733" cy="667678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6" name="Curved Connector 35"/>
          <p:cNvCxnSpPr>
            <a:stCxn id="31" idx="1"/>
            <a:endCxn id="35" idx="0"/>
          </p:cNvCxnSpPr>
          <p:nvPr/>
        </p:nvCxnSpPr>
        <p:spPr>
          <a:xfrm rot="10800000" flipV="1">
            <a:off x="1880419" y="3017718"/>
            <a:ext cx="758916" cy="15098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549601" y="4048938"/>
            <a:ext cx="5465179" cy="126911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Look at the table. Work in pairs. Ask and answer questions about the film Kungfu Boy.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Work in groups. Take turns to talk about the film Kungfu Boy.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521324" y="5373258"/>
            <a:ext cx="2224258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PRODUCTION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(Post-Read &amp; Speak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9" name="Curved Connector 38"/>
          <p:cNvCxnSpPr>
            <a:stCxn id="35" idx="3"/>
            <a:endCxn id="38" idx="0"/>
          </p:cNvCxnSpPr>
          <p:nvPr/>
        </p:nvCxnSpPr>
        <p:spPr>
          <a:xfrm>
            <a:off x="2855785" y="4861451"/>
            <a:ext cx="777668" cy="51180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5528674" y="5423174"/>
            <a:ext cx="5465179" cy="573567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54366" y="6098813"/>
            <a:ext cx="1934903" cy="614222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7" name="Curved Connector 16"/>
          <p:cNvCxnSpPr>
            <a:stCxn id="38" idx="1"/>
            <a:endCxn id="16" idx="0"/>
          </p:cNvCxnSpPr>
          <p:nvPr/>
        </p:nvCxnSpPr>
        <p:spPr>
          <a:xfrm rot="10800000" flipV="1">
            <a:off x="1921818" y="5684999"/>
            <a:ext cx="599506" cy="41381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549601" y="6130677"/>
            <a:ext cx="5465179" cy="55049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74371" y="206084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872" y="-126640"/>
            <a:ext cx="1356710" cy="128924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627142" y="293296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642919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8002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6232" y="5426959"/>
            <a:ext cx="146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1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343" y="1917814"/>
            <a:ext cx="2699457" cy="390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700" y="1896217"/>
            <a:ext cx="2860702" cy="38658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20209" y="6040610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READING</a:t>
            </a:r>
            <a:endParaRPr lang="en-GB" sz="3200"/>
          </a:p>
        </p:txBody>
      </p:sp>
      <p:sp>
        <p:nvSpPr>
          <p:cNvPr id="15" name="Rectangle 14"/>
          <p:cNvSpPr/>
          <p:nvPr/>
        </p:nvSpPr>
        <p:spPr>
          <a:xfrm>
            <a:off x="6434958" y="6002623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SPEAKING</a:t>
            </a: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067F39-48D0-4F28-B50D-10223938D091}"/>
              </a:ext>
            </a:extLst>
          </p:cNvPr>
          <p:cNvSpPr txBox="1"/>
          <p:nvPr/>
        </p:nvSpPr>
        <p:spPr>
          <a:xfrm>
            <a:off x="1163625" y="2852687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Choose one of your </a:t>
            </a:r>
            <a:r>
              <a:rPr lang="en-US" sz="2400" b="1" i="0" dirty="0" err="1">
                <a:solidFill>
                  <a:srgbClr val="242021"/>
                </a:solidFill>
                <a:effectLst/>
                <a:latin typeface="ChronicaPro-Bold"/>
              </a:rPr>
              <a:t>favourite</a:t>
            </a:r>
            <a:r>
              <a:rPr lang="en-US" sz="2400" b="1" dirty="0">
                <a:solidFill>
                  <a:srgbClr val="242021"/>
                </a:solidFill>
                <a:latin typeface="ChronicaPro-Bold"/>
              </a:rPr>
              <a:t>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films: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name of the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type of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its director and main actors / actresses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a short summary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your overall opinion about the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the showtime and cinema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pictures or photos to illustrate the film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4" name="Picture 2" descr="Topic Talk About Your Favorite Film IELTS - Từ Vựng Bài Mẫu - TuhocIELTS.vn">
            <a:extLst>
              <a:ext uri="{FF2B5EF4-FFF2-40B4-BE49-F238E27FC236}">
                <a16:creationId xmlns:a16="http://schemas.microsoft.com/office/drawing/2014/main" id="{FE446A52-A108-4EF3-9A63-8C01C7F3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25" y="2709746"/>
            <a:ext cx="4548264" cy="3073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1163625" y="1882673"/>
            <a:ext cx="8172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lesson: </a:t>
            </a:r>
            <a:r>
              <a:rPr lang="en-US" sz="3200" b="1" dirty="0">
                <a:solidFill>
                  <a:schemeClr val="accent2"/>
                </a:solidFill>
              </a:rPr>
              <a:t>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2" name="TextBox 1"/>
          <p:cNvSpPr txBox="1"/>
          <p:nvPr/>
        </p:nvSpPr>
        <p:spPr>
          <a:xfrm>
            <a:off x="3497179" y="5842536"/>
            <a:ext cx="5685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83498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90" y="4328731"/>
            <a:ext cx="1883769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0438" y="5405879"/>
            <a:ext cx="2335434" cy="53434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POST-READING &amp; 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173498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* 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</a:t>
            </a:r>
            <a:r>
              <a:rPr lang="en-GB" dirty="0">
                <a:solidFill>
                  <a:schemeClr val="tx1"/>
                </a:solidFill>
              </a:rPr>
              <a:t>Read </a:t>
            </a:r>
            <a:r>
              <a:rPr lang="en-GB">
                <a:solidFill>
                  <a:schemeClr val="tx1"/>
                </a:solidFill>
              </a:rPr>
              <a:t>Mark’s blog </a:t>
            </a:r>
            <a:r>
              <a:rPr lang="en-GB" dirty="0">
                <a:solidFill>
                  <a:schemeClr val="tx1"/>
                </a:solidFill>
              </a:rPr>
              <a:t>and answer the questions.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3987435"/>
            <a:ext cx="5465179" cy="126336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</a:t>
            </a:r>
            <a:r>
              <a:rPr lang="en-GB" dirty="0">
                <a:solidFill>
                  <a:schemeClr val="tx1"/>
                </a:solidFill>
              </a:rPr>
              <a:t>Look at the table. Work in pairs. Ask and answer questions about the film </a:t>
            </a:r>
            <a:r>
              <a:rPr lang="en-GB" i="1" dirty="0">
                <a:solidFill>
                  <a:schemeClr val="tx1"/>
                </a:solidFill>
              </a:rPr>
              <a:t>Kungfu Boy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GB" dirty="0">
                <a:solidFill>
                  <a:schemeClr val="tx1"/>
                </a:solidFill>
              </a:rPr>
              <a:t>Work in groups. Take turns to talk about the film </a:t>
            </a:r>
            <a:r>
              <a:rPr lang="en-GB" i="1" dirty="0">
                <a:solidFill>
                  <a:schemeClr val="tx1"/>
                </a:solidFill>
              </a:rPr>
              <a:t>Kungfu Boy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5" y="3162683"/>
            <a:ext cx="758914" cy="11660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55759" y="4667386"/>
            <a:ext cx="792396" cy="73849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946960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5" y="518493"/>
            <a:ext cx="229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245" y="6062235"/>
            <a:ext cx="1883768" cy="67730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876130" y="5673049"/>
            <a:ext cx="604309" cy="38918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997026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91584" y="5405879"/>
            <a:ext cx="5465179" cy="53036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Evaluation</a:t>
            </a:r>
          </a:p>
        </p:txBody>
      </p:sp>
      <p:cxnSp>
        <p:nvCxnSpPr>
          <p:cNvPr id="31" name="Curved Connector 30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792399" cy="127792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pic>
        <p:nvPicPr>
          <p:cNvPr id="1026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2" y="3466003"/>
            <a:ext cx="1796996" cy="179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559032" y="2692911"/>
            <a:ext cx="55190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introduce the topic of reading.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To enhance students’ skills of cooperating with team mates.</a:t>
            </a:r>
            <a:endParaRPr lang="en-US" sz="2800" dirty="0">
              <a:effectLst/>
              <a:latin typeface="Calibri (Body)"/>
              <a:ea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42183" y="143303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59032" y="1437960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</a:rPr>
              <a:t>Game: </a:t>
            </a:r>
            <a:r>
              <a:rPr lang="en-US" sz="2400" dirty="0">
                <a:solidFill>
                  <a:schemeClr val="tx1"/>
                </a:solidFill>
              </a:rPr>
              <a:t>Who is faster?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77081" y="456937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292" y="90630"/>
            <a:ext cx="1344559" cy="12776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29852" y="544149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1899537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572" y="1285545"/>
            <a:ext cx="8778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GB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posters, say the correct types of films.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6697" y="5734591"/>
            <a:ext cx="2133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animation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2859" y="5734591"/>
            <a:ext cx="2326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horror film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55826" y="5734590"/>
            <a:ext cx="380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science fiction film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11" y="2095368"/>
            <a:ext cx="2278089" cy="3352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779" y="2984011"/>
            <a:ext cx="3593107" cy="2425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826" y="3111190"/>
            <a:ext cx="3531013" cy="229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3572" y="1264578"/>
            <a:ext cx="87783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Aft>
                <a:spcPts val="0"/>
              </a:spcAft>
            </a:pPr>
            <a:r>
              <a:rPr lang="en-GB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posters, say the correct types of films.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0727" y="5584025"/>
            <a:ext cx="2249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action film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9871" y="5584024"/>
            <a:ext cx="16722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musical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41937" y="558402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fantasy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r="9290"/>
          <a:stretch/>
        </p:blipFill>
        <p:spPr>
          <a:xfrm>
            <a:off x="521607" y="2937650"/>
            <a:ext cx="3267308" cy="2269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133" y="2534589"/>
            <a:ext cx="3564042" cy="2673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85" y="2665141"/>
            <a:ext cx="3876577" cy="254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5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97717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312012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5732393" y="4007075"/>
            <a:ext cx="58278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800" dirty="0"/>
              <a:t>To provide students with some lexical items before reading the text.</a:t>
            </a:r>
            <a:endParaRPr lang="en-US" sz="2800" dirty="0"/>
          </a:p>
        </p:txBody>
      </p:sp>
      <p:pic>
        <p:nvPicPr>
          <p:cNvPr id="2050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6" y="3882848"/>
            <a:ext cx="5608602" cy="280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27962" y="259050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Game: </a:t>
            </a:r>
            <a:r>
              <a:rPr lang="en-US" dirty="0">
                <a:solidFill>
                  <a:schemeClr val="tx1"/>
                </a:solidFill>
              </a:rPr>
              <a:t>Who is faster?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2" name="Curved Connector 21"/>
          <p:cNvCxnSpPr>
            <a:stCxn id="14" idx="3"/>
            <a:endCxn id="15" idx="0"/>
          </p:cNvCxnSpPr>
          <p:nvPr/>
        </p:nvCxnSpPr>
        <p:spPr>
          <a:xfrm>
            <a:off x="2855757" y="1557058"/>
            <a:ext cx="947572" cy="10334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571062" y="2089883"/>
            <a:ext cx="5456245" cy="157886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* Pre-Reading: </a:t>
            </a:r>
          </a:p>
          <a:p>
            <a:r>
              <a:rPr lang="en-US" dirty="0">
                <a:solidFill>
                  <a:schemeClr val="tx1"/>
                </a:solidFill>
              </a:rPr>
              <a:t>      </a:t>
            </a:r>
            <a:r>
              <a:rPr lang="en-US" b="1" i="1" dirty="0">
                <a:solidFill>
                  <a:schemeClr val="tx1"/>
                </a:solidFill>
              </a:rPr>
              <a:t>Vocabulary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</a:t>
            </a:r>
            <a:r>
              <a:rPr lang="en-GB" dirty="0">
                <a:solidFill>
                  <a:schemeClr val="tx1"/>
                </a:solidFill>
              </a:rPr>
              <a:t>Work in pairs. Discuss the following questions.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GB">
                <a:solidFill>
                  <a:schemeClr val="tx1"/>
                </a:solidFill>
              </a:rPr>
              <a:t>Match </a:t>
            </a:r>
            <a:r>
              <a:rPr lang="en-GB" dirty="0">
                <a:solidFill>
                  <a:schemeClr val="tx1"/>
                </a:solidFill>
              </a:rPr>
              <a:t>the words or phrases with their meanings.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15068" y="403935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279" y="37628"/>
            <a:ext cx="1344559" cy="127769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67839" y="491147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32636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11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98528"/>
            <a:ext cx="986441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Discuss the following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603351"/>
            <a:ext cx="92326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&gt;-Do you like fantasies?</a:t>
            </a:r>
          </a:p>
          <a:p>
            <a:pPr>
              <a:lnSpc>
                <a:spcPct val="200000"/>
              </a:lnSpc>
            </a:pPr>
            <a:r>
              <a:rPr lang="en-US" sz="3200" b="1" i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&gt;-Why or why not?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-Yes, I do because they’re surprising and shocking.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I don't like fantasies because it is very boring and not on real facts.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EC0F2E-0109-4B15-8856-E6BADDA3B548}"/>
              </a:ext>
            </a:extLst>
          </p:cNvPr>
          <p:cNvSpPr/>
          <p:nvPr/>
        </p:nvSpPr>
        <p:spPr>
          <a:xfrm>
            <a:off x="9568178" y="5725082"/>
            <a:ext cx="1778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i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fantasy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12" name="Picture 4" descr="Buy Harry Potter &amp;amp; The Sorcerer&amp;#39;s Stone: The Harry Potter Magical Movie  Mode - Microsoft Store">
            <a:extLst>
              <a:ext uri="{FF2B5EF4-FFF2-40B4-BE49-F238E27FC236}">
                <a16:creationId xmlns:a16="http://schemas.microsoft.com/office/drawing/2014/main" id="{DC9092F0-E244-48EA-9010-2A2A7C40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527" y="1398528"/>
            <a:ext cx="2194798" cy="4174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3065</TotalTime>
  <Words>2093</Words>
  <Application>Microsoft Office PowerPoint</Application>
  <PresentationFormat>Widescreen</PresentationFormat>
  <Paragraphs>331</Paragraphs>
  <Slides>36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ChronicaProBookIt</vt:lpstr>
      <vt:lpstr>ChronicaPro-Medium</vt:lpstr>
      <vt:lpstr>ChronicaProMediumIt</vt:lpstr>
      <vt:lpstr>Courier New</vt:lpstr>
      <vt:lpstr>Myriad Pro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User</cp:lastModifiedBy>
  <cp:revision>191</cp:revision>
  <dcterms:created xsi:type="dcterms:W3CDTF">2020-12-09T02:04:09Z</dcterms:created>
  <dcterms:modified xsi:type="dcterms:W3CDTF">2025-04-09T09:16:01Z</dcterms:modified>
</cp:coreProperties>
</file>