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796" r:id="rId2"/>
  </p:sldMasterIdLst>
  <p:notesMasterIdLst>
    <p:notesMasterId r:id="rId29"/>
  </p:notesMasterIdLst>
  <p:sldIdLst>
    <p:sldId id="382" r:id="rId3"/>
    <p:sldId id="383" r:id="rId4"/>
    <p:sldId id="387" r:id="rId5"/>
    <p:sldId id="375" r:id="rId6"/>
    <p:sldId id="385" r:id="rId7"/>
    <p:sldId id="256" r:id="rId8"/>
    <p:sldId id="366" r:id="rId9"/>
    <p:sldId id="354" r:id="rId10"/>
    <p:sldId id="276" r:id="rId11"/>
    <p:sldId id="369" r:id="rId12"/>
    <p:sldId id="368" r:id="rId13"/>
    <p:sldId id="370" r:id="rId14"/>
    <p:sldId id="371" r:id="rId15"/>
    <p:sldId id="372" r:id="rId16"/>
    <p:sldId id="374" r:id="rId17"/>
    <p:sldId id="379" r:id="rId18"/>
    <p:sldId id="380" r:id="rId19"/>
    <p:sldId id="381" r:id="rId20"/>
    <p:sldId id="373" r:id="rId21"/>
    <p:sldId id="386" r:id="rId22"/>
    <p:sldId id="298" r:id="rId23"/>
    <p:sldId id="367" r:id="rId24"/>
    <p:sldId id="327" r:id="rId25"/>
    <p:sldId id="279" r:id="rId26"/>
    <p:sldId id="359" r:id="rId27"/>
    <p:sldId id="3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6113"/>
    <a:srgbClr val="FF99FF"/>
    <a:srgbClr val="E0702A"/>
    <a:srgbClr val="7192A9"/>
    <a:srgbClr val="EF4B66"/>
    <a:srgbClr val="F26548"/>
    <a:srgbClr val="AD4F0F"/>
    <a:srgbClr val="3B87CD"/>
    <a:srgbClr val="5DD2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5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1344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41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29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90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04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66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03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03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37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2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4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32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20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092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78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44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47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378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242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517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66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6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822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974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4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3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99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99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6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2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0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8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8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9.xml"/><Relationship Id="rId3" Type="http://schemas.openxmlformats.org/officeDocument/2006/relationships/slide" Target="slide13.xml"/><Relationship Id="rId7" Type="http://schemas.openxmlformats.org/officeDocument/2006/relationships/slide" Target="slide15.xml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16.png"/><Relationship Id="rId5" Type="http://schemas.openxmlformats.org/officeDocument/2006/relationships/slide" Target="slide17.xml"/><Relationship Id="rId10" Type="http://schemas.openxmlformats.org/officeDocument/2006/relationships/slide" Target="slide18.xml"/><Relationship Id="rId4" Type="http://schemas.openxmlformats.org/officeDocument/2006/relationships/slide" Target="slide12.xml"/><Relationship Id="rId9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207819"/>
            <a:ext cx="3881336" cy="55398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903" tIns="60952" rIns="121903" bIns="6095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GB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October  2024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63121" y="238581"/>
            <a:ext cx="4065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800" b="1" dirty="0" smtClean="0">
                <a:solidFill>
                  <a:srgbClr val="FF0000"/>
                </a:solidFill>
              </a:rPr>
              <a:t>Welcome to our </a:t>
            </a:r>
            <a:r>
              <a:rPr lang="en-GB" sz="2800" b="1" dirty="0" smtClean="0">
                <a:solidFill>
                  <a:srgbClr val="FF0000"/>
                </a:solidFill>
              </a:rPr>
              <a:t>class- 8A!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98" y="5956259"/>
            <a:ext cx="12106102" cy="55398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903" tIns="60952" rIns="121903" bIns="60952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smtClean="0">
                <a:solidFill>
                  <a:srgbClr val="FF0000"/>
                </a:solidFill>
                <a:latin typeface="Calibri" panose="020F0502020204030204"/>
              </a:rPr>
              <a:t>Teacher:   Do </a:t>
            </a:r>
            <a:r>
              <a:rPr lang="en-GB" sz="2800" b="1" dirty="0" err="1" smtClean="0">
                <a:solidFill>
                  <a:srgbClr val="FF0000"/>
                </a:solidFill>
                <a:latin typeface="Calibri" panose="020F0502020204030204"/>
              </a:rPr>
              <a:t>Thi</a:t>
            </a:r>
            <a:r>
              <a:rPr lang="en-GB" sz="2800" b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Calibri" panose="020F0502020204030204"/>
              </a:rPr>
              <a:t>Ngan</a:t>
            </a:r>
            <a:r>
              <a:rPr lang="en-GB" sz="2800" b="1" dirty="0" smtClean="0">
                <a:solidFill>
                  <a:srgbClr val="FF0000"/>
                </a:solidFill>
                <a:latin typeface="Calibri" panose="020F0502020204030204"/>
              </a:rPr>
              <a:t> – Ngoc My Secondary School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46641" y="64336"/>
            <a:ext cx="10426700" cy="901700"/>
          </a:xfrm>
          <a:prstGeom prst="rect">
            <a:avLst/>
          </a:prstGeom>
          <a:noFill/>
          <a:ln>
            <a:noFill/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885" tIns="60943" rIns="121885" bIns="60943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002060"/>
                </a:solidFill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311945" y="1837323"/>
            <a:ext cx="1595967" cy="128111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134391" y="1835738"/>
            <a:ext cx="1625600" cy="1281113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958957" y="1830972"/>
            <a:ext cx="1625600" cy="1281112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783524" y="1837323"/>
            <a:ext cx="1625600" cy="1281112"/>
          </a:xfrm>
          <a:prstGeom prst="rect">
            <a:avLst/>
          </a:prstGeom>
          <a:solidFill>
            <a:srgbClr val="66FF3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666699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311940" y="3300999"/>
            <a:ext cx="1625600" cy="1281112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/>
              <a:t>5</a:t>
            </a:r>
            <a:endParaRPr lang="en-US" sz="10666" b="1" dirty="0"/>
          </a:p>
        </p:txBody>
      </p:sp>
      <p:sp>
        <p:nvSpPr>
          <p:cNvPr id="58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134391" y="3300999"/>
            <a:ext cx="1625600" cy="1281112"/>
          </a:xfrm>
          <a:prstGeom prst="rect">
            <a:avLst/>
          </a:prstGeom>
          <a:solidFill>
            <a:srgbClr val="80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66FFCC"/>
                </a:solidFill>
              </a:rPr>
              <a:t>6</a:t>
            </a:r>
            <a:endParaRPr lang="en-US" sz="10666" b="1" dirty="0">
              <a:solidFill>
                <a:srgbClr val="66FFCC"/>
              </a:solidFill>
            </a:endParaRPr>
          </a:p>
        </p:txBody>
      </p:sp>
      <p:sp>
        <p:nvSpPr>
          <p:cNvPr id="59" name="Rectangl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958957" y="3313699"/>
            <a:ext cx="1625600" cy="128111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FFFF00"/>
                </a:solidFill>
              </a:rPr>
              <a:t>7</a:t>
            </a:r>
            <a:endParaRPr lang="en-US" sz="10666" b="1" dirty="0">
              <a:solidFill>
                <a:srgbClr val="FFFF00"/>
              </a:solidFill>
            </a:endParaRPr>
          </a:p>
        </p:txBody>
      </p:sp>
      <p:sp>
        <p:nvSpPr>
          <p:cNvPr id="60" name="Rectangle 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7791991" y="3313699"/>
            <a:ext cx="1625600" cy="126841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002060"/>
                </a:solidFill>
              </a:rPr>
              <a:t>8</a:t>
            </a:r>
            <a:endParaRPr lang="en-US" sz="10666" b="1" dirty="0">
              <a:solidFill>
                <a:srgbClr val="002060"/>
              </a:solidFill>
            </a:endParaRP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618192" y="5354388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 smtClean="0">
                <a:solidFill>
                  <a:srgbClr val="0000CC"/>
                </a:solidFill>
                <a:latin typeface="Arial" charset="0"/>
              </a:rPr>
              <a:t>BOYS</a:t>
            </a:r>
            <a:endParaRPr lang="en-US" sz="3733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618192" y="5887788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 smtClean="0">
                <a:solidFill>
                  <a:srgbClr val="FF0000"/>
                </a:solidFill>
                <a:latin typeface="Arial" charset="0"/>
              </a:rPr>
              <a:t>GIRLS</a:t>
            </a:r>
            <a:endParaRPr lang="en-US" sz="3733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243792" y="53543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latin typeface="Arial" charset="0"/>
              </a:rPr>
              <a:t>2</a:t>
            </a:r>
          </a:p>
        </p:txBody>
      </p:sp>
      <p:sp>
        <p:nvSpPr>
          <p:cNvPr id="35859" name="AutoShape 19"/>
          <p:cNvSpPr>
            <a:spLocks noChangeArrowheads="1"/>
          </p:cNvSpPr>
          <p:nvPr/>
        </p:nvSpPr>
        <p:spPr bwMode="auto">
          <a:xfrm>
            <a:off x="2243792" y="58877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3564592" y="53543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4885392" y="53543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206192" y="53543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7526992" y="53543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8847792" y="53543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>
            <a:off x="10168592" y="53543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14</a:t>
            </a:r>
          </a:p>
        </p:txBody>
      </p:sp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10168592" y="58877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8847792" y="58877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7526992" y="58877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206192" y="58877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4885392" y="58877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3564592" y="5887788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2306677"/>
            <a:ext cx="2032000" cy="173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4780"/>
            <a:ext cx="2243792" cy="179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11138170" y="64336"/>
            <a:ext cx="749030" cy="44150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1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7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3" dur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5" dur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18" dur="1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5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31" dur="1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44" dur="1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70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10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 nodeType="clickPar">
                      <p:stCondLst>
                        <p:cond delay="0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3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58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 nodeType="clickPar">
                      <p:stCondLst>
                        <p:cond delay="0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0" dur="10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4" dur="10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8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 nodeType="clickPar">
                      <p:stCondLst>
                        <p:cond delay="0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10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10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 nodeType="clickPar">
                      <p:stCondLst>
                        <p:cond delay="0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 nodeType="clickPar">
                      <p:stCondLst>
                        <p:cond delay="indefinite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10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10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58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 nodeType="clickPar">
                      <p:stCondLst>
                        <p:cond delay="0"/>
                      </p:stCondLst>
                      <p:childTnLst>
                        <p:par>
                          <p:cTn id="2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 nodeType="clickPar">
                      <p:stCondLst>
                        <p:cond delay="indefinite"/>
                      </p:stCondLst>
                      <p:childTnLst>
                        <p:par>
                          <p:cTn id="2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3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35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 nodeType="clickPar">
                      <p:stCondLst>
                        <p:cond delay="0"/>
                      </p:stCondLst>
                      <p:childTnLst>
                        <p:par>
                          <p:cTn id="2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10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10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10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10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6"/>
                  </p:tgtEl>
                </p:cond>
              </p:nextCondLst>
            </p:seq>
          </p:childTnLst>
        </p:cTn>
      </p:par>
    </p:tnLst>
    <p:bldLst>
      <p:bldP spid="4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131886" y="1617893"/>
            <a:ext cx="12060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</a:rPr>
              <a:t>1. </a:t>
            </a:r>
            <a:r>
              <a:rPr lang="en-US" sz="2800" dirty="0"/>
              <a:t>Every morning nick gets up ten minutes (early) </a:t>
            </a:r>
            <a:r>
              <a:rPr lang="en-US" sz="2800" dirty="0" smtClean="0"/>
              <a:t>  ______ </a:t>
            </a:r>
            <a:r>
              <a:rPr lang="en-US" sz="2800" dirty="0"/>
              <a:t>than his sister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083782" y="292076"/>
            <a:ext cx="980985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suitable comparative forms of the adverbs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2623" y="41107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603478" y="3247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BF8C730-40BA-383F-F27A-83185D1D2046}"/>
              </a:ext>
            </a:extLst>
          </p:cNvPr>
          <p:cNvSpPr txBox="1"/>
          <p:nvPr/>
        </p:nvSpPr>
        <p:spPr>
          <a:xfrm>
            <a:off x="7523019" y="1617893"/>
            <a:ext cx="1636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earlier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11361907" y="6284068"/>
            <a:ext cx="535021" cy="496110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" y="6009661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63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287528" y="1844665"/>
            <a:ext cx="11765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C00000"/>
                </a:solidFill>
              </a:rPr>
              <a:t>2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I speak French (fluently)   ______________    </a:t>
            </a:r>
            <a:r>
              <a:rPr lang="en-US" sz="2800" dirty="0" smtClean="0"/>
              <a:t>now </a:t>
            </a:r>
            <a:r>
              <a:rPr lang="en-US" sz="2800" dirty="0"/>
              <a:t>than I did last year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083782" y="292076"/>
            <a:ext cx="980985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suitable comparative forms of the adverbs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2623" y="41107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603478" y="3247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68986C-3003-950B-F177-9F1F9926540F}"/>
              </a:ext>
            </a:extLst>
          </p:cNvPr>
          <p:cNvSpPr txBox="1"/>
          <p:nvPr/>
        </p:nvSpPr>
        <p:spPr>
          <a:xfrm>
            <a:off x="4351233" y="1783110"/>
            <a:ext cx="3274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  more fluently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11361907" y="6284068"/>
            <a:ext cx="535021" cy="496110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" y="6009661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5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340468" y="1509840"/>
            <a:ext cx="10636442" cy="1304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r>
              <a:rPr lang="en-US" sz="2800" b="1" dirty="0">
                <a:solidFill>
                  <a:srgbClr val="F26548"/>
                </a:solidFill>
              </a:rPr>
              <a:t>.</a:t>
            </a:r>
            <a:r>
              <a:rPr lang="en-US" sz="2800" dirty="0">
                <a:solidFill>
                  <a:srgbClr val="F26548"/>
                </a:solidFill>
              </a:rPr>
              <a:t> </a:t>
            </a:r>
            <a:r>
              <a:rPr lang="en-US" sz="2800" dirty="0" smtClean="0"/>
              <a:t>You’ll </a:t>
            </a:r>
            <a:r>
              <a:rPr lang="en-US" sz="2800" dirty="0"/>
              <a:t>find your way around the village (easily) ______________ if you have a good map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083782" y="292076"/>
            <a:ext cx="980985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suitable comparative forms of the adverbs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2623" y="41107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603478" y="3247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3391025-7B27-DC07-1CF0-D943DAA19045}"/>
              </a:ext>
            </a:extLst>
          </p:cNvPr>
          <p:cNvSpPr txBox="1"/>
          <p:nvPr/>
        </p:nvSpPr>
        <p:spPr>
          <a:xfrm>
            <a:off x="7919182" y="1600313"/>
            <a:ext cx="23767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more easily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11361907" y="6284068"/>
            <a:ext cx="535021" cy="496110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" y="6009661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0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398834" y="1804274"/>
            <a:ext cx="12060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C00000"/>
                </a:solidFill>
              </a:rPr>
              <a:t>4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It rained (heavily) </a:t>
            </a:r>
            <a:r>
              <a:rPr lang="en-US" sz="2800" dirty="0" smtClean="0"/>
              <a:t>____________</a:t>
            </a:r>
            <a:r>
              <a:rPr lang="en-US" sz="2800" dirty="0"/>
              <a:t>___</a:t>
            </a:r>
            <a:r>
              <a:rPr lang="en-US" sz="2800" dirty="0" smtClean="0"/>
              <a:t> </a:t>
            </a:r>
            <a:r>
              <a:rPr lang="en-US" sz="2800" dirty="0"/>
              <a:t>today than it did yesterday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083782" y="292076"/>
            <a:ext cx="980985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suitable comparative forms of the adverbs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2623" y="41107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603478" y="3247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652B2B4-DE6B-FEB4-9E7D-B7ACCFAB8E73}"/>
              </a:ext>
            </a:extLst>
          </p:cNvPr>
          <p:cNvSpPr txBox="1"/>
          <p:nvPr/>
        </p:nvSpPr>
        <p:spPr>
          <a:xfrm>
            <a:off x="3548395" y="1744320"/>
            <a:ext cx="25011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more heavily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11361907" y="6284068"/>
            <a:ext cx="535021" cy="496110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" y="6009661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4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0" y="1242080"/>
            <a:ext cx="12060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C00000"/>
                </a:solidFill>
              </a:rPr>
              <a:t>5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If you work (hard) </a:t>
            </a:r>
            <a:r>
              <a:rPr lang="en-US" sz="2800" dirty="0" smtClean="0"/>
              <a:t>_________, </a:t>
            </a:r>
            <a:r>
              <a:rPr lang="en-US" sz="2800" dirty="0"/>
              <a:t>you will do (well) </a:t>
            </a:r>
            <a:r>
              <a:rPr lang="en-US" sz="2800" dirty="0" smtClean="0"/>
              <a:t>________ </a:t>
            </a:r>
            <a:r>
              <a:rPr lang="en-US" sz="2800" dirty="0"/>
              <a:t>in your exam.</a:t>
            </a:r>
            <a:endParaRPr lang="vi-VN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083782" y="292076"/>
            <a:ext cx="980985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suitable comparative forms of the adverbs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2623" y="41107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603478" y="3247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1066077-4004-5B92-1E55-9CBB3246E96D}"/>
              </a:ext>
            </a:extLst>
          </p:cNvPr>
          <p:cNvSpPr txBox="1"/>
          <p:nvPr/>
        </p:nvSpPr>
        <p:spPr>
          <a:xfrm>
            <a:off x="3321074" y="1179142"/>
            <a:ext cx="1577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harder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0BAD51A-FAEA-A950-E4C0-21DE7DE7ED0E}"/>
              </a:ext>
            </a:extLst>
          </p:cNvPr>
          <p:cNvSpPr txBox="1"/>
          <p:nvPr/>
        </p:nvSpPr>
        <p:spPr>
          <a:xfrm>
            <a:off x="7712423" y="1186011"/>
            <a:ext cx="1534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better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11361907" y="6284068"/>
            <a:ext cx="535021" cy="496110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" y="6009661"/>
            <a:ext cx="1200150" cy="83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64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222CB0-577E-4B8B-B039-A35E3673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02" y="1472251"/>
            <a:ext cx="6576665" cy="41745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F720CF9-BF34-4187-8042-88DBE5FB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99" y="5"/>
            <a:ext cx="1567605" cy="170613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E394AA8-C4F2-4D58-A6C4-D4D4A398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567605" cy="170613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7BFF9B9-FF16-47C3-AB70-9CB878EA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99" y="5151869"/>
            <a:ext cx="1567605" cy="170613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D3A0704-6265-43C3-83D3-D86E7038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1868"/>
            <a:ext cx="1567605" cy="170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3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222CB0-577E-4B8B-B039-A35E3673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02" y="1472251"/>
            <a:ext cx="6576665" cy="41745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F720CF9-BF34-4187-8042-88DBE5FB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99" y="5"/>
            <a:ext cx="1567605" cy="170613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E394AA8-C4F2-4D58-A6C4-D4D4A398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567605" cy="170613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7BFF9B9-FF16-47C3-AB70-9CB878EA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99" y="5151869"/>
            <a:ext cx="1567605" cy="170613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D3A0704-6265-43C3-83D3-D86E7038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1868"/>
            <a:ext cx="1567605" cy="1706137"/>
          </a:xfrm>
          <a:prstGeom prst="rect">
            <a:avLst/>
          </a:prstGeom>
        </p:spPr>
      </p:pic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9910918" y="6238569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5356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222CB0-577E-4B8B-B039-A35E3673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02" y="1472251"/>
            <a:ext cx="6576665" cy="41745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F720CF9-BF34-4187-8042-88DBE5FB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99" y="5"/>
            <a:ext cx="1567605" cy="170613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E394AA8-C4F2-4D58-A6C4-D4D4A398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567605" cy="170613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7BFF9B9-FF16-47C3-AB70-9CB878EA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99" y="5151869"/>
            <a:ext cx="1567605" cy="170613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D3A0704-6265-43C3-83D3-D86E7038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1868"/>
            <a:ext cx="1567605" cy="1706137"/>
          </a:xfrm>
          <a:prstGeom prst="rect">
            <a:avLst/>
          </a:prstGeom>
        </p:spPr>
      </p:pic>
      <p:sp>
        <p:nvSpPr>
          <p:cNvPr id="11" name="Action Button: Home 10">
            <a:hlinkClick r:id="rId5" action="ppaction://hlinksldjump" highlightClick="1"/>
          </p:cNvPr>
          <p:cNvSpPr/>
          <p:nvPr/>
        </p:nvSpPr>
        <p:spPr>
          <a:xfrm>
            <a:off x="9910918" y="6238569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3228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0" y="1164228"/>
            <a:ext cx="1206011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</a:rPr>
              <a:t>1</a:t>
            </a:r>
            <a:r>
              <a:rPr lang="en-US" sz="2800" b="1" dirty="0">
                <a:solidFill>
                  <a:srgbClr val="F26548"/>
                </a:solidFill>
              </a:rPr>
              <a:t>. </a:t>
            </a:r>
            <a:r>
              <a:rPr lang="en-US" sz="2800" dirty="0"/>
              <a:t>Every morning nick gets up ten minutes (early</a:t>
            </a:r>
            <a:r>
              <a:rPr lang="en-US" sz="2800" dirty="0" smtClean="0"/>
              <a:t>)   ______ </a:t>
            </a:r>
            <a:r>
              <a:rPr lang="en-US" sz="2800" dirty="0"/>
              <a:t>than his sister.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</a:rPr>
              <a:t>2</a:t>
            </a:r>
            <a:r>
              <a:rPr lang="en-US" sz="2800" b="1" dirty="0">
                <a:solidFill>
                  <a:srgbClr val="F26548"/>
                </a:solidFill>
              </a:rPr>
              <a:t>.</a:t>
            </a:r>
            <a:r>
              <a:rPr lang="en-US" sz="2800" dirty="0">
                <a:solidFill>
                  <a:srgbClr val="F26548"/>
                </a:solidFill>
              </a:rPr>
              <a:t> </a:t>
            </a:r>
            <a:r>
              <a:rPr lang="en-US" sz="2800" dirty="0"/>
              <a:t>I speak French (fluently)   ______________    </a:t>
            </a:r>
            <a:r>
              <a:rPr lang="en-US" sz="2800" dirty="0" smtClean="0"/>
              <a:t>now </a:t>
            </a:r>
            <a:r>
              <a:rPr lang="en-US" sz="2800" dirty="0"/>
              <a:t>than I did last year.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</a:rPr>
              <a:t>3.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You’ll </a:t>
            </a:r>
            <a:r>
              <a:rPr lang="en-US" sz="2800" dirty="0"/>
              <a:t>find your way around the village (easily) _____________ if you have a good map</a:t>
            </a:r>
            <a:r>
              <a:rPr lang="en-US" sz="2800" dirty="0" smtClean="0"/>
              <a:t>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</a:rPr>
              <a:t>4.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It rained (heavily) ________________ today than it did yesterday.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</a:rPr>
              <a:t>5.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If you work (hard) </a:t>
            </a:r>
            <a:r>
              <a:rPr lang="en-US" sz="2800" dirty="0" smtClean="0"/>
              <a:t>_________, </a:t>
            </a:r>
            <a:r>
              <a:rPr lang="en-US" sz="2800" dirty="0"/>
              <a:t>you will do (well) </a:t>
            </a:r>
            <a:r>
              <a:rPr lang="en-US" sz="2800" dirty="0" smtClean="0"/>
              <a:t>________ </a:t>
            </a:r>
            <a:r>
              <a:rPr lang="en-US" sz="2800" dirty="0"/>
              <a:t>in your exam.</a:t>
            </a:r>
            <a:endParaRPr lang="vi-VN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083782" y="292076"/>
            <a:ext cx="980985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suitable comparative forms of the adverbs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2623" y="41107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603478" y="3247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BF8C730-40BA-383F-F27A-83185D1D2046}"/>
              </a:ext>
            </a:extLst>
          </p:cNvPr>
          <p:cNvSpPr txBox="1"/>
          <p:nvPr/>
        </p:nvSpPr>
        <p:spPr>
          <a:xfrm>
            <a:off x="7527412" y="1081235"/>
            <a:ext cx="1348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earlier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68986C-3003-950B-F177-9F1F9926540F}"/>
              </a:ext>
            </a:extLst>
          </p:cNvPr>
          <p:cNvSpPr txBox="1"/>
          <p:nvPr/>
        </p:nvSpPr>
        <p:spPr>
          <a:xfrm>
            <a:off x="4311203" y="1689721"/>
            <a:ext cx="32162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more fluently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3391025-7B27-DC07-1CF0-D943DAA19045}"/>
              </a:ext>
            </a:extLst>
          </p:cNvPr>
          <p:cNvSpPr txBox="1"/>
          <p:nvPr/>
        </p:nvSpPr>
        <p:spPr>
          <a:xfrm>
            <a:off x="7527412" y="2295670"/>
            <a:ext cx="23767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more easily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652B2B4-DE6B-FEB4-9E7D-B7ACCFAB8E73}"/>
              </a:ext>
            </a:extLst>
          </p:cNvPr>
          <p:cNvSpPr txBox="1"/>
          <p:nvPr/>
        </p:nvSpPr>
        <p:spPr>
          <a:xfrm>
            <a:off x="3297049" y="3260001"/>
            <a:ext cx="25011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more heavily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1066077-4004-5B92-1E55-9CBB3246E96D}"/>
              </a:ext>
            </a:extLst>
          </p:cNvPr>
          <p:cNvSpPr txBox="1"/>
          <p:nvPr/>
        </p:nvSpPr>
        <p:spPr>
          <a:xfrm>
            <a:off x="3335999" y="3858719"/>
            <a:ext cx="1577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harder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0BAD51A-FAEA-A950-E4C0-21DE7DE7ED0E}"/>
              </a:ext>
            </a:extLst>
          </p:cNvPr>
          <p:cNvSpPr txBox="1"/>
          <p:nvPr/>
        </p:nvSpPr>
        <p:spPr>
          <a:xfrm>
            <a:off x="7730836" y="3844776"/>
            <a:ext cx="1339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better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11361907" y="6284068"/>
            <a:ext cx="535021" cy="496110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3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39290"/>
            <a:ext cx="8991600" cy="164592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Memory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6073" y="2299855"/>
            <a:ext cx="8693727" cy="3292583"/>
          </a:xfrm>
        </p:spPr>
        <p:txBody>
          <a:bodyPr/>
          <a:lstStyle/>
          <a:p>
            <a:pPr marL="514350" lvl="0" indent="-514350" algn="l">
              <a:spcBef>
                <a:spcPts val="0"/>
              </a:spcBef>
              <a:buClrTx/>
              <a:buAutoNum type="arabicPeriod"/>
            </a:pPr>
            <a:r>
              <a:rPr lang="en-US" sz="2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What </a:t>
            </a:r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can you see in </a:t>
            </a:r>
            <a:r>
              <a:rPr lang="en-US" sz="2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the video?</a:t>
            </a:r>
          </a:p>
          <a:p>
            <a:pPr marL="514350" lvl="0" indent="-514350" algn="l">
              <a:spcBef>
                <a:spcPts val="0"/>
              </a:spcBef>
              <a:buClrTx/>
              <a:buAutoNum type="arabicPeriod"/>
            </a:pPr>
            <a:r>
              <a:rPr lang="en-US" sz="2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Write the words for the pictures.</a:t>
            </a:r>
            <a:endParaRPr lang="en-US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2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7447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structure have met in exercise 3?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comparative forms of the adverbs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42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B89D1BF-27E1-93FE-88E3-6C1CCC63A373}"/>
              </a:ext>
            </a:extLst>
          </p:cNvPr>
          <p:cNvSpPr txBox="1"/>
          <p:nvPr/>
        </p:nvSpPr>
        <p:spPr>
          <a:xfrm>
            <a:off x="296730" y="1888471"/>
            <a:ext cx="822814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 smtClean="0">
                <a:solidFill>
                  <a:srgbClr val="F26548"/>
                </a:solidFill>
                <a:effectLst/>
              </a:rPr>
              <a:t>1. </a:t>
            </a:r>
            <a:r>
              <a:rPr lang="en-US" sz="3200" b="0" i="0" dirty="0" smtClean="0">
                <a:solidFill>
                  <a:srgbClr val="242021"/>
                </a:solidFill>
                <a:effectLst/>
              </a:rPr>
              <a:t>I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run faster as my brother does</a:t>
            </a:r>
            <a:r>
              <a:rPr lang="en-US" sz="3200" b="0" i="0" dirty="0" smtClean="0">
                <a:solidFill>
                  <a:srgbClr val="242021"/>
                </a:solidFill>
                <a:effectLst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People in the city seem to react quicklier to changes than those in the country.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endParaRPr lang="vi-VN" sz="3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02628" y="128857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6384" y="1322958"/>
            <a:ext cx="955758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 the mistakes in the sentences and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correct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them.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930" y="11723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0F24E6-7C4C-6E6D-D5A1-B8B84E32C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851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646218" y="2535382"/>
            <a:ext cx="443346" cy="277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192982" y="4017719"/>
            <a:ext cx="1857061" cy="278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ộp Văn bản 5">
            <a:extLst>
              <a:ext uri="{FF2B5EF4-FFF2-40B4-BE49-F238E27FC236}">
                <a16:creationId xmlns:a16="http://schemas.microsoft.com/office/drawing/2014/main" id="{70F37DE9-F446-D7A0-61E4-92C5F9A2C153}"/>
              </a:ext>
            </a:extLst>
          </p:cNvPr>
          <p:cNvSpPr txBox="1"/>
          <p:nvPr/>
        </p:nvSpPr>
        <p:spPr>
          <a:xfrm>
            <a:off x="1898624" y="2423839"/>
            <a:ext cx="2153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→ than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Hộp Văn bản 5">
            <a:extLst>
              <a:ext uri="{FF2B5EF4-FFF2-40B4-BE49-F238E27FC236}">
                <a16:creationId xmlns:a16="http://schemas.microsoft.com/office/drawing/2014/main" id="{70F37DE9-F446-D7A0-61E4-92C5F9A2C153}"/>
              </a:ext>
            </a:extLst>
          </p:cNvPr>
          <p:cNvSpPr txBox="1"/>
          <p:nvPr/>
        </p:nvSpPr>
        <p:spPr>
          <a:xfrm>
            <a:off x="6124796" y="4017719"/>
            <a:ext cx="3498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→ 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more 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quickly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B89D1BF-27E1-93FE-88E3-6C1CCC63A373}"/>
              </a:ext>
            </a:extLst>
          </p:cNvPr>
          <p:cNvSpPr txBox="1"/>
          <p:nvPr/>
        </p:nvSpPr>
        <p:spPr>
          <a:xfrm>
            <a:off x="296730" y="1888471"/>
            <a:ext cx="869162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 smtClean="0">
                <a:solidFill>
                  <a:srgbClr val="F26548"/>
                </a:solidFill>
                <a:effectLst/>
              </a:rPr>
              <a:t>3</a:t>
            </a:r>
            <a:r>
              <a:rPr lang="en-US" sz="3000" b="1" i="0" dirty="0">
                <a:solidFill>
                  <a:srgbClr val="F26548"/>
                </a:solidFill>
                <a:effectLst/>
              </a:rPr>
              <a:t>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We need to work more hardly, especially at exam time</a:t>
            </a:r>
            <a:r>
              <a:rPr lang="en-US" sz="3000" b="0" i="0" dirty="0" smtClean="0">
                <a:solidFill>
                  <a:srgbClr val="242021"/>
                </a:solidFill>
                <a:effectLst/>
              </a:rPr>
              <a:t>.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000" b="0" i="0" dirty="0">
                <a:solidFill>
                  <a:srgbClr val="242021"/>
                </a:solidFill>
                <a:effectLst/>
              </a:rPr>
            </a:br>
            <a:r>
              <a:rPr lang="en-US" sz="30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3000" dirty="0">
                <a:solidFill>
                  <a:srgbClr val="242021"/>
                </a:solidFill>
              </a:rPr>
              <a:t>Y</a:t>
            </a:r>
            <a:r>
              <a:rPr lang="en-US" sz="3000" b="0" i="0" dirty="0" smtClean="0">
                <a:solidFill>
                  <a:srgbClr val="242021"/>
                </a:solidFill>
                <a:effectLst/>
              </a:rPr>
              <a:t>ou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must finish harvesting the rice the earlier this year than you did last year</a:t>
            </a:r>
            <a:r>
              <a:rPr lang="en-US" sz="3000" b="0" i="0" dirty="0" smtClean="0">
                <a:solidFill>
                  <a:srgbClr val="242021"/>
                </a:solidFill>
                <a:effectLst/>
              </a:rPr>
              <a:t>.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000" b="0" i="0" dirty="0">
                <a:solidFill>
                  <a:srgbClr val="242021"/>
                </a:solidFill>
                <a:effectLst/>
              </a:rPr>
            </a:br>
            <a:r>
              <a:rPr lang="en-US" sz="3000" b="1" i="0" dirty="0">
                <a:solidFill>
                  <a:srgbClr val="F26548"/>
                </a:solidFill>
                <a:effectLst/>
              </a:rPr>
              <a:t>5.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As they climbed more highly up the mountain, the air became </a:t>
            </a:r>
            <a:r>
              <a:rPr lang="en-US" sz="3000" b="0" i="0" dirty="0" smtClean="0">
                <a:solidFill>
                  <a:srgbClr val="242021"/>
                </a:solidFill>
                <a:effectLst/>
              </a:rPr>
              <a:t>cooler.</a:t>
            </a:r>
            <a:endParaRPr lang="vi-VN" sz="3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02628" y="128857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6385" y="1322958"/>
            <a:ext cx="936302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 the mistakes in the sentences and correct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them.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930" y="11723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0F24E6-7C4C-6E6D-D5A1-B8B84E32C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851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806207" y="2354094"/>
            <a:ext cx="1891692" cy="20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317795" y="3694477"/>
            <a:ext cx="137147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651430" y="5077008"/>
            <a:ext cx="1936665" cy="167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Hộp Văn bản 5">
            <a:extLst>
              <a:ext uri="{FF2B5EF4-FFF2-40B4-BE49-F238E27FC236}">
                <a16:creationId xmlns:a16="http://schemas.microsoft.com/office/drawing/2014/main" id="{70F37DE9-F446-D7A0-61E4-92C5F9A2C153}"/>
              </a:ext>
            </a:extLst>
          </p:cNvPr>
          <p:cNvSpPr txBox="1"/>
          <p:nvPr/>
        </p:nvSpPr>
        <p:spPr>
          <a:xfrm>
            <a:off x="3421907" y="2354094"/>
            <a:ext cx="1912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→ harder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3" name="Hộp Văn bản 5">
            <a:extLst>
              <a:ext uri="{FF2B5EF4-FFF2-40B4-BE49-F238E27FC236}">
                <a16:creationId xmlns:a16="http://schemas.microsoft.com/office/drawing/2014/main" id="{70F37DE9-F446-D7A0-61E4-92C5F9A2C153}"/>
              </a:ext>
            </a:extLst>
          </p:cNvPr>
          <p:cNvSpPr txBox="1"/>
          <p:nvPr/>
        </p:nvSpPr>
        <p:spPr>
          <a:xfrm>
            <a:off x="6317795" y="3694477"/>
            <a:ext cx="1911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→ earlier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4" name="Hộp Văn bản 5">
            <a:extLst>
              <a:ext uri="{FF2B5EF4-FFF2-40B4-BE49-F238E27FC236}">
                <a16:creationId xmlns:a16="http://schemas.microsoft.com/office/drawing/2014/main" id="{70F37DE9-F446-D7A0-61E4-92C5F9A2C153}"/>
              </a:ext>
            </a:extLst>
          </p:cNvPr>
          <p:cNvSpPr txBox="1"/>
          <p:nvPr/>
        </p:nvSpPr>
        <p:spPr>
          <a:xfrm>
            <a:off x="3651430" y="5191076"/>
            <a:ext cx="19366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→ higher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943D9978-6802-177F-37C2-54A034C8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398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122AC59-702B-F473-50BE-1F17B598739A}"/>
              </a:ext>
            </a:extLst>
          </p:cNvPr>
          <p:cNvSpPr txBox="1"/>
          <p:nvPr/>
        </p:nvSpPr>
        <p:spPr>
          <a:xfrm>
            <a:off x="467612" y="1375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3E93E9E-3823-FD48-0373-D694B2903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22" t="26104" r="22530" b="59650"/>
          <a:stretch/>
        </p:blipFill>
        <p:spPr>
          <a:xfrm>
            <a:off x="166470" y="1209546"/>
            <a:ext cx="7566347" cy="121634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D31909F-A73F-4BD0-B739-075EC645F559}"/>
              </a:ext>
            </a:extLst>
          </p:cNvPr>
          <p:cNvSpPr txBox="1"/>
          <p:nvPr/>
        </p:nvSpPr>
        <p:spPr>
          <a:xfrm>
            <a:off x="387614" y="2867943"/>
            <a:ext cx="71952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Show your 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group’s slides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about a village that you would like to live in. 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Present your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ideas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to the class.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8EDF97-AC9E-2BAE-AD93-37E6D8E117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14537" r="16323" b="14797"/>
          <a:stretch/>
        </p:blipFill>
        <p:spPr>
          <a:xfrm>
            <a:off x="7582830" y="1130217"/>
            <a:ext cx="4526620" cy="569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-3532" y="3531"/>
            <a:ext cx="12292513" cy="1083309"/>
            <a:chOff x="0" y="-3"/>
            <a:chExt cx="12192000" cy="1083309"/>
          </a:xfrm>
        </p:grpSpPr>
        <p:sp>
          <p:nvSpPr>
            <p:cNvPr id="35" name="Round Single Corner Rectangle 3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ound Single Corner Rectangle 3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ound Single Corner Rectangle 3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122" y="1226045"/>
            <a:ext cx="48815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5526"/>
            <a:ext cx="9853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What have we learnt in Unit 2?</a:t>
            </a:r>
            <a:endParaRPr lang="vi-VN" sz="2800" b="1" dirty="0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47F97D96-4962-2D27-6928-57D1430C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82" y="1593839"/>
            <a:ext cx="8903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200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words about life in the countryside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47F97D96-4962-2D27-6928-57D1430C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93353"/>
            <a:ext cx="99677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200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the sounds /ə/ and /ɪ/ in words and sentences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21">
            <a:extLst>
              <a:ext uri="{FF2B5EF4-FFF2-40B4-BE49-F238E27FC236}">
                <a16:creationId xmlns:a16="http://schemas.microsoft.com/office/drawing/2014/main" id="{47F97D96-4962-2D27-6928-57D1430C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82" y="3096171"/>
            <a:ext cx="86771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comparative forms of adverbs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47F97D96-4962-2D27-6928-57D1430C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83" y="3604698"/>
            <a:ext cx="96783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200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giving and responding to compliments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8" grpId="0"/>
      <p:bldP spid="40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48127" y="137565"/>
            <a:ext cx="33223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8127" y="1253753"/>
            <a:ext cx="8149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Do exercises in the workbook</a:t>
            </a:r>
            <a:r>
              <a:rPr lang="en-US" sz="2800" dirty="0" smtClean="0"/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Prepare unit 3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53" y="2877805"/>
            <a:ext cx="3549868" cy="35498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5476677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215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73" y="0"/>
            <a:ext cx="1301086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68" y="1265790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30" y="258742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92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iếng 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37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-112044" y="1983295"/>
            <a:ext cx="2876704" cy="55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3" tIns="60952" rIns="121903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harvesting rice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8713" y="4098394"/>
            <a:ext cx="3096483" cy="55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3" tIns="60952" rIns="121903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flying kites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192761" y="1918997"/>
            <a:ext cx="2832984" cy="55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3" tIns="60952" rIns="121903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drying rice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950954" y="6282046"/>
            <a:ext cx="2625370" cy="55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3" tIns="60952" rIns="121903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feeding pigs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583" y="133089"/>
            <a:ext cx="2937162" cy="1820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742" y="2462854"/>
            <a:ext cx="2867454" cy="1716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583" y="2577310"/>
            <a:ext cx="2937162" cy="16023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5196" y="4658034"/>
            <a:ext cx="2775072" cy="16630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51" y="174098"/>
            <a:ext cx="2707100" cy="1869891"/>
          </a:xfrm>
          <a:prstGeom prst="rect">
            <a:avLst/>
          </a:prstGeom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881872" y="4170457"/>
            <a:ext cx="3145367" cy="55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erding buffaloes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ttp://aglobalkitchen.com/wp-content/uploads/2014/09/AGKGreenRice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4683" y="133090"/>
            <a:ext cx="2651282" cy="17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0954" y="1892612"/>
            <a:ext cx="2164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loading rice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r="51598"/>
          <a:stretch/>
        </p:blipFill>
        <p:spPr>
          <a:xfrm>
            <a:off x="6062024" y="2491317"/>
            <a:ext cx="2931051" cy="1761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69035" y="4178599"/>
            <a:ext cx="2724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ploughing fields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l="48414"/>
          <a:stretch/>
        </p:blipFill>
        <p:spPr>
          <a:xfrm>
            <a:off x="137953" y="4590820"/>
            <a:ext cx="2996730" cy="17601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953" y="6256030"/>
            <a:ext cx="2813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catching fish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/>
          <a:srcRect l="48410"/>
          <a:stretch/>
        </p:blipFill>
        <p:spPr>
          <a:xfrm>
            <a:off x="5841598" y="105911"/>
            <a:ext cx="3108438" cy="18970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/>
          <a:srcRect l="48149"/>
          <a:stretch/>
        </p:blipFill>
        <p:spPr>
          <a:xfrm>
            <a:off x="3216223" y="2471180"/>
            <a:ext cx="2966079" cy="1745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90625" y="4146114"/>
            <a:ext cx="2649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milking cows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40269" y="1970246"/>
            <a:ext cx="29541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unloading rice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Hình ảnh 1">
            <a:extLst>
              <a:ext uri="{FF2B5EF4-FFF2-40B4-BE49-F238E27FC236}">
                <a16:creationId xmlns:a16="http://schemas.microsoft.com/office/drawing/2014/main" id="{B8C2DA35-45B6-B401-3CE1-5BF8408332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076" y="4740838"/>
            <a:ext cx="3032670" cy="15151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088583" y="6256030"/>
            <a:ext cx="2937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picturesque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Hình ảnh 4">
            <a:extLst>
              <a:ext uri="{FF2B5EF4-FFF2-40B4-BE49-F238E27FC236}">
                <a16:creationId xmlns:a16="http://schemas.microsoft.com/office/drawing/2014/main" id="{A80CDDEA-36EA-BB50-6F69-A3781C3785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35" y="4701819"/>
            <a:ext cx="2341343" cy="155421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91567" y="6282046"/>
            <a:ext cx="803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vast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14657" y="133089"/>
            <a:ext cx="845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320" y="228444"/>
            <a:ext cx="612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06625" y="10591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0061" y="237900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203284" y="15259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40935" y="2995194"/>
            <a:ext cx="938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97326" y="246285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 flipH="1">
            <a:off x="9203283" y="2537277"/>
            <a:ext cx="5503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90217" y="4590820"/>
            <a:ext cx="543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31796" y="463331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105709" y="4652376"/>
            <a:ext cx="523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870753" y="4683887"/>
            <a:ext cx="543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9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31" grpId="0"/>
      <p:bldP spid="2" grpId="0"/>
      <p:bldP spid="5" grpId="0"/>
      <p:bldP spid="8" grpId="0"/>
      <p:bldP spid="11" grpId="0"/>
      <p:bldP spid="13" grpId="0"/>
      <p:bldP spid="14" grpId="0"/>
      <p:bldP spid="15" grpId="0"/>
      <p:bldP spid="3" grpId="0"/>
      <p:bldP spid="10" grpId="0"/>
      <p:bldP spid="21" grpId="0"/>
      <p:bldP spid="22" grpId="0"/>
      <p:bldP spid="23" grpId="0"/>
      <p:bldP spid="25" grpId="0"/>
      <p:bldP spid="26" grpId="0"/>
      <p:bldP spid="37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127"/>
            <a:ext cx="6179128" cy="137145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D361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pictures about ?</a:t>
            </a:r>
            <a:endParaRPr lang="en-US" sz="4000" dirty="0">
              <a:solidFill>
                <a:srgbClr val="D361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7018" y="1468582"/>
            <a:ext cx="5430982" cy="955963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→ 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our new lesson 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4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7" y="169354"/>
            <a:ext cx="83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36074" y="1294337"/>
            <a:ext cx="10874596" cy="625641"/>
          </a:xfrm>
          <a:prstGeom prst="roundRect">
            <a:avLst>
              <a:gd name="adj" fmla="val 4266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436"/>
            <a:ext cx="1247485" cy="11854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82436" y="1302729"/>
            <a:ext cx="10623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15: LESSON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LOOKING BACK &amp; PROJECT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9978"/>
            <a:ext cx="12191999" cy="493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Hộp Văn bản 2">
            <a:extLst>
              <a:ext uri="{FF2B5EF4-FFF2-40B4-BE49-F238E27FC236}">
                <a16:creationId xmlns:a16="http://schemas.microsoft.com/office/drawing/2014/main" id="{5257F610-F40B-F000-102E-D5E5BA46C05B}"/>
              </a:ext>
            </a:extLst>
          </p:cNvPr>
          <p:cNvSpPr txBox="1"/>
          <p:nvPr/>
        </p:nvSpPr>
        <p:spPr>
          <a:xfrm>
            <a:off x="487067" y="2169845"/>
            <a:ext cx="113598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smtClean="0">
                <a:solidFill>
                  <a:srgbClr val="F26548"/>
                </a:solidFill>
                <a:effectLst/>
              </a:rPr>
              <a:t>1. </a:t>
            </a:r>
            <a:r>
              <a:rPr lang="en-US" sz="3200" smtClean="0">
                <a:solidFill>
                  <a:srgbClr val="242021"/>
                </a:solidFill>
              </a:rPr>
              <a:t>There </a:t>
            </a:r>
            <a:r>
              <a:rPr lang="en-US" sz="3200">
                <a:solidFill>
                  <a:srgbClr val="242021"/>
                </a:solidFill>
              </a:rPr>
              <a:t>is a huge cloud ______ as far as the eye can see</a:t>
            </a:r>
            <a:r>
              <a:rPr lang="en-US" sz="3200" smtClean="0">
                <a:solidFill>
                  <a:srgbClr val="242021"/>
                </a:solidFill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1FB0E6"/>
                </a:solidFill>
                <a:effectLst/>
              </a:rPr>
              <a:t>A</a:t>
            </a:r>
            <a:r>
              <a:rPr lang="en-US" sz="3200" b="0" i="0">
                <a:solidFill>
                  <a:srgbClr val="1FB0E6"/>
                </a:solidFill>
                <a:effectLst/>
              </a:rPr>
              <a:t>. </a:t>
            </a:r>
            <a:r>
              <a:rPr lang="en-US" sz="3200">
                <a:solidFill>
                  <a:srgbClr val="242021"/>
                </a:solidFill>
              </a:rPr>
              <a:t>surrounded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		</a:t>
            </a:r>
            <a:r>
              <a:rPr lang="en-US" sz="3200" b="0" i="0">
                <a:solidFill>
                  <a:srgbClr val="242021"/>
                </a:solidFill>
                <a:effectLst/>
              </a:rPr>
              <a:t>	</a:t>
            </a:r>
            <a:r>
              <a:rPr lang="en-US" sz="3200" b="0" i="0" smtClean="0">
                <a:solidFill>
                  <a:srgbClr val="1FB0E6"/>
                </a:solidFill>
                <a:effectLst/>
              </a:rPr>
              <a:t>B</a:t>
            </a:r>
            <a:r>
              <a:rPr lang="en-US" sz="3200" b="0" i="0">
                <a:solidFill>
                  <a:srgbClr val="1FB0E6"/>
                </a:solidFill>
                <a:effectLst/>
              </a:rPr>
              <a:t>. </a:t>
            </a:r>
            <a:r>
              <a:rPr lang="en-US" sz="3200">
                <a:solidFill>
                  <a:srgbClr val="242021"/>
                </a:solidFill>
              </a:rPr>
              <a:t>stretching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	</a:t>
            </a:r>
            <a:r>
              <a:rPr lang="en-US" sz="3200" b="0" i="0">
                <a:solidFill>
                  <a:srgbClr val="242021"/>
                </a:solidFill>
                <a:effectLst/>
              </a:rPr>
              <a:t>	</a:t>
            </a:r>
            <a:r>
              <a:rPr lang="en-US" sz="3200" b="0" i="0" smtClean="0">
                <a:solidFill>
                  <a:srgbClr val="1FB0E6"/>
                </a:solidFill>
                <a:effectLst/>
              </a:rPr>
              <a:t>C</a:t>
            </a:r>
            <a:r>
              <a:rPr lang="en-US" sz="3200" b="0" i="0">
                <a:solidFill>
                  <a:srgbClr val="1FB0E6"/>
                </a:solidFill>
                <a:effectLst/>
              </a:rPr>
              <a:t>. </a:t>
            </a:r>
            <a:r>
              <a:rPr lang="en-US" sz="3200" b="0" i="0" smtClean="0">
                <a:solidFill>
                  <a:srgbClr val="242021"/>
                </a:solidFill>
                <a:effectLst/>
              </a:rPr>
              <a:t>vast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</a:rPr>
              <a:t>2</a:t>
            </a:r>
            <a:r>
              <a:rPr lang="en-US" sz="3200" b="1" i="0">
                <a:solidFill>
                  <a:srgbClr val="F26548"/>
                </a:solidFill>
                <a:effectLst/>
              </a:rPr>
              <a:t>. </a:t>
            </a:r>
            <a:r>
              <a:rPr lang="en-US" sz="3200">
                <a:solidFill>
                  <a:srgbClr val="242021"/>
                </a:solidFill>
              </a:rPr>
              <a:t>People in my village are really ______; they are always generous and friendly to </a:t>
            </a:r>
            <a:r>
              <a:rPr lang="en-US" sz="3200" smtClean="0">
                <a:solidFill>
                  <a:srgbClr val="242021"/>
                </a:solidFill>
              </a:rPr>
              <a:t>visitors.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1FB0E6"/>
                </a:solidFill>
                <a:effectLst/>
              </a:rPr>
              <a:t>A</a:t>
            </a:r>
            <a:r>
              <a:rPr lang="en-US" sz="3200" b="0" i="0">
                <a:solidFill>
                  <a:srgbClr val="1FB0E6"/>
                </a:solidFill>
                <a:effectLst/>
              </a:rPr>
              <a:t>. </a:t>
            </a:r>
            <a:r>
              <a:rPr lang="en-US" sz="3200">
                <a:solidFill>
                  <a:srgbClr val="242021"/>
                </a:solidFill>
              </a:rPr>
              <a:t>well-trained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	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B</a:t>
            </a:r>
            <a:r>
              <a:rPr lang="en-US" sz="3200" b="0" i="0">
                <a:solidFill>
                  <a:srgbClr val="1FB0E6"/>
                </a:solidFill>
                <a:effectLst/>
              </a:rPr>
              <a:t>. </a:t>
            </a:r>
            <a:r>
              <a:rPr lang="en-US" sz="3200">
                <a:solidFill>
                  <a:srgbClr val="242021"/>
                </a:solidFill>
              </a:rPr>
              <a:t>funny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C</a:t>
            </a:r>
            <a:r>
              <a:rPr lang="en-US" sz="3200" b="0" i="0">
                <a:solidFill>
                  <a:srgbClr val="1FB0E6"/>
                </a:solidFill>
                <a:effectLst/>
              </a:rPr>
              <a:t>. </a:t>
            </a:r>
            <a:r>
              <a:rPr lang="en-US" sz="3200">
                <a:solidFill>
                  <a:srgbClr val="242021"/>
                </a:solidFill>
              </a:rPr>
              <a:t>hospitable</a:t>
            </a:r>
            <a:r>
              <a:rPr lang="en-US" sz="3200" smtClean="0"/>
              <a:t> </a:t>
            </a:r>
            <a:r>
              <a:rPr lang="en-US" sz="3200"/>
              <a:t/>
            </a:r>
            <a:br>
              <a:rPr lang="en-US" sz="3200"/>
            </a:br>
            <a:endParaRPr lang="vi-VN" sz="3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1985491D-D9A8-2F2B-972B-ACAB469996BF}"/>
              </a:ext>
            </a:extLst>
          </p:cNvPr>
          <p:cNvSpPr txBox="1"/>
          <p:nvPr/>
        </p:nvSpPr>
        <p:spPr>
          <a:xfrm>
            <a:off x="1131092" y="1198226"/>
            <a:ext cx="611720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E5F2AC0E-54AC-43DC-6C98-AE07FA1EF6E6}"/>
              </a:ext>
            </a:extLst>
          </p:cNvPr>
          <p:cNvSpPr/>
          <p:nvPr/>
        </p:nvSpPr>
        <p:spPr>
          <a:xfrm>
            <a:off x="619933" y="11644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40090B42-7954-683B-7C51-0CC6415FBAEA}"/>
              </a:ext>
            </a:extLst>
          </p:cNvPr>
          <p:cNvSpPr txBox="1"/>
          <p:nvPr/>
        </p:nvSpPr>
        <p:spPr>
          <a:xfrm>
            <a:off x="673090" y="10557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091030" y="2742896"/>
            <a:ext cx="428549" cy="428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848659" y="4705284"/>
            <a:ext cx="428549" cy="428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675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Hộp Văn bản 2">
            <a:extLst>
              <a:ext uri="{FF2B5EF4-FFF2-40B4-BE49-F238E27FC236}">
                <a16:creationId xmlns:a16="http://schemas.microsoft.com/office/drawing/2014/main" id="{5257F610-F40B-F000-102E-D5E5BA46C05B}"/>
              </a:ext>
            </a:extLst>
          </p:cNvPr>
          <p:cNvSpPr txBox="1"/>
          <p:nvPr/>
        </p:nvSpPr>
        <p:spPr>
          <a:xfrm>
            <a:off x="166266" y="1881955"/>
            <a:ext cx="118524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smtClean="0">
                <a:solidFill>
                  <a:srgbClr val="F26548"/>
                </a:solidFill>
                <a:effectLst/>
              </a:rPr>
              <a:t>3</a:t>
            </a:r>
            <a:r>
              <a:rPr lang="en-US" sz="2800" b="1" i="0" dirty="0">
                <a:solidFill>
                  <a:srgbClr val="F26548"/>
                </a:solidFill>
                <a:effectLst/>
              </a:rPr>
              <a:t>. </a:t>
            </a:r>
            <a:r>
              <a:rPr lang="en-US" sz="2800" dirty="0">
                <a:solidFill>
                  <a:srgbClr val="242021"/>
                </a:solidFill>
              </a:rPr>
              <a:t>The development of cities destroys ______ areas of countryside.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2800" dirty="0" smtClean="0">
                <a:solidFill>
                  <a:srgbClr val="242021"/>
                </a:solidFill>
              </a:rPr>
              <a:t>vast		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		</a:t>
            </a:r>
            <a:r>
              <a:rPr lang="en-US" sz="28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2800" dirty="0">
                <a:solidFill>
                  <a:srgbClr val="242021"/>
                </a:solidFill>
              </a:rPr>
              <a:t>much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		</a:t>
            </a:r>
            <a:r>
              <a:rPr lang="en-US" sz="2800" b="0" i="0" dirty="0" smtClean="0">
                <a:solidFill>
                  <a:srgbClr val="1FB0E6"/>
                </a:solidFill>
                <a:effectLst/>
              </a:rPr>
              <a:t>C</a:t>
            </a:r>
            <a:r>
              <a:rPr lang="en-US" sz="2800" b="0" i="0" dirty="0">
                <a:solidFill>
                  <a:srgbClr val="1FB0E6"/>
                </a:solidFill>
                <a:effectLst/>
              </a:rPr>
              <a:t>. </a:t>
            </a:r>
            <a:r>
              <a:rPr lang="en-US" sz="2800" dirty="0" smtClean="0">
                <a:solidFill>
                  <a:srgbClr val="242021"/>
                </a:solidFill>
              </a:rPr>
              <a:t>stretching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2800" dirty="0">
                <a:solidFill>
                  <a:srgbClr val="242021"/>
                </a:solidFill>
              </a:rPr>
              <a:t>The workers in our factory are very ______ because they took a lot of good training courses.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2800" dirty="0" smtClean="0">
                <a:solidFill>
                  <a:srgbClr val="242021"/>
                </a:solidFill>
              </a:rPr>
              <a:t>hospitable		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	</a:t>
            </a:r>
            <a:r>
              <a:rPr lang="en-US" sz="28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2800" dirty="0">
                <a:solidFill>
                  <a:srgbClr val="242021"/>
                </a:solidFill>
              </a:rPr>
              <a:t>kind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	</a:t>
            </a:r>
            <a:r>
              <a:rPr lang="en-US" sz="2800" b="0" i="0" dirty="0" smtClean="0">
                <a:solidFill>
                  <a:srgbClr val="242021"/>
                </a:solidFill>
                <a:effectLst/>
              </a:rPr>
              <a:t>		</a:t>
            </a:r>
            <a:r>
              <a:rPr lang="en-US" sz="2800" b="0" i="0" dirty="0" smtClean="0">
                <a:solidFill>
                  <a:srgbClr val="1FB0E6"/>
                </a:solidFill>
                <a:effectLst/>
              </a:rPr>
              <a:t>C</a:t>
            </a:r>
            <a:r>
              <a:rPr lang="en-US" sz="2800" b="0" i="0" dirty="0">
                <a:solidFill>
                  <a:srgbClr val="1FB0E6"/>
                </a:solidFill>
                <a:effectLst/>
              </a:rPr>
              <a:t>. </a:t>
            </a:r>
            <a:r>
              <a:rPr lang="en-US" sz="2800" dirty="0" smtClean="0">
                <a:solidFill>
                  <a:srgbClr val="242021"/>
                </a:solidFill>
              </a:rPr>
              <a:t>well-trained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</a:rPr>
              <a:t>5. </a:t>
            </a:r>
            <a:r>
              <a:rPr lang="en-US" sz="2800" dirty="0">
                <a:solidFill>
                  <a:srgbClr val="242021"/>
                </a:solidFill>
              </a:rPr>
              <a:t>The area around the village is famous for its ______ </a:t>
            </a:r>
            <a:r>
              <a:rPr lang="en-US" sz="2800" dirty="0" smtClean="0">
                <a:solidFill>
                  <a:srgbClr val="242021"/>
                </a:solidFill>
              </a:rPr>
              <a:t>landscape.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2800" dirty="0">
                <a:solidFill>
                  <a:srgbClr val="242021"/>
                </a:solidFill>
              </a:rPr>
              <a:t>picturesque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			</a:t>
            </a:r>
            <a:r>
              <a:rPr lang="en-US" sz="2800" b="0" i="0" dirty="0" smtClean="0">
                <a:solidFill>
                  <a:srgbClr val="1FB0E6"/>
                </a:solidFill>
                <a:effectLst/>
              </a:rPr>
              <a:t>B</a:t>
            </a:r>
            <a:r>
              <a:rPr lang="en-US" sz="2800" b="0" i="0" dirty="0">
                <a:solidFill>
                  <a:srgbClr val="1FB0E6"/>
                </a:solidFill>
                <a:effectLst/>
              </a:rPr>
              <a:t>. </a:t>
            </a:r>
            <a:r>
              <a:rPr lang="en-US" sz="2800" b="0" i="0" dirty="0" smtClean="0">
                <a:solidFill>
                  <a:srgbClr val="242021"/>
                </a:solidFill>
                <a:effectLst/>
              </a:rPr>
              <a:t>boring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		</a:t>
            </a:r>
            <a:r>
              <a:rPr lang="en-US" sz="2800" b="0" i="0" dirty="0" smtClean="0">
                <a:solidFill>
                  <a:srgbClr val="1FB0E6"/>
                </a:solidFill>
                <a:effectLst/>
              </a:rPr>
              <a:t>C</a:t>
            </a:r>
            <a:r>
              <a:rPr lang="en-US" sz="2800" b="0" i="0" dirty="0">
                <a:solidFill>
                  <a:srgbClr val="1FB0E6"/>
                </a:solidFill>
                <a:effectLst/>
              </a:rPr>
              <a:t>. </a:t>
            </a:r>
            <a:r>
              <a:rPr lang="en-US" sz="2800" b="0" i="0" dirty="0" smtClean="0">
                <a:solidFill>
                  <a:srgbClr val="242021"/>
                </a:solidFill>
                <a:effectLst/>
              </a:rPr>
              <a:t>dull</a:t>
            </a:r>
            <a:r>
              <a:rPr lang="en-US" sz="2800" dirty="0" smtClean="0"/>
              <a:t> </a:t>
            </a:r>
            <a:endParaRPr lang="vi-VN" sz="2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1985491D-D9A8-2F2B-972B-ACAB469996BF}"/>
              </a:ext>
            </a:extLst>
          </p:cNvPr>
          <p:cNvSpPr txBox="1"/>
          <p:nvPr/>
        </p:nvSpPr>
        <p:spPr>
          <a:xfrm>
            <a:off x="1131092" y="1198226"/>
            <a:ext cx="611720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E5F2AC0E-54AC-43DC-6C98-AE07FA1EF6E6}"/>
              </a:ext>
            </a:extLst>
          </p:cNvPr>
          <p:cNvSpPr/>
          <p:nvPr/>
        </p:nvSpPr>
        <p:spPr>
          <a:xfrm>
            <a:off x="619933" y="11644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40090B42-7954-683B-7C51-0CC6415FBAEA}"/>
              </a:ext>
            </a:extLst>
          </p:cNvPr>
          <p:cNvSpPr txBox="1"/>
          <p:nvPr/>
        </p:nvSpPr>
        <p:spPr>
          <a:xfrm>
            <a:off x="673090" y="10557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88695" y="2352179"/>
            <a:ext cx="428549" cy="428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3" name="Oval 32"/>
          <p:cNvSpPr/>
          <p:nvPr/>
        </p:nvSpPr>
        <p:spPr>
          <a:xfrm>
            <a:off x="8439615" y="4083462"/>
            <a:ext cx="428549" cy="428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88695" y="5402082"/>
            <a:ext cx="428549" cy="428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5836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131886" y="1971624"/>
            <a:ext cx="1206011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26548"/>
                </a:solidFill>
              </a:rPr>
              <a:t>1. </a:t>
            </a:r>
            <a:r>
              <a:rPr lang="en-US" sz="2800" dirty="0"/>
              <a:t>Every morning nick gets up ten minutes (early) </a:t>
            </a:r>
            <a:r>
              <a:rPr lang="en-US" sz="2800" dirty="0" smtClean="0"/>
              <a:t>______ </a:t>
            </a:r>
            <a:r>
              <a:rPr lang="en-US" sz="2800" dirty="0"/>
              <a:t>than his sister.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26548"/>
                </a:solidFill>
              </a:rPr>
              <a:t>2.</a:t>
            </a:r>
            <a:r>
              <a:rPr lang="en-US" sz="2800" dirty="0">
                <a:solidFill>
                  <a:srgbClr val="F26548"/>
                </a:solidFill>
              </a:rPr>
              <a:t> </a:t>
            </a:r>
            <a:r>
              <a:rPr lang="en-US" sz="2800" dirty="0"/>
              <a:t>I speak French (fluently) </a:t>
            </a:r>
            <a:r>
              <a:rPr lang="en-US" sz="2800" dirty="0" smtClean="0"/>
              <a:t>____________ </a:t>
            </a:r>
            <a:r>
              <a:rPr lang="en-US" sz="2800" dirty="0"/>
              <a:t>now than I did last year.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26548"/>
                </a:solidFill>
              </a:rPr>
              <a:t>3.</a:t>
            </a:r>
            <a:r>
              <a:rPr lang="en-US" sz="2800" dirty="0">
                <a:solidFill>
                  <a:srgbClr val="F26548"/>
                </a:solidFill>
              </a:rPr>
              <a:t> </a:t>
            </a:r>
            <a:r>
              <a:rPr lang="en-US" sz="2800" dirty="0" smtClean="0"/>
              <a:t>You’ll </a:t>
            </a:r>
            <a:r>
              <a:rPr lang="en-US" sz="2800" dirty="0"/>
              <a:t>find your way around the village (easily) </a:t>
            </a:r>
            <a:r>
              <a:rPr lang="en-US" sz="2800" dirty="0" smtClean="0"/>
              <a:t>__________ </a:t>
            </a:r>
            <a:r>
              <a:rPr lang="en-US" sz="2800" dirty="0"/>
              <a:t>if you have a good map.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26548"/>
                </a:solidFill>
              </a:rPr>
              <a:t>4.</a:t>
            </a:r>
            <a:r>
              <a:rPr lang="en-US" sz="2800" dirty="0">
                <a:solidFill>
                  <a:srgbClr val="F26548"/>
                </a:solidFill>
              </a:rPr>
              <a:t> </a:t>
            </a:r>
            <a:r>
              <a:rPr lang="en-US" sz="2800" dirty="0"/>
              <a:t>It rained (heavily) </a:t>
            </a:r>
            <a:r>
              <a:rPr lang="en-US" sz="2800" dirty="0" smtClean="0"/>
              <a:t>____________ </a:t>
            </a:r>
            <a:r>
              <a:rPr lang="en-US" sz="2800" dirty="0"/>
              <a:t>today than it did yesterday.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26548"/>
                </a:solidFill>
              </a:rPr>
              <a:t>5.</a:t>
            </a:r>
            <a:r>
              <a:rPr lang="en-US" sz="2800" dirty="0">
                <a:solidFill>
                  <a:srgbClr val="F26548"/>
                </a:solidFill>
              </a:rPr>
              <a:t> </a:t>
            </a:r>
            <a:r>
              <a:rPr lang="en-US" sz="2800" dirty="0"/>
              <a:t>If you work (hard) </a:t>
            </a:r>
            <a:r>
              <a:rPr lang="en-US" sz="2800" dirty="0" smtClean="0"/>
              <a:t>_________, </a:t>
            </a:r>
            <a:r>
              <a:rPr lang="en-US" sz="2800" dirty="0"/>
              <a:t>you will do (well) </a:t>
            </a:r>
            <a:r>
              <a:rPr lang="en-US" sz="2800" dirty="0" smtClean="0"/>
              <a:t>________ </a:t>
            </a:r>
            <a:r>
              <a:rPr lang="en-US" sz="2800" dirty="0"/>
              <a:t>in your exam.</a:t>
            </a:r>
            <a:endParaRPr lang="vi-VN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15668" y="1099472"/>
            <a:ext cx="980985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suitable comparative forms of the adverbs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509" y="121846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28417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735364" y="11321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5515583" y="6138153"/>
            <a:ext cx="1449421" cy="719847"/>
          </a:xfrm>
          <a:prstGeom prst="downArrowCallout">
            <a:avLst/>
          </a:prstGeom>
          <a:solidFill>
            <a:srgbClr val="D361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Game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4347</TotalTime>
  <Words>728</Words>
  <Application>Microsoft Office PowerPoint</Application>
  <PresentationFormat>Widescreen</PresentationFormat>
  <Paragraphs>168</Paragraphs>
  <Slides>26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Bahnschrift</vt:lpstr>
      <vt:lpstr>Calibri</vt:lpstr>
      <vt:lpstr>Calibri Light</vt:lpstr>
      <vt:lpstr>Gill Sans MT</vt:lpstr>
      <vt:lpstr>Myriad Pro</vt:lpstr>
      <vt:lpstr>Tahoma</vt:lpstr>
      <vt:lpstr>Times New Roman</vt:lpstr>
      <vt:lpstr>Wingdings</vt:lpstr>
      <vt:lpstr>Parcel</vt:lpstr>
      <vt:lpstr>Office Theme</vt:lpstr>
      <vt:lpstr>PowerPoint Presentation</vt:lpstr>
      <vt:lpstr>Game: Memory challenge</vt:lpstr>
      <vt:lpstr>PowerPoint Presentation</vt:lpstr>
      <vt:lpstr>PowerPoint Presentation</vt:lpstr>
      <vt:lpstr>What are the pictures about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structure have met in exercise 3?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Administator</cp:lastModifiedBy>
  <cp:revision>262</cp:revision>
  <dcterms:created xsi:type="dcterms:W3CDTF">2020-12-09T02:04:09Z</dcterms:created>
  <dcterms:modified xsi:type="dcterms:W3CDTF">2025-02-19T01:45:12Z</dcterms:modified>
</cp:coreProperties>
</file>