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78" r:id="rId7"/>
    <p:sldId id="264" r:id="rId8"/>
    <p:sldId id="265" r:id="rId9"/>
    <p:sldId id="266" r:id="rId10"/>
    <p:sldId id="267" r:id="rId11"/>
    <p:sldId id="279" r:id="rId12"/>
    <p:sldId id="268" r:id="rId13"/>
    <p:sldId id="269" r:id="rId14"/>
    <p:sldId id="270" r:id="rId15"/>
    <p:sldId id="300" r:id="rId16"/>
    <p:sldId id="280" r:id="rId17"/>
    <p:sldId id="281" r:id="rId18"/>
    <p:sldId id="274" r:id="rId19"/>
    <p:sldId id="275" r:id="rId20"/>
    <p:sldId id="325" r:id="rId21"/>
    <p:sldId id="276" r:id="rId22"/>
    <p:sldId id="307" r:id="rId23"/>
    <p:sldId id="308" r:id="rId24"/>
    <p:sldId id="309" r:id="rId25"/>
    <p:sldId id="310" r:id="rId26"/>
    <p:sldId id="320" r:id="rId27"/>
    <p:sldId id="321" r:id="rId28"/>
    <p:sldId id="322" r:id="rId29"/>
    <p:sldId id="324"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892F54-F520-40A4-81A3-B6A2084C6141}" type="datetimeFigureOut">
              <a:rPr lang="en-US" smtClean="0"/>
              <a:t>29/11/2024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4DCF1-E48C-41FC-AB80-24E1E45732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92F54-F520-40A4-81A3-B6A2084C6141}" type="datetimeFigureOut">
              <a:rPr lang="en-US" smtClean="0"/>
              <a:t>29/11/2024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4DCF1-E48C-41FC-AB80-24E1E4573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92F54-F520-40A4-81A3-B6A2084C6141}" type="datetimeFigureOut">
              <a:rPr lang="en-US" smtClean="0"/>
              <a:t>29/11/2024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4DCF1-E48C-41FC-AB80-24E1E45732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92F54-F520-40A4-81A3-B6A2084C6141}" type="datetimeFigureOut">
              <a:rPr lang="en-US" smtClean="0"/>
              <a:t>29/11/2024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4DCF1-E48C-41FC-AB80-24E1E45732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892F54-F520-40A4-81A3-B6A2084C6141}" type="datetimeFigureOut">
              <a:rPr lang="en-US" smtClean="0"/>
              <a:t>29/11/2024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4DCF1-E48C-41FC-AB80-24E1E457329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892F54-F520-40A4-81A3-B6A2084C6141}" type="datetimeFigureOut">
              <a:rPr lang="en-US" smtClean="0"/>
              <a:t>29/11/2024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4DCF1-E48C-41FC-AB80-24E1E45732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892F54-F520-40A4-81A3-B6A2084C6141}" type="datetimeFigureOut">
              <a:rPr lang="en-US" smtClean="0"/>
              <a:t>29/11/2024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4DCF1-E48C-41FC-AB80-24E1E45732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892F54-F520-40A4-81A3-B6A2084C6141}" type="datetimeFigureOut">
              <a:rPr lang="en-US" smtClean="0"/>
              <a:t>29/11/2024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4DCF1-E48C-41FC-AB80-24E1E45732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92F54-F520-40A4-81A3-B6A2084C6141}" type="datetimeFigureOut">
              <a:rPr lang="en-US" smtClean="0"/>
              <a:t>29/11/2024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4DCF1-E48C-41FC-AB80-24E1E45732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892F54-F520-40A4-81A3-B6A2084C6141}" type="datetimeFigureOut">
              <a:rPr lang="en-US" smtClean="0"/>
              <a:t>29/11/2024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4DCF1-E48C-41FC-AB80-24E1E45732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892F54-F520-40A4-81A3-B6A2084C6141}" type="datetimeFigureOut">
              <a:rPr lang="en-US" smtClean="0"/>
              <a:t>29/11/2024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4DCF1-E48C-41FC-AB80-24E1E457329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92F54-F520-40A4-81A3-B6A2084C6141}" type="datetimeFigureOut">
              <a:rPr lang="en-US" smtClean="0"/>
              <a:t>29/11/2024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4DCF1-E48C-41FC-AB80-24E1E45732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971" y="1141024"/>
            <a:ext cx="3794449" cy="2945784"/>
          </a:xfrm>
        </p:spPr>
        <p:txBody>
          <a:bodyPr>
            <a:normAutofit fontScale="90000"/>
          </a:bodyPr>
          <a:lstStyle/>
          <a:p>
            <a:r>
              <a:rPr lang="vi-VN" dirty="0"/>
              <a:t>Kể tên thực đơn ngày hôm qua của em ?</a:t>
            </a:r>
            <a:endParaRPr lang="en-US" dirty="0"/>
          </a:p>
        </p:txBody>
      </p:sp>
      <p:pic>
        <p:nvPicPr>
          <p:cNvPr id="1026" name="Picture 2" descr="Gợi ý mâm cơm nhà đơn giản cho ngày nóng nực không biết ăn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4637" y="475861"/>
            <a:ext cx="6480272" cy="5085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43585" y="551815"/>
            <a:ext cx="10784840" cy="5579745"/>
          </a:xfrm>
          <a:prstGeom prst="rect">
            <a:avLst/>
          </a:prstGeom>
        </p:spPr>
      </p:pic>
      <p:sp>
        <p:nvSpPr>
          <p:cNvPr id="2" name="Rectangles 1"/>
          <p:cNvSpPr/>
          <p:nvPr/>
        </p:nvSpPr>
        <p:spPr>
          <a:xfrm>
            <a:off x="455930" y="1470660"/>
            <a:ext cx="11380470" cy="520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0000"/>
                </a:solidFill>
                <a:latin typeface="Times New Roman" panose="02020603050405020304" pitchFamily="18" charset="0"/>
                <a:cs typeface="Times New Roman" panose="02020603050405020304" pitchFamily="18" charset="0"/>
              </a:rPr>
              <a:t>2.Khái niệm chuyển hóa năng lượng</a:t>
            </a:r>
            <a:br>
              <a:rPr lang="en-US" b="1">
                <a:solidFill>
                  <a:srgbClr val="FF0000"/>
                </a:solidFill>
                <a:latin typeface="Times New Roman" panose="02020603050405020304" pitchFamily="18" charset="0"/>
                <a:cs typeface="Times New Roman" panose="02020603050405020304" pitchFamily="18" charset="0"/>
              </a:rPr>
            </a:b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a:solidFill>
                  <a:srgbClr val="0A0A56"/>
                </a:solidFill>
                <a:latin typeface="Times New Roman" panose="02020603050405020304" pitchFamily="18" charset="0"/>
                <a:cs typeface="Times New Roman" panose="02020603050405020304" pitchFamily="18" charset="0"/>
              </a:rPr>
              <a:t>Chuyển hoá năng lượng là sự biến đổi năng lượng từ dạng này sang dạng khác.</a:t>
            </a:r>
          </a:p>
          <a:p>
            <a:r>
              <a:rPr lang="en-US" b="1" dirty="0">
                <a:solidFill>
                  <a:srgbClr val="0A0A56"/>
                </a:solidFill>
                <a:latin typeface="Times New Roman" panose="02020603050405020304" pitchFamily="18" charset="0"/>
                <a:cs typeface="Times New Roman" panose="02020603050405020304" pitchFamily="18" charset="0"/>
              </a:rPr>
              <a:t>Chuyển hóa năng lượng trong cơ thể sinh vật bao gồm:</a:t>
            </a:r>
          </a:p>
          <a:p>
            <a:r>
              <a:rPr lang="en-US" b="1" dirty="0" smtClean="0">
                <a:solidFill>
                  <a:srgbClr val="0A0A56"/>
                </a:solidFill>
                <a:latin typeface="Times New Roman" panose="02020603050405020304" pitchFamily="18" charset="0"/>
                <a:cs typeface="Times New Roman" panose="02020603050405020304" pitchFamily="18" charset="0"/>
              </a:rPr>
              <a:t>Quang </a:t>
            </a:r>
            <a:r>
              <a:rPr lang="en-US" b="1" dirty="0">
                <a:solidFill>
                  <a:srgbClr val="0A0A56"/>
                </a:solidFill>
                <a:latin typeface="Times New Roman" panose="02020603050405020304" pitchFamily="18" charset="0"/>
                <a:cs typeface="Times New Roman" panose="02020603050405020304" pitchFamily="18" charset="0"/>
              </a:rPr>
              <a:t>Năng → Hoá năng (quang hợp ở thực vật)</a:t>
            </a:r>
          </a:p>
          <a:p>
            <a:r>
              <a:rPr lang="en-US" b="1" smtClean="0">
                <a:solidFill>
                  <a:srgbClr val="0A0A56"/>
                </a:solidFill>
                <a:latin typeface="Times New Roman" panose="02020603050405020304" pitchFamily="18" charset="0"/>
                <a:cs typeface="Times New Roman" panose="02020603050405020304" pitchFamily="18" charset="0"/>
              </a:rPr>
              <a:t>Hoá </a:t>
            </a:r>
            <a:r>
              <a:rPr lang="en-US" b="1" dirty="0">
                <a:solidFill>
                  <a:srgbClr val="0A0A56"/>
                </a:solidFill>
                <a:latin typeface="Times New Roman" panose="02020603050405020304" pitchFamily="18" charset="0"/>
                <a:cs typeface="Times New Roman" panose="02020603050405020304" pitchFamily="18" charset="0"/>
              </a:rPr>
              <a:t>năng → Nhiệt năng. (Quá trình phân giải chất hữu cơ trong tế bào)</a:t>
            </a:r>
          </a:p>
          <a:p>
            <a:r>
              <a:rPr lang="en-US" b="1" dirty="0">
                <a:solidFill>
                  <a:srgbClr val="0A0A56"/>
                </a:solidFill>
                <a:latin typeface="Times New Roman" panose="02020603050405020304" pitchFamily="18" charset="0"/>
                <a:cs typeface="Times New Roman" panose="02020603050405020304" pitchFamily="18" charset="0"/>
              </a:rPr>
              <a:t>Chú ý : Quá trình trao đổi chất luôn đi kèm với chuyển hóa năng lượng.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6055" y="493395"/>
            <a:ext cx="11454765" cy="576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31165" y="365125"/>
            <a:ext cx="11238230" cy="5593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2"/>
          <a:stretch>
            <a:fillRect/>
          </a:stretch>
        </p:blipFill>
        <p:spPr>
          <a:xfrm>
            <a:off x="615315" y="82550"/>
            <a:ext cx="8903970" cy="2776855"/>
          </a:xfrm>
          <a:prstGeom prst="rect">
            <a:avLst/>
          </a:prstGeom>
        </p:spPr>
      </p:pic>
      <p:pic>
        <p:nvPicPr>
          <p:cNvPr id="5" name="Content Placeholder 4"/>
          <p:cNvPicPr>
            <a:picLocks noGrp="1" noChangeAspect="1"/>
          </p:cNvPicPr>
          <p:nvPr>
            <p:ph sz="half" idx="2"/>
          </p:nvPr>
        </p:nvPicPr>
        <p:blipFill>
          <a:blip r:embed="rId3"/>
          <a:stretch>
            <a:fillRect/>
          </a:stretch>
        </p:blipFill>
        <p:spPr>
          <a:xfrm>
            <a:off x="615315" y="2859405"/>
            <a:ext cx="9278620" cy="2830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8755" y="943610"/>
            <a:ext cx="11794490" cy="3810635"/>
          </a:xfrm>
        </p:spPr>
        <p:txBody>
          <a:bodyPr>
            <a:noAutofit/>
          </a:bodyPr>
          <a:lstStyle/>
          <a:p>
            <a:r>
              <a:rPr lang="en-US" sz="6000" b="1">
                <a:solidFill>
                  <a:srgbClr val="C00000"/>
                </a:solidFill>
                <a:latin typeface="Times New Roman" panose="02020603050405020304" pitchFamily="18" charset="0"/>
                <a:cs typeface="Times New Roman" panose="02020603050405020304" pitchFamily="18" charset="0"/>
              </a:rPr>
              <a:t>II.</a:t>
            </a:r>
            <a:r>
              <a:rPr lang="vi-VN" altLang="en-US" sz="6000" b="1">
                <a:solidFill>
                  <a:srgbClr val="C00000"/>
                </a:solidFill>
                <a:latin typeface="Times New Roman" panose="02020603050405020304" pitchFamily="18" charset="0"/>
                <a:cs typeface="Times New Roman" panose="02020603050405020304" pitchFamily="18" charset="0"/>
              </a:rPr>
              <a:t> </a:t>
            </a:r>
            <a:r>
              <a:rPr lang="en-US" sz="6000" b="1">
                <a:solidFill>
                  <a:srgbClr val="C00000"/>
                </a:solidFill>
                <a:latin typeface="Times New Roman" panose="02020603050405020304" pitchFamily="18" charset="0"/>
                <a:cs typeface="Times New Roman" panose="02020603050405020304" pitchFamily="18" charset="0"/>
              </a:rPr>
              <a:t>VAI TRÒ CỦA TRAO ĐỔI CHẤT VÀ CHUYỂN HÓA NĂNG LƯỢNG TRONG CƠ THỂ. (tiết 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00" name="Text Box 99"/>
          <p:cNvSpPr txBox="1"/>
          <p:nvPr/>
        </p:nvSpPr>
        <p:spPr>
          <a:xfrm>
            <a:off x="756920" y="2247265"/>
            <a:ext cx="10932160" cy="3107690"/>
          </a:xfrm>
          <a:prstGeom prst="rect">
            <a:avLst/>
          </a:prstGeom>
          <a:noFill/>
          <a:ln w="9525">
            <a:noFill/>
          </a:ln>
        </p:spPr>
        <p:txBody>
          <a:bodyPr wrap="square">
            <a:spAutoFit/>
          </a:bodyPr>
          <a:lstStyle/>
          <a:p>
            <a:pPr indent="0"/>
            <a:r>
              <a:rPr lang="en-US" sz="2800" b="1" i="1" dirty="0">
                <a:latin typeface="Times New Roman" panose="02020603050405020304" pitchFamily="18" charset="0"/>
                <a:cs typeface="Calibri" panose="020F0502020204030204" pitchFamily="34" charset="0"/>
              </a:rPr>
              <a:t>Vai trò của trao đổi chất và chuyển hóa năng lượng trong cơ thể : </a:t>
            </a:r>
            <a:endParaRPr lang="en-US" sz="2800" b="1" i="1" dirty="0">
              <a:solidFill>
                <a:srgbClr val="000000"/>
              </a:solidFill>
              <a:latin typeface="Times New Roman" panose="02020603050405020304" pitchFamily="18" charset="0"/>
              <a:cs typeface="Tahoma" panose="020B0604030504040204" charset="0"/>
            </a:endParaRPr>
          </a:p>
          <a:p>
            <a:pPr indent="0"/>
            <a:r>
              <a:rPr lang="en-US" sz="2800" b="1" i="1" dirty="0">
                <a:solidFill>
                  <a:srgbClr val="000000"/>
                </a:solidFill>
                <a:latin typeface="Times New Roman" panose="02020603050405020304" pitchFamily="18" charset="0"/>
                <a:cs typeface="Tahoma" panose="020B0604030504040204" charset="0"/>
              </a:rPr>
              <a:t>-Cung cấp nguyên liệu cấu tạo nên tế bào và cơ thể</a:t>
            </a:r>
          </a:p>
          <a:p>
            <a:pPr indent="0"/>
            <a:r>
              <a:rPr lang="en-US" sz="2800" b="1" i="1" dirty="0">
                <a:solidFill>
                  <a:srgbClr val="000000"/>
                </a:solidFill>
                <a:latin typeface="Times New Roman" panose="02020603050405020304" pitchFamily="18" charset="0"/>
                <a:cs typeface="Tahoma" panose="020B0604030504040204" charset="0"/>
              </a:rPr>
              <a:t>Ví dụ protein cấu tạo nên màng tế bào. Lipit cấu tạo nên các mô mỡ</a:t>
            </a:r>
          </a:p>
          <a:p>
            <a:pPr indent="0"/>
            <a:r>
              <a:rPr lang="en-US" sz="2800" b="1" i="1" dirty="0">
                <a:solidFill>
                  <a:srgbClr val="000000"/>
                </a:solidFill>
                <a:latin typeface="Times New Roman" panose="02020603050405020304" pitchFamily="18" charset="0"/>
                <a:cs typeface="Tahoma" panose="020B0604030504040204" charset="0"/>
              </a:rPr>
              <a:t>-Cung cấp năng lượng cho các hoạt động sống</a:t>
            </a:r>
          </a:p>
          <a:p>
            <a:pPr indent="0"/>
            <a:r>
              <a:rPr lang="en-US" sz="2800" b="1" i="1">
                <a:solidFill>
                  <a:srgbClr val="000000"/>
                </a:solidFill>
                <a:latin typeface="Times New Roman" panose="02020603050405020304" pitchFamily="18" charset="0"/>
                <a:cs typeface="Tahoma" panose="020B0604030504040204" charset="0"/>
              </a:rPr>
              <a:t>Ví dụ quá trình phân giải đường </a:t>
            </a:r>
            <a:r>
              <a:rPr lang="vi-VN" sz="2800" b="1" i="1" smtClean="0">
                <a:solidFill>
                  <a:srgbClr val="000000"/>
                </a:solidFill>
                <a:latin typeface="Times New Roman" panose="02020603050405020304" pitchFamily="18" charset="0"/>
                <a:cs typeface="Tahoma" panose="020B0604030504040204" charset="0"/>
              </a:rPr>
              <a:t>Glucose</a:t>
            </a:r>
            <a:r>
              <a:rPr lang="en-US" sz="2800" b="1" i="1" smtClean="0">
                <a:solidFill>
                  <a:srgbClr val="000000"/>
                </a:solidFill>
                <a:latin typeface="Times New Roman" panose="02020603050405020304" pitchFamily="18" charset="0"/>
                <a:cs typeface="Tahoma" panose="020B0604030504040204" charset="0"/>
              </a:rPr>
              <a:t> </a:t>
            </a:r>
            <a:r>
              <a:rPr lang="en-US" sz="2800" b="1" i="1">
                <a:solidFill>
                  <a:srgbClr val="000000"/>
                </a:solidFill>
                <a:latin typeface="Times New Roman" panose="02020603050405020304" pitchFamily="18" charset="0"/>
                <a:cs typeface="Tahoma" panose="020B0604030504040204" charset="0"/>
              </a:rPr>
              <a:t>tạo ra năng lượng giúp ta hoạt động</a:t>
            </a:r>
          </a:p>
          <a:p>
            <a:pPr indent="0"/>
            <a:r>
              <a:rPr lang="en-US" sz="2800" b="1" i="1" dirty="0">
                <a:solidFill>
                  <a:srgbClr val="000000"/>
                </a:solidFill>
                <a:latin typeface="Times New Roman" panose="02020603050405020304" pitchFamily="18" charset="0"/>
                <a:cs typeface="Tahoma" panose="020B0604030504040204" charset="0"/>
              </a:rPr>
              <a:t>-Giúp sinh vật duy trì sự sống, sinh trưởng, phát triển, sinh sản.</a:t>
            </a:r>
            <a:endParaRPr lang="en-US" sz="2800" dirty="0"/>
          </a:p>
        </p:txBody>
      </p:sp>
      <p:sp>
        <p:nvSpPr>
          <p:cNvPr id="8" name="Title 7"/>
          <p:cNvSpPr>
            <a:spLocks noGrp="1"/>
          </p:cNvSpPr>
          <p:nvPr/>
        </p:nvSpPr>
        <p:spPr>
          <a:xfrm>
            <a:off x="965200" y="492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55" b="1">
                <a:solidFill>
                  <a:srgbClr val="C00000"/>
                </a:solidFill>
                <a:latin typeface="Times New Roman" panose="02020603050405020304" pitchFamily="18" charset="0"/>
                <a:cs typeface="Times New Roman" panose="02020603050405020304" pitchFamily="18" charset="0"/>
              </a:rPr>
              <a:t>II.VAI TRÒ CỦA TRAO ĐỔI CHẤT VÀ CHUYỂN HÓA NĂNG LƯỢNG TRONG CƠ THỂ. (tiết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altLang="en-US" b="1"/>
              <a:t>LUYỆN TẬP - VẬN DỤNG</a:t>
            </a:r>
          </a:p>
        </p:txBody>
      </p:sp>
      <p:sp>
        <p:nvSpPr>
          <p:cNvPr id="3" name="Content Placeholder 2"/>
          <p:cNvSpPr>
            <a:spLocks noGrp="1"/>
          </p:cNvSpPr>
          <p:nvPr>
            <p:ph sz="half" idx="1"/>
          </p:nvPr>
        </p:nvSpPr>
        <p:spPr>
          <a:xfrm>
            <a:off x="838200" y="1809387"/>
            <a:ext cx="5181600" cy="4351338"/>
          </a:xfrm>
        </p:spPr>
        <p:txBody>
          <a:bodyPr>
            <a:normAutofit/>
          </a:bodyPr>
          <a:lstStyle/>
          <a:p>
            <a:r>
              <a:rPr lang="en-US" sz="3600" dirty="0">
                <a:latin typeface="Times New Roman" panose="02020603050405020304" pitchFamily="18" charset="0"/>
                <a:cs typeface="Times New Roman" panose="02020603050405020304" pitchFamily="18" charset="0"/>
              </a:rPr>
              <a:t>Câu 1 : Điều gì sẽ xảy ra đối với sinh vật nếu quá trình trao đổi chất và chuyển hoá năng lượng bị ngừng lại? Giải thích.</a:t>
            </a:r>
          </a:p>
        </p:txBody>
      </p:sp>
      <p:sp>
        <p:nvSpPr>
          <p:cNvPr id="4" name="Content Placeholder 3"/>
          <p:cNvSpPr>
            <a:spLocks noGrp="1"/>
          </p:cNvSpPr>
          <p:nvPr>
            <p:ph sz="half" idx="2"/>
          </p:nvPr>
        </p:nvSpPr>
        <p:spPr/>
        <p:txBody>
          <a:bodyPr>
            <a:normAutofit/>
          </a:bodyPr>
          <a:lstStyle/>
          <a:p>
            <a:r>
              <a:rPr lang="en-US" sz="3600" dirty="0">
                <a:latin typeface="Times New Roman" panose="02020603050405020304" pitchFamily="18" charset="0"/>
                <a:cs typeface="Times New Roman" panose="02020603050405020304" pitchFamily="18" charset="0"/>
              </a:rPr>
              <a:t>Sinh vật sẽ không có năng lượng để duy trì các hoạt động sống bình thường và chết.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120" y="1075055"/>
            <a:ext cx="10515600" cy="1325563"/>
          </a:xfrm>
        </p:spPr>
        <p:txBody>
          <a:bodyPr>
            <a:normAutofit fontScale="90000"/>
          </a:bodyPr>
          <a:lstStyle/>
          <a:p>
            <a:r>
              <a:rPr lang="vi-VN" b="1" smtClean="0"/>
              <a:t>Câu 2: </a:t>
            </a:r>
            <a:r>
              <a:rPr lang="en-US" b="1" smtClean="0"/>
              <a:t>Nhiệt </a:t>
            </a:r>
            <a:r>
              <a:rPr lang="en-US" b="1"/>
              <a:t>độ cơ thể của một vận động viên đang thi đấu và một nhân viên viên đang làm việc trong văn phòng có gì khác nhau? </a:t>
            </a:r>
            <a:r>
              <a:rPr lang="en-US" b="1" dirty="0"/>
              <a:t>Giải thích.</a:t>
            </a:r>
          </a:p>
        </p:txBody>
      </p:sp>
      <p:sp>
        <p:nvSpPr>
          <p:cNvPr id="5" name="Title 1"/>
          <p:cNvSpPr>
            <a:spLocks noGrp="1"/>
          </p:cNvSpPr>
          <p:nvPr/>
        </p:nvSpPr>
        <p:spPr>
          <a:xfrm>
            <a:off x="534035" y="349885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rPr>
              <a:t>Nhiệt độ vận động viên sẽ cao hơn người làm việc văn phòng.</a:t>
            </a:r>
          </a:p>
          <a:p>
            <a:r>
              <a:rPr lang="en-US" sz="3600" b="1" dirty="0" smtClean="0">
                <a:solidFill>
                  <a:srgbClr val="C00000"/>
                </a:solidFill>
              </a:rPr>
              <a:t>-</a:t>
            </a:r>
            <a:r>
              <a:rPr lang="vi-VN" sz="3600" b="1" smtClean="0">
                <a:solidFill>
                  <a:srgbClr val="C00000"/>
                </a:solidFill>
              </a:rPr>
              <a:t>Vì </a:t>
            </a:r>
            <a:r>
              <a:rPr lang="vi-VN" sz="3600" b="1">
                <a:solidFill>
                  <a:srgbClr val="C00000"/>
                </a:solidFill>
              </a:rPr>
              <a:t>k</a:t>
            </a:r>
            <a:r>
              <a:rPr lang="en-US" sz="3600" b="1" smtClean="0">
                <a:solidFill>
                  <a:srgbClr val="C00000"/>
                </a:solidFill>
              </a:rPr>
              <a:t>hi </a:t>
            </a:r>
            <a:r>
              <a:rPr lang="en-US" sz="3600" b="1" dirty="0">
                <a:solidFill>
                  <a:srgbClr val="C00000"/>
                </a:solidFill>
              </a:rPr>
              <a:t>vận động viên vận động, cơ thể anh ta cần sử dụng rất nhiều năng lượng, dẫn đến quá trình trao đổi chất và năng lượng diễn ra nhanh hơn, cơ thể tỏa nhiều nhiệt hơn.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54025"/>
            <a:ext cx="5181600" cy="4351338"/>
          </a:xfrm>
        </p:spPr>
        <p:txBody>
          <a:bodyPr/>
          <a:lstStyle/>
          <a:p>
            <a:r>
              <a:rPr lang="en-US"/>
              <a:t>1. Cho ba trường hợp sau:</a:t>
            </a:r>
          </a:p>
          <a:p>
            <a:r>
              <a:rPr lang="en-US"/>
              <a:t>(A) người đang chơi thể thao, (B) người đang ngủ, (C) người đang đi bộ.</a:t>
            </a:r>
          </a:p>
          <a:p>
            <a:r>
              <a:rPr lang="en-US"/>
              <a:t>a) Hãy so sánh tốc độ trao đổi chất ở ba trường hợp trên. Giải thích.</a:t>
            </a:r>
          </a:p>
          <a:p>
            <a:r>
              <a:rPr lang="en-US"/>
              <a:t>b) Xác định quá trình chuyển hóa năng lượng ở trường hợp (A) và (C).</a:t>
            </a:r>
          </a:p>
        </p:txBody>
      </p:sp>
      <p:sp>
        <p:nvSpPr>
          <p:cNvPr id="4" name="Content Placeholder 3"/>
          <p:cNvSpPr>
            <a:spLocks noGrp="1"/>
          </p:cNvSpPr>
          <p:nvPr>
            <p:ph sz="half" idx="2"/>
          </p:nvPr>
        </p:nvSpPr>
        <p:spPr>
          <a:xfrm>
            <a:off x="6172200" y="454025"/>
            <a:ext cx="5181600" cy="4351338"/>
          </a:xfrm>
        </p:spPr>
        <p:txBody>
          <a:bodyPr/>
          <a:lstStyle/>
          <a:p>
            <a:r>
              <a:rPr lang="en-US"/>
              <a:t>a) Tốc độ trao đổi chất lần lượt là:</a:t>
            </a:r>
          </a:p>
          <a:p>
            <a:r>
              <a:rPr lang="en-US"/>
              <a:t>(B) người đang ngủ → (C) người đang đi bộ → (A) người đang chơi thể thao.</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45" y="1582420"/>
            <a:ext cx="6196965" cy="2725420"/>
          </a:xfrm>
        </p:spPr>
        <p:txBody>
          <a:bodyPr>
            <a:noAutofit/>
          </a:bodyPr>
          <a:lstStyle/>
          <a:p>
            <a:pPr marL="0" marR="0">
              <a:lnSpc>
                <a:spcPct val="107000"/>
              </a:lnSpc>
              <a:spcBef>
                <a:spcPts val="0"/>
              </a:spcBef>
              <a:spcAft>
                <a:spcPts val="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Hàng ngày chúng ta phải luôn luôn bổ sung các chất dinh dưỡng và các chất dinh dưỡng này sẽ cung cấp năng lượng cho cơ thể hoạt động.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600" dirty="0">
              <a:latin typeface="Times New Roman" panose="02020603050405020304" pitchFamily="18" charset="0"/>
            </a:endParaRPr>
          </a:p>
        </p:txBody>
      </p:sp>
      <p:sp>
        <p:nvSpPr>
          <p:cNvPr id="3" name="Content Placeholder 2"/>
          <p:cNvSpPr>
            <a:spLocks noGrp="1"/>
          </p:cNvSpPr>
          <p:nvPr>
            <p:ph idx="1"/>
          </p:nvPr>
        </p:nvSpPr>
        <p:spPr>
          <a:xfrm>
            <a:off x="295612" y="5219225"/>
            <a:ext cx="11599505" cy="998377"/>
          </a:xfrm>
        </p:spPr>
        <p:txBody>
          <a:bodyPr>
            <a:noAutofit/>
            <a:scene3d>
              <a:camera prst="orthographicFront"/>
              <a:lightRig rig="threePt" dir="t"/>
            </a:scene3d>
          </a:bodyPr>
          <a:lstStyle/>
          <a:p>
            <a:r>
              <a:rPr 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Calibri" panose="020F0502020204030204" pitchFamily="34" charset="0"/>
                <a:cs typeface="Times New Roman" panose="02020603050405020304" pitchFamily="18" charset="0"/>
              </a:rPr>
              <a:t>Quá trình bổ sung chất dinh dưỡng vào cơ thể và quá trình biến đổi chất dinh dưỡng tạo ra năng lượng cho cơ thể hoạt động chính là quá trình trao đổi chất và chuyển hóa năng lượng</a:t>
            </a:r>
            <a:endParaRPr lang="en-US" dirty="0">
              <a:ln w="22225">
                <a:solidFill>
                  <a:schemeClr val="accent2"/>
                </a:solidFill>
                <a:prstDash val="solid"/>
              </a:ln>
              <a:solidFill>
                <a:schemeClr val="accent2">
                  <a:lumMod val="40000"/>
                  <a:lumOff val="6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n w="22225">
                <a:solidFill>
                  <a:schemeClr val="accent2"/>
                </a:solidFill>
                <a:prstDash val="solid"/>
              </a:ln>
              <a:solidFill>
                <a:schemeClr val="accent2">
                  <a:lumMod val="40000"/>
                  <a:lumOff val="6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descr="Không có mô tả ả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4106" y="274638"/>
            <a:ext cx="5335554" cy="4638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Vertical Text Placeholder 5"/>
          <p:cNvSpPr>
            <a:spLocks noGrp="1"/>
          </p:cNvSpPr>
          <p:nvPr>
            <p:ph type="body" orient="vert" idx="1"/>
          </p:nvPr>
        </p:nvSpPr>
        <p:spPr/>
        <p:txBody>
          <a:bodyPr/>
          <a:lstStyle/>
          <a:p>
            <a:endParaRPr lang="en-US"/>
          </a:p>
        </p:txBody>
      </p:sp>
      <p:pic>
        <p:nvPicPr>
          <p:cNvPr id="7" name="Picture 1" descr="IMG_256"/>
          <p:cNvPicPr>
            <a:picLocks noChangeAspect="1"/>
          </p:cNvPicPr>
          <p:nvPr/>
        </p:nvPicPr>
        <p:blipFill>
          <a:blip r:embed="rId2"/>
          <a:stretch>
            <a:fillRect/>
          </a:stretch>
        </p:blipFill>
        <p:spPr>
          <a:xfrm>
            <a:off x="1889465" y="548640"/>
            <a:ext cx="9265808" cy="5408023"/>
          </a:xfrm>
          <a:prstGeom prst="rect">
            <a:avLst/>
          </a:prstGeom>
          <a:noFill/>
          <a:ln w="9525">
            <a:noFill/>
          </a:ln>
        </p:spPr>
      </p:pic>
    </p:spTree>
    <p:extLst>
      <p:ext uri="{BB962C8B-B14F-4D97-AF65-F5344CB8AC3E}">
        <p14:creationId xmlns:p14="http://schemas.microsoft.com/office/powerpoint/2010/main" val="318990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a:t>Hãy đề xuất một số biện pháp giúp tăng cường quá trình trao đổi chất ở cơ thể người.</a:t>
            </a:r>
          </a:p>
        </p:txBody>
      </p:sp>
      <p:sp>
        <p:nvSpPr>
          <p:cNvPr id="4" name="Content Placeholder 3"/>
          <p:cNvSpPr>
            <a:spLocks noGrp="1"/>
          </p:cNvSpPr>
          <p:nvPr>
            <p:ph sz="half" idx="2"/>
          </p:nvPr>
        </p:nvSpPr>
        <p:spPr/>
        <p:txBody>
          <a:bodyPr/>
          <a:lstStyle/>
          <a:p>
            <a:r>
              <a:rPr lang="en-US"/>
              <a:t>Một số biện pháp giúp tăng cường quá trình trao đổi chất:</a:t>
            </a:r>
          </a:p>
          <a:p>
            <a:r>
              <a:rPr lang="en-US"/>
              <a:t>- Ăn uống đầy đủ và đa dạng chất dinh dưỡng.</a:t>
            </a:r>
          </a:p>
          <a:p>
            <a:r>
              <a:rPr lang="en-US"/>
              <a:t>- Có kế hoạch tập luyện thể dục thể thao hợp lí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Content Placeholder 99"/>
          <p:cNvPicPr>
            <a:picLocks noGrp="1"/>
          </p:cNvPicPr>
          <p:nvPr>
            <p:ph idx="1"/>
          </p:nvPr>
        </p:nvPicPr>
        <p:blipFill>
          <a:blip r:embed="rId2"/>
          <a:stretch>
            <a:fillRect/>
          </a:stretch>
        </p:blipFill>
        <p:spPr>
          <a:xfrm>
            <a:off x="7420610" y="1430020"/>
            <a:ext cx="4095750" cy="4351655"/>
          </a:xfrm>
          <a:prstGeom prst="rect">
            <a:avLst/>
          </a:prstGeom>
          <a:noFill/>
          <a:ln w="9525">
            <a:noFill/>
          </a:ln>
        </p:spPr>
      </p:pic>
      <p:sp>
        <p:nvSpPr>
          <p:cNvPr id="6" name="Text Box 5"/>
          <p:cNvSpPr txBox="1"/>
          <p:nvPr/>
        </p:nvSpPr>
        <p:spPr>
          <a:xfrm>
            <a:off x="261620" y="367030"/>
            <a:ext cx="7063740" cy="5631180"/>
          </a:xfrm>
          <a:prstGeom prst="rect">
            <a:avLst/>
          </a:prstGeom>
          <a:noFill/>
        </p:spPr>
        <p:txBody>
          <a:bodyPr wrap="square" rtlCol="0" anchor="t">
            <a:spAutoFit/>
          </a:bodyPr>
          <a:lstStyle/>
          <a:p>
            <a:r>
              <a:rPr lang="en-US" sz="2400" b="1">
                <a:latin typeface="Times New Roman" panose="02020603050405020304" pitchFamily="18" charset="0"/>
                <a:cs typeface="Times New Roman" panose="02020603050405020304" pitchFamily="18" charset="0"/>
              </a:rPr>
              <a:t>❓Em có biết</a:t>
            </a:r>
          </a:p>
          <a:p>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Đom đóm là loài côn trùng có khả năng phát quang sinh học thông qua các phản ứng hoá học diễn ra trong cơ quan chuyên biệt nằm trong bụng. Trong các tế bào ở cơ quan này có một loại enzyme là luciferase với chức năng phân giải protein luciferin để tạo ra ánh sáng. Quá trình này được cung cấp năng lượng từ ATP và không giải phóng nhiệt năng. </a:t>
            </a:r>
          </a:p>
          <a:p>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Nhiều nghiên cứu cho thấy, hầu hết các loài sinh vật đều có khả năng phát quang sinh sinh học. Tuy nhiên, chỉ có một số loài (như đom đóm, sứa biển, cá, ...) mới phát ra luồng sáng đủ mạnh để có thể nhìn thấy được.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02260" y="1157605"/>
            <a:ext cx="11586845" cy="5015865"/>
          </a:xfrm>
          <a:prstGeom prst="rect">
            <a:avLst/>
          </a:prstGeom>
          <a:noFill/>
        </p:spPr>
        <p:txBody>
          <a:bodyPr wrap="square" rtlCol="0" anchor="t">
            <a:spAutoFit/>
          </a:bodyPr>
          <a:lstStyle/>
          <a:p>
            <a:r>
              <a:rPr lang="en-US" sz="3200">
                <a:latin typeface="Times New Roman" panose="02020603050405020304" pitchFamily="18" charset="0"/>
                <a:cs typeface="Times New Roman" panose="02020603050405020304" pitchFamily="18" charset="0"/>
              </a:rPr>
              <a:t>Các nhận định dưới đây đúng hay sai?</a:t>
            </a:r>
          </a:p>
          <a:p>
            <a:endParaRPr 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1. </a:t>
            </a:r>
            <a:r>
              <a:rPr lang="en-US" sz="3200">
                <a:latin typeface="Times New Roman" panose="02020603050405020304" pitchFamily="18" charset="0"/>
                <a:cs typeface="Times New Roman" panose="02020603050405020304" pitchFamily="18" charset="0"/>
              </a:rPr>
              <a:t>Quá trình trao đổi chất luôn đi kèm với chuyển hóa năng lượng.</a:t>
            </a:r>
          </a:p>
          <a:p>
            <a:r>
              <a:rPr lang="vi-VN" altLang="en-US" sz="3200">
                <a:latin typeface="Times New Roman" panose="02020603050405020304" pitchFamily="18" charset="0"/>
                <a:cs typeface="Times New Roman" panose="02020603050405020304" pitchFamily="18" charset="0"/>
              </a:rPr>
              <a:t>2. </a:t>
            </a:r>
            <a:r>
              <a:rPr lang="en-US" sz="3200">
                <a:latin typeface="Times New Roman" panose="02020603050405020304" pitchFamily="18" charset="0"/>
                <a:cs typeface="Times New Roman" panose="02020603050405020304" pitchFamily="18" charset="0"/>
              </a:rPr>
              <a:t>Trao đổi chất ở sinh vật gồm 2 quá trình: trao đổi chất giữa cơ thể với môi trường và chuyển hóa các chất trong tế bào.</a:t>
            </a:r>
          </a:p>
          <a:p>
            <a:r>
              <a:rPr lang="vi-VN" altLang="en-US" sz="3200">
                <a:latin typeface="Times New Roman" panose="02020603050405020304" pitchFamily="18" charset="0"/>
                <a:cs typeface="Times New Roman" panose="02020603050405020304" pitchFamily="18" charset="0"/>
              </a:rPr>
              <a:t>3. </a:t>
            </a:r>
            <a:r>
              <a:rPr lang="en-US" sz="3200">
                <a:latin typeface="Times New Roman" panose="02020603050405020304" pitchFamily="18" charset="0"/>
                <a:cs typeface="Times New Roman" panose="02020603050405020304" pitchFamily="18" charset="0"/>
              </a:rPr>
              <a:t>Quá trình trao đổi chất và chuyển hóa năng lượng giúp sinh vật tồn tại, phát triển và thích nghi với môi trường.</a:t>
            </a:r>
          </a:p>
          <a:p>
            <a:r>
              <a:rPr lang="vi-VN" altLang="en-US" sz="3200">
                <a:latin typeface="Times New Roman" panose="02020603050405020304" pitchFamily="18" charset="0"/>
                <a:cs typeface="Times New Roman" panose="02020603050405020304" pitchFamily="18" charset="0"/>
              </a:rPr>
              <a:t>4. </a:t>
            </a:r>
            <a:r>
              <a:rPr lang="en-US" sz="3200">
                <a:latin typeface="Times New Roman" panose="02020603050405020304" pitchFamily="18" charset="0"/>
                <a:cs typeface="Times New Roman" panose="02020603050405020304" pitchFamily="18" charset="0"/>
              </a:rPr>
              <a:t>Quá trình trao đổi chất ngừng lại, sinh vật vẫn phát triển bình thường.</a:t>
            </a:r>
          </a:p>
          <a:p>
            <a:r>
              <a:rPr lang="vi-VN" altLang="en-US" sz="3200">
                <a:latin typeface="Times New Roman" panose="02020603050405020304" pitchFamily="18" charset="0"/>
                <a:cs typeface="Times New Roman" panose="02020603050405020304" pitchFamily="18" charset="0"/>
              </a:rPr>
              <a:t>5. </a:t>
            </a:r>
            <a:r>
              <a:rPr lang="en-US" sz="3200">
                <a:latin typeface="Times New Roman" panose="02020603050405020304" pitchFamily="18" charset="0"/>
                <a:cs typeface="Times New Roman" panose="02020603050405020304" pitchFamily="18" charset="0"/>
              </a:rPr>
              <a:t>Cơ năng là dạng năng lượng chủ yếu trong cơ thể sinh vật.</a:t>
            </a:r>
          </a:p>
        </p:txBody>
      </p:sp>
      <p:sp>
        <p:nvSpPr>
          <p:cNvPr id="5" name="Text Box 4"/>
          <p:cNvSpPr txBox="1"/>
          <p:nvPr/>
        </p:nvSpPr>
        <p:spPr>
          <a:xfrm>
            <a:off x="2981960" y="162560"/>
            <a:ext cx="6228080" cy="706755"/>
          </a:xfrm>
          <a:prstGeom prst="rect">
            <a:avLst/>
          </a:prstGeom>
          <a:noFill/>
        </p:spPr>
        <p:txBody>
          <a:bodyPr wrap="square" rtlCol="0">
            <a:spAutoFit/>
            <a:scene3d>
              <a:camera prst="orthographicFront"/>
              <a:lightRig rig="threePt" dir="t"/>
            </a:scene3d>
          </a:bodyPr>
          <a:lstStyle/>
          <a:p>
            <a:pPr algn="ctr"/>
            <a:r>
              <a:rPr lang="vi-VN" altLang="en-US" sz="40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Luyện tập - 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02260" y="1157605"/>
            <a:ext cx="11586845" cy="3538220"/>
          </a:xfrm>
          <a:prstGeom prst="rect">
            <a:avLst/>
          </a:prstGeom>
          <a:noFill/>
        </p:spPr>
        <p:txBody>
          <a:bodyPr wrap="square" rtlCol="0" anchor="t">
            <a:spAutoFit/>
            <a:scene3d>
              <a:camera prst="orthographicFront"/>
              <a:lightRig rig="threePt" dir="t"/>
            </a:scene3d>
          </a:bodyPr>
          <a:lstStyle/>
          <a:p>
            <a:r>
              <a:rPr lang="en-US" sz="320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Quá trình nào sau đây thuộc trao đổi chất ở người? Chọn các đáp án đúng.</a:t>
            </a:r>
          </a:p>
          <a:p>
            <a:endParaRPr lang="en-US" sz="320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vi-VN" altLang="en-US" sz="320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a:t>
            </a:r>
            <a:r>
              <a:rPr lang="en-US" sz="320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Phân giải protein trong tế bào.</a:t>
            </a:r>
          </a:p>
          <a:p>
            <a:r>
              <a:rPr lang="vi-VN" altLang="en-US" sz="320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a:t>
            </a:r>
            <a:r>
              <a:rPr lang="en-US" sz="320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tiết mồ hôi.</a:t>
            </a:r>
          </a:p>
          <a:p>
            <a:r>
              <a:rPr lang="vi-VN" altLang="en-US" sz="320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a:t>
            </a:r>
            <a:r>
              <a:rPr lang="en-US" sz="320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Vận chuyển thức ăn từ miệng xuống dạ dày.</a:t>
            </a:r>
          </a:p>
          <a:p>
            <a:r>
              <a:rPr lang="vi-VN" altLang="en-US" sz="320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a:t>
            </a:r>
            <a:r>
              <a:rPr lang="en-US" sz="320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Nghiền thức ăn trong khoang miệng.</a:t>
            </a:r>
          </a:p>
        </p:txBody>
      </p:sp>
      <p:sp>
        <p:nvSpPr>
          <p:cNvPr id="5" name="Text Box 4"/>
          <p:cNvSpPr txBox="1"/>
          <p:nvPr/>
        </p:nvSpPr>
        <p:spPr>
          <a:xfrm>
            <a:off x="2981960" y="162560"/>
            <a:ext cx="6228080" cy="706755"/>
          </a:xfrm>
          <a:prstGeom prst="rect">
            <a:avLst/>
          </a:prstGeom>
          <a:noFill/>
        </p:spPr>
        <p:txBody>
          <a:bodyPr wrap="square" rtlCol="0">
            <a:spAutoFit/>
            <a:scene3d>
              <a:camera prst="orthographicFront"/>
              <a:lightRig rig="threePt" dir="t"/>
            </a:scene3d>
          </a:bodyPr>
          <a:lstStyle/>
          <a:p>
            <a:pPr algn="ctr"/>
            <a:r>
              <a:rPr lang="vi-VN" altLang="en-US" sz="40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Luyện tập - 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02260" y="1157605"/>
            <a:ext cx="11586845" cy="3538220"/>
          </a:xfrm>
          <a:prstGeom prst="rect">
            <a:avLst/>
          </a:prstGeom>
          <a:noFill/>
        </p:spPr>
        <p:txBody>
          <a:bodyPr wrap="square" rtlCol="0" anchor="t">
            <a:spAutoFit/>
          </a:bodyPr>
          <a:lstStyle/>
          <a:p>
            <a:r>
              <a:rPr lang="en-US" sz="3200">
                <a:latin typeface="Times New Roman" panose="02020603050405020304" pitchFamily="18" charset="0"/>
                <a:cs typeface="Times New Roman" panose="02020603050405020304" pitchFamily="18" charset="0"/>
              </a:rPr>
              <a:t>Người đang chơi thể thao quá trình chuyển hóa năng lượng diễn ra như thế nào?</a:t>
            </a:r>
          </a:p>
          <a:p>
            <a:endParaRPr 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A. </a:t>
            </a:r>
            <a:r>
              <a:rPr lang="en-US" sz="3200">
                <a:latin typeface="Times New Roman" panose="02020603050405020304" pitchFamily="18" charset="0"/>
                <a:cs typeface="Times New Roman" panose="02020603050405020304" pitchFamily="18" charset="0"/>
              </a:rPr>
              <a:t>Quang năng thành hóa năng.</a:t>
            </a:r>
          </a:p>
          <a:p>
            <a:r>
              <a:rPr lang="vi-VN" altLang="en-US" sz="3200">
                <a:latin typeface="Times New Roman" panose="02020603050405020304" pitchFamily="18" charset="0"/>
                <a:cs typeface="Times New Roman" panose="02020603050405020304" pitchFamily="18" charset="0"/>
              </a:rPr>
              <a:t>B. </a:t>
            </a:r>
            <a:r>
              <a:rPr lang="en-US" sz="3200">
                <a:latin typeface="Times New Roman" panose="02020603050405020304" pitchFamily="18" charset="0"/>
                <a:cs typeface="Times New Roman" panose="02020603050405020304" pitchFamily="18" charset="0"/>
              </a:rPr>
              <a:t>Hóa năng thành nhiệt năng.</a:t>
            </a:r>
          </a:p>
          <a:p>
            <a:r>
              <a:rPr lang="vi-VN" altLang="en-US" sz="3200">
                <a:latin typeface="Times New Roman" panose="02020603050405020304" pitchFamily="18" charset="0"/>
                <a:cs typeface="Times New Roman" panose="02020603050405020304" pitchFamily="18" charset="0"/>
              </a:rPr>
              <a:t>C. </a:t>
            </a:r>
            <a:r>
              <a:rPr lang="en-US" sz="3200">
                <a:latin typeface="Times New Roman" panose="02020603050405020304" pitchFamily="18" charset="0"/>
                <a:cs typeface="Times New Roman" panose="02020603050405020304" pitchFamily="18" charset="0"/>
              </a:rPr>
              <a:t>Cơ năng thành nhiệt năng.</a:t>
            </a:r>
          </a:p>
          <a:p>
            <a:r>
              <a:rPr lang="vi-VN" altLang="en-US" sz="3200">
                <a:latin typeface="Times New Roman" panose="02020603050405020304" pitchFamily="18" charset="0"/>
                <a:cs typeface="Times New Roman" panose="02020603050405020304" pitchFamily="18" charset="0"/>
              </a:rPr>
              <a:t>D. </a:t>
            </a:r>
            <a:r>
              <a:rPr lang="en-US" sz="3200">
                <a:latin typeface="Times New Roman" panose="02020603050405020304" pitchFamily="18" charset="0"/>
                <a:cs typeface="Times New Roman" panose="02020603050405020304" pitchFamily="18" charset="0"/>
              </a:rPr>
              <a:t>Nhiệt năng thành điện năng.</a:t>
            </a:r>
          </a:p>
        </p:txBody>
      </p:sp>
      <p:sp>
        <p:nvSpPr>
          <p:cNvPr id="5" name="Text Box 4"/>
          <p:cNvSpPr txBox="1"/>
          <p:nvPr/>
        </p:nvSpPr>
        <p:spPr>
          <a:xfrm>
            <a:off x="2981960" y="162560"/>
            <a:ext cx="6228080" cy="706755"/>
          </a:xfrm>
          <a:prstGeom prst="rect">
            <a:avLst/>
          </a:prstGeom>
          <a:noFill/>
        </p:spPr>
        <p:txBody>
          <a:bodyPr wrap="square" rtlCol="0">
            <a:spAutoFit/>
            <a:scene3d>
              <a:camera prst="orthographicFront"/>
              <a:lightRig rig="threePt" dir="t"/>
            </a:scene3d>
          </a:bodyPr>
          <a:lstStyle/>
          <a:p>
            <a:pPr algn="ctr"/>
            <a:r>
              <a:rPr lang="vi-VN" altLang="en-US" sz="40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Luyện tập - củng cố</a:t>
            </a:r>
          </a:p>
        </p:txBody>
      </p:sp>
      <p:sp>
        <p:nvSpPr>
          <p:cNvPr id="136196" name="Oval 4"/>
          <p:cNvSpPr/>
          <p:nvPr/>
        </p:nvSpPr>
        <p:spPr>
          <a:xfrm>
            <a:off x="302260" y="3006725"/>
            <a:ext cx="457200" cy="674370"/>
          </a:xfrm>
          <a:prstGeom prst="ellipse">
            <a:avLst/>
          </a:prstGeom>
          <a:noFill/>
          <a:ln w="38100" cap="flat" cmpd="sng">
            <a:solidFill>
              <a:srgbClr val="FF0000"/>
            </a:solidFill>
            <a:prstDash val="solid"/>
            <a:headEnd type="none" w="med" len="med"/>
            <a:tailEnd type="none" w="med" len="med"/>
          </a:ln>
        </p:spPr>
        <p:txBody>
          <a:bodyPr wrap="none" anchor="ctr" anchorCtr="0"/>
          <a:lstStyle/>
          <a:p>
            <a:endParaRPr lang="vi-VN" altLang="x-none"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36196"/>
                                        </p:tgtEl>
                                        <p:attrNameLst>
                                          <p:attrName>style.visibility</p:attrName>
                                        </p:attrNameLst>
                                      </p:cBhvr>
                                      <p:to>
                                        <p:strVal val="visible"/>
                                      </p:to>
                                    </p:set>
                                    <p:animEffect transition="in" filter="strips(downLeft)">
                                      <p:cBhvr>
                                        <p:cTn id="14" dur="5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619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02260" y="1157605"/>
            <a:ext cx="11586845" cy="3046095"/>
          </a:xfrm>
          <a:prstGeom prst="rect">
            <a:avLst/>
          </a:prstGeom>
          <a:noFill/>
        </p:spPr>
        <p:txBody>
          <a:bodyPr wrap="square" rtlCol="0" anchor="t">
            <a:spAutoFit/>
          </a:bodyPr>
          <a:lstStyle/>
          <a:p>
            <a:r>
              <a:rPr lang="en-US" sz="3200">
                <a:latin typeface="Times New Roman" panose="02020603050405020304" pitchFamily="18" charset="0"/>
                <a:cs typeface="Times New Roman" panose="02020603050405020304" pitchFamily="18" charset="0"/>
              </a:rPr>
              <a:t>Biện pháp nào giúp tăng cường quá trình trao đổi chất ở cơ thể người?</a:t>
            </a:r>
          </a:p>
          <a:p>
            <a:endParaRPr 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A. </a:t>
            </a:r>
            <a:r>
              <a:rPr lang="en-US" sz="3200">
                <a:latin typeface="Times New Roman" panose="02020603050405020304" pitchFamily="18" charset="0"/>
                <a:cs typeface="Times New Roman" panose="02020603050405020304" pitchFamily="18" charset="0"/>
              </a:rPr>
              <a:t>Có chế độ ăn uống hợp lí.</a:t>
            </a:r>
          </a:p>
          <a:p>
            <a:r>
              <a:rPr lang="vi-VN" altLang="en-US" sz="3200">
                <a:latin typeface="Times New Roman" panose="02020603050405020304" pitchFamily="18" charset="0"/>
                <a:cs typeface="Times New Roman" panose="02020603050405020304" pitchFamily="18" charset="0"/>
              </a:rPr>
              <a:t>B. </a:t>
            </a:r>
            <a:r>
              <a:rPr lang="en-US" sz="3200">
                <a:latin typeface="Times New Roman" panose="02020603050405020304" pitchFamily="18" charset="0"/>
                <a:cs typeface="Times New Roman" panose="02020603050405020304" pitchFamily="18" charset="0"/>
              </a:rPr>
              <a:t>Thường xuyên luyện tập thể dục thể thao.</a:t>
            </a:r>
          </a:p>
          <a:p>
            <a:r>
              <a:rPr lang="vi-VN" altLang="en-US" sz="3200">
                <a:latin typeface="Times New Roman" panose="02020603050405020304" pitchFamily="18" charset="0"/>
                <a:cs typeface="Times New Roman" panose="02020603050405020304" pitchFamily="18" charset="0"/>
              </a:rPr>
              <a:t>C. </a:t>
            </a:r>
            <a:r>
              <a:rPr lang="en-US" sz="3200">
                <a:latin typeface="Times New Roman" panose="02020603050405020304" pitchFamily="18" charset="0"/>
                <a:cs typeface="Times New Roman" panose="02020603050405020304" pitchFamily="18" charset="0"/>
              </a:rPr>
              <a:t>Tăng cường cung cấp nước cho cơ thể.</a:t>
            </a:r>
          </a:p>
          <a:p>
            <a:r>
              <a:rPr lang="vi-VN" altLang="en-US" sz="3200">
                <a:latin typeface="Times New Roman" panose="02020603050405020304" pitchFamily="18" charset="0"/>
                <a:cs typeface="Times New Roman" panose="02020603050405020304" pitchFamily="18" charset="0"/>
              </a:rPr>
              <a:t>D. </a:t>
            </a:r>
            <a:r>
              <a:rPr lang="en-US" sz="3200">
                <a:latin typeface="Times New Roman" panose="02020603050405020304" pitchFamily="18" charset="0"/>
                <a:cs typeface="Times New Roman" panose="02020603050405020304" pitchFamily="18" charset="0"/>
              </a:rPr>
              <a:t>Ăn nhiều thức ăn chứa chất bột đường.</a:t>
            </a:r>
          </a:p>
        </p:txBody>
      </p:sp>
      <p:sp>
        <p:nvSpPr>
          <p:cNvPr id="5" name="Text Box 4"/>
          <p:cNvSpPr txBox="1"/>
          <p:nvPr/>
        </p:nvSpPr>
        <p:spPr>
          <a:xfrm>
            <a:off x="2981960" y="162560"/>
            <a:ext cx="6228080" cy="706755"/>
          </a:xfrm>
          <a:prstGeom prst="rect">
            <a:avLst/>
          </a:prstGeom>
          <a:noFill/>
        </p:spPr>
        <p:txBody>
          <a:bodyPr wrap="square" rtlCol="0">
            <a:spAutoFit/>
            <a:scene3d>
              <a:camera prst="orthographicFront"/>
              <a:lightRig rig="threePt" dir="t"/>
            </a:scene3d>
          </a:bodyPr>
          <a:lstStyle/>
          <a:p>
            <a:pPr algn="ctr"/>
            <a:r>
              <a:rPr lang="vi-VN" altLang="en-US" sz="40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Luyện tập - củng cố</a:t>
            </a:r>
          </a:p>
        </p:txBody>
      </p:sp>
      <p:sp>
        <p:nvSpPr>
          <p:cNvPr id="136196" name="Oval 4"/>
          <p:cNvSpPr/>
          <p:nvPr/>
        </p:nvSpPr>
        <p:spPr>
          <a:xfrm>
            <a:off x="302260" y="2661920"/>
            <a:ext cx="457200" cy="674370"/>
          </a:xfrm>
          <a:prstGeom prst="ellipse">
            <a:avLst/>
          </a:prstGeom>
          <a:noFill/>
          <a:ln w="38100" cap="flat" cmpd="sng">
            <a:solidFill>
              <a:srgbClr val="FF0000"/>
            </a:solidFill>
            <a:prstDash val="solid"/>
            <a:headEnd type="none" w="med" len="med"/>
            <a:tailEnd type="none" w="med" len="med"/>
          </a:ln>
        </p:spPr>
        <p:txBody>
          <a:bodyPr wrap="none" anchor="ctr" anchorCtr="0"/>
          <a:lstStyle/>
          <a:p>
            <a:endParaRPr lang="vi-VN" altLang="x-none"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36196"/>
                                        </p:tgtEl>
                                        <p:attrNameLst>
                                          <p:attrName>style.visibility</p:attrName>
                                        </p:attrNameLst>
                                      </p:cBhvr>
                                      <p:to>
                                        <p:strVal val="visible"/>
                                      </p:to>
                                    </p:set>
                                    <p:animEffect transition="in" filter="strips(downLeft)">
                                      <p:cBhvr>
                                        <p:cTn id="14" dur="5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619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02260" y="1157605"/>
            <a:ext cx="11586845" cy="3046095"/>
          </a:xfrm>
          <a:prstGeom prst="rect">
            <a:avLst/>
          </a:prstGeom>
          <a:noFill/>
        </p:spPr>
        <p:txBody>
          <a:bodyPr wrap="square" rtlCol="0" anchor="t">
            <a:spAutoFit/>
          </a:bodyPr>
          <a:lstStyle/>
          <a:p>
            <a:r>
              <a:rPr lang="en-US" sz="3200">
                <a:latin typeface="Times New Roman" panose="02020603050405020304" pitchFamily="18" charset="0"/>
                <a:cs typeface="Times New Roman" panose="02020603050405020304" pitchFamily="18" charset="0"/>
              </a:rPr>
              <a:t>Quá trình nào sau đây không thuộc trao đổi chất ở sinh vật?</a:t>
            </a:r>
          </a:p>
          <a:p>
            <a:endParaRPr 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A. </a:t>
            </a:r>
            <a:r>
              <a:rPr lang="en-US" sz="3200">
                <a:latin typeface="Times New Roman" panose="02020603050405020304" pitchFamily="18" charset="0"/>
                <a:cs typeface="Times New Roman" panose="02020603050405020304" pitchFamily="18" charset="0"/>
              </a:rPr>
              <a:t>Phân giải protein trong tế bào.</a:t>
            </a:r>
          </a:p>
          <a:p>
            <a:r>
              <a:rPr lang="vi-VN" altLang="en-US" sz="3200">
                <a:latin typeface="Times New Roman" panose="02020603050405020304" pitchFamily="18" charset="0"/>
                <a:cs typeface="Times New Roman" panose="02020603050405020304" pitchFamily="18" charset="0"/>
              </a:rPr>
              <a:t>B. </a:t>
            </a:r>
            <a:r>
              <a:rPr lang="en-US" sz="3200">
                <a:latin typeface="Times New Roman" panose="02020603050405020304" pitchFamily="18" charset="0"/>
                <a:cs typeface="Times New Roman" panose="02020603050405020304" pitchFamily="18" charset="0"/>
              </a:rPr>
              <a:t>Bài tiết mồ hôi.</a:t>
            </a:r>
          </a:p>
          <a:p>
            <a:r>
              <a:rPr lang="vi-VN" altLang="en-US" sz="3200">
                <a:latin typeface="Times New Roman" panose="02020603050405020304" pitchFamily="18" charset="0"/>
                <a:cs typeface="Times New Roman" panose="02020603050405020304" pitchFamily="18" charset="0"/>
              </a:rPr>
              <a:t>C. </a:t>
            </a:r>
            <a:r>
              <a:rPr lang="en-US" sz="3200">
                <a:latin typeface="Times New Roman" panose="02020603050405020304" pitchFamily="18" charset="0"/>
                <a:cs typeface="Times New Roman" panose="02020603050405020304" pitchFamily="18" charset="0"/>
              </a:rPr>
              <a:t>Vận chuyển thức ăn từ miệng xuống dạ dày.</a:t>
            </a:r>
          </a:p>
          <a:p>
            <a:r>
              <a:rPr lang="vi-VN" altLang="en-US" sz="3200">
                <a:latin typeface="Times New Roman" panose="02020603050405020304" pitchFamily="18" charset="0"/>
                <a:cs typeface="Times New Roman" panose="02020603050405020304" pitchFamily="18" charset="0"/>
              </a:rPr>
              <a:t>D. </a:t>
            </a:r>
            <a:r>
              <a:rPr lang="en-US" sz="3200">
                <a:latin typeface="Times New Roman" panose="02020603050405020304" pitchFamily="18" charset="0"/>
                <a:cs typeface="Times New Roman" panose="02020603050405020304" pitchFamily="18" charset="0"/>
              </a:rPr>
              <a:t>Lấy carbon dioxide và thải oxygen ở thực vật. </a:t>
            </a:r>
          </a:p>
        </p:txBody>
      </p:sp>
      <p:sp>
        <p:nvSpPr>
          <p:cNvPr id="5" name="Text Box 4"/>
          <p:cNvSpPr txBox="1"/>
          <p:nvPr/>
        </p:nvSpPr>
        <p:spPr>
          <a:xfrm>
            <a:off x="2981960" y="162560"/>
            <a:ext cx="6228080" cy="706755"/>
          </a:xfrm>
          <a:prstGeom prst="rect">
            <a:avLst/>
          </a:prstGeom>
          <a:noFill/>
        </p:spPr>
        <p:txBody>
          <a:bodyPr wrap="square" rtlCol="0">
            <a:spAutoFit/>
            <a:scene3d>
              <a:camera prst="orthographicFront"/>
              <a:lightRig rig="threePt" dir="t"/>
            </a:scene3d>
          </a:bodyPr>
          <a:lstStyle/>
          <a:p>
            <a:pPr algn="ctr"/>
            <a:r>
              <a:rPr lang="vi-VN" altLang="en-US" sz="40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Luyện tập - củng cố</a:t>
            </a:r>
          </a:p>
        </p:txBody>
      </p:sp>
      <p:sp>
        <p:nvSpPr>
          <p:cNvPr id="136196" name="Oval 4"/>
          <p:cNvSpPr/>
          <p:nvPr/>
        </p:nvSpPr>
        <p:spPr>
          <a:xfrm>
            <a:off x="302260" y="3006725"/>
            <a:ext cx="457200" cy="674370"/>
          </a:xfrm>
          <a:prstGeom prst="ellipse">
            <a:avLst/>
          </a:prstGeom>
          <a:noFill/>
          <a:ln w="38100" cap="flat" cmpd="sng">
            <a:solidFill>
              <a:srgbClr val="FF0000"/>
            </a:solidFill>
            <a:prstDash val="solid"/>
            <a:headEnd type="none" w="med" len="med"/>
            <a:tailEnd type="none" w="med" len="med"/>
          </a:ln>
        </p:spPr>
        <p:txBody>
          <a:bodyPr wrap="none" anchor="ctr" anchorCtr="0"/>
          <a:lstStyle/>
          <a:p>
            <a:endParaRPr lang="vi-VN" altLang="x-none"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36196"/>
                                        </p:tgtEl>
                                        <p:attrNameLst>
                                          <p:attrName>style.visibility</p:attrName>
                                        </p:attrNameLst>
                                      </p:cBhvr>
                                      <p:to>
                                        <p:strVal val="visible"/>
                                      </p:to>
                                    </p:set>
                                    <p:animEffect transition="in" filter="strips(downLeft)">
                                      <p:cBhvr>
                                        <p:cTn id="14" dur="5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619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02260" y="1157605"/>
            <a:ext cx="11586845" cy="3046095"/>
          </a:xfrm>
          <a:prstGeom prst="rect">
            <a:avLst/>
          </a:prstGeom>
          <a:noFill/>
        </p:spPr>
        <p:txBody>
          <a:bodyPr wrap="square" rtlCol="0" anchor="t">
            <a:spAutoFit/>
          </a:bodyPr>
          <a:lstStyle/>
          <a:p>
            <a:r>
              <a:rPr lang="en-US" sz="3200">
                <a:latin typeface="Times New Roman" panose="02020603050405020304" pitchFamily="18" charset="0"/>
                <a:cs typeface="Times New Roman" panose="02020603050405020304" pitchFamily="18" charset="0"/>
              </a:rPr>
              <a:t>Trong quá trình trao đổi chất ở người, đâu không phải là chất thải?</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Mồ hôi.</a:t>
            </a:r>
          </a:p>
          <a:p>
            <a:r>
              <a:rPr lang="en-US" sz="3200">
                <a:latin typeface="Times New Roman" panose="02020603050405020304" pitchFamily="18" charset="0"/>
                <a:cs typeface="Times New Roman" panose="02020603050405020304" pitchFamily="18" charset="0"/>
              </a:rPr>
              <a:t>Khí carbon dioxide.</a:t>
            </a:r>
          </a:p>
          <a:p>
            <a:r>
              <a:rPr lang="en-US" sz="3200">
                <a:latin typeface="Times New Roman" panose="02020603050405020304" pitchFamily="18" charset="0"/>
                <a:cs typeface="Times New Roman" panose="02020603050405020304" pitchFamily="18" charset="0"/>
              </a:rPr>
              <a:t>Nước tiểu.</a:t>
            </a:r>
          </a:p>
          <a:p>
            <a:r>
              <a:rPr lang="en-US" sz="3200">
                <a:latin typeface="Times New Roman" panose="02020603050405020304" pitchFamily="18" charset="0"/>
                <a:cs typeface="Times New Roman" panose="02020603050405020304" pitchFamily="18" charset="0"/>
              </a:rPr>
              <a:t>Nước.</a:t>
            </a:r>
          </a:p>
        </p:txBody>
      </p:sp>
      <p:sp>
        <p:nvSpPr>
          <p:cNvPr id="5" name="Text Box 4"/>
          <p:cNvSpPr txBox="1"/>
          <p:nvPr/>
        </p:nvSpPr>
        <p:spPr>
          <a:xfrm>
            <a:off x="2981960" y="162560"/>
            <a:ext cx="6228080" cy="706755"/>
          </a:xfrm>
          <a:prstGeom prst="rect">
            <a:avLst/>
          </a:prstGeom>
          <a:noFill/>
        </p:spPr>
        <p:txBody>
          <a:bodyPr wrap="square" rtlCol="0">
            <a:spAutoFit/>
            <a:scene3d>
              <a:camera prst="orthographicFront"/>
              <a:lightRig rig="threePt" dir="t"/>
            </a:scene3d>
          </a:bodyPr>
          <a:lstStyle/>
          <a:p>
            <a:pPr algn="ctr"/>
            <a:r>
              <a:rPr lang="vi-VN" altLang="en-US" sz="40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Luyện tập - củng cố</a:t>
            </a:r>
          </a:p>
        </p:txBody>
      </p:sp>
      <p:sp>
        <p:nvSpPr>
          <p:cNvPr id="136196" name="Oval 4"/>
          <p:cNvSpPr/>
          <p:nvPr/>
        </p:nvSpPr>
        <p:spPr>
          <a:xfrm>
            <a:off x="231140" y="3529330"/>
            <a:ext cx="457200" cy="674370"/>
          </a:xfrm>
          <a:prstGeom prst="ellipse">
            <a:avLst/>
          </a:prstGeom>
          <a:noFill/>
          <a:ln w="38100" cap="flat" cmpd="sng">
            <a:solidFill>
              <a:srgbClr val="FF0000"/>
            </a:solidFill>
            <a:prstDash val="solid"/>
            <a:headEnd type="none" w="med" len="med"/>
            <a:tailEnd type="none" w="med" len="med"/>
          </a:ln>
        </p:spPr>
        <p:txBody>
          <a:bodyPr wrap="none" anchor="ctr" anchorCtr="0"/>
          <a:lstStyle/>
          <a:p>
            <a:endParaRPr lang="vi-VN" altLang="x-none"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36196"/>
                                        </p:tgtEl>
                                        <p:attrNameLst>
                                          <p:attrName>style.visibility</p:attrName>
                                        </p:attrNameLst>
                                      </p:cBhvr>
                                      <p:to>
                                        <p:strVal val="visible"/>
                                      </p:to>
                                    </p:set>
                                    <p:animEffect transition="in" filter="strips(downLeft)">
                                      <p:cBhvr>
                                        <p:cTn id="14" dur="5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619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02260" y="1157605"/>
            <a:ext cx="11586845" cy="4030980"/>
          </a:xfrm>
          <a:prstGeom prst="rect">
            <a:avLst/>
          </a:prstGeom>
          <a:noFill/>
        </p:spPr>
        <p:txBody>
          <a:bodyPr wrap="square" rtlCol="0" anchor="t">
            <a:spAutoFit/>
          </a:bodyPr>
          <a:lstStyle/>
          <a:p>
            <a:r>
              <a:rPr lang="en-US" sz="3200">
                <a:latin typeface="Times New Roman" panose="02020603050405020304" pitchFamily="18" charset="0"/>
                <a:cs typeface="Times New Roman" panose="02020603050405020304" pitchFamily="18" charset="0"/>
              </a:rPr>
              <a:t>Tại sao khi chơi thể thao cơ thể thường nóng hơn mức bình thường?</a:t>
            </a:r>
          </a:p>
          <a:p>
            <a:endParaRPr 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A. </a:t>
            </a:r>
            <a:r>
              <a:rPr lang="en-US" sz="3200">
                <a:latin typeface="Times New Roman" panose="02020603050405020304" pitchFamily="18" charset="0"/>
                <a:cs typeface="Times New Roman" panose="02020603050405020304" pitchFamily="18" charset="0"/>
              </a:rPr>
              <a:t>Khi chơi thể thao cường độ trao đổi chất và chuyển hoá năng lượng diễn ra mạnh nên giải phóng nhiều năng lượng. </a:t>
            </a:r>
          </a:p>
          <a:p>
            <a:r>
              <a:rPr lang="vi-VN" altLang="en-US" sz="3200">
                <a:latin typeface="Times New Roman" panose="02020603050405020304" pitchFamily="18" charset="0"/>
                <a:cs typeface="Times New Roman" panose="02020603050405020304" pitchFamily="18" charset="0"/>
              </a:rPr>
              <a:t>B. </a:t>
            </a:r>
            <a:r>
              <a:rPr lang="en-US" sz="3200">
                <a:latin typeface="Times New Roman" panose="02020603050405020304" pitchFamily="18" charset="0"/>
                <a:cs typeface="Times New Roman" panose="02020603050405020304" pitchFamily="18" charset="0"/>
              </a:rPr>
              <a:t>Cơ thể chưa kịp thích ứng với hoạt động diễn ra đột ngột.</a:t>
            </a:r>
          </a:p>
          <a:p>
            <a:r>
              <a:rPr lang="vi-VN" altLang="en-US" sz="3200">
                <a:latin typeface="Times New Roman" panose="02020603050405020304" pitchFamily="18" charset="0"/>
                <a:cs typeface="Times New Roman" panose="02020603050405020304" pitchFamily="18" charset="0"/>
              </a:rPr>
              <a:t>C. </a:t>
            </a:r>
            <a:r>
              <a:rPr lang="en-US" sz="3200">
                <a:latin typeface="Times New Roman" panose="02020603050405020304" pitchFamily="18" charset="0"/>
                <a:cs typeface="Times New Roman" panose="02020603050405020304" pitchFamily="18" charset="0"/>
              </a:rPr>
              <a:t>Cơ thể thu nhận nhiệt từ môi trường để đảm bảo các tế bào luôn ổn định. </a:t>
            </a:r>
          </a:p>
          <a:p>
            <a:r>
              <a:rPr lang="vi-VN" altLang="en-US" sz="3200">
                <a:latin typeface="Times New Roman" panose="02020603050405020304" pitchFamily="18" charset="0"/>
                <a:cs typeface="Times New Roman" panose="02020603050405020304" pitchFamily="18" charset="0"/>
              </a:rPr>
              <a:t>D. </a:t>
            </a:r>
            <a:r>
              <a:rPr lang="en-US" sz="3200">
                <a:latin typeface="Times New Roman" panose="02020603050405020304" pitchFamily="18" charset="0"/>
                <a:cs typeface="Times New Roman" panose="02020603050405020304" pitchFamily="18" charset="0"/>
              </a:rPr>
              <a:t>Các kháng thể hoạt động mạnh mẽ trước tác nhân môi trường.</a:t>
            </a:r>
          </a:p>
        </p:txBody>
      </p:sp>
      <p:sp>
        <p:nvSpPr>
          <p:cNvPr id="5" name="Text Box 4"/>
          <p:cNvSpPr txBox="1"/>
          <p:nvPr/>
        </p:nvSpPr>
        <p:spPr>
          <a:xfrm>
            <a:off x="2981960" y="162560"/>
            <a:ext cx="6228080" cy="706755"/>
          </a:xfrm>
          <a:prstGeom prst="rect">
            <a:avLst/>
          </a:prstGeom>
          <a:noFill/>
        </p:spPr>
        <p:txBody>
          <a:bodyPr wrap="square" rtlCol="0">
            <a:spAutoFit/>
            <a:scene3d>
              <a:camera prst="orthographicFront"/>
              <a:lightRig rig="threePt" dir="t"/>
            </a:scene3d>
          </a:bodyPr>
          <a:lstStyle/>
          <a:p>
            <a:pPr algn="ctr"/>
            <a:r>
              <a:rPr lang="vi-VN" altLang="en-US" sz="40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Luyện tập - củng cố</a:t>
            </a:r>
          </a:p>
        </p:txBody>
      </p:sp>
      <p:sp>
        <p:nvSpPr>
          <p:cNvPr id="136196" name="Oval 4"/>
          <p:cNvSpPr/>
          <p:nvPr/>
        </p:nvSpPr>
        <p:spPr>
          <a:xfrm>
            <a:off x="302260" y="2093595"/>
            <a:ext cx="457200" cy="674370"/>
          </a:xfrm>
          <a:prstGeom prst="ellipse">
            <a:avLst/>
          </a:prstGeom>
          <a:noFill/>
          <a:ln w="38100" cap="flat" cmpd="sng">
            <a:solidFill>
              <a:srgbClr val="FF0000"/>
            </a:solidFill>
            <a:prstDash val="solid"/>
            <a:headEnd type="none" w="med" len="med"/>
            <a:tailEnd type="none" w="med" len="med"/>
          </a:ln>
        </p:spPr>
        <p:txBody>
          <a:bodyPr wrap="none" anchor="ctr" anchorCtr="0"/>
          <a:lstStyle/>
          <a:p>
            <a:endParaRPr lang="vi-VN" altLang="x-none"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36196"/>
                                        </p:tgtEl>
                                        <p:attrNameLst>
                                          <p:attrName>style.visibility</p:attrName>
                                        </p:attrNameLst>
                                      </p:cBhvr>
                                      <p:to>
                                        <p:strVal val="visible"/>
                                      </p:to>
                                    </p:set>
                                    <p:animEffect transition="in" filter="strips(downLeft)">
                                      <p:cBhvr>
                                        <p:cTn id="14" dur="5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619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01193"/>
          </a:xfrm>
        </p:spPr>
        <p:txBody>
          <a:bodyPr>
            <a:noAutofit/>
          </a:bodyPr>
          <a:lstStyle/>
          <a:p>
            <a:pPr algn="ctr">
              <a:lnSpc>
                <a:spcPct val="150000"/>
              </a:lnSpc>
            </a:pPr>
            <a:r>
              <a:rPr lang="vi-VN" sz="5400" b="1" dirty="0">
                <a:solidFill>
                  <a:srgbClr val="FF0000"/>
                </a:solidFill>
              </a:rPr>
              <a:t>SINH HỌC 7</a:t>
            </a:r>
            <a:br>
              <a:rPr lang="vi-VN" sz="5400" b="1" dirty="0">
                <a:solidFill>
                  <a:srgbClr val="FF0000"/>
                </a:solidFill>
              </a:rPr>
            </a:br>
            <a:r>
              <a:rPr lang="vi-VN" sz="5400" b="1" dirty="0">
                <a:solidFill>
                  <a:srgbClr val="FF0000"/>
                </a:solidFill>
              </a:rPr>
              <a:t>BÀI 22 : </a:t>
            </a:r>
            <a:br>
              <a:rPr lang="vi-VN" sz="5400" b="1" dirty="0">
                <a:solidFill>
                  <a:srgbClr val="FF0000"/>
                </a:solidFill>
              </a:rPr>
            </a:br>
            <a:r>
              <a:rPr lang="vi-VN" sz="5400" b="1" dirty="0">
                <a:solidFill>
                  <a:srgbClr val="FF0000"/>
                </a:solidFill>
              </a:rPr>
              <a:t>VAI TRÒ CỦA TRAO ĐỔI CHẤT VÀ CHUYỂN HÓA NĂNG LƯỢNG Ở SINH VẬT</a:t>
            </a:r>
            <a:endParaRPr lang="en-US" sz="54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831340" y="1141095"/>
            <a:ext cx="9736455" cy="3169285"/>
          </a:xfrm>
          <a:prstGeom prst="rect">
            <a:avLst/>
          </a:prstGeom>
          <a:noFill/>
          <a:ln w="9525">
            <a:noFill/>
          </a:ln>
        </p:spPr>
        <p:txBody>
          <a:bodyPr wrap="square">
            <a:spAutoFit/>
          </a:bodyPr>
          <a:lstStyle/>
          <a:p>
            <a:pPr indent="0"/>
            <a:r>
              <a:rPr lang="en-US" sz="4000" b="1">
                <a:latin typeface="Times New Roman" panose="02020603050405020304" pitchFamily="18" charset="0"/>
                <a:cs typeface="Calibri" panose="020F0502020204030204" pitchFamily="34" charset="0"/>
              </a:rPr>
              <a:t>Hướng dẫn về nhà</a:t>
            </a:r>
          </a:p>
          <a:p>
            <a:pPr indent="0"/>
            <a:r>
              <a:rPr lang="en-US" sz="4000" b="1">
                <a:latin typeface="Times New Roman" panose="02020603050405020304" pitchFamily="18" charset="0"/>
                <a:cs typeface="Calibri" panose="020F0502020204030204" pitchFamily="34" charset="0"/>
              </a:rPr>
              <a:t>-Học bài theo phần ghi nhớ</a:t>
            </a:r>
          </a:p>
          <a:p>
            <a:pPr indent="0"/>
            <a:r>
              <a:rPr lang="en-US" sz="4000" b="1">
                <a:latin typeface="Times New Roman" panose="02020603050405020304" pitchFamily="18" charset="0"/>
                <a:cs typeface="Calibri" panose="020F0502020204030204" pitchFamily="34" charset="0"/>
              </a:rPr>
              <a:t>-Làm bài tập vở bài tập</a:t>
            </a:r>
          </a:p>
          <a:p>
            <a:pPr indent="0"/>
            <a:r>
              <a:rPr lang="en-US" sz="4000" b="1">
                <a:latin typeface="Times New Roman" panose="02020603050405020304" pitchFamily="18" charset="0"/>
                <a:cs typeface="Calibri" panose="020F0502020204030204" pitchFamily="34" charset="0"/>
              </a:rPr>
              <a:t>-Đọc thêm phần em có biết</a:t>
            </a:r>
          </a:p>
          <a:p>
            <a:pPr indent="0"/>
            <a:r>
              <a:rPr lang="en-US" sz="4000" b="1">
                <a:latin typeface="Times New Roman" panose="02020603050405020304" pitchFamily="18" charset="0"/>
                <a:cs typeface="Calibri" panose="020F0502020204030204" pitchFamily="34" charset="0"/>
              </a:rPr>
              <a:t>-Đọc trước bài mới : Bài 23: Quang hợp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Mục tiêu - Nội dung bài :</a:t>
            </a:r>
            <a:endParaRPr lang="en-US" dirty="0"/>
          </a:p>
        </p:txBody>
      </p:sp>
      <p:sp>
        <p:nvSpPr>
          <p:cNvPr id="3" name="Content Placeholder 2"/>
          <p:cNvSpPr>
            <a:spLocks noGrp="1"/>
          </p:cNvSpPr>
          <p:nvPr>
            <p:ph idx="1"/>
          </p:nvPr>
        </p:nvSpPr>
        <p:spPr/>
        <p:txBody>
          <a:bodyPr>
            <a:normAutofit/>
          </a:bodyPr>
          <a:lstStyle/>
          <a:p>
            <a:pPr marL="0" indent="0">
              <a:buNone/>
            </a:pPr>
            <a:r>
              <a:rPr lang="vi-VN" sz="4000" dirty="0">
                <a:solidFill>
                  <a:srgbClr val="FF0000"/>
                </a:solidFill>
                <a:effectLst/>
                <a:latin typeface="+mj-lt"/>
                <a:ea typeface="Calibri" panose="020F0502020204030204" pitchFamily="34" charset="0"/>
                <a:cs typeface="Times New Roman" panose="02020603050405020304" pitchFamily="18" charset="0"/>
              </a:rPr>
              <a:t>-Phát biểu được khái niệm trao đổi chất và chuyển hóa năng lượng. </a:t>
            </a:r>
          </a:p>
          <a:p>
            <a:pPr marL="0" indent="0">
              <a:buNone/>
            </a:pPr>
            <a:r>
              <a:rPr lang="vi-VN" sz="4000" dirty="0">
                <a:solidFill>
                  <a:srgbClr val="FF0000"/>
                </a:solidFill>
                <a:effectLst/>
                <a:latin typeface="+mj-lt"/>
                <a:ea typeface="Calibri" panose="020F0502020204030204" pitchFamily="34" charset="0"/>
                <a:cs typeface="Times New Roman" panose="02020603050405020304" pitchFamily="18" charset="0"/>
              </a:rPr>
              <a:t>-Nêu được vài trò của trao đổi chất và chuyển hóa năng lượng trong cơ thể.</a:t>
            </a:r>
            <a:endParaRPr lang="en-US" sz="4000" dirty="0">
              <a:solidFill>
                <a:srgbClr val="FF0000"/>
              </a:solidFill>
              <a:effectLst/>
              <a:latin typeface="+mj-lt"/>
              <a:ea typeface="Calibri" panose="020F0502020204030204" pitchFamily="34" charset="0"/>
              <a:cs typeface="Times New Roman" panose="02020603050405020304" pitchFamily="18" charset="0"/>
            </a:endParaRPr>
          </a:p>
          <a:p>
            <a:pPr marL="0" indent="0">
              <a:buNone/>
            </a:pPr>
            <a:endParaRPr lang="en-US" sz="4000" dirty="0">
              <a:solidFill>
                <a:srgbClr val="FF0000"/>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7895"/>
          </a:xfrm>
        </p:spPr>
        <p:txBody>
          <a:bodyPr>
            <a:normAutofit/>
          </a:bodyPr>
          <a:lstStyle/>
          <a:p>
            <a:r>
              <a:rPr lang="vi-VN" sz="2800" b="1" dirty="0">
                <a:solidFill>
                  <a:srgbClr val="FF0000"/>
                </a:solidFill>
              </a:rPr>
              <a:t>I.Khái niệm trao đổi chất và chuyển hóa năng lượng ở sinh vật.</a:t>
            </a:r>
            <a:endParaRPr lang="en-US" sz="2800" b="1" dirty="0">
              <a:solidFill>
                <a:srgbClr val="FF0000"/>
              </a:solidFill>
            </a:endParaRPr>
          </a:p>
        </p:txBody>
      </p:sp>
      <p:sp>
        <p:nvSpPr>
          <p:cNvPr id="3" name="Content Placeholder 2"/>
          <p:cNvSpPr>
            <a:spLocks noGrp="1"/>
          </p:cNvSpPr>
          <p:nvPr>
            <p:ph idx="1"/>
          </p:nvPr>
        </p:nvSpPr>
        <p:spPr>
          <a:xfrm>
            <a:off x="838200" y="1073020"/>
            <a:ext cx="4788160" cy="1010881"/>
          </a:xfrm>
        </p:spPr>
        <p:txBody>
          <a:bodyPr/>
          <a:lstStyle/>
          <a:p>
            <a:pPr marL="0" indent="0">
              <a:buNone/>
            </a:pPr>
            <a:r>
              <a:rPr lang="vi-VN" dirty="0"/>
              <a:t>1. Khái niệm trao đổi chất</a:t>
            </a:r>
            <a:endParaRPr lang="en-US" dirty="0"/>
          </a:p>
        </p:txBody>
      </p:sp>
      <p:sp>
        <p:nvSpPr>
          <p:cNvPr id="4" name="TextBox 3"/>
          <p:cNvSpPr txBox="1"/>
          <p:nvPr/>
        </p:nvSpPr>
        <p:spPr>
          <a:xfrm>
            <a:off x="681135" y="1578460"/>
            <a:ext cx="5747657" cy="5262979"/>
          </a:xfrm>
          <a:prstGeom prst="rect">
            <a:avLst/>
          </a:prstGeom>
          <a:noFill/>
        </p:spPr>
        <p:txBody>
          <a:bodyPr wrap="square" rtlCol="0">
            <a:spAutoFit/>
          </a:bodyPr>
          <a:lstStyle/>
          <a:p>
            <a:pPr algn="l"/>
            <a:r>
              <a:rPr lang="vi-VN" sz="2800" b="0" i="0" dirty="0">
                <a:solidFill>
                  <a:srgbClr val="002060"/>
                </a:solidFill>
                <a:effectLst/>
                <a:latin typeface="+mj-lt"/>
              </a:rPr>
              <a:t>Quan sát Hình 22.1, em hãy cho biết:</a:t>
            </a:r>
          </a:p>
          <a:p>
            <a:pPr algn="l"/>
            <a:r>
              <a:rPr lang="vi-VN" sz="2800" b="0" i="0" dirty="0">
                <a:solidFill>
                  <a:srgbClr val="002060"/>
                </a:solidFill>
                <a:effectLst/>
                <a:latin typeface="+mj-lt"/>
              </a:rPr>
              <a:t>a) Cơ thể người lấy những chất gì từ môi trường và thải những chất gì ra khỏi Cơ thể?</a:t>
            </a:r>
          </a:p>
          <a:p>
            <a:pPr algn="l"/>
            <a:r>
              <a:rPr lang="vi-VN" sz="2800" b="0" i="0" dirty="0">
                <a:solidFill>
                  <a:srgbClr val="002060"/>
                </a:solidFill>
                <a:effectLst/>
                <a:latin typeface="+mj-lt"/>
              </a:rPr>
              <a:t>b) Các chất được lấy từ môi trường được sử dụng để làm gì?</a:t>
            </a:r>
          </a:p>
          <a:p>
            <a:pPr algn="l"/>
            <a:r>
              <a:rPr lang="vi-VN" sz="2800" b="0" i="0" dirty="0">
                <a:solidFill>
                  <a:srgbClr val="002060"/>
                </a:solidFill>
                <a:effectLst/>
                <a:latin typeface="+mj-lt"/>
              </a:rPr>
              <a:t>c) Trao đổi chất ở sinh vật gồm những quá trình nào?</a:t>
            </a:r>
          </a:p>
          <a:p>
            <a:pPr algn="l"/>
            <a:r>
              <a:rPr lang="vi-VN" sz="2800" b="0" i="0" dirty="0">
                <a:solidFill>
                  <a:srgbClr val="002060"/>
                </a:solidFill>
                <a:effectLst/>
                <a:latin typeface="+mj-lt"/>
              </a:rPr>
              <a:t>d) Thế nào là trao đổi chất?</a:t>
            </a:r>
          </a:p>
          <a:p>
            <a:r>
              <a:rPr lang="vi-VN" sz="2800" b="0" i="0" dirty="0">
                <a:solidFill>
                  <a:srgbClr val="002060"/>
                </a:solidFill>
                <a:effectLst/>
                <a:latin typeface="+mj-lt"/>
              </a:rPr>
              <a:t/>
            </a:r>
            <a:br>
              <a:rPr lang="vi-VN" sz="2800" b="0" i="0" dirty="0">
                <a:solidFill>
                  <a:srgbClr val="002060"/>
                </a:solidFill>
                <a:effectLst/>
                <a:latin typeface="+mj-lt"/>
              </a:rPr>
            </a:br>
            <a:r>
              <a:rPr lang="vi-VN" sz="2800" b="0" i="0" dirty="0">
                <a:solidFill>
                  <a:srgbClr val="002060"/>
                </a:solidFill>
                <a:effectLst/>
                <a:latin typeface="+mj-lt"/>
              </a:rPr>
              <a:t/>
            </a:r>
            <a:br>
              <a:rPr lang="vi-VN" sz="2800" b="0" i="0" dirty="0">
                <a:solidFill>
                  <a:srgbClr val="002060"/>
                </a:solidFill>
                <a:effectLst/>
                <a:latin typeface="+mj-lt"/>
              </a:rPr>
            </a:br>
            <a:endParaRPr lang="en-US" sz="2800" dirty="0">
              <a:solidFill>
                <a:srgbClr val="002060"/>
              </a:solidFill>
              <a:latin typeface="+mj-lt"/>
            </a:endParaRPr>
          </a:p>
        </p:txBody>
      </p:sp>
      <p:pic>
        <p:nvPicPr>
          <p:cNvPr id="5" name="Picture 4"/>
          <p:cNvPicPr>
            <a:picLocks noChangeAspect="1"/>
          </p:cNvPicPr>
          <p:nvPr/>
        </p:nvPicPr>
        <p:blipFill>
          <a:blip r:embed="rId2"/>
          <a:stretch>
            <a:fillRect/>
          </a:stretch>
        </p:blipFill>
        <p:spPr>
          <a:xfrm>
            <a:off x="6335486" y="1240970"/>
            <a:ext cx="5856514" cy="51123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025"/>
            <a:ext cx="10515600" cy="3486150"/>
          </a:xfrm>
        </p:spPr>
        <p:txBody>
          <a:bodyPr>
            <a:normAutofit fontScale="90000"/>
          </a:bodyPr>
          <a:lstStyle/>
          <a:p>
            <a:r>
              <a:rPr lang="en-US" sz="4890" b="1"/>
              <a:t>1.Khái niệm trao đổi chất</a:t>
            </a:r>
            <a:br>
              <a:rPr lang="en-US" sz="4890" b="1"/>
            </a:br>
            <a:r>
              <a:rPr lang="en-US" sz="4890"/>
              <a:t/>
            </a:r>
            <a:br>
              <a:rPr lang="en-US" sz="4890"/>
            </a:br>
            <a:r>
              <a:rPr lang="en-US" sz="4890" b="1">
                <a:solidFill>
                  <a:srgbClr val="FF0000"/>
                </a:solidFill>
                <a:sym typeface="+mn-ea"/>
              </a:rPr>
              <a:t>Trao đổi chất ở sinh vật là quá trình cơ thể sinh vật lấy các chất từ môi trường ngoài cung cấp cho quá trình chuyển hóa trong tế bào đồng thời thải các chất không cần thiết ra ngoài môi trường.</a:t>
            </a:r>
            <a:r>
              <a:rPr lang="en-US" sz="4890" b="1">
                <a:solidFill>
                  <a:srgbClr val="FF0000"/>
                </a:solidFill>
              </a:rPr>
              <a:t/>
            </a:r>
            <a:br>
              <a:rPr lang="en-US" sz="4890" b="1">
                <a:solidFill>
                  <a:srgbClr val="FF0000"/>
                </a:solidFill>
              </a:rPr>
            </a:br>
            <a:endParaRPr lang="en-US" sz="489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15010" y="574040"/>
            <a:ext cx="10577195" cy="5710555"/>
          </a:xfrm>
          <a:prstGeom prst="rect">
            <a:avLst/>
          </a:prstGeom>
        </p:spPr>
      </p:pic>
      <p:sp>
        <p:nvSpPr>
          <p:cNvPr id="2" name="Rectangles 1"/>
          <p:cNvSpPr/>
          <p:nvPr/>
        </p:nvSpPr>
        <p:spPr>
          <a:xfrm>
            <a:off x="1094740" y="3976370"/>
            <a:ext cx="9524365" cy="2068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60400" y="365760"/>
            <a:ext cx="10563225" cy="59556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365125"/>
            <a:ext cx="11171555" cy="5800090"/>
          </a:xfrm>
          <a:prstGeom prst="rect">
            <a:avLst/>
          </a:prstGeom>
        </p:spPr>
      </p:pic>
      <p:sp>
        <p:nvSpPr>
          <p:cNvPr id="2" name="Rectangles 1"/>
          <p:cNvSpPr/>
          <p:nvPr/>
        </p:nvSpPr>
        <p:spPr>
          <a:xfrm>
            <a:off x="770255" y="1257935"/>
            <a:ext cx="11482070" cy="5294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1296</Words>
  <Application>Microsoft Office PowerPoint</Application>
  <PresentationFormat>Widescreen</PresentationFormat>
  <Paragraphs>106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Tahoma</vt:lpstr>
      <vt:lpstr>Times New Roman</vt:lpstr>
      <vt:lpstr>VNI-Times</vt:lpstr>
      <vt:lpstr>Office Theme</vt:lpstr>
      <vt:lpstr>Kể tên thực đơn ngày hôm qua của em ?</vt:lpstr>
      <vt:lpstr>Hàng ngày chúng ta phải luôn luôn bổ sung các chất dinh dưỡng và các chất dinh dưỡng này sẽ cung cấp năng lượng cho cơ thể hoạt động. </vt:lpstr>
      <vt:lpstr>SINH HỌC 7 BÀI 22 :  VAI TRÒ CỦA TRAO ĐỔI CHẤT VÀ CHUYỂN HÓA NĂNG LƯỢNG Ở SINH VẬT</vt:lpstr>
      <vt:lpstr>Mục tiêu - Nội dung bài :</vt:lpstr>
      <vt:lpstr>I.Khái niệm trao đổi chất và chuyển hóa năng lượng ở sinh vật.</vt:lpstr>
      <vt:lpstr>1.Khái niệm trao đổi chất  Trao đổi chất ở sinh vật là quá trình cơ thể sinh vật lấy các chất từ môi trường ngoài cung cấp cho quá trình chuyển hóa trong tế bào đồng thời thải các chất không cần thiết ra ngoài môi trường. </vt:lpstr>
      <vt:lpstr>PowerPoint Presentation</vt:lpstr>
      <vt:lpstr>PowerPoint Presentation</vt:lpstr>
      <vt:lpstr>PowerPoint Presentation</vt:lpstr>
      <vt:lpstr>PowerPoint Presentation</vt:lpstr>
      <vt:lpstr>2.Khái niệm chuyển hóa năng lượng </vt:lpstr>
      <vt:lpstr>PowerPoint Presentation</vt:lpstr>
      <vt:lpstr>PowerPoint Presentation</vt:lpstr>
      <vt:lpstr>PowerPoint Presentation</vt:lpstr>
      <vt:lpstr>II. VAI TRÒ CỦA TRAO ĐỔI CHẤT VÀ CHUYỂN HÓA NĂNG LƯỢNG TRONG CƠ THỂ. (tiết 2)</vt:lpstr>
      <vt:lpstr>PowerPoint Presentation</vt:lpstr>
      <vt:lpstr>LUYỆN TẬP - VẬN DỤNG</vt:lpstr>
      <vt:lpstr>Câu 2: Nhiệt độ cơ thể của một vận động viên đang thi đấu và một nhân viên viên đang làm việc trong văn phòng có gì khác nhau? Giải thích.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tên thực đơn ngày hôm qua của em ?</dc:title>
  <dc:creator>Oanh Lương</dc:creator>
  <cp:lastModifiedBy>may4</cp:lastModifiedBy>
  <cp:revision>22</cp:revision>
  <dcterms:created xsi:type="dcterms:W3CDTF">2022-09-01T10:54:00Z</dcterms:created>
  <dcterms:modified xsi:type="dcterms:W3CDTF">2024-11-29T04:03:31Z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874D937A332F4AD0B829CE04E856B825</vt:lpwstr>
  </property>
  <property fmtid="{D5CDD505-2E9C-101B-9397-08002B2CF9AE}" pid="3" name="KSOProductBuildVer">
    <vt:lpwstr>1033-11.2.0.11440</vt:lpwstr>
  </property>
</Properties>
</file>