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7" r:id="rId2"/>
    <p:sldId id="358" r:id="rId3"/>
    <p:sldId id="386" r:id="rId4"/>
    <p:sldId id="388" r:id="rId5"/>
    <p:sldId id="450" r:id="rId6"/>
    <p:sldId id="452" r:id="rId7"/>
    <p:sldId id="453" r:id="rId8"/>
    <p:sldId id="451" r:id="rId9"/>
    <p:sldId id="456" r:id="rId10"/>
    <p:sldId id="455" r:id="rId11"/>
    <p:sldId id="394" r:id="rId12"/>
    <p:sldId id="457" r:id="rId13"/>
    <p:sldId id="458" r:id="rId14"/>
    <p:sldId id="4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A063"/>
    <a:srgbClr val="F8F4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BB2F9-8525-47D9-807E-184F8DF51EDB}" type="datetimeFigureOut">
              <a:rPr lang="en-US" smtClean="0"/>
              <a:t>05/11/2024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E749C-01F3-48E9-92CB-E31CE2A874B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t>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t>2</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t>9</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t>11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t>14</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29" y="1122400"/>
            <a:ext cx="9144173" cy="2387680"/>
          </a:xfrm>
          <a:prstGeom prst="rect">
            <a:avLst/>
          </a:prstGeom>
        </p:spPr>
        <p:txBody>
          <a:bodyPr anchor="b"/>
          <a:lstStyle>
            <a:lvl1pPr algn="ctr">
              <a:defRPr sz="5975"/>
            </a:lvl1pPr>
          </a:lstStyle>
          <a:p>
            <a:r>
              <a:rPr lang="zh-CN" altLang="en-US"/>
              <a:t>单击此处编辑母版标题样式</a:t>
            </a:r>
          </a:p>
        </p:txBody>
      </p:sp>
      <p:sp>
        <p:nvSpPr>
          <p:cNvPr id="3" name="副标题 2"/>
          <p:cNvSpPr>
            <a:spLocks noGrp="1"/>
          </p:cNvSpPr>
          <p:nvPr>
            <p:ph type="subTitle" idx="1"/>
          </p:nvPr>
        </p:nvSpPr>
        <p:spPr>
          <a:xfrm>
            <a:off x="1524029" y="3602158"/>
            <a:ext cx="9144173" cy="1655817"/>
          </a:xfrm>
          <a:prstGeom prst="rect">
            <a:avLst/>
          </a:prstGeom>
        </p:spPr>
        <p:txBody>
          <a:bodyPr/>
          <a:lstStyle>
            <a:lvl1pPr marL="0" indent="0" algn="ctr">
              <a:buNone/>
              <a:defRPr sz="2390"/>
            </a:lvl1pPr>
            <a:lvl2pPr marL="455295" indent="0" algn="ctr">
              <a:buNone/>
              <a:defRPr sz="1990"/>
            </a:lvl2pPr>
            <a:lvl3pPr marL="910590" indent="0" algn="ctr">
              <a:buNone/>
              <a:defRPr sz="1790"/>
            </a:lvl3pPr>
            <a:lvl4pPr marL="1366520" indent="0" algn="ctr">
              <a:buNone/>
              <a:defRPr sz="1590"/>
            </a:lvl4pPr>
            <a:lvl5pPr marL="1821180" indent="0" algn="ctr">
              <a:buNone/>
              <a:defRPr sz="1590"/>
            </a:lvl5pPr>
            <a:lvl6pPr marL="2276475" indent="0" algn="ctr">
              <a:buNone/>
              <a:defRPr sz="1590"/>
            </a:lvl6pPr>
            <a:lvl7pPr marL="2731770" indent="0" algn="ctr">
              <a:buNone/>
              <a:defRPr sz="1590"/>
            </a:lvl7pPr>
            <a:lvl8pPr marL="3187700" indent="0" algn="ctr">
              <a:buNone/>
              <a:defRPr sz="1590"/>
            </a:lvl8pPr>
            <a:lvl9pPr marL="3642995" indent="0" algn="ctr">
              <a:buNone/>
              <a:defRPr sz="1590"/>
            </a:lvl9pPr>
          </a:lstStyle>
          <a:p>
            <a:r>
              <a:rPr lang="zh-CN" altLang="en-US"/>
              <a:t>单击此处编辑母版副标题样式</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6" y="1158127"/>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5" y="365138"/>
            <a:ext cx="2628950"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6" y="365138"/>
            <a:ext cx="7734446"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6" y="1158127"/>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5"/>
            <a:ext cx="10515799" cy="2852833"/>
          </a:xfrm>
          <a:prstGeom prst="rect">
            <a:avLst/>
          </a:prstGeom>
        </p:spPr>
        <p:txBody>
          <a:bodyPr anchor="b"/>
          <a:lstStyle>
            <a:lvl1pPr>
              <a:defRPr sz="5975"/>
            </a:lvl1pPr>
          </a:lstStyle>
          <a:p>
            <a:r>
              <a:rPr lang="zh-CN" altLang="en-US"/>
              <a:t>单击此处编辑母版标题样式</a:t>
            </a:r>
          </a:p>
        </p:txBody>
      </p:sp>
      <p:sp>
        <p:nvSpPr>
          <p:cNvPr id="3" name="文本占位符 2"/>
          <p:cNvSpPr>
            <a:spLocks noGrp="1"/>
          </p:cNvSpPr>
          <p:nvPr>
            <p:ph type="body" idx="1"/>
          </p:nvPr>
        </p:nvSpPr>
        <p:spPr>
          <a:xfrm>
            <a:off x="831866" y="4589617"/>
            <a:ext cx="10515799" cy="1500237"/>
          </a:xfrm>
          <a:prstGeom prst="rect">
            <a:avLst/>
          </a:prstGeom>
        </p:spPr>
        <p:txBody>
          <a:bodyPr/>
          <a:lstStyle>
            <a:lvl1pPr marL="0" indent="0">
              <a:buNone/>
              <a:defRPr sz="2390">
                <a:solidFill>
                  <a:schemeClr val="tx1">
                    <a:tint val="75000"/>
                  </a:schemeClr>
                </a:solidFill>
              </a:defRPr>
            </a:lvl1pPr>
            <a:lvl2pPr marL="455295" indent="0">
              <a:buNone/>
              <a:defRPr sz="1990">
                <a:solidFill>
                  <a:schemeClr val="tx1">
                    <a:tint val="75000"/>
                  </a:schemeClr>
                </a:solidFill>
              </a:defRPr>
            </a:lvl2pPr>
            <a:lvl3pPr marL="910590" indent="0">
              <a:buNone/>
              <a:defRPr sz="1790">
                <a:solidFill>
                  <a:schemeClr val="tx1">
                    <a:tint val="75000"/>
                  </a:schemeClr>
                </a:solidFill>
              </a:defRPr>
            </a:lvl3pPr>
            <a:lvl4pPr marL="1366520" indent="0">
              <a:buNone/>
              <a:defRPr sz="1590">
                <a:solidFill>
                  <a:schemeClr val="tx1">
                    <a:tint val="75000"/>
                  </a:schemeClr>
                </a:solidFill>
              </a:defRPr>
            </a:lvl4pPr>
            <a:lvl5pPr marL="1821180" indent="0">
              <a:buNone/>
              <a:defRPr sz="1590">
                <a:solidFill>
                  <a:schemeClr val="tx1">
                    <a:tint val="75000"/>
                  </a:schemeClr>
                </a:solidFill>
              </a:defRPr>
            </a:lvl5pPr>
            <a:lvl6pPr marL="2276475" indent="0">
              <a:buNone/>
              <a:defRPr sz="1590">
                <a:solidFill>
                  <a:schemeClr val="tx1">
                    <a:tint val="75000"/>
                  </a:schemeClr>
                </a:solidFill>
              </a:defRPr>
            </a:lvl6pPr>
            <a:lvl7pPr marL="2731770" indent="0">
              <a:buNone/>
              <a:defRPr sz="1590">
                <a:solidFill>
                  <a:schemeClr val="tx1">
                    <a:tint val="75000"/>
                  </a:schemeClr>
                </a:solidFill>
              </a:defRPr>
            </a:lvl7pPr>
            <a:lvl8pPr marL="3187700" indent="0">
              <a:buNone/>
              <a:defRPr sz="1590">
                <a:solidFill>
                  <a:schemeClr val="tx1">
                    <a:tint val="75000"/>
                  </a:schemeClr>
                </a:solidFill>
              </a:defRPr>
            </a:lvl8pPr>
            <a:lvl9pPr marL="3642995" indent="0">
              <a:buNone/>
              <a:defRPr sz="1590">
                <a:solidFill>
                  <a:schemeClr val="tx1">
                    <a:tint val="75000"/>
                  </a:schemeClr>
                </a:solidFill>
              </a:defRPr>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7"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8"/>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6" y="1778497"/>
            <a:ext cx="4873666" cy="823940"/>
          </a:xfrm>
          <a:prstGeom prst="rect">
            <a:avLst/>
          </a:prstGeom>
        </p:spPr>
        <p:txBody>
          <a:bodyPr anchor="ctr" anchorCtr="0"/>
          <a:lstStyle>
            <a:lvl1pPr marL="0" indent="0">
              <a:buNone/>
              <a:defRPr sz="2790"/>
            </a:lvl1pPr>
            <a:lvl2pPr marL="455295" indent="0">
              <a:buNone/>
              <a:defRPr sz="2390"/>
            </a:lvl2pPr>
            <a:lvl3pPr marL="910590" indent="0">
              <a:buNone/>
              <a:defRPr sz="1990"/>
            </a:lvl3pPr>
            <a:lvl4pPr marL="1366520" indent="0">
              <a:buNone/>
              <a:defRPr sz="1790"/>
            </a:lvl4pPr>
            <a:lvl5pPr marL="1821180" indent="0">
              <a:buNone/>
              <a:defRPr sz="1790"/>
            </a:lvl5pPr>
            <a:lvl6pPr marL="2276475" indent="0">
              <a:buNone/>
              <a:defRPr sz="1790"/>
            </a:lvl6pPr>
            <a:lvl7pPr marL="2731770" indent="0">
              <a:buNone/>
              <a:defRPr sz="1790"/>
            </a:lvl7pPr>
            <a:lvl8pPr marL="3187700" indent="0">
              <a:buNone/>
              <a:defRPr sz="1790"/>
            </a:lvl8pPr>
            <a:lvl9pPr marL="3642995" indent="0">
              <a:buNone/>
              <a:defRPr sz="1790"/>
            </a:lvl9pPr>
          </a:lstStyle>
          <a:p>
            <a:pPr lvl="0"/>
            <a:r>
              <a:rPr lang="zh-CN" altLang="en-US"/>
              <a:t>单击此处编辑母版文本样式</a:t>
            </a:r>
          </a:p>
        </p:txBody>
      </p:sp>
      <p:sp>
        <p:nvSpPr>
          <p:cNvPr id="4" name="内容占位符 3"/>
          <p:cNvSpPr>
            <a:spLocks noGrp="1"/>
          </p:cNvSpPr>
          <p:nvPr>
            <p:ph sz="half" idx="2"/>
          </p:nvPr>
        </p:nvSpPr>
        <p:spPr>
          <a:xfrm>
            <a:off x="1186796" y="2665468"/>
            <a:ext cx="4873666"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6" y="1778497"/>
            <a:ext cx="4897669" cy="823940"/>
          </a:xfrm>
          <a:prstGeom prst="rect">
            <a:avLst/>
          </a:prstGeom>
        </p:spPr>
        <p:txBody>
          <a:bodyPr anchor="ctr" anchorCtr="0"/>
          <a:lstStyle>
            <a:lvl1pPr marL="0" indent="0">
              <a:buNone/>
              <a:defRPr sz="2790"/>
            </a:lvl1pPr>
            <a:lvl2pPr marL="455295" indent="0">
              <a:buNone/>
              <a:defRPr sz="2390"/>
            </a:lvl2pPr>
            <a:lvl3pPr marL="910590" indent="0">
              <a:buNone/>
              <a:defRPr sz="1990"/>
            </a:lvl3pPr>
            <a:lvl4pPr marL="1366520" indent="0">
              <a:buNone/>
              <a:defRPr sz="1790"/>
            </a:lvl4pPr>
            <a:lvl5pPr marL="1821180" indent="0">
              <a:buNone/>
              <a:defRPr sz="1790"/>
            </a:lvl5pPr>
            <a:lvl6pPr marL="2276475" indent="0">
              <a:buNone/>
              <a:defRPr sz="1790"/>
            </a:lvl6pPr>
            <a:lvl7pPr marL="2731770" indent="0">
              <a:buNone/>
              <a:defRPr sz="1790"/>
            </a:lvl7pPr>
            <a:lvl8pPr marL="3187700" indent="0">
              <a:buNone/>
              <a:defRPr sz="1790"/>
            </a:lvl8pPr>
            <a:lvl9pPr marL="3642995" indent="0">
              <a:buNone/>
              <a:defRPr sz="1790"/>
            </a:lvl9pPr>
          </a:lstStyle>
          <a:p>
            <a:pPr lvl="0"/>
            <a:r>
              <a:rPr lang="zh-CN" altLang="en-US"/>
              <a:t>单击此处编辑母版文本样式</a:t>
            </a:r>
          </a:p>
        </p:txBody>
      </p:sp>
      <p:sp>
        <p:nvSpPr>
          <p:cNvPr id="6" name="内容占位符 5"/>
          <p:cNvSpPr>
            <a:spLocks noGrp="1"/>
          </p:cNvSpPr>
          <p:nvPr>
            <p:ph sz="quarter" idx="4"/>
          </p:nvPr>
        </p:nvSpPr>
        <p:spPr>
          <a:xfrm>
            <a:off x="6257056" y="2665468"/>
            <a:ext cx="489766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3932311" cy="1600253"/>
          </a:xfrm>
          <a:prstGeom prst="rect">
            <a:avLst/>
          </a:prstGeom>
        </p:spPr>
        <p:txBody>
          <a:bodyPr anchor="b"/>
          <a:lstStyle>
            <a:lvl1pPr>
              <a:defRPr sz="3190"/>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3190"/>
            </a:lvl1pPr>
            <a:lvl2pPr>
              <a:defRPr sz="2790"/>
            </a:lvl2pPr>
            <a:lvl3pPr>
              <a:defRPr sz="2390"/>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4" y="2057469"/>
            <a:ext cx="3932311" cy="3811716"/>
          </a:xfrm>
          <a:prstGeom prst="rect">
            <a:avLst/>
          </a:prstGeom>
        </p:spPr>
        <p:txBody>
          <a:bodyPr/>
          <a:lstStyle>
            <a:lvl1pPr marL="0" indent="0">
              <a:buNone/>
              <a:defRPr sz="1590"/>
            </a:lvl1pPr>
            <a:lvl2pPr marL="455295" indent="0">
              <a:buNone/>
              <a:defRPr sz="1395"/>
            </a:lvl2pPr>
            <a:lvl3pPr marL="910590" indent="0">
              <a:buNone/>
              <a:defRPr sz="1195"/>
            </a:lvl3pPr>
            <a:lvl4pPr marL="1366520" indent="0">
              <a:buNone/>
              <a:defRPr sz="995"/>
            </a:lvl4pPr>
            <a:lvl5pPr marL="1821180" indent="0">
              <a:buNone/>
              <a:defRPr sz="995"/>
            </a:lvl5pPr>
            <a:lvl6pPr marL="2276475" indent="0">
              <a:buNone/>
              <a:defRPr sz="995"/>
            </a:lvl6pPr>
            <a:lvl7pPr marL="2731770" indent="0">
              <a:buNone/>
              <a:defRPr sz="995"/>
            </a:lvl7pPr>
            <a:lvl8pPr marL="3187700" indent="0">
              <a:buNone/>
              <a:defRPr sz="995"/>
            </a:lvl8pPr>
            <a:lvl9pPr marL="3642995" indent="0">
              <a:buNone/>
              <a:defRPr sz="995"/>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4165428" cy="1600253"/>
          </a:xfrm>
          <a:prstGeom prst="rect">
            <a:avLst/>
          </a:prstGeom>
        </p:spPr>
        <p:txBody>
          <a:bodyPr anchor="b"/>
          <a:lstStyle>
            <a:lvl1pPr>
              <a:defRPr sz="3190"/>
            </a:lvl1pPr>
          </a:lstStyle>
          <a:p>
            <a:r>
              <a:rPr lang="zh-CN" altLang="en-US"/>
              <a:t>单击此处编辑母版标题样式</a:t>
            </a:r>
          </a:p>
        </p:txBody>
      </p:sp>
      <p:sp>
        <p:nvSpPr>
          <p:cNvPr id="3" name="图片占位符 2"/>
          <p:cNvSpPr>
            <a:spLocks noGrp="1"/>
          </p:cNvSpPr>
          <p:nvPr>
            <p:ph type="pic" idx="1"/>
          </p:nvPr>
        </p:nvSpPr>
        <p:spPr>
          <a:xfrm>
            <a:off x="5183287" y="457216"/>
            <a:ext cx="6172317" cy="5404031"/>
          </a:xfrm>
          <a:prstGeom prst="rect">
            <a:avLst/>
          </a:prstGeom>
        </p:spPr>
        <p:txBody>
          <a:bodyPr/>
          <a:lstStyle>
            <a:lvl1pPr marL="0" indent="0">
              <a:buNone/>
              <a:defRPr sz="3190"/>
            </a:lvl1pPr>
            <a:lvl2pPr marL="455295" indent="0">
              <a:buNone/>
              <a:defRPr sz="2790"/>
            </a:lvl2pPr>
            <a:lvl3pPr marL="910590" indent="0">
              <a:buNone/>
              <a:defRPr sz="2390"/>
            </a:lvl3pPr>
            <a:lvl4pPr marL="1366520" indent="0">
              <a:buNone/>
              <a:defRPr sz="1990"/>
            </a:lvl4pPr>
            <a:lvl5pPr marL="1821180" indent="0">
              <a:buNone/>
              <a:defRPr sz="1990"/>
            </a:lvl5pPr>
            <a:lvl6pPr marL="2276475" indent="0">
              <a:buNone/>
              <a:defRPr sz="1990"/>
            </a:lvl6pPr>
            <a:lvl7pPr marL="2731770" indent="0">
              <a:buNone/>
              <a:defRPr sz="1990"/>
            </a:lvl7pPr>
            <a:lvl8pPr marL="3187700" indent="0">
              <a:buNone/>
              <a:defRPr sz="1990"/>
            </a:lvl8pPr>
            <a:lvl9pPr marL="3642995" indent="0">
              <a:buNone/>
              <a:defRPr sz="1990"/>
            </a:lvl9pPr>
          </a:lstStyle>
          <a:p>
            <a:endParaRPr lang="zh-CN" altLang="en-US"/>
          </a:p>
        </p:txBody>
      </p:sp>
      <p:sp>
        <p:nvSpPr>
          <p:cNvPr id="4" name="文本占位符 3"/>
          <p:cNvSpPr>
            <a:spLocks noGrp="1"/>
          </p:cNvSpPr>
          <p:nvPr>
            <p:ph type="body" sz="half" idx="2"/>
          </p:nvPr>
        </p:nvSpPr>
        <p:spPr>
          <a:xfrm>
            <a:off x="839804" y="2057469"/>
            <a:ext cx="4165428" cy="3811716"/>
          </a:xfrm>
          <a:prstGeom prst="rect">
            <a:avLst/>
          </a:prstGeom>
        </p:spPr>
        <p:txBody>
          <a:bodyPr/>
          <a:lstStyle>
            <a:lvl1pPr marL="0" indent="0">
              <a:buNone/>
              <a:defRPr sz="1990"/>
            </a:lvl1pPr>
            <a:lvl2pPr marL="455295" indent="0">
              <a:buNone/>
              <a:defRPr sz="1790"/>
            </a:lvl2pPr>
            <a:lvl3pPr marL="910590" indent="0">
              <a:buNone/>
              <a:defRPr sz="1590"/>
            </a:lvl3pPr>
            <a:lvl4pPr marL="1366520" indent="0">
              <a:buNone/>
              <a:defRPr sz="1395"/>
            </a:lvl4pPr>
            <a:lvl5pPr marL="1821180" indent="0">
              <a:buNone/>
              <a:defRPr sz="1395"/>
            </a:lvl5pPr>
            <a:lvl6pPr marL="2276475" indent="0">
              <a:buNone/>
              <a:defRPr sz="1395"/>
            </a:lvl6pPr>
            <a:lvl7pPr marL="2731770" indent="0">
              <a:buNone/>
              <a:defRPr sz="1395"/>
            </a:lvl7pPr>
            <a:lvl8pPr marL="3187700" indent="0">
              <a:buNone/>
              <a:defRPr sz="1395"/>
            </a:lvl8pPr>
            <a:lvl9pPr marL="3642995" indent="0">
              <a:buNone/>
              <a:defRPr sz="1395"/>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154" y="1150"/>
            <a:ext cx="12189692" cy="685570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hf sldNum="0" hdr="0"/>
  <p:txStyles>
    <p:titleStyle>
      <a:lvl1pPr marL="0" lvl="0" indent="0" algn="ctr" defTabSz="1085850" eaLnBrk="1" fontAlgn="base" latinLnBrk="0" hangingPunct="1">
        <a:lnSpc>
          <a:spcPct val="100000"/>
        </a:lnSpc>
        <a:spcBef>
          <a:spcPct val="0"/>
        </a:spcBef>
        <a:spcAft>
          <a:spcPct val="0"/>
        </a:spcAft>
        <a:buClr>
          <a:srgbClr val="000000"/>
        </a:buClr>
        <a:buNone/>
        <a:defRPr sz="5210" b="0" i="0" u="none" kern="1200" baseline="0">
          <a:solidFill>
            <a:schemeClr val="tx2"/>
          </a:solidFill>
          <a:latin typeface="+mj-lt"/>
          <a:ea typeface="+mj-ea"/>
          <a:cs typeface="+mj-cs"/>
        </a:defRPr>
      </a:lvl1pPr>
    </p:titleStyle>
    <p:bodyStyle>
      <a:lvl1pPr marL="406400" lvl="0" indent="-406400" algn="l" defTabSz="1085850" eaLnBrk="1" fontAlgn="base" latinLnBrk="0" hangingPunct="1">
        <a:lnSpc>
          <a:spcPct val="100000"/>
        </a:lnSpc>
        <a:spcBef>
          <a:spcPct val="20000"/>
        </a:spcBef>
        <a:spcAft>
          <a:spcPct val="0"/>
        </a:spcAft>
        <a:buChar char="•"/>
        <a:defRPr sz="3765" b="0" i="0" u="none" kern="1200" baseline="0">
          <a:solidFill>
            <a:schemeClr val="tx1"/>
          </a:solidFill>
          <a:latin typeface="+mn-lt"/>
          <a:ea typeface="+mn-ea"/>
          <a:cs typeface="+mn-cs"/>
        </a:defRPr>
      </a:lvl1pPr>
      <a:lvl2pPr marL="882650" lvl="1" indent="-340360" algn="l" defTabSz="1085850" eaLnBrk="1" fontAlgn="base" latinLnBrk="0" hangingPunct="1">
        <a:lnSpc>
          <a:spcPct val="100000"/>
        </a:lnSpc>
        <a:spcBef>
          <a:spcPct val="20000"/>
        </a:spcBef>
        <a:spcAft>
          <a:spcPct val="0"/>
        </a:spcAft>
        <a:buChar char="–"/>
        <a:defRPr sz="3330" b="0" i="0" u="none" kern="1200" baseline="0">
          <a:solidFill>
            <a:schemeClr val="tx1"/>
          </a:solidFill>
          <a:latin typeface="+mn-lt"/>
          <a:ea typeface="+mn-ea"/>
          <a:cs typeface="+mn-cs"/>
        </a:defRPr>
      </a:lvl2pPr>
      <a:lvl3pPr marL="1356995" lvl="2" indent="-271145" algn="l" defTabSz="1085850" eaLnBrk="1" fontAlgn="base" latinLnBrk="0" hangingPunct="1">
        <a:lnSpc>
          <a:spcPct val="100000"/>
        </a:lnSpc>
        <a:spcBef>
          <a:spcPct val="20000"/>
        </a:spcBef>
        <a:spcAft>
          <a:spcPct val="0"/>
        </a:spcAft>
        <a:buChar char="•"/>
        <a:defRPr sz="2820" b="0" i="0" u="none" kern="1200" baseline="0">
          <a:solidFill>
            <a:schemeClr val="tx1"/>
          </a:solidFill>
          <a:latin typeface="+mn-lt"/>
          <a:ea typeface="+mn-ea"/>
          <a:cs typeface="+mn-cs"/>
        </a:defRPr>
      </a:lvl3pPr>
      <a:lvl4pPr marL="1899920" lvl="3" indent="-271780" algn="l" defTabSz="1085850" eaLnBrk="1" fontAlgn="base" latinLnBrk="0" hangingPunct="1">
        <a:lnSpc>
          <a:spcPct val="100000"/>
        </a:lnSpc>
        <a:spcBef>
          <a:spcPct val="20000"/>
        </a:spcBef>
        <a:spcAft>
          <a:spcPct val="0"/>
        </a:spcAft>
        <a:buChar char="–"/>
        <a:defRPr sz="2390" b="0" i="0" u="none" kern="1200" baseline="0">
          <a:solidFill>
            <a:schemeClr val="tx1"/>
          </a:solidFill>
          <a:latin typeface="+mn-lt"/>
          <a:ea typeface="+mn-ea"/>
          <a:cs typeface="+mn-cs"/>
        </a:defRPr>
      </a:lvl4pPr>
      <a:lvl5pPr marL="2442210" lvl="4" indent="-271145" algn="l" defTabSz="1085850" eaLnBrk="1" fontAlgn="base" latinLnBrk="0" hangingPunct="1">
        <a:lnSpc>
          <a:spcPct val="100000"/>
        </a:lnSpc>
        <a:spcBef>
          <a:spcPct val="20000"/>
        </a:spcBef>
        <a:spcAft>
          <a:spcPct val="0"/>
        </a:spcAft>
        <a:buChar char="»"/>
        <a:defRPr sz="2390" b="0" i="0" u="none" kern="1200" baseline="0">
          <a:solidFill>
            <a:schemeClr val="tx1"/>
          </a:solidFill>
          <a:latin typeface="+mn-lt"/>
          <a:ea typeface="+mn-ea"/>
          <a:cs typeface="+mn-cs"/>
        </a:defRPr>
      </a:lvl5pPr>
      <a:lvl6pPr marL="1819910" lvl="5" indent="-165735" algn="l" defTabSz="1085850" eaLnBrk="1" fontAlgn="base" latinLnBrk="0" hangingPunct="1">
        <a:lnSpc>
          <a:spcPct val="100000"/>
        </a:lnSpc>
        <a:spcBef>
          <a:spcPct val="20000"/>
        </a:spcBef>
        <a:spcAft>
          <a:spcPct val="0"/>
        </a:spcAft>
        <a:buChar char="»"/>
        <a:defRPr sz="2390" b="0" i="0" u="none" kern="1200" baseline="0">
          <a:solidFill>
            <a:schemeClr val="tx1"/>
          </a:solidFill>
          <a:latin typeface="+mn-lt"/>
          <a:ea typeface="+mn-ea"/>
          <a:cs typeface="+mn-cs"/>
        </a:defRPr>
      </a:lvl6pPr>
      <a:lvl7pPr marL="2150745" lvl="6" indent="-165735" algn="l" defTabSz="1085850" eaLnBrk="1" fontAlgn="base" latinLnBrk="0" hangingPunct="1">
        <a:lnSpc>
          <a:spcPct val="100000"/>
        </a:lnSpc>
        <a:spcBef>
          <a:spcPct val="20000"/>
        </a:spcBef>
        <a:spcAft>
          <a:spcPct val="0"/>
        </a:spcAft>
        <a:buChar char="»"/>
        <a:defRPr sz="2390" b="0" i="0" u="none" kern="1200" baseline="0">
          <a:solidFill>
            <a:schemeClr val="tx1"/>
          </a:solidFill>
          <a:latin typeface="+mn-lt"/>
          <a:ea typeface="+mn-ea"/>
          <a:cs typeface="+mn-cs"/>
        </a:defRPr>
      </a:lvl7pPr>
      <a:lvl8pPr marL="2481580" lvl="7" indent="-165735" algn="l" defTabSz="1085850" eaLnBrk="1" fontAlgn="base" latinLnBrk="0" hangingPunct="1">
        <a:lnSpc>
          <a:spcPct val="100000"/>
        </a:lnSpc>
        <a:spcBef>
          <a:spcPct val="20000"/>
        </a:spcBef>
        <a:spcAft>
          <a:spcPct val="0"/>
        </a:spcAft>
        <a:buChar char="»"/>
        <a:defRPr sz="2390" b="0" i="0" u="none" kern="1200" baseline="0">
          <a:solidFill>
            <a:schemeClr val="tx1"/>
          </a:solidFill>
          <a:latin typeface="+mn-lt"/>
          <a:ea typeface="+mn-ea"/>
          <a:cs typeface="+mn-cs"/>
        </a:defRPr>
      </a:lvl8pPr>
      <a:lvl9pPr marL="2812415" lvl="8" indent="-165735" algn="l" defTabSz="1085850" eaLnBrk="1" fontAlgn="base" latinLnBrk="0" hangingPunct="1">
        <a:lnSpc>
          <a:spcPct val="100000"/>
        </a:lnSpc>
        <a:spcBef>
          <a:spcPct val="20000"/>
        </a:spcBef>
        <a:spcAft>
          <a:spcPct val="0"/>
        </a:spcAft>
        <a:buChar char="»"/>
        <a:defRPr sz="2390" b="0" i="0" u="none" kern="1200" baseline="0">
          <a:solidFill>
            <a:schemeClr val="tx1"/>
          </a:solidFill>
          <a:latin typeface="+mn-lt"/>
          <a:ea typeface="+mn-ea"/>
          <a:cs typeface="+mn-cs"/>
        </a:defRPr>
      </a:lvl9pPr>
    </p:bodyStyle>
    <p:otherStyle>
      <a:lvl1pPr marL="0" lvl="0" indent="0" algn="l" defTabSz="661670" eaLnBrk="1" fontAlgn="base" latinLnBrk="0" hangingPunct="1">
        <a:lnSpc>
          <a:spcPct val="100000"/>
        </a:lnSpc>
        <a:spcBef>
          <a:spcPct val="0"/>
        </a:spcBef>
        <a:spcAft>
          <a:spcPct val="0"/>
        </a:spcAft>
        <a:buNone/>
        <a:defRPr sz="1305" b="0" i="0" u="none" kern="1200" baseline="0">
          <a:solidFill>
            <a:schemeClr val="tx1"/>
          </a:solidFill>
          <a:latin typeface="+mn-lt"/>
          <a:ea typeface="+mn-ea"/>
          <a:cs typeface="+mn-cs"/>
        </a:defRPr>
      </a:lvl1pPr>
      <a:lvl2pPr marL="330835" lvl="1" indent="0" algn="l" defTabSz="661670" eaLnBrk="1" fontAlgn="base" latinLnBrk="0" hangingPunct="1">
        <a:lnSpc>
          <a:spcPct val="100000"/>
        </a:lnSpc>
        <a:spcBef>
          <a:spcPct val="0"/>
        </a:spcBef>
        <a:spcAft>
          <a:spcPct val="0"/>
        </a:spcAft>
        <a:buNone/>
        <a:defRPr sz="2170" b="0" i="0" u="none" kern="1200" baseline="0">
          <a:solidFill>
            <a:schemeClr val="tx1"/>
          </a:solidFill>
          <a:latin typeface="+mn-lt"/>
          <a:ea typeface="+mn-ea"/>
          <a:cs typeface="+mn-cs"/>
        </a:defRPr>
      </a:lvl2pPr>
      <a:lvl3pPr marL="661670" lvl="2" indent="0" algn="l" defTabSz="661670" eaLnBrk="1" fontAlgn="base" latinLnBrk="0" hangingPunct="1">
        <a:lnSpc>
          <a:spcPct val="100000"/>
        </a:lnSpc>
        <a:spcBef>
          <a:spcPct val="0"/>
        </a:spcBef>
        <a:spcAft>
          <a:spcPct val="0"/>
        </a:spcAft>
        <a:buNone/>
        <a:defRPr sz="2170" b="0" i="0" u="none" kern="1200" baseline="0">
          <a:solidFill>
            <a:schemeClr val="tx1"/>
          </a:solidFill>
          <a:latin typeface="+mn-lt"/>
          <a:ea typeface="+mn-ea"/>
          <a:cs typeface="+mn-cs"/>
        </a:defRPr>
      </a:lvl3pPr>
      <a:lvl4pPr marL="992505" lvl="3" indent="0" algn="l" defTabSz="661670" eaLnBrk="1" fontAlgn="base" latinLnBrk="0" hangingPunct="1">
        <a:lnSpc>
          <a:spcPct val="100000"/>
        </a:lnSpc>
        <a:spcBef>
          <a:spcPct val="0"/>
        </a:spcBef>
        <a:spcAft>
          <a:spcPct val="0"/>
        </a:spcAft>
        <a:buNone/>
        <a:defRPr sz="2170" b="0" i="0" u="none" kern="1200" baseline="0">
          <a:solidFill>
            <a:schemeClr val="tx1"/>
          </a:solidFill>
          <a:latin typeface="+mn-lt"/>
          <a:ea typeface="+mn-ea"/>
          <a:cs typeface="+mn-cs"/>
        </a:defRPr>
      </a:lvl4pPr>
      <a:lvl5pPr marL="1323340" lvl="4" indent="0" algn="l" defTabSz="661670" eaLnBrk="1" fontAlgn="base" latinLnBrk="0" hangingPunct="1">
        <a:lnSpc>
          <a:spcPct val="100000"/>
        </a:lnSpc>
        <a:spcBef>
          <a:spcPct val="0"/>
        </a:spcBef>
        <a:spcAft>
          <a:spcPct val="0"/>
        </a:spcAft>
        <a:buNone/>
        <a:defRPr sz="2170" b="0" i="0" u="none" kern="1200" baseline="0">
          <a:solidFill>
            <a:schemeClr val="tx1"/>
          </a:solidFill>
          <a:latin typeface="+mn-lt"/>
          <a:ea typeface="+mn-ea"/>
          <a:cs typeface="+mn-cs"/>
        </a:defRPr>
      </a:lvl5pPr>
      <a:lvl6pPr marL="1654175" lvl="5" indent="0" algn="l" defTabSz="661670" eaLnBrk="1" fontAlgn="base" latinLnBrk="0" hangingPunct="1">
        <a:lnSpc>
          <a:spcPct val="100000"/>
        </a:lnSpc>
        <a:spcBef>
          <a:spcPct val="0"/>
        </a:spcBef>
        <a:spcAft>
          <a:spcPct val="0"/>
        </a:spcAft>
        <a:buNone/>
        <a:defRPr sz="2170" b="0" i="0" u="none" kern="1200" baseline="0">
          <a:solidFill>
            <a:schemeClr val="tx1"/>
          </a:solidFill>
          <a:latin typeface="+mn-lt"/>
          <a:ea typeface="+mn-ea"/>
          <a:cs typeface="+mn-cs"/>
        </a:defRPr>
      </a:lvl6pPr>
      <a:lvl7pPr marL="1985010" lvl="6" indent="0" algn="l" defTabSz="661670" eaLnBrk="1" fontAlgn="base" latinLnBrk="0" hangingPunct="1">
        <a:lnSpc>
          <a:spcPct val="100000"/>
        </a:lnSpc>
        <a:spcBef>
          <a:spcPct val="0"/>
        </a:spcBef>
        <a:spcAft>
          <a:spcPct val="0"/>
        </a:spcAft>
        <a:buNone/>
        <a:defRPr sz="2170" b="0" i="0" u="none" kern="1200" baseline="0">
          <a:solidFill>
            <a:schemeClr val="tx1"/>
          </a:solidFill>
          <a:latin typeface="+mn-lt"/>
          <a:ea typeface="+mn-ea"/>
          <a:cs typeface="+mn-cs"/>
        </a:defRPr>
      </a:lvl7pPr>
      <a:lvl8pPr marL="2315845" lvl="7" indent="0" algn="l" defTabSz="661670" eaLnBrk="1" fontAlgn="base" latinLnBrk="0" hangingPunct="1">
        <a:lnSpc>
          <a:spcPct val="100000"/>
        </a:lnSpc>
        <a:spcBef>
          <a:spcPct val="0"/>
        </a:spcBef>
        <a:spcAft>
          <a:spcPct val="0"/>
        </a:spcAft>
        <a:buNone/>
        <a:defRPr sz="2170" b="0" i="0" u="none" kern="1200" baseline="0">
          <a:solidFill>
            <a:schemeClr val="tx1"/>
          </a:solidFill>
          <a:latin typeface="+mn-lt"/>
          <a:ea typeface="+mn-ea"/>
          <a:cs typeface="+mn-cs"/>
        </a:defRPr>
      </a:lvl8pPr>
      <a:lvl9pPr marL="2647315" lvl="8" indent="0" algn="l" defTabSz="661670" eaLnBrk="1" fontAlgn="base" latinLnBrk="0" hangingPunct="1">
        <a:lnSpc>
          <a:spcPct val="100000"/>
        </a:lnSpc>
        <a:spcBef>
          <a:spcPct val="0"/>
        </a:spcBef>
        <a:spcAft>
          <a:spcPct val="0"/>
        </a:spcAft>
        <a:buNone/>
        <a:defRPr sz="217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147938" y="-1279375"/>
            <a:ext cx="12123574" cy="6847660"/>
          </a:xfrm>
          <a:prstGeom prst="rect">
            <a:avLst/>
          </a:prstGeom>
          <a:noFill/>
          <a:ln w="9525">
            <a:noFill/>
          </a:ln>
        </p:spPr>
      </p:pic>
      <p:pic>
        <p:nvPicPr>
          <p:cNvPr id="2084" name="图片 2083" descr="3"/>
          <p:cNvPicPr>
            <a:picLocks noChangeAspect="1"/>
          </p:cNvPicPr>
          <p:nvPr/>
        </p:nvPicPr>
        <p:blipFill>
          <a:blip r:embed="rId4"/>
          <a:stretch>
            <a:fillRect/>
          </a:stretch>
        </p:blipFill>
        <p:spPr>
          <a:xfrm>
            <a:off x="363220" y="2581910"/>
            <a:ext cx="11569700" cy="9758680"/>
          </a:xfrm>
          <a:prstGeom prst="rect">
            <a:avLst/>
          </a:prstGeom>
          <a:noFill/>
          <a:ln w="9525">
            <a:noFill/>
          </a:ln>
        </p:spPr>
      </p:pic>
      <p:sp>
        <p:nvSpPr>
          <p:cNvPr id="2056" name="文本框 2055"/>
          <p:cNvSpPr txBox="1"/>
          <p:nvPr/>
        </p:nvSpPr>
        <p:spPr>
          <a:xfrm>
            <a:off x="1269365" y="1048385"/>
            <a:ext cx="10003155" cy="1742440"/>
          </a:xfrm>
          <a:prstGeom prst="rect">
            <a:avLst/>
          </a:prstGeom>
          <a:noFill/>
          <a:ln w="9525">
            <a:noFill/>
          </a:ln>
        </p:spPr>
        <p:txBody>
          <a:bodyPr wrap="square">
            <a:noAutofit/>
          </a:bodyPr>
          <a:lstStyle/>
          <a:p>
            <a:pPr algn="ctr" defTabSz="1085850" fontAlgn="base">
              <a:spcBef>
                <a:spcPct val="50000"/>
              </a:spcBef>
              <a:spcAft>
                <a:spcPct val="0"/>
              </a:spcAft>
            </a:pPr>
            <a:r>
              <a:rPr lang="en-US" altLang="zh-CN" sz="7200" b="1" dirty="0" err="1">
                <a:solidFill>
                  <a:srgbClr val="000000"/>
                </a:solidFill>
                <a:latin typeface="Times New Roman" panose="02020603050405020304" pitchFamily="18" charset="0"/>
                <a:ea typeface="黑体" panose="02010600030101010101" pitchFamily="2" charset="-122"/>
                <a:cs typeface="Times New Roman" panose="02020603050405020304" pitchFamily="18" charset="0"/>
              </a:rPr>
              <a:t>Tiết</a:t>
            </a:r>
            <a:r>
              <a:rPr lang="en-US" altLang="zh-CN" sz="7200" b="1" dirty="0">
                <a:solidFill>
                  <a:srgbClr val="000000"/>
                </a:solidFill>
                <a:latin typeface="Times New Roman" panose="02020603050405020304" pitchFamily="18" charset="0"/>
                <a:ea typeface="黑体" panose="02010600030101010101" pitchFamily="2" charset="-122"/>
                <a:cs typeface="Times New Roman" panose="02020603050405020304" pitchFamily="18" charset="0"/>
              </a:rPr>
              <a:t> 33:Ôn </a:t>
            </a:r>
            <a:r>
              <a:rPr lang="en-US" altLang="zh-CN" sz="7200" b="1" dirty="0" err="1">
                <a:solidFill>
                  <a:srgbClr val="000000"/>
                </a:solidFill>
                <a:latin typeface="Times New Roman" panose="02020603050405020304" pitchFamily="18" charset="0"/>
                <a:ea typeface="黑体" panose="02010600030101010101" pitchFamily="2" charset="-122"/>
                <a:cs typeface="Times New Roman" panose="02020603050405020304" pitchFamily="18" charset="0"/>
              </a:rPr>
              <a:t>tập</a:t>
            </a:r>
            <a:r>
              <a:rPr lang="en-US" altLang="zh-CN" sz="7200" b="1" dirty="0">
                <a:solidFill>
                  <a:srgbClr val="000000"/>
                </a:solidFill>
                <a:latin typeface="Times New Roman" panose="02020603050405020304" pitchFamily="18" charset="0"/>
                <a:ea typeface="黑体" panose="02010600030101010101" pitchFamily="2" charset="-122"/>
                <a:cs typeface="Times New Roman" panose="02020603050405020304" pitchFamily="18" charset="0"/>
              </a:rPr>
              <a:t> </a:t>
            </a:r>
            <a:r>
              <a:rPr lang="en-US" altLang="zh-CN" sz="7200" b="1" dirty="0" err="1">
                <a:solidFill>
                  <a:srgbClr val="000000"/>
                </a:solidFill>
                <a:latin typeface="Times New Roman" panose="02020603050405020304" pitchFamily="18" charset="0"/>
                <a:ea typeface="黑体" panose="02010600030101010101" pitchFamily="2" charset="-122"/>
                <a:cs typeface="Times New Roman" panose="02020603050405020304" pitchFamily="18" charset="0"/>
              </a:rPr>
              <a:t>kiểm</a:t>
            </a:r>
            <a:r>
              <a:rPr lang="en-US" altLang="zh-CN" sz="7200" b="1" dirty="0">
                <a:solidFill>
                  <a:srgbClr val="000000"/>
                </a:solidFill>
                <a:latin typeface="Times New Roman" panose="02020603050405020304" pitchFamily="18" charset="0"/>
                <a:ea typeface="黑体" panose="02010600030101010101" pitchFamily="2" charset="-122"/>
                <a:cs typeface="Times New Roman" panose="02020603050405020304" pitchFamily="18" charset="0"/>
              </a:rPr>
              <a:t> </a:t>
            </a:r>
            <a:r>
              <a:rPr lang="en-US" altLang="zh-CN" sz="7200" b="1" dirty="0" err="1">
                <a:solidFill>
                  <a:srgbClr val="000000"/>
                </a:solidFill>
                <a:latin typeface="Times New Roman" panose="02020603050405020304" pitchFamily="18" charset="0"/>
                <a:ea typeface="黑体" panose="02010600030101010101" pitchFamily="2" charset="-122"/>
                <a:cs typeface="Times New Roman" panose="02020603050405020304" pitchFamily="18" charset="0"/>
              </a:rPr>
              <a:t>tra</a:t>
            </a:r>
            <a:r>
              <a:rPr lang="en-US" altLang="zh-CN" sz="7200" b="1" dirty="0">
                <a:solidFill>
                  <a:srgbClr val="000000"/>
                </a:solidFill>
                <a:latin typeface="Times New Roman" panose="02020603050405020304" pitchFamily="18" charset="0"/>
                <a:ea typeface="黑体" panose="02010600030101010101" pitchFamily="2" charset="-122"/>
                <a:cs typeface="Times New Roman" panose="02020603050405020304" pitchFamily="18" charset="0"/>
              </a:rPr>
              <a:t> </a:t>
            </a:r>
            <a:r>
              <a:rPr lang="en-US" altLang="zh-CN" sz="7200" b="1" dirty="0" err="1">
                <a:solidFill>
                  <a:srgbClr val="000000"/>
                </a:solidFill>
                <a:latin typeface="Times New Roman" panose="02020603050405020304" pitchFamily="18" charset="0"/>
                <a:ea typeface="黑体" panose="02010600030101010101" pitchFamily="2" charset="-122"/>
                <a:cs typeface="Times New Roman" panose="02020603050405020304" pitchFamily="18" charset="0"/>
              </a:rPr>
              <a:t>đánh</a:t>
            </a:r>
            <a:r>
              <a:rPr lang="en-US" altLang="zh-CN" sz="7200" b="1" dirty="0">
                <a:solidFill>
                  <a:srgbClr val="000000"/>
                </a:solidFill>
                <a:latin typeface="Times New Roman" panose="02020603050405020304" pitchFamily="18" charset="0"/>
                <a:ea typeface="黑体" panose="02010600030101010101" pitchFamily="2" charset="-122"/>
                <a:cs typeface="Times New Roman" panose="02020603050405020304" pitchFamily="18" charset="0"/>
              </a:rPr>
              <a:t> </a:t>
            </a:r>
            <a:r>
              <a:rPr lang="en-US" altLang="zh-CN" sz="7200" b="1" dirty="0" err="1">
                <a:solidFill>
                  <a:srgbClr val="000000"/>
                </a:solidFill>
                <a:latin typeface="Times New Roman" panose="02020603050405020304" pitchFamily="18" charset="0"/>
                <a:ea typeface="黑体" panose="02010600030101010101" pitchFamily="2" charset="-122"/>
                <a:cs typeface="Times New Roman" panose="02020603050405020304" pitchFamily="18" charset="0"/>
              </a:rPr>
              <a:t>giá</a:t>
            </a:r>
            <a:r>
              <a:rPr lang="en-US" altLang="zh-CN" sz="7200" b="1" dirty="0">
                <a:solidFill>
                  <a:srgbClr val="000000"/>
                </a:solidFill>
                <a:latin typeface="Times New Roman" panose="02020603050405020304" pitchFamily="18" charset="0"/>
                <a:ea typeface="黑体" panose="02010600030101010101" pitchFamily="2" charset="-122"/>
                <a:cs typeface="Times New Roman" panose="02020603050405020304" pitchFamily="18" charset="0"/>
              </a:rPr>
              <a:t> </a:t>
            </a:r>
            <a:r>
              <a:rPr lang="en-US" altLang="zh-CN" sz="7200" b="1" dirty="0" err="1">
                <a:solidFill>
                  <a:srgbClr val="000000"/>
                </a:solidFill>
                <a:latin typeface="Times New Roman" panose="02020603050405020304" pitchFamily="18" charset="0"/>
                <a:ea typeface="黑体" panose="02010600030101010101" pitchFamily="2" charset="-122"/>
                <a:cs typeface="Times New Roman" panose="02020603050405020304" pitchFamily="18" charset="0"/>
              </a:rPr>
              <a:t>giữa</a:t>
            </a:r>
            <a:r>
              <a:rPr lang="en-US" altLang="zh-CN" sz="7200" b="1" dirty="0">
                <a:solidFill>
                  <a:srgbClr val="000000"/>
                </a:solidFill>
                <a:latin typeface="Times New Roman" panose="02020603050405020304" pitchFamily="18" charset="0"/>
                <a:ea typeface="黑体" panose="02010600030101010101" pitchFamily="2" charset="-122"/>
                <a:cs typeface="Times New Roman" panose="02020603050405020304" pitchFamily="18" charset="0"/>
              </a:rPr>
              <a:t> </a:t>
            </a:r>
            <a:r>
              <a:rPr lang="en-US" altLang="zh-CN" sz="7200" b="1" dirty="0" err="1">
                <a:solidFill>
                  <a:srgbClr val="000000"/>
                </a:solidFill>
                <a:latin typeface="Times New Roman" panose="02020603050405020304" pitchFamily="18" charset="0"/>
                <a:ea typeface="黑体" panose="02010600030101010101" pitchFamily="2" charset="-122"/>
                <a:cs typeface="Times New Roman" panose="02020603050405020304" pitchFamily="18" charset="0"/>
              </a:rPr>
              <a:t>học</a:t>
            </a:r>
            <a:r>
              <a:rPr lang="en-US" altLang="zh-CN" sz="7200" b="1" dirty="0">
                <a:solidFill>
                  <a:srgbClr val="000000"/>
                </a:solidFill>
                <a:latin typeface="Times New Roman" panose="02020603050405020304" pitchFamily="18" charset="0"/>
                <a:ea typeface="黑体" panose="02010600030101010101" pitchFamily="2" charset="-122"/>
                <a:cs typeface="Times New Roman" panose="02020603050405020304" pitchFamily="18" charset="0"/>
              </a:rPr>
              <a:t> </a:t>
            </a:r>
            <a:r>
              <a:rPr lang="en-US" altLang="zh-CN" sz="7200" b="1" dirty="0" err="1">
                <a:solidFill>
                  <a:srgbClr val="000000"/>
                </a:solidFill>
                <a:latin typeface="Times New Roman" panose="02020603050405020304" pitchFamily="18" charset="0"/>
                <a:ea typeface="黑体" panose="02010600030101010101" pitchFamily="2" charset="-122"/>
                <a:cs typeface="Times New Roman" panose="02020603050405020304" pitchFamily="18" charset="0"/>
              </a:rPr>
              <a:t>kì</a:t>
            </a:r>
            <a:r>
              <a:rPr lang="en-US" altLang="zh-CN" sz="7200" b="1" dirty="0">
                <a:solidFill>
                  <a:srgbClr val="000000"/>
                </a:solidFill>
                <a:latin typeface="Times New Roman" panose="02020603050405020304" pitchFamily="18" charset="0"/>
                <a:ea typeface="黑体" panose="02010600030101010101" pitchFamily="2" charset="-122"/>
                <a:cs typeface="Times New Roman" panose="02020603050405020304" pitchFamily="18" charset="0"/>
              </a:rPr>
              <a:t> I</a:t>
            </a:r>
          </a:p>
        </p:txBody>
      </p:sp>
      <p:pic>
        <p:nvPicPr>
          <p:cNvPr id="2078" name="图片 2077" descr="2"/>
          <p:cNvPicPr>
            <a:picLocks noChangeAspect="1"/>
          </p:cNvPicPr>
          <p:nvPr/>
        </p:nvPicPr>
        <p:blipFill>
          <a:blip r:embed="rId5"/>
          <a:stretch>
            <a:fillRect/>
          </a:stretch>
        </p:blipFill>
        <p:spPr>
          <a:xfrm>
            <a:off x="637978" y="302400"/>
            <a:ext cx="2233532" cy="746809"/>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9379085" y="302171"/>
            <a:ext cx="2502383" cy="1165021"/>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088"/>
                                        </p:tgtEl>
                                        <p:attrNameLst>
                                          <p:attrName>style.visibility</p:attrName>
                                        </p:attrNameLst>
                                      </p:cBhvr>
                                      <p:to>
                                        <p:strVal val="visible"/>
                                      </p:to>
                                    </p:set>
                                    <p:animEffect transition="in" filter="fade">
                                      <p:cBhvr>
                                        <p:cTn id="16" dur="1000"/>
                                        <p:tgtEl>
                                          <p:spTgt spid="2088"/>
                                        </p:tgtEl>
                                      </p:cBhvr>
                                    </p:animEffect>
                                    <p:anim calcmode="lin" valueType="num">
                                      <p:cBhvr>
                                        <p:cTn id="17" dur="1000" fill="hold"/>
                                        <p:tgtEl>
                                          <p:spTgt spid="2088"/>
                                        </p:tgtEl>
                                        <p:attrNameLst>
                                          <p:attrName>ppt_x</p:attrName>
                                        </p:attrNameLst>
                                      </p:cBhvr>
                                      <p:tavLst>
                                        <p:tav tm="0">
                                          <p:val>
                                            <p:strVal val="#ppt_x"/>
                                          </p:val>
                                        </p:tav>
                                        <p:tav tm="100000">
                                          <p:val>
                                            <p:strVal val="#ppt_x"/>
                                          </p:val>
                                        </p:tav>
                                      </p:tavLst>
                                    </p:anim>
                                    <p:anim calcmode="lin" valueType="num">
                                      <p:cBhvr>
                                        <p:cTn id="18"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custDataLst>
              <p:tags r:id="rId1"/>
            </p:custDataLst>
          </p:nvPr>
        </p:nvGraphicFramePr>
        <p:xfrm>
          <a:off x="132715" y="89535"/>
          <a:ext cx="12059285" cy="6824980"/>
        </p:xfrm>
        <a:graphic>
          <a:graphicData uri="http://schemas.openxmlformats.org/drawingml/2006/table">
            <a:tbl>
              <a:tblPr/>
              <a:tblGrid>
                <a:gridCol w="328930">
                  <a:extLst>
                    <a:ext uri="{9D8B030D-6E8A-4147-A177-3AD203B41FA5}">
                      <a16:colId xmlns:a16="http://schemas.microsoft.com/office/drawing/2014/main" val="20000"/>
                    </a:ext>
                  </a:extLst>
                </a:gridCol>
                <a:gridCol w="1453515">
                  <a:extLst>
                    <a:ext uri="{9D8B030D-6E8A-4147-A177-3AD203B41FA5}">
                      <a16:colId xmlns:a16="http://schemas.microsoft.com/office/drawing/2014/main" val="20001"/>
                    </a:ext>
                  </a:extLst>
                </a:gridCol>
                <a:gridCol w="7955915">
                  <a:extLst>
                    <a:ext uri="{9D8B030D-6E8A-4147-A177-3AD203B41FA5}">
                      <a16:colId xmlns:a16="http://schemas.microsoft.com/office/drawing/2014/main" val="20002"/>
                    </a:ext>
                  </a:extLst>
                </a:gridCol>
                <a:gridCol w="2320925">
                  <a:extLst>
                    <a:ext uri="{9D8B030D-6E8A-4147-A177-3AD203B41FA5}">
                      <a16:colId xmlns:a16="http://schemas.microsoft.com/office/drawing/2014/main" val="20003"/>
                    </a:ext>
                  </a:extLst>
                </a:gridCol>
              </a:tblGrid>
              <a:tr h="549910">
                <a:tc>
                  <a:txBody>
                    <a:bodyPr/>
                    <a:lstStyle/>
                    <a:p>
                      <a:pPr marL="30480" indent="0" algn="ctr">
                        <a:spcBef>
                          <a:spcPts val="300"/>
                        </a:spcBef>
                        <a:spcAft>
                          <a:spcPct val="0"/>
                        </a:spcAft>
                      </a:pPr>
                      <a:r>
                        <a:rPr sz="1800" b="1">
                          <a:solidFill>
                            <a:srgbClr val="000000"/>
                          </a:solidFill>
                          <a:latin typeface="Times New Roman" panose="02020603050405020304"/>
                          <a:ea typeface="Times New Roman" panose="02020603050405020304"/>
                        </a:rPr>
                        <a:t>STT</a:t>
                      </a:r>
                    </a:p>
                  </a:txBody>
                  <a:tcPr marL="0" marR="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30480" indent="0" algn="ctr">
                        <a:spcBef>
                          <a:spcPts val="300"/>
                        </a:spcBef>
                        <a:spcAft>
                          <a:spcPct val="0"/>
                        </a:spcAft>
                      </a:pPr>
                      <a:r>
                        <a:rPr sz="1800" b="1">
                          <a:solidFill>
                            <a:srgbClr val="000000"/>
                          </a:solidFill>
                          <a:latin typeface="Times New Roman" panose="02020603050405020304"/>
                          <a:ea typeface="Times New Roman" panose="02020603050405020304"/>
                        </a:rPr>
                        <a:t>Nội dung tiếng Việt</a:t>
                      </a:r>
                    </a:p>
                  </a:txBody>
                  <a:tcPr marL="0" marR="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30480" indent="0" algn="ctr">
                        <a:spcBef>
                          <a:spcPts val="300"/>
                        </a:spcBef>
                        <a:spcAft>
                          <a:spcPct val="0"/>
                        </a:spcAft>
                      </a:pPr>
                      <a:r>
                        <a:rPr sz="1800" b="1">
                          <a:solidFill>
                            <a:srgbClr val="000000"/>
                          </a:solidFill>
                          <a:latin typeface="Times New Roman" panose="02020603050405020304"/>
                          <a:ea typeface="Times New Roman" panose="02020603050405020304"/>
                        </a:rPr>
                        <a:t>Khái niệm cần nắm vững</a:t>
                      </a:r>
                    </a:p>
                  </a:txBody>
                  <a:tcPr marL="0" marR="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30480" indent="0" algn="ctr">
                        <a:spcBef>
                          <a:spcPts val="300"/>
                        </a:spcBef>
                        <a:spcAft>
                          <a:spcPct val="0"/>
                        </a:spcAft>
                      </a:pPr>
                      <a:r>
                        <a:rPr sz="1800" b="1">
                          <a:solidFill>
                            <a:srgbClr val="000000"/>
                          </a:solidFill>
                          <a:latin typeface="Times New Roman" panose="02020603050405020304"/>
                          <a:ea typeface="Times New Roman" panose="02020603050405020304"/>
                        </a:rPr>
                        <a:t>Dạng bài tập thực hành</a:t>
                      </a:r>
                    </a:p>
                  </a:txBody>
                  <a:tcPr marL="0" marR="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916940">
                <a:tc>
                  <a:txBody>
                    <a:bodyPr/>
                    <a:lstStyle/>
                    <a:p>
                      <a:pPr marL="30480" indent="0" algn="ctr">
                        <a:spcBef>
                          <a:spcPts val="300"/>
                        </a:spcBef>
                        <a:spcAft>
                          <a:spcPct val="0"/>
                        </a:spcAft>
                      </a:pPr>
                      <a:r>
                        <a:rPr sz="1800">
                          <a:solidFill>
                            <a:srgbClr val="000000"/>
                          </a:solidFill>
                          <a:latin typeface="Times New Roman" panose="02020603050405020304"/>
                          <a:ea typeface="Times New Roman" panose="02020603050405020304"/>
                        </a:rPr>
                        <a:t>1</a:t>
                      </a:r>
                    </a:p>
                  </a:txBody>
                  <a:tcPr marL="0" marR="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30480" indent="0" algn="just">
                        <a:spcBef>
                          <a:spcPts val="300"/>
                        </a:spcBef>
                        <a:spcAft>
                          <a:spcPct val="0"/>
                        </a:spcAft>
                      </a:pPr>
                      <a:r>
                        <a:rPr sz="2000">
                          <a:solidFill>
                            <a:srgbClr val="000000"/>
                          </a:solidFill>
                          <a:latin typeface="Times New Roman" panose="02020603050405020304"/>
                          <a:ea typeface="Times New Roman" panose="02020603050405020304"/>
                        </a:rPr>
                        <a:t>Biệt ngữ xã hội</a:t>
                      </a:r>
                    </a:p>
                  </a:txBody>
                  <a:tcPr marL="0" marR="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30480" indent="0" algn="just">
                        <a:spcBef>
                          <a:spcPts val="300"/>
                        </a:spcBef>
                        <a:spcAft>
                          <a:spcPct val="0"/>
                        </a:spcAft>
                      </a:pPr>
                      <a:r>
                        <a:rPr sz="2000">
                          <a:solidFill>
                            <a:srgbClr val="000000"/>
                          </a:solidFill>
                          <a:latin typeface="Times New Roman" panose="02020603050405020304"/>
                          <a:ea typeface="Times New Roman" panose="02020603050405020304"/>
                        </a:rPr>
                        <a:t>Là những từ ngữ có đặc điểm riêng (có thể về ngữ âm, có thể về ngữ nghĩa), hình thành trên những quy ước riêng của một nhóm người nào đó, do vậy, chỉ sử dụng trong phạm vi hẹp.</a:t>
                      </a:r>
                    </a:p>
                  </a:txBody>
                  <a:tcPr marL="0" marR="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30480" indent="0" algn="just">
                        <a:spcBef>
                          <a:spcPts val="300"/>
                        </a:spcBef>
                        <a:spcAft>
                          <a:spcPct val="0"/>
                        </a:spcAft>
                      </a:pPr>
                      <a:r>
                        <a:rPr sz="2000">
                          <a:solidFill>
                            <a:srgbClr val="000000"/>
                          </a:solidFill>
                          <a:latin typeface="Times New Roman" panose="02020603050405020304"/>
                          <a:ea typeface="Times New Roman" panose="02020603050405020304"/>
                        </a:rPr>
                        <a:t>Chỉ ra biệt ngữ xã hội và nêu tác dụng.</a:t>
                      </a:r>
                    </a:p>
                  </a:txBody>
                  <a:tcPr marL="0" marR="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1222375">
                <a:tc>
                  <a:txBody>
                    <a:bodyPr/>
                    <a:lstStyle/>
                    <a:p>
                      <a:pPr marL="30480" indent="0" algn="ctr">
                        <a:spcBef>
                          <a:spcPts val="300"/>
                        </a:spcBef>
                        <a:spcAft>
                          <a:spcPct val="0"/>
                        </a:spcAft>
                      </a:pPr>
                      <a:r>
                        <a:rPr sz="1800">
                          <a:solidFill>
                            <a:srgbClr val="000000"/>
                          </a:solidFill>
                          <a:latin typeface="Times New Roman" panose="02020603050405020304"/>
                          <a:ea typeface="Times New Roman" panose="02020603050405020304"/>
                        </a:rPr>
                        <a:t>2</a:t>
                      </a:r>
                    </a:p>
                  </a:txBody>
                  <a:tcPr marL="0" marR="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30480" indent="0" algn="just">
                        <a:spcBef>
                          <a:spcPts val="300"/>
                        </a:spcBef>
                        <a:spcAft>
                          <a:spcPct val="0"/>
                        </a:spcAft>
                      </a:pPr>
                      <a:r>
                        <a:rPr sz="2000">
                          <a:solidFill>
                            <a:srgbClr val="000000"/>
                          </a:solidFill>
                          <a:latin typeface="Times New Roman" panose="02020603050405020304"/>
                          <a:ea typeface="Times New Roman" panose="02020603050405020304"/>
                        </a:rPr>
                        <a:t>Biện pháp tu từ đảo ngữ</a:t>
                      </a:r>
                    </a:p>
                  </a:txBody>
                  <a:tcPr marL="0" marR="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30480" indent="0" algn="just">
                        <a:spcBef>
                          <a:spcPts val="300"/>
                        </a:spcBef>
                        <a:spcAft>
                          <a:spcPct val="0"/>
                        </a:spcAft>
                      </a:pPr>
                      <a:r>
                        <a:rPr sz="2000">
                          <a:solidFill>
                            <a:srgbClr val="000000"/>
                          </a:solidFill>
                          <a:latin typeface="Times New Roman" panose="02020603050405020304"/>
                          <a:ea typeface="Times New Roman" panose="02020603050405020304"/>
                        </a:rPr>
                        <a:t>Được tạo ra bằng cách thay đổi vị trí thông thường của các từ ngữ trong câu nhằm nhấn mạnh đặc điểm (màu sắc, đường nét), hoạt động, trạng thái của sự vật, hiện tượng, gợi ấn tượng rõ hơn hoặc bộc lộ cảm xúc của người viết (người nói).</a:t>
                      </a:r>
                    </a:p>
                  </a:txBody>
                  <a:tcPr marL="0" marR="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30480" indent="0" algn="just">
                        <a:spcBef>
                          <a:spcPts val="300"/>
                        </a:spcBef>
                        <a:spcAft>
                          <a:spcPct val="0"/>
                        </a:spcAft>
                      </a:pPr>
                      <a:r>
                        <a:rPr sz="2000">
                          <a:solidFill>
                            <a:srgbClr val="000000"/>
                          </a:solidFill>
                          <a:latin typeface="Times New Roman" panose="02020603050405020304"/>
                          <a:ea typeface="Times New Roman" panose="02020603050405020304"/>
                        </a:rPr>
                        <a:t>Chỉ ra biện pháp tu từ đảo ngữ và nêu tác dụng.</a:t>
                      </a:r>
                    </a:p>
                  </a:txBody>
                  <a:tcPr marL="0" marR="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916940">
                <a:tc>
                  <a:txBody>
                    <a:bodyPr/>
                    <a:lstStyle/>
                    <a:p>
                      <a:pPr marL="30480" indent="0" algn="ctr">
                        <a:spcBef>
                          <a:spcPts val="300"/>
                        </a:spcBef>
                        <a:spcAft>
                          <a:spcPct val="0"/>
                        </a:spcAft>
                      </a:pPr>
                      <a:r>
                        <a:rPr sz="1800">
                          <a:solidFill>
                            <a:srgbClr val="000000"/>
                          </a:solidFill>
                          <a:latin typeface="Times New Roman" panose="02020603050405020304"/>
                          <a:ea typeface="Times New Roman" panose="02020603050405020304"/>
                        </a:rPr>
                        <a:t>3</a:t>
                      </a:r>
                    </a:p>
                  </a:txBody>
                  <a:tcPr marL="0" marR="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30480" indent="0" algn="l">
                        <a:spcBef>
                          <a:spcPts val="300"/>
                        </a:spcBef>
                        <a:spcAft>
                          <a:spcPct val="0"/>
                        </a:spcAft>
                      </a:pPr>
                      <a:r>
                        <a:rPr sz="2000">
                          <a:solidFill>
                            <a:srgbClr val="000000"/>
                          </a:solidFill>
                          <a:latin typeface="Times New Roman" panose="02020603050405020304"/>
                          <a:ea typeface="Times New Roman" panose="02020603050405020304"/>
                        </a:rPr>
                        <a:t>Từ tượng hình và từ tượng thanh</a:t>
                      </a:r>
                    </a:p>
                  </a:txBody>
                  <a:tcPr marL="0" marR="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30480" indent="0" algn="just">
                        <a:spcBef>
                          <a:spcPts val="300"/>
                        </a:spcBef>
                        <a:spcAft>
                          <a:spcPct val="0"/>
                        </a:spcAft>
                      </a:pPr>
                      <a:r>
                        <a:rPr sz="2000">
                          <a:solidFill>
                            <a:srgbClr val="000000"/>
                          </a:solidFill>
                          <a:latin typeface="Times New Roman" panose="02020603050405020304"/>
                          <a:ea typeface="Times New Roman" panose="02020603050405020304"/>
                        </a:rPr>
                        <a:t>- Từ tượng hình là từ gợi tả dáng vẻ, trạng thái của sự vật.</a:t>
                      </a:r>
                    </a:p>
                    <a:p>
                      <a:pPr marL="30480" indent="0" algn="just">
                        <a:spcBef>
                          <a:spcPts val="300"/>
                        </a:spcBef>
                        <a:spcAft>
                          <a:spcPct val="0"/>
                        </a:spcAft>
                      </a:pPr>
                      <a:r>
                        <a:rPr sz="2000">
                          <a:solidFill>
                            <a:srgbClr val="000000"/>
                          </a:solidFill>
                          <a:latin typeface="Times New Roman" panose="02020603050405020304"/>
                          <a:ea typeface="Times New Roman" panose="02020603050405020304"/>
                        </a:rPr>
                        <a:t>- Từ tượng thanh là từ mô phỏng âm thanh của tự nhiên hoặc con người.</a:t>
                      </a:r>
                    </a:p>
                  </a:txBody>
                  <a:tcPr marL="0" marR="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30480" indent="0" algn="just">
                        <a:spcBef>
                          <a:spcPts val="300"/>
                        </a:spcBef>
                        <a:spcAft>
                          <a:spcPct val="0"/>
                        </a:spcAft>
                      </a:pPr>
                      <a:r>
                        <a:rPr sz="2000">
                          <a:solidFill>
                            <a:srgbClr val="000000"/>
                          </a:solidFill>
                          <a:latin typeface="Times New Roman" panose="02020603050405020304"/>
                          <a:ea typeface="Times New Roman" panose="02020603050405020304"/>
                        </a:rPr>
                        <a:t>Chỉ ra từ tượng hình, từ tượng thanh và phân tích tác dụng.</a:t>
                      </a:r>
                    </a:p>
                  </a:txBody>
                  <a:tcPr marL="0" marR="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3218815">
                <a:tc>
                  <a:txBody>
                    <a:bodyPr/>
                    <a:lstStyle/>
                    <a:p>
                      <a:pPr marL="30480" indent="0" algn="ctr">
                        <a:spcBef>
                          <a:spcPts val="300"/>
                        </a:spcBef>
                        <a:spcAft>
                          <a:spcPct val="0"/>
                        </a:spcAft>
                      </a:pPr>
                      <a:r>
                        <a:rPr sz="1800">
                          <a:solidFill>
                            <a:srgbClr val="000000"/>
                          </a:solidFill>
                          <a:latin typeface="Times New Roman" panose="02020603050405020304"/>
                          <a:ea typeface="Times New Roman" panose="02020603050405020304"/>
                        </a:rPr>
                        <a:t>4</a:t>
                      </a:r>
                    </a:p>
                  </a:txBody>
                  <a:tcPr marL="0" marR="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30480" indent="0" algn="l">
                        <a:spcBef>
                          <a:spcPts val="300"/>
                        </a:spcBef>
                        <a:spcAft>
                          <a:spcPct val="0"/>
                        </a:spcAft>
                      </a:pPr>
                      <a:r>
                        <a:rPr sz="2000">
                          <a:solidFill>
                            <a:srgbClr val="000000"/>
                          </a:solidFill>
                          <a:latin typeface="Times New Roman" panose="02020603050405020304"/>
                          <a:ea typeface="Times New Roman" panose="02020603050405020304"/>
                        </a:rPr>
                        <a:t>Đoạn văn diễn dịch, quy nạp, song song, phối hợp</a:t>
                      </a:r>
                    </a:p>
                  </a:txBody>
                  <a:tcPr marL="0" marR="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30480" indent="0" algn="just">
                        <a:spcBef>
                          <a:spcPts val="300"/>
                        </a:spcBef>
                        <a:spcAft>
                          <a:spcPct val="0"/>
                        </a:spcAft>
                      </a:pPr>
                      <a:r>
                        <a:rPr sz="2000">
                          <a:solidFill>
                            <a:srgbClr val="000000"/>
                          </a:solidFill>
                          <a:latin typeface="Times New Roman" panose="02020603050405020304"/>
                          <a:ea typeface="Times New Roman" panose="02020603050405020304"/>
                        </a:rPr>
                        <a:t>- Đoạn văn diễn dịch: đoạn văn có câu chủ đề được đặt ở đầu đoạn, những câu tiếp theo triển khai các nội dung cụ thể để làm rõ chủ đề của đoạn văn.</a:t>
                      </a:r>
                    </a:p>
                    <a:p>
                      <a:pPr marL="30480" indent="0" algn="just">
                        <a:spcBef>
                          <a:spcPts val="300"/>
                        </a:spcBef>
                        <a:spcAft>
                          <a:spcPct val="0"/>
                        </a:spcAft>
                      </a:pPr>
                      <a:r>
                        <a:rPr sz="2000">
                          <a:solidFill>
                            <a:srgbClr val="000000"/>
                          </a:solidFill>
                          <a:latin typeface="Times New Roman" panose="02020603050405020304"/>
                          <a:ea typeface="Times New Roman" panose="02020603050405020304"/>
                        </a:rPr>
                        <a:t>- Đoạn văn quy nạp: Đoạn văn triển khai nội dung cụ thể trước, từ đó mới khái quát nội dung chung, được thể hiện bằng câu chủ đề ở cuối đoạn văn.</a:t>
                      </a:r>
                    </a:p>
                    <a:p>
                      <a:pPr marL="30480" indent="0" algn="just">
                        <a:spcBef>
                          <a:spcPts val="300"/>
                        </a:spcBef>
                        <a:spcAft>
                          <a:spcPct val="0"/>
                        </a:spcAft>
                      </a:pPr>
                      <a:r>
                        <a:rPr sz="2000">
                          <a:solidFill>
                            <a:srgbClr val="000000"/>
                          </a:solidFill>
                          <a:latin typeface="Times New Roman" panose="02020603050405020304"/>
                          <a:ea typeface="Times New Roman" panose="02020603050405020304"/>
                        </a:rPr>
                        <a:t>- Đoạn văn song song: Đoạn văn không có câu chủ đề, các câu trong đoạn có nội dung khác nhau, nhưng cùng hướng tới một chủ đề.</a:t>
                      </a:r>
                    </a:p>
                    <a:p>
                      <a:pPr marL="30480" indent="0" algn="just">
                        <a:spcBef>
                          <a:spcPts val="300"/>
                        </a:spcBef>
                        <a:spcAft>
                          <a:spcPct val="0"/>
                        </a:spcAft>
                      </a:pPr>
                      <a:r>
                        <a:rPr sz="2000">
                          <a:solidFill>
                            <a:srgbClr val="000000"/>
                          </a:solidFill>
                          <a:latin typeface="Times New Roman" panose="02020603050405020304"/>
                          <a:ea typeface="Times New Roman" panose="02020603050405020304"/>
                        </a:rPr>
                        <a:t>- Đoạn văn phối hợp: Đoạn văn kết hợp diễn dịch với quy nạp, có câu chủ đề ở đầu đoạn và cuối đoạn.</a:t>
                      </a:r>
                    </a:p>
                  </a:txBody>
                  <a:tcPr marL="0" marR="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30480" indent="0" algn="just">
                        <a:spcBef>
                          <a:spcPts val="300"/>
                        </a:spcBef>
                        <a:spcAft>
                          <a:spcPct val="0"/>
                        </a:spcAft>
                      </a:pPr>
                      <a:endParaRPr sz="2000">
                        <a:solidFill>
                          <a:srgbClr val="000000"/>
                        </a:solidFill>
                        <a:latin typeface="Times New Roman" panose="02020603050405020304"/>
                        <a:ea typeface="Times New Roman" panose="02020603050405020304"/>
                      </a:endParaRPr>
                    </a:p>
                    <a:p>
                      <a:pPr marL="30480" indent="0" algn="just">
                        <a:spcBef>
                          <a:spcPts val="300"/>
                        </a:spcBef>
                        <a:spcAft>
                          <a:spcPct val="0"/>
                        </a:spcAft>
                      </a:pPr>
                      <a:endParaRPr sz="2000">
                        <a:solidFill>
                          <a:srgbClr val="000000"/>
                        </a:solidFill>
                        <a:latin typeface="Times New Roman" panose="02020603050405020304"/>
                        <a:ea typeface="Times New Roman" panose="02020603050405020304"/>
                      </a:endParaRPr>
                    </a:p>
                    <a:p>
                      <a:pPr marL="30480" indent="0" algn="just">
                        <a:spcBef>
                          <a:spcPts val="300"/>
                        </a:spcBef>
                        <a:spcAft>
                          <a:spcPct val="0"/>
                        </a:spcAft>
                      </a:pPr>
                      <a:r>
                        <a:rPr sz="2000">
                          <a:solidFill>
                            <a:srgbClr val="000000"/>
                          </a:solidFill>
                          <a:latin typeface="Times New Roman" panose="02020603050405020304"/>
                          <a:ea typeface="Times New Roman" panose="02020603050405020304"/>
                        </a:rPr>
                        <a:t>Tìm câu chủ đề, xác định kiểu đoạn văn và phân tích tác dụng cách thức tổ chức đoạn văn.</a:t>
                      </a:r>
                    </a:p>
                  </a:txBody>
                  <a:tcPr marL="0" marR="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575" y="2300537"/>
            <a:ext cx="4794007" cy="2584450"/>
          </a:xfrm>
          <a:prstGeom prst="rect">
            <a:avLst/>
          </a:prstGeom>
        </p:spPr>
        <p:txBody>
          <a:bodyPr wrap="square">
            <a:spAutoFit/>
          </a:bodyPr>
          <a:lstStyle/>
          <a:p>
            <a:pPr algn="ctr" defTabSz="1085850" fontAlgn="base">
              <a:spcBef>
                <a:spcPct val="50000"/>
              </a:spcBef>
              <a:spcAft>
                <a:spcPct val="0"/>
              </a:spcAft>
            </a:pPr>
            <a:r>
              <a:rPr lang="en-US" altLang="zh-CN" sz="5400" b="1">
                <a:solidFill>
                  <a:srgbClr val="FFC000"/>
                </a:solidFill>
                <a:latin typeface="Times New Roman" panose="02020603050405020304" pitchFamily="18" charset="0"/>
                <a:ea typeface="SimSun" panose="02010600030101010101" pitchFamily="2" charset="-122"/>
                <a:cs typeface="Times New Roman" panose="02020603050405020304" pitchFamily="18" charset="0"/>
              </a:rPr>
              <a:t>A. KIẾN THỨC TRỌNG TÂM </a:t>
            </a:r>
          </a:p>
        </p:txBody>
      </p:sp>
      <p:sp>
        <p:nvSpPr>
          <p:cNvPr id="6" name="TextBox 5"/>
          <p:cNvSpPr txBox="1"/>
          <p:nvPr/>
        </p:nvSpPr>
        <p:spPr>
          <a:xfrm>
            <a:off x="523240" y="4321175"/>
            <a:ext cx="4138930" cy="1694815"/>
          </a:xfrm>
          <a:prstGeom prst="rect">
            <a:avLst/>
          </a:prstGeom>
          <a:noFill/>
        </p:spPr>
        <p:txBody>
          <a:bodyPr wrap="square" rtlCol="0">
            <a:noAutofit/>
          </a:bodyPr>
          <a:lstStyle/>
          <a:p>
            <a:pPr algn="ctr" defTabSz="661670" fontAlgn="base">
              <a:spcBef>
                <a:spcPct val="0"/>
              </a:spcBef>
              <a:spcAft>
                <a:spcPct val="0"/>
              </a:spcAft>
            </a:pPr>
            <a:r>
              <a:rPr lang="en-US" sz="2800" b="1" i="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III.VIẾT</a:t>
            </a:r>
            <a:r>
              <a:rPr lang="en-US" sz="2400" b="1" i="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76835" y="-635"/>
            <a:ext cx="11787505" cy="6388735"/>
          </a:xfrm>
          <a:prstGeom prst="rect">
            <a:avLst/>
          </a:prstGeom>
          <a:noFill/>
        </p:spPr>
        <p:txBody>
          <a:bodyPr wrap="square" rtlCol="0">
            <a:noAutofit/>
          </a:bodyPr>
          <a:lstStyle/>
          <a:p>
            <a:r>
              <a:rPr lang="en-US" sz="2400">
                <a:solidFill>
                  <a:srgbClr val="FF0000"/>
                </a:solidFill>
                <a:latin typeface="Times New Roman" panose="02020603050405020304" pitchFamily="18" charset="0"/>
                <a:cs typeface="Times New Roman" panose="02020603050405020304" pitchFamily="18" charset="0"/>
              </a:rPr>
              <a:t>1, V</a:t>
            </a:r>
            <a:r>
              <a:rPr lang="en-US" sz="2400">
                <a:solidFill>
                  <a:srgbClr val="FF0000"/>
                </a:solidFill>
                <a:latin typeface="Times New Roman" panose="02020603050405020304" pitchFamily="18" charset="0"/>
                <a:cs typeface="Times New Roman" panose="02020603050405020304" pitchFamily="18" charset="0"/>
                <a:sym typeface="+mn-ea"/>
              </a:rPr>
              <a:t>iết bài văn kể lại một chuyến đi tham quan di tích lịch sử, văn hóa.</a:t>
            </a:r>
            <a:endParaRPr lang="en-US" sz="2400">
              <a:solidFill>
                <a:srgbClr val="FF0000"/>
              </a:solidFill>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Quy trình viết bài văn kể lại một chuyến đi tham quan di tích lịch sử, văn hóa.</a:t>
            </a:r>
          </a:p>
          <a:p>
            <a:r>
              <a:rPr lang="en-US" sz="2400">
                <a:latin typeface="Times New Roman" panose="02020603050405020304" pitchFamily="18" charset="0"/>
                <a:cs typeface="Times New Roman" panose="02020603050405020304" pitchFamily="18" charset="0"/>
              </a:rPr>
              <a:t>BƯỚC 1- TRƯỚC KHI VIẾT</a:t>
            </a:r>
          </a:p>
          <a:p>
            <a:r>
              <a:rPr lang="en-US" sz="2400">
                <a:latin typeface="Times New Roman" panose="02020603050405020304" pitchFamily="18" charset="0"/>
                <a:cs typeface="Times New Roman" panose="02020603050405020304" pitchFamily="18" charset="0"/>
              </a:rPr>
              <a:t>a.Lựa chọn đề tài, tìm hiểu thông tin.</a:t>
            </a:r>
          </a:p>
          <a:p>
            <a:r>
              <a:rPr lang="en-US" sz="2400">
                <a:latin typeface="Times New Roman" panose="02020603050405020304" pitchFamily="18" charset="0"/>
                <a:cs typeface="Times New Roman" panose="02020603050405020304" pitchFamily="18" charset="0"/>
              </a:rPr>
              <a:t>b.Tìm ý cho bài viết.</a:t>
            </a:r>
          </a:p>
          <a:p>
            <a:r>
              <a:rPr lang="en-US" sz="2400">
                <a:latin typeface="Times New Roman" panose="02020603050405020304" pitchFamily="18" charset="0"/>
                <a:cs typeface="Times New Roman" panose="02020603050405020304" pitchFamily="18" charset="0"/>
              </a:rPr>
              <a:t>c.Lập dàn ý. Thực chất là sắp xếp các ý trình bày sao cho hợp lí.</a:t>
            </a:r>
          </a:p>
          <a:p>
            <a:r>
              <a:rPr lang="en-US" sz="2400">
                <a:latin typeface="Times New Roman" panose="02020603050405020304" pitchFamily="18" charset="0"/>
                <a:cs typeface="Times New Roman" panose="02020603050405020304" pitchFamily="18" charset="0"/>
              </a:rPr>
              <a:t>-Mở bài:</a:t>
            </a:r>
          </a:p>
          <a:p>
            <a:r>
              <a:rPr lang="en-US" sz="2400">
                <a:latin typeface="Times New Roman" panose="02020603050405020304" pitchFamily="18" charset="0"/>
                <a:cs typeface="Times New Roman" panose="02020603050405020304" pitchFamily="18" charset="0"/>
              </a:rPr>
              <a:t>+ Giới thiệu khái quát về chuyến tham quan di tích lịch sử, văn hoá.</a:t>
            </a:r>
          </a:p>
          <a:p>
            <a:r>
              <a:rPr lang="en-US" sz="2400">
                <a:latin typeface="Times New Roman" panose="02020603050405020304" pitchFamily="18" charset="0"/>
                <a:cs typeface="Times New Roman" panose="02020603050405020304" pitchFamily="18" charset="0"/>
              </a:rPr>
              <a:t>+ Bày tỏ cảm xúc của em khi được trực tiếp tham gia chuyến đi.</a:t>
            </a:r>
          </a:p>
          <a:p>
            <a:r>
              <a:rPr lang="en-US" sz="2400">
                <a:latin typeface="Times New Roman" panose="02020603050405020304" pitchFamily="18" charset="0"/>
                <a:cs typeface="Times New Roman" panose="02020603050405020304" pitchFamily="18" charset="0"/>
              </a:rPr>
              <a:t>-Thân bài:</a:t>
            </a:r>
          </a:p>
          <a:p>
            <a:r>
              <a:rPr lang="en-US" sz="2400">
                <a:latin typeface="Times New Roman" panose="02020603050405020304" pitchFamily="18" charset="0"/>
                <a:cs typeface="Times New Roman" panose="02020603050405020304" pitchFamily="18" charset="0"/>
              </a:rPr>
              <a:t>Kể lại cụ thể diễn biến của chuyến tham quan (trên đường đi, lúc đến điểm tham quan, trình tự các điểm đến thăm, những hoạt động chính trong chuyến đi,...).</a:t>
            </a:r>
          </a:p>
          <a:p>
            <a:r>
              <a:rPr lang="en-US" sz="2400">
                <a:latin typeface="Times New Roman" panose="02020603050405020304" pitchFamily="18" charset="0"/>
                <a:cs typeface="Times New Roman" panose="02020603050405020304" pitchFamily="18" charset="0"/>
              </a:rPr>
              <a:t>Thuyết minh, miêu tả và nêu ấn tượng của em về những nét nổi bật của di tích lịch sử, văn hoá đó (thiên nhiên, con người, công trình kiến trúc,...).</a:t>
            </a:r>
          </a:p>
          <a:p>
            <a:r>
              <a:rPr lang="en-US" sz="2400">
                <a:latin typeface="Times New Roman" panose="02020603050405020304" pitchFamily="18" charset="0"/>
                <a:cs typeface="Times New Roman" panose="02020603050405020304" pitchFamily="18" charset="0"/>
              </a:rPr>
              <a:t>-Kết bài: Nêu cảm xúc, suy nghĩ của em về chuyến tham quan di tích lịch sử, văn hoá.</a:t>
            </a:r>
          </a:p>
          <a:p>
            <a:r>
              <a:rPr lang="en-US" sz="2400">
                <a:latin typeface="Times New Roman" panose="02020603050405020304" pitchFamily="18" charset="0"/>
                <a:cs typeface="Times New Roman" panose="02020603050405020304" pitchFamily="18" charset="0"/>
              </a:rPr>
              <a:t>BƯỚC 2:VIẾT THÀNH BÀI HOÀN CHỈNH</a:t>
            </a:r>
          </a:p>
          <a:p>
            <a:r>
              <a:rPr lang="en-US" sz="2400">
                <a:latin typeface="Times New Roman" panose="02020603050405020304" pitchFamily="18" charset="0"/>
                <a:cs typeface="Times New Roman" panose="02020603050405020304" pitchFamily="18" charset="0"/>
              </a:rPr>
              <a:t>BƯỚC 3- SAU KHI VIẾT:  ĐỌC LẠI VÀ CHỈNH SỬA BÀI VIẾT</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35" y="60325"/>
            <a:ext cx="12045315" cy="6797675"/>
          </a:xfrm>
          <a:prstGeom prst="rect">
            <a:avLst/>
          </a:prstGeom>
        </p:spPr>
        <p:txBody>
          <a:bodyPr wrap="square">
            <a:noAutofit/>
          </a:bodyPr>
          <a:lstStyle/>
          <a:p>
            <a:pPr algn="just" defTabSz="266700">
              <a:lnSpc>
                <a:spcPct val="107000"/>
              </a:lnSpc>
              <a:spcAft>
                <a:spcPts val="800"/>
              </a:spcAft>
            </a:pPr>
            <a:r>
              <a:rPr sz="2200" b="1">
                <a:latin typeface="Times New Roman" panose="02020603050405020304"/>
                <a:ea typeface="Calibri" panose="020F0502020204030204"/>
              </a:rPr>
              <a:t>2. </a:t>
            </a:r>
            <a:r>
              <a:rPr lang="en-US" sz="2200" b="1">
                <a:latin typeface="Times New Roman" panose="02020603050405020304"/>
                <a:ea typeface="Calibri" panose="020F0502020204030204"/>
              </a:rPr>
              <a:t>Viết bài văn phân tích bài thơ Đường luật</a:t>
            </a:r>
          </a:p>
          <a:p>
            <a:pPr algn="just" defTabSz="266700">
              <a:lnSpc>
                <a:spcPct val="85000"/>
              </a:lnSpc>
              <a:spcBef>
                <a:spcPts val="0"/>
              </a:spcBef>
              <a:spcAft>
                <a:spcPct val="0"/>
              </a:spcAft>
            </a:pPr>
            <a:r>
              <a:rPr sz="2800" b="1">
                <a:latin typeface="Times New Roman" panose="02020603050405020304"/>
                <a:ea typeface="Calibri" panose="020F0502020204030204"/>
              </a:rPr>
              <a:t>Dàn ý</a:t>
            </a:r>
          </a:p>
          <a:p>
            <a:pPr defTabSz="266700">
              <a:lnSpc>
                <a:spcPct val="85000"/>
              </a:lnSpc>
              <a:spcBef>
                <a:spcPts val="0"/>
              </a:spcBef>
              <a:spcAft>
                <a:spcPct val="0"/>
              </a:spcAft>
            </a:pPr>
            <a:r>
              <a:rPr sz="2800" b="1">
                <a:latin typeface="Times New Roman" panose="02020603050405020304"/>
                <a:ea typeface="Times New Roman" panose="02020603050405020304"/>
              </a:rPr>
              <a:t>A. Mở bài</a:t>
            </a:r>
          </a:p>
          <a:p>
            <a:pPr defTabSz="266700">
              <a:lnSpc>
                <a:spcPct val="85000"/>
              </a:lnSpc>
              <a:spcBef>
                <a:spcPts val="0"/>
              </a:spcBef>
              <a:spcAft>
                <a:spcPct val="0"/>
              </a:spcAft>
            </a:pPr>
            <a:r>
              <a:rPr sz="2800">
                <a:latin typeface="Times New Roman" panose="02020603050405020304"/>
                <a:ea typeface="Times New Roman" panose="02020603050405020304"/>
              </a:rPr>
              <a:t>- Giới thiệu khái quát về tác giả , tác phẩm .</a:t>
            </a:r>
          </a:p>
          <a:p>
            <a:pPr defTabSz="266700">
              <a:lnSpc>
                <a:spcPct val="85000"/>
              </a:lnSpc>
              <a:spcBef>
                <a:spcPts val="0"/>
              </a:spcBef>
              <a:spcAft>
                <a:spcPct val="0"/>
              </a:spcAft>
            </a:pPr>
            <a:r>
              <a:rPr sz="2800">
                <a:latin typeface="Times New Roman" panose="02020603050405020304"/>
                <a:ea typeface="Times New Roman" panose="02020603050405020304"/>
              </a:rPr>
              <a:t>- Nêu nhận xét chung về bài thơ.</a:t>
            </a:r>
          </a:p>
          <a:p>
            <a:pPr defTabSz="266700">
              <a:lnSpc>
                <a:spcPct val="85000"/>
              </a:lnSpc>
              <a:spcBef>
                <a:spcPts val="0"/>
              </a:spcBef>
              <a:spcAft>
                <a:spcPct val="0"/>
              </a:spcAft>
            </a:pPr>
            <a:r>
              <a:rPr sz="2800" b="1">
                <a:latin typeface="Times New Roman" panose="02020603050405020304"/>
                <a:ea typeface="Times New Roman" panose="02020603050405020304"/>
              </a:rPr>
              <a:t>B. Thân bài</a:t>
            </a:r>
          </a:p>
          <a:p>
            <a:pPr defTabSz="266700">
              <a:lnSpc>
                <a:spcPct val="85000"/>
              </a:lnSpc>
              <a:spcBef>
                <a:spcPts val="0"/>
              </a:spcBef>
              <a:spcAft>
                <a:spcPct val="0"/>
              </a:spcAft>
            </a:pPr>
            <a:r>
              <a:rPr sz="2800">
                <a:latin typeface="Times New Roman" panose="02020603050405020304"/>
                <a:ea typeface="Times New Roman" panose="02020603050405020304"/>
              </a:rPr>
              <a:t>- Phân tích đặc điểm nội dung:</a:t>
            </a:r>
          </a:p>
          <a:p>
            <a:pPr marL="381000" indent="-228600" defTabSz="266700">
              <a:lnSpc>
                <a:spcPct val="85000"/>
              </a:lnSpc>
              <a:spcBef>
                <a:spcPts val="0"/>
              </a:spcBef>
              <a:spcAft>
                <a:spcPct val="0"/>
              </a:spcAft>
            </a:pPr>
            <a:r>
              <a:rPr sz="2800">
                <a:latin typeface="Symbol" panose="05050102010706020507"/>
                <a:ea typeface="Calibri" panose="020F0502020204030204"/>
              </a:rPr>
              <a:t>· </a:t>
            </a:r>
            <a:r>
              <a:rPr sz="2800">
                <a:latin typeface="Times New Roman" panose="02020603050405020304"/>
                <a:ea typeface="Calibri" panose="020F0502020204030204"/>
              </a:rPr>
              <a:t>Khái quát chủ đề của bài thơ.</a:t>
            </a:r>
          </a:p>
          <a:p>
            <a:pPr marL="381000" indent="-228600" algn="just" defTabSz="266700">
              <a:lnSpc>
                <a:spcPct val="85000"/>
              </a:lnSpc>
              <a:spcBef>
                <a:spcPts val="0"/>
              </a:spcBef>
              <a:spcAft>
                <a:spcPct val="0"/>
              </a:spcAft>
            </a:pPr>
            <a:r>
              <a:rPr sz="2800">
                <a:latin typeface="Symbol" panose="05050102010706020507"/>
                <a:ea typeface="Calibri" panose="020F0502020204030204"/>
              </a:rPr>
              <a:t>· </a:t>
            </a:r>
            <a:r>
              <a:rPr sz="2800">
                <a:latin typeface="Times New Roman" panose="02020603050405020304"/>
                <a:ea typeface="Calibri" panose="020F0502020204030204"/>
              </a:rPr>
              <a:t>Phân tích hình tượng thơ (thiên nhiên, con người…)</a:t>
            </a:r>
          </a:p>
          <a:p>
            <a:pPr marL="381000" indent="-228600" algn="just" defTabSz="266700">
              <a:lnSpc>
                <a:spcPct val="85000"/>
              </a:lnSpc>
              <a:spcBef>
                <a:spcPts val="0"/>
              </a:spcBef>
              <a:spcAft>
                <a:spcPct val="0"/>
              </a:spcAft>
            </a:pPr>
            <a:r>
              <a:rPr sz="2800">
                <a:latin typeface="Symbol" panose="05050102010706020507"/>
                <a:ea typeface="Calibri" panose="020F0502020204030204"/>
              </a:rPr>
              <a:t>· </a:t>
            </a:r>
            <a:r>
              <a:rPr sz="2800">
                <a:latin typeface="Times New Roman" panose="02020603050405020304"/>
                <a:ea typeface="Calibri" panose="020F0502020204030204"/>
              </a:rPr>
              <a:t>Phân tích cảm xúc, tâm trạng của nhà thơ.</a:t>
            </a:r>
          </a:p>
          <a:p>
            <a:pPr algn="just" defTabSz="266700">
              <a:lnSpc>
                <a:spcPct val="85000"/>
              </a:lnSpc>
              <a:spcBef>
                <a:spcPts val="0"/>
              </a:spcBef>
              <a:spcAft>
                <a:spcPct val="0"/>
              </a:spcAft>
            </a:pPr>
            <a:r>
              <a:rPr sz="2800">
                <a:latin typeface="Times New Roman" panose="02020603050405020304"/>
                <a:ea typeface="Times New Roman" panose="02020603050405020304"/>
              </a:rPr>
              <a:t>- Phân tích một số nét đặc sắc về nghệ thuật:</a:t>
            </a:r>
          </a:p>
          <a:p>
            <a:pPr marL="381000" indent="-228600" algn="just" defTabSz="266700">
              <a:lnSpc>
                <a:spcPct val="85000"/>
              </a:lnSpc>
              <a:spcBef>
                <a:spcPts val="0"/>
              </a:spcBef>
              <a:spcAft>
                <a:spcPct val="0"/>
              </a:spcAft>
            </a:pPr>
            <a:r>
              <a:rPr sz="2800">
                <a:latin typeface="Symbol" panose="05050102010706020507"/>
                <a:ea typeface="Calibri" panose="020F0502020204030204"/>
              </a:rPr>
              <a:t>· </a:t>
            </a:r>
            <a:r>
              <a:rPr sz="2800">
                <a:latin typeface="Times New Roman" panose="02020603050405020304"/>
                <a:ea typeface="Calibri" panose="020F0502020204030204"/>
              </a:rPr>
              <a:t>Cách sử dụng thể thơ thất ngôn bát cú và tứ tuyệt Đường luật (theo mô hình chuẩn mực hay có sự cách tân).</a:t>
            </a:r>
          </a:p>
          <a:p>
            <a:pPr marL="381000" indent="-228600" algn="just" defTabSz="266700">
              <a:lnSpc>
                <a:spcPct val="85000"/>
              </a:lnSpc>
              <a:spcBef>
                <a:spcPts val="0"/>
              </a:spcBef>
              <a:spcAft>
                <a:spcPct val="0"/>
              </a:spcAft>
            </a:pPr>
            <a:r>
              <a:rPr sz="2800">
                <a:latin typeface="Symbol" panose="05050102010706020507"/>
                <a:ea typeface="Calibri" panose="020F0502020204030204"/>
              </a:rPr>
              <a:t>· </a:t>
            </a:r>
            <a:r>
              <a:rPr sz="2800">
                <a:latin typeface="Times New Roman" panose="02020603050405020304"/>
                <a:ea typeface="Calibri" panose="020F0502020204030204"/>
              </a:rPr>
              <a:t>Những nét đặc sắc trong nghệ thuật tả cảnh, tả tình.</a:t>
            </a:r>
          </a:p>
          <a:p>
            <a:pPr marL="381000" indent="-228600" algn="just" defTabSz="266700">
              <a:lnSpc>
                <a:spcPct val="85000"/>
              </a:lnSpc>
              <a:spcBef>
                <a:spcPts val="0"/>
              </a:spcBef>
              <a:spcAft>
                <a:spcPct val="0"/>
              </a:spcAft>
            </a:pPr>
            <a:r>
              <a:rPr sz="2800">
                <a:latin typeface="Symbol" panose="05050102010706020507"/>
                <a:ea typeface="Calibri" panose="020F0502020204030204"/>
              </a:rPr>
              <a:t>· </a:t>
            </a:r>
            <a:r>
              <a:rPr sz="2800">
                <a:latin typeface="Times New Roman" panose="02020603050405020304"/>
                <a:ea typeface="Calibri" panose="020F0502020204030204"/>
              </a:rPr>
              <a:t>Nghệ thuật sử dụng ngôn ngữ (từ ngữ, cấu trúc thơ, biện pháp tu từ…)</a:t>
            </a:r>
            <a:r>
              <a:rPr lang="en-US" sz="2800">
                <a:latin typeface="Times New Roman" panose="02020603050405020304"/>
                <a:ea typeface="Calibri" panose="020F0502020204030204"/>
              </a:rPr>
              <a:t> </a:t>
            </a:r>
            <a:r>
              <a:rPr sz="2800">
                <a:latin typeface="Times New Roman" panose="02020603050405020304"/>
                <a:ea typeface="Calibri" panose="020F0502020204030204"/>
              </a:rPr>
              <a:t>Hoặc có thể đan xen</a:t>
            </a:r>
            <a:r>
              <a:rPr lang="en-US" sz="2800">
                <a:latin typeface="Times New Roman" panose="02020603050405020304"/>
                <a:ea typeface="Calibri" panose="020F0502020204030204"/>
              </a:rPr>
              <a:t> phân tích theo bố cục bài thơ</a:t>
            </a:r>
            <a:endParaRPr sz="2800">
              <a:latin typeface="Times New Roman" panose="02020603050405020304"/>
              <a:ea typeface="Calibri" panose="020F0502020204030204"/>
            </a:endParaRPr>
          </a:p>
          <a:p>
            <a:pPr defTabSz="266700">
              <a:lnSpc>
                <a:spcPct val="85000"/>
              </a:lnSpc>
              <a:spcBef>
                <a:spcPts val="0"/>
              </a:spcBef>
              <a:spcAft>
                <a:spcPct val="0"/>
              </a:spcAft>
            </a:pPr>
            <a:r>
              <a:rPr sz="2800" b="1">
                <a:latin typeface="Times New Roman" panose="02020603050405020304"/>
                <a:ea typeface="Times New Roman" panose="02020603050405020304"/>
              </a:rPr>
              <a:t>C. Kết bài</a:t>
            </a:r>
          </a:p>
          <a:p>
            <a:pPr algn="just" defTabSz="266700">
              <a:lnSpc>
                <a:spcPct val="85000"/>
              </a:lnSpc>
              <a:spcBef>
                <a:spcPts val="0"/>
              </a:spcBef>
              <a:spcAft>
                <a:spcPct val="0"/>
              </a:spcAft>
            </a:pPr>
            <a:r>
              <a:rPr sz="2800">
                <a:latin typeface="Times New Roman" panose="02020603050405020304"/>
                <a:ea typeface="Times New Roman" panose="02020603050405020304"/>
              </a:rPr>
              <a:t>Khẳng định vị trí và ý nghĩa của bài thơ.</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575" y="2300537"/>
            <a:ext cx="4794007" cy="2584450"/>
          </a:xfrm>
          <a:prstGeom prst="rect">
            <a:avLst/>
          </a:prstGeom>
        </p:spPr>
        <p:txBody>
          <a:bodyPr wrap="square">
            <a:spAutoFit/>
          </a:bodyPr>
          <a:lstStyle/>
          <a:p>
            <a:pPr algn="ctr" defTabSz="1085850" fontAlgn="base">
              <a:spcBef>
                <a:spcPct val="50000"/>
              </a:spcBef>
              <a:spcAft>
                <a:spcPct val="0"/>
              </a:spcAft>
            </a:pPr>
            <a:r>
              <a:rPr lang="en-US" altLang="zh-CN" sz="5400" b="1">
                <a:solidFill>
                  <a:srgbClr val="FFC000"/>
                </a:solidFill>
                <a:latin typeface="Times New Roman" panose="02020603050405020304" pitchFamily="18" charset="0"/>
                <a:ea typeface="SimSun" panose="02010600030101010101" pitchFamily="2" charset="-122"/>
                <a:cs typeface="Times New Roman" panose="02020603050405020304" pitchFamily="18" charset="0"/>
              </a:rPr>
              <a:t>B. LUYỆN TẬP - THỰC HÀNH </a:t>
            </a:r>
          </a:p>
        </p:txBody>
      </p:sp>
      <p:sp>
        <p:nvSpPr>
          <p:cNvPr id="6" name="TextBox 5"/>
          <p:cNvSpPr txBox="1"/>
          <p:nvPr/>
        </p:nvSpPr>
        <p:spPr>
          <a:xfrm>
            <a:off x="523240" y="4321175"/>
            <a:ext cx="4138930" cy="1694815"/>
          </a:xfrm>
          <a:prstGeom prst="rect">
            <a:avLst/>
          </a:prstGeom>
          <a:noFill/>
        </p:spPr>
        <p:txBody>
          <a:bodyPr wrap="square" rtlCol="0">
            <a:noAutofit/>
          </a:bodyPr>
          <a:lstStyle/>
          <a:p>
            <a:pPr algn="ctr" defTabSz="661670" fontAlgn="base">
              <a:spcBef>
                <a:spcPct val="0"/>
              </a:spcBef>
              <a:spcAft>
                <a:spcPct val="0"/>
              </a:spcAft>
            </a:pPr>
            <a:r>
              <a:rPr lang="en-US" sz="2400" b="1" i="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ĐỀ MINH HỌA SỐ 1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575" y="2300537"/>
            <a:ext cx="4794007" cy="2584450"/>
          </a:xfrm>
          <a:prstGeom prst="rect">
            <a:avLst/>
          </a:prstGeom>
        </p:spPr>
        <p:txBody>
          <a:bodyPr wrap="square">
            <a:spAutoFit/>
          </a:bodyPr>
          <a:lstStyle/>
          <a:p>
            <a:pPr algn="ctr" defTabSz="1085850" fontAlgn="base">
              <a:spcBef>
                <a:spcPct val="50000"/>
              </a:spcBef>
              <a:spcAft>
                <a:spcPct val="0"/>
              </a:spcAft>
            </a:pPr>
            <a:r>
              <a:rPr lang="en-US" altLang="zh-CN" sz="5400" b="1">
                <a:solidFill>
                  <a:srgbClr val="FFC000"/>
                </a:solidFill>
                <a:latin typeface="Times New Roman" panose="02020603050405020304" pitchFamily="18" charset="0"/>
                <a:ea typeface="SimSun" panose="02010600030101010101" pitchFamily="2" charset="-122"/>
                <a:cs typeface="Times New Roman" panose="02020603050405020304" pitchFamily="18" charset="0"/>
              </a:rPr>
              <a:t>A. KIẾN THỨC TRỌNG TÂM </a:t>
            </a:r>
          </a:p>
        </p:txBody>
      </p:sp>
      <p:sp>
        <p:nvSpPr>
          <p:cNvPr id="6" name="TextBox 5"/>
          <p:cNvSpPr txBox="1"/>
          <p:nvPr/>
        </p:nvSpPr>
        <p:spPr>
          <a:xfrm>
            <a:off x="451485" y="4321175"/>
            <a:ext cx="4050030" cy="1194435"/>
          </a:xfrm>
          <a:prstGeom prst="rect">
            <a:avLst/>
          </a:prstGeom>
          <a:noFill/>
        </p:spPr>
        <p:txBody>
          <a:bodyPr wrap="square" rtlCol="0">
            <a:noAutofit/>
          </a:bodyPr>
          <a:lstStyle/>
          <a:p>
            <a:pPr algn="ctr" defTabSz="661670" fontAlgn="base">
              <a:spcBef>
                <a:spcPct val="0"/>
              </a:spcBef>
              <a:spcAft>
                <a:spcPct val="0"/>
              </a:spcAft>
            </a:pPr>
            <a:r>
              <a:rPr lang="en-US" sz="3200" b="1" i="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I. TRUYỆN LỊCH SỬ VÀ THƠ  ĐƯỜNG LUẬT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custDataLst>
              <p:tags r:id="rId1"/>
            </p:custDataLst>
          </p:nvPr>
        </p:nvGraphicFramePr>
        <p:xfrm>
          <a:off x="332105" y="274320"/>
          <a:ext cx="11670030" cy="6233795"/>
        </p:xfrm>
        <a:graphic>
          <a:graphicData uri="http://schemas.openxmlformats.org/drawingml/2006/table">
            <a:tbl>
              <a:tblPr/>
              <a:tblGrid>
                <a:gridCol w="1584325">
                  <a:extLst>
                    <a:ext uri="{9D8B030D-6E8A-4147-A177-3AD203B41FA5}">
                      <a16:colId xmlns:a16="http://schemas.microsoft.com/office/drawing/2014/main" val="20000"/>
                    </a:ext>
                  </a:extLst>
                </a:gridCol>
                <a:gridCol w="10085705">
                  <a:extLst>
                    <a:ext uri="{9D8B030D-6E8A-4147-A177-3AD203B41FA5}">
                      <a16:colId xmlns:a16="http://schemas.microsoft.com/office/drawing/2014/main" val="20001"/>
                    </a:ext>
                  </a:extLst>
                </a:gridCol>
              </a:tblGrid>
              <a:tr h="343535">
                <a:tc>
                  <a:txBody>
                    <a:bodyPr/>
                    <a:lstStyle/>
                    <a:p>
                      <a:pPr marL="85725" indent="0" algn="ctr">
                        <a:spcBef>
                          <a:spcPts val="300"/>
                        </a:spcBef>
                        <a:spcAft>
                          <a:spcPct val="0"/>
                        </a:spcAft>
                      </a:pPr>
                      <a:r>
                        <a:rPr sz="2000" b="1">
                          <a:latin typeface="Times New Roman" panose="02020603050405020304"/>
                          <a:ea typeface="Times New Roman" panose="02020603050405020304"/>
                        </a:rPr>
                        <a:t>Các yếu tố</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FFF"/>
                    </a:solidFill>
                  </a:tcPr>
                </a:tc>
                <a:tc>
                  <a:txBody>
                    <a:bodyPr/>
                    <a:lstStyle/>
                    <a:p>
                      <a:pPr marL="85725" indent="0" algn="ctr">
                        <a:spcBef>
                          <a:spcPts val="300"/>
                        </a:spcBef>
                        <a:spcAft>
                          <a:spcPct val="0"/>
                        </a:spcAft>
                      </a:pPr>
                      <a:r>
                        <a:rPr sz="2000" b="1">
                          <a:latin typeface="Times New Roman" panose="02020603050405020304"/>
                          <a:ea typeface="Calibri" panose="020F0502020204030204"/>
                        </a:rPr>
                        <a:t>Đặc điểm truyện lịch sử</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FFF"/>
                    </a:solidFill>
                  </a:tcPr>
                </a:tc>
                <a:extLst>
                  <a:ext uri="{0D108BD9-81ED-4DB2-BD59-A6C34878D82A}">
                    <a16:rowId xmlns:a16="http://schemas.microsoft.com/office/drawing/2014/main" val="10000"/>
                  </a:ext>
                </a:extLst>
              </a:tr>
              <a:tr h="1524000">
                <a:tc>
                  <a:txBody>
                    <a:bodyPr/>
                    <a:lstStyle/>
                    <a:p>
                      <a:pPr marL="85725" indent="0" algn="just">
                        <a:spcBef>
                          <a:spcPts val="300"/>
                        </a:spcBef>
                        <a:spcAft>
                          <a:spcPct val="0"/>
                        </a:spcAft>
                      </a:pPr>
                      <a:r>
                        <a:rPr sz="2000" b="1">
                          <a:solidFill>
                            <a:srgbClr val="111111"/>
                          </a:solidFill>
                          <a:latin typeface="Times New Roman" panose="02020603050405020304"/>
                          <a:ea typeface="Times New Roman" panose="02020603050405020304"/>
                        </a:rPr>
                        <a:t>1.</a:t>
                      </a:r>
                    </a:p>
                    <a:p>
                      <a:pPr marL="85725" indent="0" algn="just">
                        <a:spcBef>
                          <a:spcPts val="300"/>
                        </a:spcBef>
                        <a:spcAft>
                          <a:spcPct val="0"/>
                        </a:spcAft>
                      </a:pPr>
                      <a:r>
                        <a:rPr sz="2000" b="1">
                          <a:solidFill>
                            <a:srgbClr val="111111"/>
                          </a:solidFill>
                          <a:latin typeface="Times New Roman" panose="02020603050405020304"/>
                          <a:ea typeface="Times New Roman" panose="02020603050405020304"/>
                        </a:rPr>
                        <a:t> </a:t>
                      </a:r>
                      <a:r>
                        <a:rPr sz="2000" b="1">
                          <a:latin typeface="Times New Roman" panose="02020603050405020304"/>
                          <a:ea typeface="Calibri" panose="020F0502020204030204"/>
                        </a:rPr>
                        <a:t>Khái niệm:</a:t>
                      </a:r>
                      <a:endParaRPr sz="2000" b="1">
                        <a:solidFill>
                          <a:srgbClr val="111111"/>
                        </a:solidFill>
                        <a:latin typeface="Times New Roman" panose="02020603050405020304"/>
                        <a:ea typeface="Calibri" panose="020F0502020204030204"/>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FFF"/>
                    </a:solidFill>
                  </a:tcPr>
                </a:tc>
                <a:tc>
                  <a:txBody>
                    <a:bodyPr/>
                    <a:lstStyle/>
                    <a:p>
                      <a:pPr marL="85725" indent="0" algn="just">
                        <a:spcBef>
                          <a:spcPts val="300"/>
                        </a:spcBef>
                        <a:spcAft>
                          <a:spcPct val="0"/>
                        </a:spcAft>
                      </a:pPr>
                      <a:r>
                        <a:rPr sz="2400">
                          <a:latin typeface="Times New Roman" panose="02020603050405020304"/>
                          <a:ea typeface="Calibri" panose="020F0502020204030204"/>
                        </a:rPr>
                        <a:t>Truyện lịch sử là tác phẩm truyện tái hiện những sự kiện nhân vật ở một thời kỳ, một giai đoạn lịch sử cụ thể. Tình hình chính trị của quốc gia dân tộc; khung cảnh sinh hoạt của con người...Là các yếu tố cơ bản tạo nên bối cảnh lịch sử của câu chuyện. Nhờ khả năng tưởng tượng, hư cấu và cách miêu tả của nhà văn, bối cảnh của một thời đại trong quá khứ trở nên sống động như đang diễn ra.</a:t>
                      </a:r>
                      <a:endParaRPr sz="2400" b="1">
                        <a:solidFill>
                          <a:srgbClr val="111111"/>
                        </a:solidFill>
                        <a:latin typeface="Times New Roman" panose="02020603050405020304"/>
                        <a:ea typeface="Calibri" panose="020F0502020204030204"/>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FFF"/>
                    </a:solidFill>
                  </a:tcPr>
                </a:tc>
                <a:extLst>
                  <a:ext uri="{0D108BD9-81ED-4DB2-BD59-A6C34878D82A}">
                    <a16:rowId xmlns:a16="http://schemas.microsoft.com/office/drawing/2014/main" val="10001"/>
                  </a:ext>
                </a:extLst>
              </a:tr>
              <a:tr h="680720">
                <a:tc>
                  <a:txBody>
                    <a:bodyPr/>
                    <a:lstStyle/>
                    <a:p>
                      <a:pPr marL="85725" indent="0" algn="just">
                        <a:spcBef>
                          <a:spcPts val="300"/>
                        </a:spcBef>
                        <a:spcAft>
                          <a:spcPct val="0"/>
                        </a:spcAft>
                      </a:pPr>
                      <a:r>
                        <a:rPr sz="2000" b="1">
                          <a:solidFill>
                            <a:srgbClr val="111111"/>
                          </a:solidFill>
                          <a:latin typeface="Times New Roman" panose="02020603050405020304"/>
                          <a:ea typeface="Times New Roman" panose="02020603050405020304"/>
                        </a:rPr>
                        <a:t>2. </a:t>
                      </a:r>
                    </a:p>
                    <a:p>
                      <a:pPr marL="85725" indent="0" algn="just">
                        <a:spcBef>
                          <a:spcPts val="300"/>
                        </a:spcBef>
                        <a:spcAft>
                          <a:spcPct val="0"/>
                        </a:spcAft>
                      </a:pPr>
                      <a:r>
                        <a:rPr sz="2000" b="1">
                          <a:solidFill>
                            <a:srgbClr val="111111"/>
                          </a:solidFill>
                          <a:latin typeface="Times New Roman" panose="02020603050405020304"/>
                          <a:ea typeface="Times New Roman" panose="02020603050405020304"/>
                        </a:rPr>
                        <a:t>Cốt truyện</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FFF"/>
                    </a:solidFill>
                  </a:tcPr>
                </a:tc>
                <a:tc>
                  <a:txBody>
                    <a:bodyPr/>
                    <a:lstStyle/>
                    <a:p>
                      <a:pPr marL="85725" indent="0" algn="just">
                        <a:spcBef>
                          <a:spcPts val="300"/>
                        </a:spcBef>
                        <a:spcAft>
                          <a:spcPct val="0"/>
                        </a:spcAft>
                      </a:pPr>
                      <a:r>
                        <a:rPr sz="2400">
                          <a:latin typeface="Times New Roman" panose="02020603050405020304"/>
                          <a:ea typeface="Calibri" panose="020F0502020204030204"/>
                        </a:rPr>
                        <a:t>- Cốt truyện lịch sử thường được xây dựng dựa trên cơ sở các sự kiện đã xảy ra; nhà văn tái tạo hư cấu sắp xếp theo ý đồ nghệ thuật của mình nhằm thể hiện một chủ đề tư tưởng nào đó</a:t>
                      </a:r>
                      <a:endParaRPr sz="2400" b="1">
                        <a:solidFill>
                          <a:srgbClr val="111111"/>
                        </a:solidFill>
                        <a:latin typeface="Times New Roman" panose="02020603050405020304"/>
                        <a:ea typeface="Calibri" panose="020F0502020204030204"/>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FFF"/>
                    </a:solidFill>
                  </a:tcPr>
                </a:tc>
                <a:extLst>
                  <a:ext uri="{0D108BD9-81ED-4DB2-BD59-A6C34878D82A}">
                    <a16:rowId xmlns:a16="http://schemas.microsoft.com/office/drawing/2014/main" val="10002"/>
                  </a:ext>
                </a:extLst>
              </a:tr>
              <a:tr h="728345">
                <a:tc>
                  <a:txBody>
                    <a:bodyPr/>
                    <a:lstStyle/>
                    <a:p>
                      <a:pPr marL="85725" indent="0" algn="just">
                        <a:spcBef>
                          <a:spcPts val="300"/>
                        </a:spcBef>
                        <a:spcAft>
                          <a:spcPct val="0"/>
                        </a:spcAft>
                      </a:pPr>
                      <a:r>
                        <a:rPr sz="2000" b="1">
                          <a:solidFill>
                            <a:srgbClr val="111111"/>
                          </a:solidFill>
                          <a:latin typeface="Times New Roman" panose="02020603050405020304"/>
                          <a:ea typeface="Times New Roman" panose="02020603050405020304"/>
                        </a:rPr>
                        <a:t>3. Nhân vật</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FFF"/>
                    </a:solidFill>
                  </a:tcPr>
                </a:tc>
                <a:tc>
                  <a:txBody>
                    <a:bodyPr/>
                    <a:lstStyle/>
                    <a:p>
                      <a:pPr marL="85725" indent="0" algn="just">
                        <a:spcBef>
                          <a:spcPts val="300"/>
                        </a:spcBef>
                        <a:spcAft>
                          <a:spcPct val="0"/>
                        </a:spcAft>
                      </a:pPr>
                      <a:r>
                        <a:rPr sz="2400">
                          <a:latin typeface="Times New Roman" panose="02020603050405020304"/>
                          <a:ea typeface="Calibri" panose="020F0502020204030204"/>
                        </a:rPr>
                        <a:t>Thế giới nhân vật trong truyện lịch sử cũng phong phú như cuộc đời thực. Việc chọn kiểu nhân vật nào để miêu tả trong truyện là dụng ý nghệ thuật của riêng nhà văn.</a:t>
                      </a:r>
                      <a:endParaRPr sz="2400" b="1">
                        <a:solidFill>
                          <a:srgbClr val="111111"/>
                        </a:solidFill>
                        <a:latin typeface="Times New Roman" panose="02020603050405020304"/>
                        <a:ea typeface="Calibri" panose="020F0502020204030204"/>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FFF"/>
                    </a:solidFill>
                  </a:tcPr>
                </a:tc>
                <a:extLst>
                  <a:ext uri="{0D108BD9-81ED-4DB2-BD59-A6C34878D82A}">
                    <a16:rowId xmlns:a16="http://schemas.microsoft.com/office/drawing/2014/main" val="10003"/>
                  </a:ext>
                </a:extLst>
              </a:tr>
              <a:tr h="676910">
                <a:tc>
                  <a:txBody>
                    <a:bodyPr/>
                    <a:lstStyle/>
                    <a:p>
                      <a:pPr marL="85725" indent="0" algn="just">
                        <a:spcBef>
                          <a:spcPts val="300"/>
                        </a:spcBef>
                        <a:spcAft>
                          <a:spcPct val="0"/>
                        </a:spcAft>
                      </a:pPr>
                      <a:r>
                        <a:rPr sz="2000" b="1">
                          <a:solidFill>
                            <a:srgbClr val="111111"/>
                          </a:solidFill>
                          <a:latin typeface="Times New Roman" panose="02020603050405020304"/>
                          <a:ea typeface="Times New Roman" panose="02020603050405020304"/>
                        </a:rPr>
                        <a:t>4. Ngôn ngữ</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FFF"/>
                    </a:solidFill>
                  </a:tcPr>
                </a:tc>
                <a:tc>
                  <a:txBody>
                    <a:bodyPr/>
                    <a:lstStyle/>
                    <a:p>
                      <a:pPr marL="85725" indent="0" algn="just">
                        <a:spcBef>
                          <a:spcPts val="300"/>
                        </a:spcBef>
                        <a:spcAft>
                          <a:spcPct val="0"/>
                        </a:spcAft>
                      </a:pPr>
                      <a:r>
                        <a:rPr sz="2400">
                          <a:latin typeface="Times New Roman" panose="02020603050405020304"/>
                          <a:ea typeface="Calibri" panose="020F0502020204030204"/>
                        </a:rPr>
                        <a:t>- Ngôn ngữ của nhân vật phải phù hợp với thời đại được miêu tả, thể hiện vị thế xã hội, tính cách riêng của từng đối tượng</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FFF"/>
                    </a:solidFill>
                  </a:tcPr>
                </a:tc>
                <a:extLst>
                  <a:ext uri="{0D108BD9-81ED-4DB2-BD59-A6C34878D82A}">
                    <a16:rowId xmlns:a16="http://schemas.microsoft.com/office/drawing/2014/main" val="10004"/>
                  </a:ext>
                </a:extLst>
              </a:tr>
              <a:tr h="1081405">
                <a:tc>
                  <a:txBody>
                    <a:bodyPr/>
                    <a:lstStyle/>
                    <a:p>
                      <a:pPr marL="85725" indent="0" algn="just">
                        <a:spcBef>
                          <a:spcPts val="300"/>
                        </a:spcBef>
                        <a:spcAft>
                          <a:spcPct val="0"/>
                        </a:spcAft>
                      </a:pPr>
                      <a:r>
                        <a:rPr sz="2000" b="1">
                          <a:solidFill>
                            <a:srgbClr val="111111"/>
                          </a:solidFill>
                          <a:latin typeface="Times New Roman" panose="02020603050405020304"/>
                          <a:ea typeface="Times New Roman" panose="02020603050405020304"/>
                        </a:rPr>
                        <a:t>5. Nội dung</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FFF"/>
                    </a:solidFill>
                  </a:tcPr>
                </a:tc>
                <a:tc>
                  <a:txBody>
                    <a:bodyPr/>
                    <a:lstStyle/>
                    <a:p>
                      <a:pPr marL="85725" indent="0" algn="just">
                        <a:spcBef>
                          <a:spcPts val="300"/>
                        </a:spcBef>
                        <a:spcAft>
                          <a:spcPct val="0"/>
                        </a:spcAft>
                      </a:pPr>
                      <a:r>
                        <a:rPr sz="2400">
                          <a:latin typeface="Times New Roman" panose="02020603050405020304"/>
                          <a:ea typeface="Calibri" panose="020F0502020204030204"/>
                        </a:rPr>
                        <a:t>+ Tái hiện lại không khí hào hùng trong công cuộc chống giặc ngoại xâm của dân tộc ta. </a:t>
                      </a:r>
                    </a:p>
                    <a:p>
                      <a:pPr marL="85725" indent="0" algn="just">
                        <a:spcBef>
                          <a:spcPts val="300"/>
                        </a:spcBef>
                        <a:spcAft>
                          <a:spcPct val="0"/>
                        </a:spcAft>
                      </a:pPr>
                      <a:r>
                        <a:rPr sz="2400">
                          <a:latin typeface="Times New Roman" panose="02020603050405020304"/>
                          <a:ea typeface="Calibri" panose="020F0502020204030204"/>
                        </a:rPr>
                        <a:t>+ Thể hiện lòng yêu nước nồng nàn, lòng căm thù giặc sâu sắc.</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32715" y="172085"/>
            <a:ext cx="11840845" cy="6524625"/>
          </a:xfrm>
          <a:prstGeom prst="rect">
            <a:avLst/>
          </a:prstGeom>
        </p:spPr>
        <p:txBody>
          <a:bodyPr>
            <a:noAutofit/>
          </a:bodyPr>
          <a:lstStyle/>
          <a:p>
            <a:pPr marL="1080135" indent="0" algn="l" defTabSz="266700">
              <a:lnSpc>
                <a:spcPct val="104000"/>
              </a:lnSpc>
              <a:spcAft>
                <a:spcPct val="0"/>
              </a:spcAft>
            </a:pPr>
            <a:r>
              <a:rPr lang="en-US" sz="2800" b="1">
                <a:solidFill>
                  <a:srgbClr val="333333"/>
                </a:solidFill>
                <a:latin typeface="Times New Roman" panose="02020603050405020304"/>
                <a:ea typeface="Calibri" panose="020F0502020204030204"/>
              </a:rPr>
              <a:t>6 - </a:t>
            </a:r>
            <a:r>
              <a:rPr sz="2800" b="1">
                <a:solidFill>
                  <a:srgbClr val="333333"/>
                </a:solidFill>
                <a:latin typeface="Times New Roman" panose="02020603050405020304"/>
                <a:ea typeface="Calibri" panose="020F0502020204030204"/>
              </a:rPr>
              <a:t>Chiến lược đọc hiểu văn bản truyện </a:t>
            </a:r>
            <a:r>
              <a:rPr lang="en-US" sz="2800" b="1">
                <a:solidFill>
                  <a:srgbClr val="333333"/>
                </a:solidFill>
                <a:latin typeface="Times New Roman" panose="02020603050405020304"/>
                <a:ea typeface="Calibri" panose="020F0502020204030204"/>
              </a:rPr>
              <a:t>lịch sử</a:t>
            </a:r>
            <a:endParaRPr sz="2800" b="1">
              <a:solidFill>
                <a:srgbClr val="333333"/>
              </a:solidFill>
              <a:latin typeface="Times New Roman" panose="02020603050405020304"/>
              <a:ea typeface="Calibri" panose="020F0502020204030204"/>
            </a:endParaRPr>
          </a:p>
          <a:p>
            <a:pPr marL="1080135" indent="0" algn="l" defTabSz="266700">
              <a:lnSpc>
                <a:spcPct val="104000"/>
              </a:lnSpc>
              <a:spcAft>
                <a:spcPct val="0"/>
              </a:spcAft>
            </a:pPr>
            <a:r>
              <a:rPr sz="2800">
                <a:solidFill>
                  <a:srgbClr val="000000"/>
                </a:solidFill>
                <a:latin typeface="Times New Roman" panose="02020603050405020304"/>
                <a:ea typeface="Calibri" panose="020F0502020204030204"/>
              </a:rPr>
              <a:t>-  Đọc văn bản thực hiện chiến lược đọc,nhận diện được các</a:t>
            </a:r>
            <a:r>
              <a:rPr sz="2800" b="1" i="1">
                <a:solidFill>
                  <a:srgbClr val="000000"/>
                </a:solidFill>
                <a:latin typeface="Times New Roman" panose="02020603050405020304"/>
                <a:ea typeface="Calibri" panose="020F0502020204030204"/>
              </a:rPr>
              <a:t> yếu tố về hình thức (cốt truyện, bối cảnh, đề tài, giai đoạn lịch sử, chi tiết tiêu biểu, diễn biến câu chuyện).</a:t>
            </a:r>
          </a:p>
          <a:p>
            <a:pPr marL="1080135" indent="0" algn="l" defTabSz="266700">
              <a:lnSpc>
                <a:spcPct val="104000"/>
              </a:lnSpc>
              <a:spcAft>
                <a:spcPct val="0"/>
              </a:spcAft>
            </a:pPr>
            <a:r>
              <a:rPr sz="2800">
                <a:solidFill>
                  <a:srgbClr val="000000"/>
                </a:solidFill>
                <a:latin typeface="Times New Roman" panose="02020603050405020304"/>
                <a:ea typeface="Calibri" panose="020F0502020204030204"/>
              </a:rPr>
              <a:t>-  Xác định, phân tích các yếu tố về </a:t>
            </a:r>
            <a:r>
              <a:rPr sz="2800" b="1" i="1">
                <a:solidFill>
                  <a:srgbClr val="000000"/>
                </a:solidFill>
                <a:latin typeface="Times New Roman" panose="02020603050405020304"/>
                <a:ea typeface="Calibri" panose="020F0502020204030204"/>
              </a:rPr>
              <a:t>nội dung nổi bật </a:t>
            </a:r>
            <a:r>
              <a:rPr sz="2800">
                <a:solidFill>
                  <a:srgbClr val="000000"/>
                </a:solidFill>
                <a:latin typeface="Times New Roman" panose="02020603050405020304"/>
                <a:ea typeface="Calibri" panose="020F0502020204030204"/>
              </a:rPr>
              <a:t>như: nhân vật ( ngoại hình, suy nghĩ, lời nói, hành động, tâm trạng, cảm xúc), không gian, thời gian lịch sử, nghệ thuật, tình huống truyện, )</a:t>
            </a:r>
          </a:p>
          <a:p>
            <a:pPr marL="1080135" indent="0" algn="l" defTabSz="266700">
              <a:lnSpc>
                <a:spcPct val="104000"/>
              </a:lnSpc>
              <a:spcAft>
                <a:spcPct val="0"/>
              </a:spcAft>
            </a:pPr>
            <a:r>
              <a:rPr sz="2800">
                <a:solidFill>
                  <a:srgbClr val="000000"/>
                </a:solidFill>
                <a:latin typeface="Times New Roman" panose="02020603050405020304"/>
                <a:ea typeface="Calibri" panose="020F0502020204030204"/>
              </a:rPr>
              <a:t>- Xác định</a:t>
            </a:r>
            <a:r>
              <a:rPr sz="2800" b="1" i="1">
                <a:solidFill>
                  <a:srgbClr val="000000"/>
                </a:solidFill>
                <a:latin typeface="Times New Roman" panose="02020603050405020304"/>
                <a:ea typeface="Calibri" panose="020F0502020204030204"/>
              </a:rPr>
              <a:t> ngôn ngữ kể chuyện</a:t>
            </a:r>
            <a:r>
              <a:rPr sz="2800">
                <a:solidFill>
                  <a:srgbClr val="000000"/>
                </a:solidFill>
                <a:latin typeface="Times New Roman" panose="02020603050405020304"/>
                <a:ea typeface="Calibri" panose="020F0502020204030204"/>
              </a:rPr>
              <a:t> (tính chất ngôn ngữ lịch sử),</a:t>
            </a:r>
            <a:r>
              <a:rPr sz="2800" b="1" i="1">
                <a:solidFill>
                  <a:srgbClr val="000000"/>
                </a:solidFill>
                <a:latin typeface="Times New Roman" panose="02020603050405020304"/>
                <a:ea typeface="Calibri" panose="020F0502020204030204"/>
              </a:rPr>
              <a:t> thay đổi</a:t>
            </a:r>
            <a:r>
              <a:rPr sz="2800">
                <a:solidFill>
                  <a:srgbClr val="000000"/>
                </a:solidFill>
                <a:latin typeface="Times New Roman" panose="02020603050405020304"/>
                <a:ea typeface="Calibri" panose="020F0502020204030204"/>
              </a:rPr>
              <a:t> </a:t>
            </a:r>
            <a:r>
              <a:rPr sz="2800" b="1" i="1">
                <a:solidFill>
                  <a:srgbClr val="000000"/>
                </a:solidFill>
                <a:latin typeface="Times New Roman" panose="02020603050405020304"/>
                <a:ea typeface="Calibri" panose="020F0502020204030204"/>
              </a:rPr>
              <a:t>người kể chuyện </a:t>
            </a:r>
            <a:r>
              <a:rPr sz="2800">
                <a:solidFill>
                  <a:srgbClr val="000000"/>
                </a:solidFill>
                <a:latin typeface="Times New Roman" panose="02020603050405020304"/>
                <a:ea typeface="Calibri" panose="020F0502020204030204"/>
              </a:rPr>
              <a:t>vị trí quan sát và tác dụng của ngôn ngữ. </a:t>
            </a:r>
          </a:p>
          <a:p>
            <a:pPr marL="1080135" indent="0" algn="l" defTabSz="266700">
              <a:lnSpc>
                <a:spcPct val="104000"/>
              </a:lnSpc>
              <a:spcAft>
                <a:spcPct val="0"/>
              </a:spcAft>
            </a:pPr>
            <a:r>
              <a:rPr sz="2800">
                <a:solidFill>
                  <a:srgbClr val="000000"/>
                </a:solidFill>
                <a:latin typeface="Times New Roman" panose="02020603050405020304"/>
                <a:ea typeface="Calibri" panose="020F0502020204030204"/>
              </a:rPr>
              <a:t>- Kết nối các nội dung đã phân tích, suy nghĩ về ý nghĩa, </a:t>
            </a:r>
            <a:r>
              <a:rPr sz="2800" b="1" i="1">
                <a:solidFill>
                  <a:srgbClr val="000000"/>
                </a:solidFill>
                <a:latin typeface="Times New Roman" panose="02020603050405020304"/>
                <a:ea typeface="Calibri" panose="020F0502020204030204"/>
              </a:rPr>
              <a:t>chủ đề của tác phẩm và sức hấp dẫn của chuyện lịch sử .</a:t>
            </a:r>
          </a:p>
          <a:p>
            <a:pPr marL="1080135" indent="0" algn="l" defTabSz="266700">
              <a:lnSpc>
                <a:spcPct val="104000"/>
              </a:lnSpc>
              <a:spcAft>
                <a:spcPct val="0"/>
              </a:spcAft>
            </a:pPr>
            <a:r>
              <a:rPr sz="2800">
                <a:solidFill>
                  <a:srgbClr val="000000"/>
                </a:solidFill>
                <a:latin typeface="Times New Roman" panose="02020603050405020304"/>
                <a:ea typeface="Calibri" panose="020F0502020204030204"/>
              </a:rPr>
              <a:t>- Liên hệ, kết nối kinh nghiệm, hiểu biết của bản thân để hiểu những vấn đề được đặt ra trong câu chuyện và rút ra</a:t>
            </a:r>
            <a:r>
              <a:rPr sz="2800" b="1" i="1">
                <a:solidFill>
                  <a:srgbClr val="000000"/>
                </a:solidFill>
                <a:latin typeface="Times New Roman" panose="02020603050405020304"/>
                <a:ea typeface="Calibri" panose="020F0502020204030204"/>
              </a:rPr>
              <a:t> bài học, thông điệp p</a:t>
            </a:r>
            <a:r>
              <a:rPr sz="2800">
                <a:solidFill>
                  <a:srgbClr val="000000"/>
                </a:solidFill>
                <a:latin typeface="Times New Roman" panose="02020603050405020304"/>
                <a:ea typeface="Calibri" panose="020F0502020204030204"/>
              </a:rPr>
              <a:t>hù hợp có ý nghĩa..</a:t>
            </a:r>
          </a:p>
          <a:p>
            <a:pPr marL="1080135" indent="0" algn="l" defTabSz="266700">
              <a:lnSpc>
                <a:spcPct val="104000"/>
              </a:lnSpc>
              <a:spcAft>
                <a:spcPct val="0"/>
              </a:spcAft>
            </a:pPr>
            <a:endParaRPr sz="2800">
              <a:solidFill>
                <a:srgbClr val="000000"/>
              </a:solidFill>
              <a:latin typeface="Times New Roman" panose="02020603050405020304"/>
              <a:ea typeface="Calibri" panose="020F0502020204030204"/>
            </a:endParaRPr>
          </a:p>
          <a:p>
            <a:pPr marL="1080135" indent="0" algn="l" defTabSz="266700">
              <a:lnSpc>
                <a:spcPct val="104000"/>
              </a:lnSpc>
              <a:spcAft>
                <a:spcPct val="0"/>
              </a:spcAft>
            </a:pPr>
            <a:endParaRPr sz="2800">
              <a:solidFill>
                <a:srgbClr val="000000"/>
              </a:solidFill>
              <a:latin typeface="Times New Roman" panose="02020603050405020304"/>
              <a:ea typeface="Calibri" panose="020F0502020204030204"/>
            </a:endParaRPr>
          </a:p>
          <a:p>
            <a:pPr marL="1080135" indent="0" algn="l" defTabSz="266700">
              <a:lnSpc>
                <a:spcPct val="104000"/>
              </a:lnSpc>
              <a:spcAft>
                <a:spcPct val="0"/>
              </a:spcAft>
            </a:pPr>
            <a:endParaRPr sz="2800">
              <a:solidFill>
                <a:srgbClr val="000000"/>
              </a:solidFill>
              <a:latin typeface="Times New Roman" panose="02020603050405020304"/>
              <a:ea typeface="Calibri" panose="020F0502020204030204"/>
            </a:endParaRPr>
          </a:p>
          <a:p>
            <a:pPr marL="1080135" indent="0" algn="l" defTabSz="266700">
              <a:lnSpc>
                <a:spcPct val="104000"/>
              </a:lnSpc>
              <a:spcAft>
                <a:spcPct val="0"/>
              </a:spcAft>
            </a:pPr>
            <a:endParaRPr sz="2800">
              <a:solidFill>
                <a:srgbClr val="000000"/>
              </a:solidFill>
              <a:latin typeface="Times New Roman" panose="02020603050405020304"/>
              <a:ea typeface="Calibri" panose="020F0502020204030204"/>
            </a:endParaRPr>
          </a:p>
          <a:p>
            <a:pPr marL="1080135" indent="0" algn="l" defTabSz="266700">
              <a:lnSpc>
                <a:spcPct val="114000"/>
              </a:lnSpc>
              <a:spcAft>
                <a:spcPct val="0"/>
              </a:spcAft>
            </a:pPr>
            <a:endParaRPr sz="2800">
              <a:solidFill>
                <a:srgbClr val="000000"/>
              </a:solidFill>
              <a:latin typeface="Times New Roman" panose="02020603050405020304"/>
              <a:ea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custDataLst>
              <p:tags r:id="rId1"/>
            </p:custDataLst>
          </p:nvPr>
        </p:nvGraphicFramePr>
        <p:xfrm>
          <a:off x="125095" y="644525"/>
          <a:ext cx="11914505" cy="5972810"/>
        </p:xfrm>
        <a:graphic>
          <a:graphicData uri="http://schemas.openxmlformats.org/drawingml/2006/table">
            <a:tbl>
              <a:tblPr firstRow="1" firstCol="1" bandRow="1">
                <a:tableStyleId>{5C22544A-7EE6-4342-B048-85BDC9FD1C3A}</a:tableStyleId>
              </a:tblPr>
              <a:tblGrid>
                <a:gridCol w="1951355">
                  <a:extLst>
                    <a:ext uri="{9D8B030D-6E8A-4147-A177-3AD203B41FA5}">
                      <a16:colId xmlns:a16="http://schemas.microsoft.com/office/drawing/2014/main" val="20000"/>
                    </a:ext>
                  </a:extLst>
                </a:gridCol>
                <a:gridCol w="9963150">
                  <a:extLst>
                    <a:ext uri="{9D8B030D-6E8A-4147-A177-3AD203B41FA5}">
                      <a16:colId xmlns:a16="http://schemas.microsoft.com/office/drawing/2014/main" val="20001"/>
                    </a:ext>
                  </a:extLst>
                </a:gridCol>
              </a:tblGrid>
              <a:tr h="857885">
                <a:tc>
                  <a:txBody>
                    <a:bodyPr/>
                    <a:lstStyle/>
                    <a:p>
                      <a:pPr algn="just">
                        <a:lnSpc>
                          <a:spcPct val="115000"/>
                        </a:lnSpc>
                        <a:spcAft>
                          <a:spcPts val="0"/>
                        </a:spcAft>
                      </a:pPr>
                      <a:r>
                        <a:rPr lang="pt-BR" sz="2200">
                          <a:solidFill>
                            <a:srgbClr val="FF0000"/>
                          </a:solidFill>
                          <a:effectLst/>
                        </a:rPr>
                        <a:t>1. Xuất xứ</a:t>
                      </a:r>
                      <a:endParaRPr lang="pt-BR" sz="2200">
                        <a:solidFill>
                          <a:srgbClr val="FF0000"/>
                        </a:solidFill>
                        <a:effectLst/>
                        <a:latin typeface="Calibri" panose="020F0502020204030204"/>
                        <a:ea typeface="Calibri" panose="020F0502020204030204"/>
                        <a:cs typeface="Times New Roman" panose="02020603050405020304"/>
                      </a:endParaRPr>
                    </a:p>
                  </a:txBody>
                  <a:tcPr marL="68580" marR="68580" marT="0" marB="0"/>
                </a:tc>
                <a:tc>
                  <a:txBody>
                    <a:bodyPr/>
                    <a:lstStyle/>
                    <a:p>
                      <a:pPr algn="just">
                        <a:lnSpc>
                          <a:spcPct val="115000"/>
                        </a:lnSpc>
                        <a:spcAft>
                          <a:spcPts val="0"/>
                        </a:spcAft>
                      </a:pPr>
                      <a:r>
                        <a:rPr lang="en-US" sz="2200" dirty="0" err="1">
                          <a:solidFill>
                            <a:srgbClr val="FF0000"/>
                          </a:solidFill>
                          <a:effectLst/>
                        </a:rPr>
                        <a:t>Xuất</a:t>
                      </a:r>
                      <a:r>
                        <a:rPr lang="en-US" sz="2200" dirty="0">
                          <a:solidFill>
                            <a:srgbClr val="FF0000"/>
                          </a:solidFill>
                          <a:effectLst/>
                        </a:rPr>
                        <a:t> </a:t>
                      </a:r>
                      <a:r>
                        <a:rPr lang="en-US" sz="2200" dirty="0" err="1">
                          <a:solidFill>
                            <a:srgbClr val="FF0000"/>
                          </a:solidFill>
                          <a:effectLst/>
                        </a:rPr>
                        <a:t>hiện</a:t>
                      </a:r>
                      <a:r>
                        <a:rPr lang="en-US" sz="2200" dirty="0">
                          <a:solidFill>
                            <a:srgbClr val="FF0000"/>
                          </a:solidFill>
                          <a:effectLst/>
                        </a:rPr>
                        <a:t> </a:t>
                      </a:r>
                      <a:r>
                        <a:rPr lang="en-US" sz="2200" dirty="0" err="1">
                          <a:solidFill>
                            <a:srgbClr val="FF0000"/>
                          </a:solidFill>
                          <a:effectLst/>
                        </a:rPr>
                        <a:t>từ</a:t>
                      </a:r>
                      <a:r>
                        <a:rPr lang="en-US" sz="2200" dirty="0">
                          <a:solidFill>
                            <a:srgbClr val="FF0000"/>
                          </a:solidFill>
                          <a:effectLst/>
                        </a:rPr>
                        <a:t> </a:t>
                      </a:r>
                      <a:r>
                        <a:rPr lang="en-US" sz="2200" dirty="0" err="1">
                          <a:solidFill>
                            <a:srgbClr val="FF0000"/>
                          </a:solidFill>
                          <a:effectLst/>
                        </a:rPr>
                        <a:t>thời</a:t>
                      </a:r>
                      <a:r>
                        <a:rPr lang="en-US" sz="2200" dirty="0">
                          <a:solidFill>
                            <a:srgbClr val="FF0000"/>
                          </a:solidFill>
                          <a:effectLst/>
                        </a:rPr>
                        <a:t> </a:t>
                      </a:r>
                      <a:r>
                        <a:rPr lang="en-US" sz="2200" dirty="0" err="1">
                          <a:solidFill>
                            <a:srgbClr val="FF0000"/>
                          </a:solidFill>
                          <a:effectLst/>
                        </a:rPr>
                        <a:t>nhà</a:t>
                      </a:r>
                      <a:r>
                        <a:rPr lang="en-US" sz="2200" dirty="0">
                          <a:solidFill>
                            <a:srgbClr val="FF0000"/>
                          </a:solidFill>
                          <a:effectLst/>
                        </a:rPr>
                        <a:t> </a:t>
                      </a:r>
                      <a:r>
                        <a:rPr lang="en-US" sz="2200" dirty="0" err="1">
                          <a:solidFill>
                            <a:srgbClr val="FF0000"/>
                          </a:solidFill>
                          <a:effectLst/>
                        </a:rPr>
                        <a:t>Đường</a:t>
                      </a:r>
                      <a:r>
                        <a:rPr lang="en-US" sz="2200" dirty="0">
                          <a:solidFill>
                            <a:srgbClr val="FF0000"/>
                          </a:solidFill>
                          <a:effectLst/>
                        </a:rPr>
                        <a:t> (</a:t>
                      </a:r>
                      <a:r>
                        <a:rPr lang="en-US" sz="2200" dirty="0" err="1">
                          <a:solidFill>
                            <a:srgbClr val="FF0000"/>
                          </a:solidFill>
                          <a:effectLst/>
                        </a:rPr>
                        <a:t>Trung</a:t>
                      </a:r>
                      <a:r>
                        <a:rPr lang="en-US" sz="2200" dirty="0">
                          <a:solidFill>
                            <a:srgbClr val="FF0000"/>
                          </a:solidFill>
                          <a:effectLst/>
                        </a:rPr>
                        <a:t> </a:t>
                      </a:r>
                      <a:r>
                        <a:rPr lang="en-US" sz="2200" dirty="0" err="1">
                          <a:solidFill>
                            <a:srgbClr val="FF0000"/>
                          </a:solidFill>
                          <a:effectLst/>
                        </a:rPr>
                        <a:t>Quốc</a:t>
                      </a:r>
                      <a:r>
                        <a:rPr lang="en-US" sz="2200" dirty="0">
                          <a:solidFill>
                            <a:srgbClr val="FF0000"/>
                          </a:solidFill>
                          <a:effectLst/>
                        </a:rPr>
                        <a:t>); </a:t>
                      </a:r>
                      <a:r>
                        <a:rPr lang="en-US" sz="2200" dirty="0" err="1">
                          <a:solidFill>
                            <a:srgbClr val="FF0000"/>
                          </a:solidFill>
                          <a:effectLst/>
                        </a:rPr>
                        <a:t>hiện</a:t>
                      </a:r>
                      <a:r>
                        <a:rPr lang="en-US" sz="2200" dirty="0">
                          <a:solidFill>
                            <a:srgbClr val="FF0000"/>
                          </a:solidFill>
                          <a:effectLst/>
                        </a:rPr>
                        <a:t> nay </a:t>
                      </a:r>
                      <a:r>
                        <a:rPr lang="en-US" sz="2200" dirty="0" err="1">
                          <a:solidFill>
                            <a:srgbClr val="FF0000"/>
                          </a:solidFill>
                          <a:effectLst/>
                        </a:rPr>
                        <a:t>ph</a:t>
                      </a:r>
                      <a:r>
                        <a:rPr lang="pt-BR" sz="2200" dirty="0">
                          <a:solidFill>
                            <a:srgbClr val="FF0000"/>
                          </a:solidFill>
                          <a:effectLst/>
                        </a:rPr>
                        <a:t>ổ biến ở các nước khu vực văn hoá Đông Á.</a:t>
                      </a:r>
                      <a:endParaRPr lang="pt-BR" sz="2200" dirty="0">
                        <a:solidFill>
                          <a:srgbClr val="FF0000"/>
                        </a:solidFill>
                        <a:effectLst/>
                        <a:latin typeface="Calibri" panose="020F0502020204030204"/>
                        <a:ea typeface="Calibri" panose="020F0502020204030204"/>
                        <a:cs typeface="Times New Roman" panose="02020603050405020304"/>
                      </a:endParaRPr>
                    </a:p>
                  </a:txBody>
                  <a:tcPr marL="68580" marR="68580" marT="0" marB="0"/>
                </a:tc>
                <a:extLst>
                  <a:ext uri="{0D108BD9-81ED-4DB2-BD59-A6C34878D82A}">
                    <a16:rowId xmlns:a16="http://schemas.microsoft.com/office/drawing/2014/main" val="10000"/>
                  </a:ext>
                </a:extLst>
              </a:tr>
              <a:tr h="1287145">
                <a:tc>
                  <a:txBody>
                    <a:bodyPr/>
                    <a:lstStyle/>
                    <a:p>
                      <a:pPr algn="just">
                        <a:lnSpc>
                          <a:spcPct val="115000"/>
                        </a:lnSpc>
                        <a:spcAft>
                          <a:spcPts val="0"/>
                        </a:spcAft>
                      </a:pPr>
                      <a:r>
                        <a:rPr lang="pt-BR" sz="2200">
                          <a:solidFill>
                            <a:srgbClr val="FF0000"/>
                          </a:solidFill>
                          <a:effectLst/>
                        </a:rPr>
                        <a:t>2. Thể thơ chính</a:t>
                      </a:r>
                      <a:endParaRPr lang="pt-BR" sz="2200">
                        <a:solidFill>
                          <a:srgbClr val="FF0000"/>
                        </a:solidFill>
                        <a:effectLst/>
                        <a:latin typeface="Calibri" panose="020F0502020204030204"/>
                        <a:ea typeface="Calibri" panose="020F0502020204030204"/>
                        <a:cs typeface="Times New Roman" panose="02020603050405020304"/>
                      </a:endParaRPr>
                    </a:p>
                  </a:txBody>
                  <a:tcPr marL="68580" marR="68580" marT="0" marB="0"/>
                </a:tc>
                <a:tc>
                  <a:txBody>
                    <a:bodyPr/>
                    <a:lstStyle/>
                    <a:p>
                      <a:pPr algn="just">
                        <a:lnSpc>
                          <a:spcPct val="115000"/>
                        </a:lnSpc>
                        <a:spcAft>
                          <a:spcPts val="0"/>
                        </a:spcAft>
                        <a:tabLst>
                          <a:tab pos="1386840" algn="l"/>
                        </a:tabLst>
                      </a:pPr>
                      <a:r>
                        <a:rPr lang="de-DE" sz="2200" dirty="0">
                          <a:effectLst/>
                        </a:rPr>
                        <a:t>2 thể chính:</a:t>
                      </a:r>
                      <a:endParaRPr lang="en-US" sz="2200" dirty="0">
                        <a:effectLst/>
                      </a:endParaRPr>
                    </a:p>
                    <a:p>
                      <a:pPr algn="just">
                        <a:lnSpc>
                          <a:spcPct val="115000"/>
                        </a:lnSpc>
                        <a:spcAft>
                          <a:spcPts val="0"/>
                        </a:spcAft>
                        <a:tabLst>
                          <a:tab pos="1386840" algn="l"/>
                        </a:tabLst>
                      </a:pPr>
                      <a:r>
                        <a:rPr lang="de-DE" sz="2200" dirty="0">
                          <a:effectLst/>
                        </a:rPr>
                        <a:t>- Bát cú Đường luật</a:t>
                      </a:r>
                      <a:endParaRPr lang="en-US" sz="2200" dirty="0">
                        <a:effectLst/>
                      </a:endParaRPr>
                    </a:p>
                    <a:p>
                      <a:pPr algn="just">
                        <a:lnSpc>
                          <a:spcPct val="115000"/>
                        </a:lnSpc>
                        <a:spcAft>
                          <a:spcPts val="0"/>
                        </a:spcAft>
                        <a:tabLst>
                          <a:tab pos="1386840" algn="l"/>
                        </a:tabLst>
                      </a:pPr>
                      <a:r>
                        <a:rPr lang="de-DE" sz="2200" dirty="0">
                          <a:effectLst/>
                        </a:rPr>
                        <a:t>- Tứ tuyệt Đường luật</a:t>
                      </a:r>
                      <a:endParaRPr lang="en-US" sz="2200" dirty="0">
                        <a:effectLst/>
                        <a:latin typeface="Calibri" panose="020F0502020204030204"/>
                        <a:ea typeface="Calibri" panose="020F0502020204030204"/>
                        <a:cs typeface="Times New Roman" panose="02020603050405020304"/>
                      </a:endParaRPr>
                    </a:p>
                  </a:txBody>
                  <a:tcPr marL="68580" marR="68580" marT="0" marB="0"/>
                </a:tc>
                <a:extLst>
                  <a:ext uri="{0D108BD9-81ED-4DB2-BD59-A6C34878D82A}">
                    <a16:rowId xmlns:a16="http://schemas.microsoft.com/office/drawing/2014/main" val="10001"/>
                  </a:ext>
                </a:extLst>
              </a:tr>
              <a:tr h="1715770">
                <a:tc>
                  <a:txBody>
                    <a:bodyPr/>
                    <a:lstStyle/>
                    <a:p>
                      <a:pPr>
                        <a:lnSpc>
                          <a:spcPct val="115000"/>
                        </a:lnSpc>
                        <a:spcAft>
                          <a:spcPts val="0"/>
                        </a:spcAft>
                      </a:pPr>
                      <a:r>
                        <a:rPr lang="pt-BR" sz="2200">
                          <a:solidFill>
                            <a:srgbClr val="FF0000"/>
                          </a:solidFill>
                          <a:effectLst/>
                        </a:rPr>
                        <a:t>3. Đặc điểm nghệ thuật</a:t>
                      </a:r>
                      <a:endParaRPr lang="pt-BR" sz="2200">
                        <a:solidFill>
                          <a:srgbClr val="FF0000"/>
                        </a:solidFill>
                        <a:effectLst/>
                        <a:latin typeface="Calibri" panose="020F0502020204030204"/>
                        <a:ea typeface="Calibri" panose="020F0502020204030204"/>
                        <a:cs typeface="Times New Roman" panose="02020603050405020304"/>
                      </a:endParaRPr>
                    </a:p>
                  </a:txBody>
                  <a:tcPr marL="68580" marR="68580" marT="0" marB="0"/>
                </a:tc>
                <a:tc>
                  <a:txBody>
                    <a:bodyPr/>
                    <a:lstStyle/>
                    <a:p>
                      <a:pPr algn="just">
                        <a:lnSpc>
                          <a:spcPct val="115000"/>
                        </a:lnSpc>
                        <a:spcAft>
                          <a:spcPts val="0"/>
                        </a:spcAft>
                        <a:tabLst>
                          <a:tab pos="1386840" algn="l"/>
                        </a:tabLst>
                      </a:pPr>
                      <a:r>
                        <a:rPr lang="de-DE" sz="2200" dirty="0">
                          <a:effectLst/>
                        </a:rPr>
                        <a:t>- Quy định nghiêm ngặt về hoà thanh, về niêm, đối, vần và nhịp.</a:t>
                      </a:r>
                      <a:endParaRPr lang="en-US" sz="2200" dirty="0">
                        <a:effectLst/>
                      </a:endParaRPr>
                    </a:p>
                    <a:p>
                      <a:pPr algn="just">
                        <a:lnSpc>
                          <a:spcPct val="115000"/>
                        </a:lnSpc>
                        <a:spcAft>
                          <a:spcPts val="0"/>
                        </a:spcAft>
                        <a:tabLst>
                          <a:tab pos="1386840" algn="l"/>
                        </a:tabLst>
                      </a:pPr>
                      <a:r>
                        <a:rPr lang="de-DE" sz="2200" dirty="0">
                          <a:effectLst/>
                        </a:rPr>
                        <a:t>- Ngôn ngữ: cô đọng, hàm súc.</a:t>
                      </a:r>
                      <a:endParaRPr lang="en-US" sz="2200" dirty="0">
                        <a:effectLst/>
                      </a:endParaRPr>
                    </a:p>
                    <a:p>
                      <a:pPr algn="just">
                        <a:lnSpc>
                          <a:spcPct val="115000"/>
                        </a:lnSpc>
                        <a:spcAft>
                          <a:spcPts val="0"/>
                        </a:spcAft>
                        <a:tabLst>
                          <a:tab pos="1386840" algn="l"/>
                        </a:tabLst>
                      </a:pPr>
                      <a:r>
                        <a:rPr lang="de-DE" sz="2200" dirty="0">
                          <a:effectLst/>
                        </a:rPr>
                        <a:t>- Bút pháp: tả cảnh ngụ tình; lấy động tả tĩnh, lấy động tả tĩnh, lấy điểm tả diện,...</a:t>
                      </a:r>
                      <a:endParaRPr lang="en-US" sz="2200" dirty="0">
                        <a:effectLst/>
                        <a:latin typeface="Calibri" panose="020F0502020204030204"/>
                        <a:ea typeface="Calibri" panose="020F0502020204030204"/>
                        <a:cs typeface="Times New Roman" panose="02020603050405020304"/>
                      </a:endParaRPr>
                    </a:p>
                  </a:txBody>
                  <a:tcPr marL="68580" marR="68580" marT="0" marB="0"/>
                </a:tc>
                <a:extLst>
                  <a:ext uri="{0D108BD9-81ED-4DB2-BD59-A6C34878D82A}">
                    <a16:rowId xmlns:a16="http://schemas.microsoft.com/office/drawing/2014/main" val="10002"/>
                  </a:ext>
                </a:extLst>
              </a:tr>
              <a:tr h="2112010">
                <a:tc>
                  <a:txBody>
                    <a:bodyPr/>
                    <a:lstStyle/>
                    <a:p>
                      <a:pPr>
                        <a:lnSpc>
                          <a:spcPct val="115000"/>
                        </a:lnSpc>
                        <a:spcAft>
                          <a:spcPts val="0"/>
                        </a:spcAft>
                      </a:pPr>
                      <a:r>
                        <a:rPr lang="pt-BR" sz="2200">
                          <a:solidFill>
                            <a:srgbClr val="FF0000"/>
                          </a:solidFill>
                          <a:effectLst/>
                        </a:rPr>
                        <a:t>4. Đặc điểm nội dung</a:t>
                      </a:r>
                      <a:endParaRPr lang="pt-BR" sz="2200">
                        <a:solidFill>
                          <a:srgbClr val="FF0000"/>
                        </a:solidFill>
                        <a:effectLst/>
                        <a:latin typeface="Calibri" panose="020F0502020204030204"/>
                        <a:ea typeface="Calibri" panose="020F0502020204030204"/>
                        <a:cs typeface="Times New Roman" panose="02020603050405020304"/>
                      </a:endParaRPr>
                    </a:p>
                  </a:txBody>
                  <a:tcPr marL="68580" marR="68580" marT="0" marB="0"/>
                </a:tc>
                <a:tc>
                  <a:txBody>
                    <a:bodyPr/>
                    <a:lstStyle/>
                    <a:p>
                      <a:pPr algn="just">
                        <a:lnSpc>
                          <a:spcPct val="115000"/>
                        </a:lnSpc>
                        <a:spcAft>
                          <a:spcPts val="0"/>
                        </a:spcAft>
                        <a:tabLst>
                          <a:tab pos="1386840" algn="l"/>
                        </a:tabLst>
                      </a:pPr>
                      <a:r>
                        <a:rPr lang="pt-BR" sz="2200" dirty="0">
                          <a:effectLst/>
                        </a:rPr>
                        <a:t>- Thể hiện tâm sự, cảm xúc của tác giả về thiên nhiên, thời cuộc, thân phận con người.</a:t>
                      </a:r>
                      <a:endParaRPr lang="en-US" sz="2200" dirty="0">
                        <a:effectLst/>
                      </a:endParaRPr>
                    </a:p>
                    <a:p>
                      <a:pPr algn="just">
                        <a:lnSpc>
                          <a:spcPct val="115000"/>
                        </a:lnSpc>
                        <a:spcAft>
                          <a:spcPts val="0"/>
                        </a:spcAft>
                        <a:tabLst>
                          <a:tab pos="1386840" algn="l"/>
                        </a:tabLst>
                      </a:pPr>
                      <a:r>
                        <a:rPr lang="pt-BR" sz="2200" dirty="0">
                          <a:effectLst/>
                        </a:rPr>
                        <a:t>- Ý thơ thường gắn với mối quan hệ giữa cảnh và tình, tĩnh và động, thời gian và không gian, quá khứ và hiện tại, hữu hạn và vô hạn,...</a:t>
                      </a:r>
                      <a:endParaRPr lang="en-US" sz="2200" dirty="0">
                        <a:effectLst/>
                        <a:latin typeface="Calibri" panose="020F0502020204030204"/>
                        <a:ea typeface="Calibri" panose="020F0502020204030204"/>
                        <a:cs typeface="Times New Roman" panose="02020603050405020304"/>
                      </a:endParaRPr>
                    </a:p>
                  </a:txBody>
                  <a:tcPr marL="68580" marR="68580" marT="0" marB="0"/>
                </a:tc>
                <a:extLst>
                  <a:ext uri="{0D108BD9-81ED-4DB2-BD59-A6C34878D82A}">
                    <a16:rowId xmlns:a16="http://schemas.microsoft.com/office/drawing/2014/main" val="10003"/>
                  </a:ext>
                </a:extLst>
              </a:tr>
            </a:tbl>
          </a:graphicData>
        </a:graphic>
      </p:graphicFrame>
      <p:sp>
        <p:nvSpPr>
          <p:cNvPr id="6" name="Rectangle 1"/>
          <p:cNvSpPr>
            <a:spLocks noChangeArrowheads="1"/>
          </p:cNvSpPr>
          <p:nvPr/>
        </p:nvSpPr>
        <p:spPr bwMode="auto">
          <a:xfrm>
            <a:off x="408940" y="202565"/>
            <a:ext cx="11207750" cy="3663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noAutofit/>
          </a:bodyPr>
          <a:lstStyle/>
          <a:p>
            <a:pPr marL="0" marR="0" lvl="0" indent="0" algn="just" defTabSz="914400" rtl="0" eaLnBrk="1" fontAlgn="base" latinLnBrk="0" hangingPunct="1">
              <a:lnSpc>
                <a:spcPct val="100000"/>
              </a:lnSpc>
              <a:spcBef>
                <a:spcPct val="0"/>
              </a:spcBef>
              <a:spcAft>
                <a:spcPct val="0"/>
              </a:spcAft>
              <a:buClrTx/>
              <a:buSzTx/>
              <a:buFontTx/>
              <a:buNone/>
              <a:tabLst>
                <a:tab pos="1387475" algn="l"/>
              </a:tabLst>
            </a:pPr>
            <a:endParaRPr kumimoji="0" lang="en-US" b="1" i="0" u="none" strike="noStrike" cap="none" normalizeH="0" baseline="0" dirty="0" smtClean="0">
              <a:ln>
                <a:noFill/>
              </a:ln>
              <a:solidFill>
                <a:srgbClr val="000000"/>
              </a:solidFill>
              <a:effectLst/>
              <a:latin typeface="Calibri" panose="020F0502020204030204"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7475" algn="l"/>
              </a:tabLst>
            </a:pPr>
            <a:endParaRPr kumimoji="0" lang="en-US" b="1" i="0" u="none" strike="noStrike" cap="none" normalizeH="0" baseline="0" dirty="0" smtClean="0">
              <a:ln>
                <a:noFill/>
              </a:ln>
              <a:solidFill>
                <a:srgbClr val="000000"/>
              </a:solidFill>
              <a:effectLst/>
              <a:latin typeface="Calibri" panose="020F0502020204030204"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7475" algn="l"/>
              </a:tabLst>
            </a:pPr>
            <a:r>
              <a:rPr kumimoji="0" lang="en-US" b="1" i="0" u="none" strike="noStrike" cap="none" normalizeH="0" baseline="0" dirty="0" smtClean="0">
                <a:ln>
                  <a:noFill/>
                </a:ln>
                <a:solidFill>
                  <a:srgbClr val="000000"/>
                </a:solidFill>
                <a:effectLst/>
                <a:latin typeface="Calibri" panose="020F0502020204030204" charset="0"/>
                <a:ea typeface="Times New Roman" panose="02020603050405020304" pitchFamily="18" charset="0"/>
                <a:cs typeface="Times New Roman" panose="02020603050405020304" pitchFamily="18" charset="0"/>
              </a:rPr>
              <a:t>II. THỂ THƠ THẤT NGÔN BÁT CÚ ĐƯỜNG LUẬT</a:t>
            </a:r>
            <a:endParaRPr kumimoji="0" lang="en-US"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387475" algn="l"/>
              </a:tabLst>
            </a:pPr>
            <a:endParaRPr kumimoji="0" 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custDataLst>
              <p:tags r:id="rId1"/>
            </p:custDataLst>
          </p:nvPr>
        </p:nvGraphicFramePr>
        <p:xfrm>
          <a:off x="147955" y="110490"/>
          <a:ext cx="11752580" cy="6661785"/>
        </p:xfrm>
        <a:graphic>
          <a:graphicData uri="http://schemas.openxmlformats.org/drawingml/2006/table">
            <a:tbl>
              <a:tblPr firstRow="1" firstCol="1" bandRow="1">
                <a:tableStyleId>{5C22544A-7EE6-4342-B048-85BDC9FD1C3A}</a:tableStyleId>
              </a:tblPr>
              <a:tblGrid>
                <a:gridCol w="1546225">
                  <a:extLst>
                    <a:ext uri="{9D8B030D-6E8A-4147-A177-3AD203B41FA5}">
                      <a16:colId xmlns:a16="http://schemas.microsoft.com/office/drawing/2014/main" val="20000"/>
                    </a:ext>
                  </a:extLst>
                </a:gridCol>
                <a:gridCol w="6353175">
                  <a:extLst>
                    <a:ext uri="{9D8B030D-6E8A-4147-A177-3AD203B41FA5}">
                      <a16:colId xmlns:a16="http://schemas.microsoft.com/office/drawing/2014/main" val="20001"/>
                    </a:ext>
                  </a:extLst>
                </a:gridCol>
                <a:gridCol w="3853180">
                  <a:extLst>
                    <a:ext uri="{9D8B030D-6E8A-4147-A177-3AD203B41FA5}">
                      <a16:colId xmlns:a16="http://schemas.microsoft.com/office/drawing/2014/main" val="20002"/>
                    </a:ext>
                  </a:extLst>
                </a:gridCol>
              </a:tblGrid>
              <a:tr h="416560">
                <a:tc>
                  <a:txBody>
                    <a:bodyPr/>
                    <a:lstStyle/>
                    <a:p>
                      <a:pPr algn="just">
                        <a:lnSpc>
                          <a:spcPct val="115000"/>
                        </a:lnSpc>
                        <a:spcAft>
                          <a:spcPts val="0"/>
                        </a:spcAft>
                      </a:pPr>
                      <a:r>
                        <a:rPr lang="pt-BR" sz="2000" dirty="0">
                          <a:solidFill>
                            <a:schemeClr val="tx1"/>
                          </a:solidFill>
                          <a:effectLst/>
                        </a:rPr>
                        <a:t>So sánh</a:t>
                      </a:r>
                      <a:endParaRPr lang="en-US" sz="1800" dirty="0">
                        <a:solidFill>
                          <a:schemeClr val="tx1"/>
                        </a:solidFill>
                        <a:effectLst/>
                        <a:latin typeface="Calibri" panose="020F0502020204030204"/>
                        <a:ea typeface="Calibri" panose="020F0502020204030204"/>
                        <a:cs typeface="Times New Roman" panose="02020603050405020304"/>
                      </a:endParaRPr>
                    </a:p>
                  </a:txBody>
                  <a:tcPr marL="68116" marR="68116" marT="0" marB="0">
                    <a:solidFill>
                      <a:schemeClr val="accent3">
                        <a:lumMod val="20000"/>
                        <a:lumOff val="80000"/>
                      </a:schemeClr>
                    </a:solidFill>
                  </a:tcPr>
                </a:tc>
                <a:tc>
                  <a:txBody>
                    <a:bodyPr/>
                    <a:lstStyle/>
                    <a:p>
                      <a:pPr algn="just">
                        <a:lnSpc>
                          <a:spcPct val="115000"/>
                        </a:lnSpc>
                        <a:spcAft>
                          <a:spcPts val="0"/>
                        </a:spcAft>
                      </a:pPr>
                      <a:r>
                        <a:rPr lang="pt-BR" sz="2000" dirty="0">
                          <a:solidFill>
                            <a:schemeClr val="tx1"/>
                          </a:solidFill>
                          <a:effectLst/>
                        </a:rPr>
                        <a:t>Thất ngôn bát cú Đường luật</a:t>
                      </a:r>
                      <a:endParaRPr lang="en-US" sz="1800" dirty="0">
                        <a:solidFill>
                          <a:schemeClr val="tx1"/>
                        </a:solidFill>
                        <a:effectLst/>
                        <a:latin typeface="Calibri" panose="020F0502020204030204"/>
                        <a:ea typeface="Calibri" panose="020F0502020204030204"/>
                        <a:cs typeface="Times New Roman" panose="02020603050405020304"/>
                      </a:endParaRPr>
                    </a:p>
                  </a:txBody>
                  <a:tcPr marL="68116" marR="68116" marT="0" marB="0">
                    <a:solidFill>
                      <a:schemeClr val="accent3">
                        <a:lumMod val="20000"/>
                        <a:lumOff val="80000"/>
                      </a:schemeClr>
                    </a:solidFill>
                  </a:tcPr>
                </a:tc>
                <a:tc>
                  <a:txBody>
                    <a:bodyPr/>
                    <a:lstStyle/>
                    <a:p>
                      <a:pPr algn="just">
                        <a:lnSpc>
                          <a:spcPct val="115000"/>
                        </a:lnSpc>
                        <a:spcAft>
                          <a:spcPts val="0"/>
                        </a:spcAft>
                      </a:pPr>
                      <a:r>
                        <a:rPr lang="pt-BR" sz="2000" dirty="0">
                          <a:solidFill>
                            <a:schemeClr val="tx1"/>
                          </a:solidFill>
                          <a:effectLst/>
                        </a:rPr>
                        <a:t>thơ Tứ tuyệt Đường luật</a:t>
                      </a:r>
                      <a:endParaRPr lang="en-US" sz="1800" dirty="0">
                        <a:solidFill>
                          <a:schemeClr val="tx1"/>
                        </a:solidFill>
                        <a:effectLst/>
                        <a:latin typeface="Calibri" panose="020F0502020204030204"/>
                        <a:ea typeface="Calibri" panose="020F0502020204030204"/>
                        <a:cs typeface="Times New Roman" panose="02020603050405020304"/>
                      </a:endParaRPr>
                    </a:p>
                  </a:txBody>
                  <a:tcPr marL="68116" marR="68116" marT="0" marB="0">
                    <a:solidFill>
                      <a:schemeClr val="accent3">
                        <a:lumMod val="20000"/>
                        <a:lumOff val="80000"/>
                      </a:schemeClr>
                    </a:solidFill>
                  </a:tcPr>
                </a:tc>
                <a:extLst>
                  <a:ext uri="{0D108BD9-81ED-4DB2-BD59-A6C34878D82A}">
                    <a16:rowId xmlns:a16="http://schemas.microsoft.com/office/drawing/2014/main" val="10000"/>
                  </a:ext>
                </a:extLst>
              </a:tr>
              <a:tr h="794385">
                <a:tc>
                  <a:txBody>
                    <a:bodyPr/>
                    <a:lstStyle/>
                    <a:p>
                      <a:pPr algn="just">
                        <a:lnSpc>
                          <a:spcPct val="115000"/>
                        </a:lnSpc>
                        <a:spcAft>
                          <a:spcPts val="0"/>
                        </a:spcAft>
                      </a:pPr>
                      <a:r>
                        <a:rPr lang="pt-BR" sz="2000" dirty="0">
                          <a:solidFill>
                            <a:schemeClr val="tx1"/>
                          </a:solidFill>
                          <a:effectLst/>
                        </a:rPr>
                        <a:t>1. Số câu, số chữ</a:t>
                      </a:r>
                      <a:endParaRPr lang="en-US" sz="1800" dirty="0">
                        <a:solidFill>
                          <a:schemeClr val="tx1"/>
                        </a:solidFill>
                        <a:effectLst/>
                        <a:latin typeface="Calibri" panose="020F0502020204030204"/>
                        <a:ea typeface="Calibri" panose="020F0502020204030204"/>
                        <a:cs typeface="Times New Roman" panose="02020603050405020304"/>
                      </a:endParaRPr>
                    </a:p>
                  </a:txBody>
                  <a:tcPr marL="68116" marR="68116" marT="0" marB="0">
                    <a:solidFill>
                      <a:schemeClr val="accent3">
                        <a:lumMod val="20000"/>
                        <a:lumOff val="80000"/>
                      </a:schemeClr>
                    </a:solidFill>
                  </a:tcPr>
                </a:tc>
                <a:tc>
                  <a:txBody>
                    <a:bodyPr/>
                    <a:lstStyle/>
                    <a:p>
                      <a:pPr algn="just">
                        <a:lnSpc>
                          <a:spcPct val="115000"/>
                        </a:lnSpc>
                        <a:spcAft>
                          <a:spcPts val="0"/>
                        </a:spcAft>
                      </a:pPr>
                      <a:r>
                        <a:rPr lang="pt-BR" sz="2000" dirty="0">
                          <a:solidFill>
                            <a:srgbClr val="FF0000"/>
                          </a:solidFill>
                          <a:effectLst/>
                        </a:rPr>
                        <a:t>8 câu – mỗi câu 7 chữ.</a:t>
                      </a:r>
                      <a:endParaRPr lang="pt-BR" sz="2000" dirty="0">
                        <a:solidFill>
                          <a:srgbClr val="FF0000"/>
                        </a:solidFill>
                        <a:effectLst/>
                        <a:latin typeface="Calibri" panose="020F0502020204030204"/>
                        <a:ea typeface="Calibri" panose="020F0502020204030204"/>
                        <a:cs typeface="Times New Roman" panose="02020603050405020304"/>
                      </a:endParaRPr>
                    </a:p>
                  </a:txBody>
                  <a:tcPr marL="68116" marR="68116" marT="0" marB="0"/>
                </a:tc>
                <a:tc>
                  <a:txBody>
                    <a:bodyPr/>
                    <a:lstStyle/>
                    <a:p>
                      <a:pPr algn="just">
                        <a:lnSpc>
                          <a:spcPct val="115000"/>
                        </a:lnSpc>
                        <a:spcAft>
                          <a:spcPts val="0"/>
                        </a:spcAft>
                      </a:pPr>
                      <a:r>
                        <a:rPr lang="pt-BR" sz="2000">
                          <a:solidFill>
                            <a:srgbClr val="FF0000"/>
                          </a:solidFill>
                          <a:effectLst/>
                        </a:rPr>
                        <a:t>4 câu – mỗi câu có 5 chữ hoặc 7 chữ.</a:t>
                      </a:r>
                      <a:endParaRPr lang="pt-BR" sz="2000">
                        <a:solidFill>
                          <a:srgbClr val="FF0000"/>
                        </a:solidFill>
                        <a:effectLst/>
                        <a:latin typeface="Calibri" panose="020F0502020204030204"/>
                        <a:ea typeface="Calibri" panose="020F0502020204030204"/>
                        <a:cs typeface="Times New Roman" panose="02020603050405020304"/>
                      </a:endParaRPr>
                    </a:p>
                  </a:txBody>
                  <a:tcPr marL="68116" marR="68116" marT="0" marB="0"/>
                </a:tc>
                <a:extLst>
                  <a:ext uri="{0D108BD9-81ED-4DB2-BD59-A6C34878D82A}">
                    <a16:rowId xmlns:a16="http://schemas.microsoft.com/office/drawing/2014/main" val="10001"/>
                  </a:ext>
                </a:extLst>
              </a:tr>
              <a:tr h="716915">
                <a:tc>
                  <a:txBody>
                    <a:bodyPr/>
                    <a:lstStyle/>
                    <a:p>
                      <a:pPr algn="just">
                        <a:lnSpc>
                          <a:spcPct val="115000"/>
                        </a:lnSpc>
                        <a:spcAft>
                          <a:spcPts val="0"/>
                        </a:spcAft>
                      </a:pPr>
                      <a:r>
                        <a:rPr lang="pt-BR" sz="2000" dirty="0">
                          <a:solidFill>
                            <a:schemeClr val="tx1"/>
                          </a:solidFill>
                          <a:effectLst/>
                        </a:rPr>
                        <a:t>2. Bố cục</a:t>
                      </a:r>
                      <a:endParaRPr lang="en-US" sz="1800" dirty="0">
                        <a:solidFill>
                          <a:schemeClr val="tx1"/>
                        </a:solidFill>
                        <a:effectLst/>
                        <a:latin typeface="Calibri" panose="020F0502020204030204"/>
                        <a:ea typeface="Calibri" panose="020F0502020204030204"/>
                        <a:cs typeface="Times New Roman" panose="02020603050405020304"/>
                      </a:endParaRPr>
                    </a:p>
                  </a:txBody>
                  <a:tcPr marL="68116" marR="68116" marT="0" marB="0">
                    <a:solidFill>
                      <a:schemeClr val="accent3">
                        <a:lumMod val="20000"/>
                        <a:lumOff val="80000"/>
                      </a:schemeClr>
                    </a:solidFill>
                  </a:tcPr>
                </a:tc>
                <a:tc>
                  <a:txBody>
                    <a:bodyPr/>
                    <a:lstStyle/>
                    <a:p>
                      <a:pPr algn="just">
                        <a:lnSpc>
                          <a:spcPct val="115000"/>
                        </a:lnSpc>
                        <a:spcAft>
                          <a:spcPts val="0"/>
                        </a:spcAft>
                      </a:pPr>
                      <a:r>
                        <a:rPr lang="pt-BR" sz="2000" dirty="0">
                          <a:solidFill>
                            <a:srgbClr val="00B050"/>
                          </a:solidFill>
                          <a:effectLst/>
                        </a:rPr>
                        <a:t>4 cặp câu tương ứng 4 phần: đề - thực – luận – kết.</a:t>
                      </a:r>
                      <a:endParaRPr lang="pt-BR" sz="2000" dirty="0">
                        <a:solidFill>
                          <a:srgbClr val="00B050"/>
                        </a:solidFill>
                        <a:effectLst/>
                        <a:latin typeface="Calibri" panose="020F0502020204030204"/>
                        <a:ea typeface="Calibri" panose="020F0502020204030204"/>
                        <a:cs typeface="Times New Roman" panose="02020603050405020304"/>
                      </a:endParaRPr>
                    </a:p>
                  </a:txBody>
                  <a:tcPr marL="68116" marR="68116" marT="0" marB="0"/>
                </a:tc>
                <a:tc>
                  <a:txBody>
                    <a:bodyPr/>
                    <a:lstStyle/>
                    <a:p>
                      <a:pPr algn="just">
                        <a:lnSpc>
                          <a:spcPct val="115000"/>
                        </a:lnSpc>
                        <a:spcAft>
                          <a:spcPts val="0"/>
                        </a:spcAft>
                      </a:pPr>
                      <a:r>
                        <a:rPr lang="pt-BR" sz="2000">
                          <a:solidFill>
                            <a:srgbClr val="00B050"/>
                          </a:solidFill>
                          <a:effectLst/>
                        </a:rPr>
                        <a:t>4 câu được triển khai: khởi – thừa – chuyển – hợp.</a:t>
                      </a:r>
                      <a:endParaRPr lang="pt-BR" sz="2000">
                        <a:solidFill>
                          <a:srgbClr val="00B050"/>
                        </a:solidFill>
                        <a:effectLst/>
                        <a:latin typeface="Calibri" panose="020F0502020204030204"/>
                        <a:ea typeface="Calibri" panose="020F0502020204030204"/>
                        <a:cs typeface="Times New Roman" panose="02020603050405020304"/>
                      </a:endParaRPr>
                    </a:p>
                  </a:txBody>
                  <a:tcPr marL="68116" marR="68116" marT="0" marB="0"/>
                </a:tc>
                <a:extLst>
                  <a:ext uri="{0D108BD9-81ED-4DB2-BD59-A6C34878D82A}">
                    <a16:rowId xmlns:a16="http://schemas.microsoft.com/office/drawing/2014/main" val="10002"/>
                  </a:ext>
                </a:extLst>
              </a:tr>
              <a:tr h="4733925">
                <a:tc>
                  <a:txBody>
                    <a:bodyPr/>
                    <a:lstStyle/>
                    <a:p>
                      <a:pPr algn="just">
                        <a:lnSpc>
                          <a:spcPct val="115000"/>
                        </a:lnSpc>
                        <a:spcAft>
                          <a:spcPts val="0"/>
                        </a:spcAft>
                      </a:pPr>
                      <a:r>
                        <a:rPr lang="pt-BR" sz="2000" dirty="0">
                          <a:solidFill>
                            <a:schemeClr val="tx1"/>
                          </a:solidFill>
                          <a:effectLst/>
                        </a:rPr>
                        <a:t>3. Niêm và luật bằng trắc</a:t>
                      </a:r>
                      <a:endParaRPr lang="en-US" sz="1800" dirty="0">
                        <a:solidFill>
                          <a:schemeClr val="tx1"/>
                        </a:solidFill>
                        <a:effectLst/>
                        <a:latin typeface="Calibri" panose="020F0502020204030204"/>
                        <a:ea typeface="Calibri" panose="020F0502020204030204"/>
                        <a:cs typeface="Times New Roman" panose="02020603050405020304"/>
                      </a:endParaRPr>
                    </a:p>
                  </a:txBody>
                  <a:tcPr marL="68116" marR="68116" marT="0" marB="0">
                    <a:solidFill>
                      <a:schemeClr val="accent3">
                        <a:lumMod val="20000"/>
                        <a:lumOff val="80000"/>
                      </a:schemeClr>
                    </a:solidFill>
                  </a:tcPr>
                </a:tc>
                <a:tc>
                  <a:txBody>
                    <a:bodyPr/>
                    <a:lstStyle/>
                    <a:p>
                      <a:pPr algn="just">
                        <a:lnSpc>
                          <a:spcPct val="115000"/>
                        </a:lnSpc>
                        <a:spcAft>
                          <a:spcPts val="0"/>
                        </a:spcAft>
                      </a:pPr>
                      <a:r>
                        <a:rPr lang="pt-BR" sz="2200" dirty="0">
                          <a:solidFill>
                            <a:schemeClr val="accent2">
                              <a:lumMod val="75000"/>
                            </a:schemeClr>
                          </a:solidFill>
                          <a:effectLst/>
                        </a:rPr>
                        <a:t>- Về luật bằng trắc:</a:t>
                      </a:r>
                      <a:endParaRPr lang="en-US" sz="2200" dirty="0">
                        <a:solidFill>
                          <a:schemeClr val="accent2">
                            <a:lumMod val="75000"/>
                          </a:schemeClr>
                        </a:solidFill>
                        <a:effectLst/>
                      </a:endParaRPr>
                    </a:p>
                    <a:p>
                      <a:pPr algn="just">
                        <a:lnSpc>
                          <a:spcPct val="115000"/>
                        </a:lnSpc>
                        <a:spcAft>
                          <a:spcPts val="0"/>
                        </a:spcAft>
                      </a:pPr>
                      <a:r>
                        <a:rPr lang="pt-BR" sz="2200" dirty="0">
                          <a:solidFill>
                            <a:schemeClr val="accent2">
                              <a:lumMod val="75000"/>
                            </a:schemeClr>
                          </a:solidFill>
                          <a:effectLst/>
                        </a:rPr>
                        <a:t>+ Nếu chữ thứ 2 của câu thứ nhất là thanh bằng thì bài thơ thuộc luật bằng. Nếu chữ thứ 2 của câu thứ nhất là thanh trắc thì bài thơ thuộc luật trắc.</a:t>
                      </a:r>
                      <a:endParaRPr lang="en-US" sz="2200" dirty="0">
                        <a:solidFill>
                          <a:schemeClr val="accent2">
                            <a:lumMod val="75000"/>
                          </a:schemeClr>
                        </a:solidFill>
                        <a:effectLst/>
                      </a:endParaRPr>
                    </a:p>
                    <a:p>
                      <a:pPr algn="just">
                        <a:lnSpc>
                          <a:spcPct val="115000"/>
                        </a:lnSpc>
                        <a:spcAft>
                          <a:spcPts val="0"/>
                        </a:spcAft>
                      </a:pPr>
                      <a:r>
                        <a:rPr lang="pt-BR" sz="2200" dirty="0">
                          <a:solidFill>
                            <a:schemeClr val="accent2">
                              <a:lumMod val="75000"/>
                            </a:schemeClr>
                          </a:solidFill>
                          <a:effectLst/>
                        </a:rPr>
                        <a:t>+ Các thanh bằng, trắc phải đan xen nhau trong một câu đảm bảo sự hài hoà, cân bằng: ở chữ 2, 4, 6 trong mỗi cặp câu phải ngược nhau về thanh bằng, trắc.</a:t>
                      </a:r>
                      <a:endParaRPr lang="en-US" sz="2200" dirty="0">
                        <a:solidFill>
                          <a:schemeClr val="accent2">
                            <a:lumMod val="75000"/>
                          </a:schemeClr>
                        </a:solidFill>
                        <a:effectLst/>
                      </a:endParaRPr>
                    </a:p>
                    <a:p>
                      <a:pPr algn="just">
                        <a:lnSpc>
                          <a:spcPct val="115000"/>
                        </a:lnSpc>
                        <a:spcAft>
                          <a:spcPts val="0"/>
                        </a:spcAft>
                      </a:pPr>
                      <a:r>
                        <a:rPr lang="pt-BR" sz="2200" dirty="0">
                          <a:solidFill>
                            <a:schemeClr val="accent2">
                              <a:lumMod val="75000"/>
                            </a:schemeClr>
                          </a:solidFill>
                          <a:effectLst/>
                        </a:rPr>
                        <a:t>- Về niêm (dính): chữ thứ 2 của hai cặp câu liền nhau (câu 2 và câu 3, câu 4 và câu 5, câu 6 và câu 7, câu 1 và câu 8) phải cùng thanh.</a:t>
                      </a:r>
                      <a:endParaRPr lang="pt-BR" sz="2200" dirty="0">
                        <a:solidFill>
                          <a:schemeClr val="accent2">
                            <a:lumMod val="75000"/>
                          </a:schemeClr>
                        </a:solidFill>
                        <a:effectLst/>
                        <a:latin typeface="Calibri" panose="020F0502020204030204"/>
                        <a:ea typeface="Calibri" panose="020F0502020204030204"/>
                        <a:cs typeface="Times New Roman" panose="02020603050405020304"/>
                      </a:endParaRPr>
                    </a:p>
                  </a:txBody>
                  <a:tcPr marL="68116" marR="68116" marT="0" marB="0"/>
                </a:tc>
                <a:tc>
                  <a:txBody>
                    <a:bodyPr/>
                    <a:lstStyle/>
                    <a:p>
                      <a:pPr algn="just">
                        <a:lnSpc>
                          <a:spcPct val="115000"/>
                        </a:lnSpc>
                        <a:spcAft>
                          <a:spcPts val="0"/>
                        </a:spcAft>
                      </a:pPr>
                      <a:endParaRPr lang="pt-BR" sz="2000" dirty="0">
                        <a:solidFill>
                          <a:schemeClr val="accent2">
                            <a:lumMod val="75000"/>
                          </a:schemeClr>
                        </a:solidFill>
                        <a:effectLst/>
                      </a:endParaRPr>
                    </a:p>
                    <a:p>
                      <a:pPr algn="just">
                        <a:lnSpc>
                          <a:spcPct val="115000"/>
                        </a:lnSpc>
                        <a:spcAft>
                          <a:spcPts val="0"/>
                        </a:spcAft>
                      </a:pPr>
                      <a:endParaRPr lang="pt-BR" sz="2000" dirty="0">
                        <a:solidFill>
                          <a:schemeClr val="accent2">
                            <a:lumMod val="75000"/>
                          </a:schemeClr>
                        </a:solidFill>
                        <a:effectLst/>
                      </a:endParaRPr>
                    </a:p>
                    <a:p>
                      <a:pPr algn="just">
                        <a:lnSpc>
                          <a:spcPct val="115000"/>
                        </a:lnSpc>
                        <a:spcAft>
                          <a:spcPts val="0"/>
                        </a:spcAft>
                      </a:pPr>
                      <a:endParaRPr lang="pt-BR" sz="2000" dirty="0">
                        <a:solidFill>
                          <a:schemeClr val="accent2">
                            <a:lumMod val="75000"/>
                          </a:schemeClr>
                        </a:solidFill>
                        <a:effectLst/>
                      </a:endParaRPr>
                    </a:p>
                    <a:p>
                      <a:pPr algn="just">
                        <a:lnSpc>
                          <a:spcPct val="115000"/>
                        </a:lnSpc>
                        <a:spcAft>
                          <a:spcPts val="0"/>
                        </a:spcAft>
                      </a:pPr>
                      <a:r>
                        <a:rPr lang="pt-BR" sz="2000" dirty="0">
                          <a:solidFill>
                            <a:schemeClr val="accent2">
                              <a:lumMod val="75000"/>
                            </a:schemeClr>
                          </a:solidFill>
                          <a:effectLst/>
                        </a:rPr>
                        <a:t>Cơ bản giống thể bát cú.</a:t>
                      </a:r>
                      <a:endParaRPr lang="pt-BR" sz="2000" dirty="0">
                        <a:solidFill>
                          <a:schemeClr val="accent2">
                            <a:lumMod val="75000"/>
                          </a:schemeClr>
                        </a:solidFill>
                        <a:effectLst/>
                        <a:latin typeface="Calibri" panose="020F0502020204030204"/>
                        <a:ea typeface="Calibri" panose="020F0502020204030204"/>
                        <a:cs typeface="Times New Roman" panose="02020603050405020304"/>
                      </a:endParaRPr>
                    </a:p>
                  </a:txBody>
                  <a:tcPr marL="68116" marR="68116" marT="0" marB="0"/>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custDataLst>
              <p:tags r:id="rId1"/>
            </p:custDataLst>
          </p:nvPr>
        </p:nvGraphicFramePr>
        <p:xfrm>
          <a:off x="334010" y="518160"/>
          <a:ext cx="11467465" cy="4531995"/>
        </p:xfrm>
        <a:graphic>
          <a:graphicData uri="http://schemas.openxmlformats.org/drawingml/2006/table">
            <a:tbl>
              <a:tblPr firstRow="1" firstCol="1" bandRow="1">
                <a:tableStyleId>{5C22544A-7EE6-4342-B048-85BDC9FD1C3A}</a:tableStyleId>
              </a:tblPr>
              <a:tblGrid>
                <a:gridCol w="1522730">
                  <a:extLst>
                    <a:ext uri="{9D8B030D-6E8A-4147-A177-3AD203B41FA5}">
                      <a16:colId xmlns:a16="http://schemas.microsoft.com/office/drawing/2014/main" val="20000"/>
                    </a:ext>
                  </a:extLst>
                </a:gridCol>
                <a:gridCol w="4804410">
                  <a:extLst>
                    <a:ext uri="{9D8B030D-6E8A-4147-A177-3AD203B41FA5}">
                      <a16:colId xmlns:a16="http://schemas.microsoft.com/office/drawing/2014/main" val="20001"/>
                    </a:ext>
                  </a:extLst>
                </a:gridCol>
                <a:gridCol w="5140325">
                  <a:extLst>
                    <a:ext uri="{9D8B030D-6E8A-4147-A177-3AD203B41FA5}">
                      <a16:colId xmlns:a16="http://schemas.microsoft.com/office/drawing/2014/main" val="20002"/>
                    </a:ext>
                  </a:extLst>
                </a:gridCol>
              </a:tblGrid>
              <a:tr h="2767330">
                <a:tc>
                  <a:txBody>
                    <a:bodyPr/>
                    <a:lstStyle/>
                    <a:p>
                      <a:pPr algn="just">
                        <a:lnSpc>
                          <a:spcPct val="115000"/>
                        </a:lnSpc>
                        <a:spcAft>
                          <a:spcPts val="0"/>
                        </a:spcAft>
                      </a:pPr>
                      <a:r>
                        <a:rPr lang="pt-BR" sz="2400" dirty="0">
                          <a:solidFill>
                            <a:schemeClr val="tx1"/>
                          </a:solidFill>
                          <a:effectLst/>
                        </a:rPr>
                        <a:t>4. Vần và nhịp</a:t>
                      </a:r>
                      <a:endParaRPr lang="en-US" sz="2000" dirty="0">
                        <a:solidFill>
                          <a:schemeClr val="tx1"/>
                        </a:solidFill>
                        <a:effectLst/>
                        <a:latin typeface="Calibri" panose="020F0502020204030204"/>
                        <a:ea typeface="Calibri" panose="020F0502020204030204"/>
                        <a:cs typeface="Times New Roman" panose="02020603050405020304"/>
                      </a:endParaRPr>
                    </a:p>
                  </a:txBody>
                  <a:tcPr marL="68580" marR="68580" marT="0" marB="0">
                    <a:solidFill>
                      <a:schemeClr val="accent2">
                        <a:lumMod val="20000"/>
                        <a:lumOff val="80000"/>
                      </a:schemeClr>
                    </a:solidFill>
                  </a:tcPr>
                </a:tc>
                <a:tc>
                  <a:txBody>
                    <a:bodyPr/>
                    <a:lstStyle/>
                    <a:p>
                      <a:pPr algn="just">
                        <a:lnSpc>
                          <a:spcPct val="115000"/>
                        </a:lnSpc>
                        <a:spcAft>
                          <a:spcPts val="0"/>
                        </a:spcAft>
                      </a:pPr>
                      <a:r>
                        <a:rPr lang="pt-BR" sz="2400" dirty="0">
                          <a:solidFill>
                            <a:schemeClr val="tx1"/>
                          </a:solidFill>
                          <a:effectLst/>
                        </a:rPr>
                        <a:t>- Gieo vần: Chỉ gieo 1 vần (vần bằng) ở cuối các câu 1, 2, 4, 6, 8. Riêng vần của câu thứ nhất có thể linh hoạt.</a:t>
                      </a:r>
                      <a:endParaRPr lang="en-US" sz="2000" dirty="0">
                        <a:solidFill>
                          <a:schemeClr val="tx1"/>
                        </a:solidFill>
                        <a:effectLst/>
                      </a:endParaRPr>
                    </a:p>
                    <a:p>
                      <a:pPr algn="just">
                        <a:lnSpc>
                          <a:spcPct val="115000"/>
                        </a:lnSpc>
                        <a:spcAft>
                          <a:spcPts val="0"/>
                        </a:spcAft>
                      </a:pPr>
                      <a:r>
                        <a:rPr lang="pt-BR" sz="2400" dirty="0">
                          <a:solidFill>
                            <a:schemeClr val="tx1"/>
                          </a:solidFill>
                          <a:effectLst/>
                        </a:rPr>
                        <a:t>- Ngắt nhịp: thường ngắt nhịp 4/3.</a:t>
                      </a:r>
                      <a:endParaRPr lang="en-US" sz="2000" dirty="0">
                        <a:solidFill>
                          <a:schemeClr val="tx1"/>
                        </a:solidFill>
                        <a:effectLst/>
                        <a:latin typeface="Calibri" panose="020F0502020204030204"/>
                        <a:ea typeface="Calibri" panose="020F0502020204030204"/>
                        <a:cs typeface="Times New Roman" panose="02020603050405020304"/>
                      </a:endParaRPr>
                    </a:p>
                  </a:txBody>
                  <a:tcPr marL="68580" marR="68580" marT="0" marB="0">
                    <a:solidFill>
                      <a:schemeClr val="accent2">
                        <a:lumMod val="20000"/>
                        <a:lumOff val="80000"/>
                      </a:schemeClr>
                    </a:solidFill>
                  </a:tcPr>
                </a:tc>
                <a:tc>
                  <a:txBody>
                    <a:bodyPr/>
                    <a:lstStyle/>
                    <a:p>
                      <a:pPr algn="just">
                        <a:lnSpc>
                          <a:spcPct val="115000"/>
                        </a:lnSpc>
                        <a:spcAft>
                          <a:spcPts val="0"/>
                        </a:spcAft>
                      </a:pPr>
                      <a:r>
                        <a:rPr lang="pt-BR" sz="2400" dirty="0">
                          <a:solidFill>
                            <a:schemeClr val="tx1"/>
                          </a:solidFill>
                          <a:effectLst/>
                        </a:rPr>
                        <a:t>- Gieo vần: gieo một vần ở cuối các câu 1, 2, 4.</a:t>
                      </a:r>
                      <a:endParaRPr lang="en-US" sz="2000" dirty="0">
                        <a:solidFill>
                          <a:schemeClr val="tx1"/>
                        </a:solidFill>
                        <a:effectLst/>
                      </a:endParaRPr>
                    </a:p>
                    <a:p>
                      <a:pPr algn="just">
                        <a:lnSpc>
                          <a:spcPct val="115000"/>
                        </a:lnSpc>
                        <a:spcAft>
                          <a:spcPts val="0"/>
                        </a:spcAft>
                      </a:pPr>
                      <a:r>
                        <a:rPr lang="pt-BR" sz="2400" dirty="0">
                          <a:solidFill>
                            <a:schemeClr val="tx1"/>
                          </a:solidFill>
                          <a:effectLst/>
                        </a:rPr>
                        <a:t>- Ngắt nhịp: thường ngắt nhịp 4/3.</a:t>
                      </a:r>
                      <a:endParaRPr lang="en-US" sz="2000" dirty="0">
                        <a:solidFill>
                          <a:schemeClr val="tx1"/>
                        </a:solidFill>
                        <a:effectLst/>
                      </a:endParaRPr>
                    </a:p>
                    <a:p>
                      <a:pPr algn="just">
                        <a:lnSpc>
                          <a:spcPct val="115000"/>
                        </a:lnSpc>
                        <a:spcAft>
                          <a:spcPts val="0"/>
                        </a:spcAft>
                      </a:pPr>
                      <a:r>
                        <a:rPr lang="pt-BR" sz="2400" dirty="0">
                          <a:solidFill>
                            <a:schemeClr val="tx1"/>
                          </a:solidFill>
                          <a:effectLst/>
                        </a:rPr>
                        <a:t> </a:t>
                      </a:r>
                      <a:endParaRPr lang="en-US" sz="2000" dirty="0">
                        <a:solidFill>
                          <a:schemeClr val="tx1"/>
                        </a:solidFill>
                        <a:effectLst/>
                        <a:latin typeface="Calibri" panose="020F0502020204030204"/>
                        <a:ea typeface="Calibri" panose="020F0502020204030204"/>
                        <a:cs typeface="Times New Roman" panose="02020603050405020304"/>
                      </a:endParaRPr>
                    </a:p>
                  </a:txBody>
                  <a:tcPr marL="68580" marR="68580" marT="0" marB="0">
                    <a:solidFill>
                      <a:schemeClr val="accent2">
                        <a:lumMod val="20000"/>
                        <a:lumOff val="80000"/>
                      </a:schemeClr>
                    </a:solidFill>
                  </a:tcPr>
                </a:tc>
                <a:extLst>
                  <a:ext uri="{0D108BD9-81ED-4DB2-BD59-A6C34878D82A}">
                    <a16:rowId xmlns:a16="http://schemas.microsoft.com/office/drawing/2014/main" val="10000"/>
                  </a:ext>
                </a:extLst>
              </a:tr>
              <a:tr h="1764665">
                <a:tc>
                  <a:txBody>
                    <a:bodyPr/>
                    <a:lstStyle/>
                    <a:p>
                      <a:pPr algn="just">
                        <a:lnSpc>
                          <a:spcPct val="115000"/>
                        </a:lnSpc>
                        <a:spcAft>
                          <a:spcPts val="0"/>
                        </a:spcAft>
                      </a:pPr>
                      <a:r>
                        <a:rPr lang="pt-BR" sz="2400" dirty="0">
                          <a:solidFill>
                            <a:schemeClr val="tx1"/>
                          </a:solidFill>
                          <a:effectLst/>
                        </a:rPr>
                        <a:t>5. Đối</a:t>
                      </a:r>
                      <a:endParaRPr lang="en-US" sz="2000" dirty="0">
                        <a:solidFill>
                          <a:schemeClr val="tx1"/>
                        </a:solidFill>
                        <a:effectLst/>
                        <a:latin typeface="Calibri" panose="020F0502020204030204"/>
                        <a:ea typeface="Calibri" panose="020F0502020204030204"/>
                        <a:cs typeface="Times New Roman" panose="02020603050405020304"/>
                      </a:endParaRPr>
                    </a:p>
                  </a:txBody>
                  <a:tcPr marL="68580" marR="68580" marT="0" marB="0">
                    <a:solidFill>
                      <a:schemeClr val="accent6">
                        <a:lumMod val="20000"/>
                        <a:lumOff val="80000"/>
                      </a:schemeClr>
                    </a:solidFill>
                  </a:tcPr>
                </a:tc>
                <a:tc>
                  <a:txBody>
                    <a:bodyPr/>
                    <a:lstStyle/>
                    <a:p>
                      <a:pPr algn="just">
                        <a:lnSpc>
                          <a:spcPct val="115000"/>
                        </a:lnSpc>
                        <a:spcAft>
                          <a:spcPts val="0"/>
                        </a:spcAft>
                      </a:pPr>
                      <a:r>
                        <a:rPr lang="pt-BR" sz="2400" dirty="0">
                          <a:solidFill>
                            <a:schemeClr val="tx1"/>
                          </a:solidFill>
                          <a:effectLst/>
                        </a:rPr>
                        <a:t>Chủ yếu sử dụng phép đối ở hai câu thực và hai câu luận.</a:t>
                      </a:r>
                      <a:endParaRPr lang="en-US" sz="2000" dirty="0">
                        <a:solidFill>
                          <a:schemeClr val="tx1"/>
                        </a:solidFill>
                        <a:effectLst/>
                        <a:latin typeface="Calibri" panose="020F0502020204030204"/>
                        <a:ea typeface="Calibri" panose="020F0502020204030204"/>
                        <a:cs typeface="Times New Roman" panose="02020603050405020304"/>
                      </a:endParaRPr>
                    </a:p>
                  </a:txBody>
                  <a:tcPr marL="68580" marR="68580" marT="0" marB="0">
                    <a:solidFill>
                      <a:schemeClr val="accent6">
                        <a:lumMod val="20000"/>
                        <a:lumOff val="80000"/>
                      </a:schemeClr>
                    </a:solidFill>
                  </a:tcPr>
                </a:tc>
                <a:tc>
                  <a:txBody>
                    <a:bodyPr/>
                    <a:lstStyle/>
                    <a:p>
                      <a:pPr algn="just">
                        <a:lnSpc>
                          <a:spcPct val="115000"/>
                        </a:lnSpc>
                        <a:spcAft>
                          <a:spcPts val="0"/>
                        </a:spcAft>
                      </a:pPr>
                      <a:r>
                        <a:rPr lang="pt-BR" sz="2400" dirty="0">
                          <a:solidFill>
                            <a:schemeClr val="tx1"/>
                          </a:solidFill>
                          <a:effectLst/>
                        </a:rPr>
                        <a:t>Không bắt buộc phải đối.</a:t>
                      </a:r>
                      <a:endParaRPr lang="en-US" sz="2000" dirty="0">
                        <a:solidFill>
                          <a:schemeClr val="tx1"/>
                        </a:solidFill>
                        <a:effectLst/>
                        <a:latin typeface="Calibri" panose="020F0502020204030204"/>
                        <a:ea typeface="Calibri" panose="020F0502020204030204"/>
                        <a:cs typeface="Times New Roman" panose="02020603050405020304"/>
                      </a:endParaRPr>
                    </a:p>
                  </a:txBody>
                  <a:tcPr marL="68580" marR="68580" marT="0" marB="0">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655" y="247650"/>
            <a:ext cx="11856720" cy="6253480"/>
          </a:xfrm>
        </p:spPr>
        <p:txBody>
          <a:bodyPr/>
          <a:lstStyle/>
          <a:p>
            <a:pPr marL="0" indent="0">
              <a:buNone/>
            </a:pPr>
            <a:r>
              <a:rPr lang="en-US" sz="1800" b="1">
                <a:solidFill>
                  <a:srgbClr val="C00000"/>
                </a:solidFill>
                <a:latin typeface="Times New Roman" panose="02020603050405020304" pitchFamily="18" charset="0"/>
                <a:cs typeface="Times New Roman" panose="02020603050405020304" pitchFamily="18" charset="0"/>
              </a:rPr>
              <a:t>Một số lưu ý khi đọc thơ Thất ngôn bát cú Đường luật.</a:t>
            </a:r>
            <a:endParaRPr lang="en-US" sz="1800">
              <a:latin typeface="Times New Roman" panose="02020603050405020304" pitchFamily="18" charset="0"/>
              <a:cs typeface="Times New Roman" panose="02020603050405020304" pitchFamily="18" charset="0"/>
            </a:endParaRPr>
          </a:p>
          <a:p>
            <a:pPr marL="0" indent="0">
              <a:buNone/>
            </a:pPr>
            <a:r>
              <a:rPr lang="en-US" sz="1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Đọc văn bản  và tạo hiểu biết ban đầu:</a:t>
            </a:r>
            <a:r>
              <a:rPr lang="en-US" sz="2400" b="1">
                <a:latin typeface="Times New Roman" panose="02020603050405020304" pitchFamily="18" charset="0"/>
                <a:cs typeface="Times New Roman" panose="02020603050405020304" pitchFamily="18" charset="0"/>
              </a:rPr>
              <a:t> tìm hiểu tác giả, tác phẩm</a:t>
            </a:r>
            <a:r>
              <a:rPr lang="en-US" sz="2400">
                <a:latin typeface="Times New Roman" panose="02020603050405020304" pitchFamily="18" charset="0"/>
                <a:cs typeface="Times New Roman" panose="02020603050405020304" pitchFamily="18" charset="0"/>
              </a:rPr>
              <a:t>. Chú ý </a:t>
            </a:r>
            <a:r>
              <a:rPr lang="en-US" sz="2400" b="1">
                <a:latin typeface="Times New Roman" panose="02020603050405020304" pitchFamily="18" charset="0"/>
                <a:cs typeface="Times New Roman" panose="02020603050405020304" pitchFamily="18" charset="0"/>
              </a:rPr>
              <a:t>hoàn cảnh ra đời </a:t>
            </a:r>
            <a:r>
              <a:rPr lang="en-US" sz="2400">
                <a:latin typeface="Times New Roman" panose="02020603050405020304" pitchFamily="18" charset="0"/>
                <a:cs typeface="Times New Roman" panose="02020603050405020304" pitchFamily="18" charset="0"/>
              </a:rPr>
              <a:t>của tác phẩm.</a:t>
            </a:r>
          </a:p>
          <a:p>
            <a:pPr marL="0" indent="0">
              <a:buNone/>
            </a:pPr>
            <a:r>
              <a:rPr lang="en-US" sz="2400">
                <a:latin typeface="Times New Roman" panose="02020603050405020304" pitchFamily="18" charset="0"/>
                <a:cs typeface="Times New Roman" panose="02020603050405020304" pitchFamily="18" charset="0"/>
              </a:rPr>
              <a:t>- Cần chú ý đặc điểm</a:t>
            </a:r>
            <a:r>
              <a:rPr lang="en-US" sz="2400" b="1">
                <a:latin typeface="Times New Roman" panose="02020603050405020304" pitchFamily="18" charset="0"/>
                <a:cs typeface="Times New Roman" panose="02020603050405020304" pitchFamily="18" charset="0"/>
              </a:rPr>
              <a:t> thể loại,bố cục, luật B, T, niêm, vần , đối, văn tự, đề tài, chủ đề, không</a:t>
            </a:r>
            <a:r>
              <a:rPr lang="en-US" sz="240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gian, thời gian và sự liên hệ giữa các câu thơ</a:t>
            </a:r>
            <a:r>
              <a:rPr lang="en-US" sz="2400">
                <a:latin typeface="Times New Roman" panose="02020603050405020304" pitchFamily="18" charset="0"/>
                <a:cs typeface="Times New Roman" panose="02020603050405020304" pitchFamily="18" charset="0"/>
              </a:rPr>
              <a:t> trong bài.( Nếu là thơ bằng chữ Hán, trước khi đọc phần Dịch thơ cần đọc kĩ phần Dịch nghĩa để hiểu rõ ý các câu thơ. Chú ý đối sánh giữa phần phiên âm và phần dịch thơ.)</a:t>
            </a:r>
          </a:p>
          <a:p>
            <a:pPr marL="0" indent="0">
              <a:buNone/>
            </a:pPr>
            <a:r>
              <a:rPr lang="en-US" sz="2400">
                <a:latin typeface="Times New Roman" panose="02020603050405020304" pitchFamily="18" charset="0"/>
                <a:cs typeface="Times New Roman" panose="02020603050405020304" pitchFamily="18" charset="0"/>
              </a:rPr>
              <a:t>- Chỉ ra đặc </a:t>
            </a:r>
            <a:r>
              <a:rPr lang="en-US" sz="2400" b="1">
                <a:latin typeface="Times New Roman" panose="02020603050405020304" pitchFamily="18" charset="0"/>
                <a:cs typeface="Times New Roman" panose="02020603050405020304" pitchFamily="18" charset="0"/>
              </a:rPr>
              <a:t>nghệ thuật của thơ Đường</a:t>
            </a:r>
            <a:r>
              <a:rPr lang="en-US" sz="2400">
                <a:latin typeface="Times New Roman" panose="02020603050405020304" pitchFamily="18" charset="0"/>
                <a:cs typeface="Times New Roman" panose="02020603050405020304" pitchFamily="18" charset="0"/>
              </a:rPr>
              <a:t> luật được thể hiện trong bài thơ</a:t>
            </a:r>
          </a:p>
          <a:p>
            <a:pPr marL="0" indent="0">
              <a:buNone/>
            </a:pPr>
            <a:r>
              <a:rPr lang="en-US" sz="2400">
                <a:latin typeface="Times New Roman" panose="02020603050405020304" pitchFamily="18" charset="0"/>
                <a:cs typeface="Times New Roman" panose="02020603050405020304" pitchFamily="18" charset="0"/>
              </a:rPr>
              <a:t>+ Sự hàm súc, cô đọng của </a:t>
            </a:r>
            <a:r>
              <a:rPr lang="en-US" sz="2400" b="1">
                <a:latin typeface="Times New Roman" panose="02020603050405020304" pitchFamily="18" charset="0"/>
                <a:cs typeface="Times New Roman" panose="02020603050405020304" pitchFamily="18" charset="0"/>
              </a:rPr>
              <a:t>ngôn ngữ, Bút pháp tả cảnh</a:t>
            </a:r>
            <a:endParaRPr lang="en-US" sz="2400">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rPr>
              <a:t>- Hiểu được </a:t>
            </a:r>
            <a:r>
              <a:rPr lang="en-US" sz="2400" b="1">
                <a:latin typeface="Times New Roman" panose="02020603050405020304" pitchFamily="18" charset="0"/>
                <a:cs typeface="Times New Roman" panose="02020603050405020304" pitchFamily="18" charset="0"/>
              </a:rPr>
              <a:t>bài thơ là lời của ai; nói về điều gì;  nói bằng cách nào</a:t>
            </a:r>
            <a:r>
              <a:rPr lang="en-US" sz="2400">
                <a:latin typeface="Times New Roman" panose="02020603050405020304" pitchFamily="18" charset="0"/>
                <a:cs typeface="Times New Roman" panose="02020603050405020304" pitchFamily="18" charset="0"/>
              </a:rPr>
              <a:t>; cách nói ấy có gì độc đáo, đáng nhớ (nghệ thuật đối, hình ảnh, từ ngữ, biện pháp tu từ,…)</a:t>
            </a:r>
          </a:p>
          <a:p>
            <a:pPr marL="0" indent="0">
              <a:buNone/>
            </a:pPr>
            <a:r>
              <a:rPr lang="en-US" sz="2400">
                <a:latin typeface="Times New Roman" panose="02020603050405020304" pitchFamily="18" charset="0"/>
                <a:cs typeface="Times New Roman" panose="02020603050405020304" pitchFamily="18" charset="0"/>
              </a:rPr>
              <a:t>- Phân tích được </a:t>
            </a:r>
            <a:r>
              <a:rPr lang="en-US" sz="2400" b="1">
                <a:latin typeface="Times New Roman" panose="02020603050405020304" pitchFamily="18" charset="0"/>
                <a:cs typeface="Times New Roman" panose="02020603050405020304" pitchFamily="18" charset="0"/>
              </a:rPr>
              <a:t>nội dung</a:t>
            </a:r>
            <a:r>
              <a:rPr lang="en-US" sz="2400">
                <a:latin typeface="Times New Roman" panose="02020603050405020304" pitchFamily="18" charset="0"/>
                <a:cs typeface="Times New Roman" panose="02020603050405020304" pitchFamily="18" charset="0"/>
              </a:rPr>
              <a:t> của bài thơ thông qua từ ngữ, hình ảnh,...từ đó cảm nhận được </a:t>
            </a:r>
            <a:r>
              <a:rPr lang="en-US" sz="2400" b="1">
                <a:latin typeface="Times New Roman" panose="02020603050405020304" pitchFamily="18" charset="0"/>
                <a:cs typeface="Times New Roman" panose="02020603050405020304" pitchFamily="18" charset="0"/>
              </a:rPr>
              <a:t>vẻ đẹp tâm hồn, tình cảm, cảm xúc của người viết</a:t>
            </a:r>
          </a:p>
          <a:p>
            <a:pPr marL="0" indent="0">
              <a:buNone/>
            </a:pPr>
            <a:r>
              <a:rPr lang="en-US" sz="2400">
                <a:latin typeface="Times New Roman" panose="02020603050405020304" pitchFamily="18" charset="0"/>
                <a:cs typeface="Times New Roman" panose="02020603050405020304" pitchFamily="18" charset="0"/>
              </a:rPr>
              <a:t>- Chỉ ra được</a:t>
            </a:r>
            <a:r>
              <a:rPr lang="en-US" sz="2400" b="1">
                <a:latin typeface="Times New Roman" panose="02020603050405020304" pitchFamily="18" charset="0"/>
                <a:cs typeface="Times New Roman" panose="02020603050405020304" pitchFamily="18" charset="0"/>
              </a:rPr>
              <a:t> tình cảm, cảm xúc của chủ thể trữ tình và những tác động</a:t>
            </a:r>
            <a:r>
              <a:rPr lang="en-US" sz="2400">
                <a:latin typeface="Times New Roman" panose="02020603050405020304" pitchFamily="18" charset="0"/>
                <a:cs typeface="Times New Roman" panose="02020603050405020304" pitchFamily="18" charset="0"/>
              </a:rPr>
              <a:t> của chúng đến suy nghĩ và tình cảm của </a:t>
            </a:r>
            <a:r>
              <a:rPr lang="en-US" sz="2400" b="1">
                <a:latin typeface="Times New Roman" panose="02020603050405020304" pitchFamily="18" charset="0"/>
                <a:cs typeface="Times New Roman" panose="02020603050405020304" pitchFamily="18" charset="0"/>
              </a:rPr>
              <a:t>người đọc</a:t>
            </a:r>
            <a:r>
              <a:rPr lang="en-US" sz="2400">
                <a:latin typeface="Times New Roman" panose="02020603050405020304" pitchFamily="18" charset="0"/>
                <a:cs typeface="Times New Roman" panose="02020603050405020304" pitchFamily="18" charset="0"/>
              </a:rPr>
              <a:t>.</a:t>
            </a:r>
          </a:p>
          <a:p>
            <a:pPr marL="0" indent="0">
              <a:buNone/>
            </a:pPr>
            <a:r>
              <a:rPr lang="en-US" sz="2400">
                <a:latin typeface="Times New Roman" panose="02020603050405020304" pitchFamily="18" charset="0"/>
                <a:cs typeface="Times New Roman" panose="02020603050405020304" pitchFamily="18" charset="0"/>
              </a:rPr>
              <a:t>- Rút ra </a:t>
            </a:r>
            <a:r>
              <a:rPr lang="en-US" sz="2400" b="1">
                <a:latin typeface="Times New Roman" panose="02020603050405020304" pitchFamily="18" charset="0"/>
                <a:cs typeface="Times New Roman" panose="02020603050405020304" pitchFamily="18" charset="0"/>
              </a:rPr>
              <a:t>chủ đề của tác phẩm, thông điệp</a:t>
            </a:r>
            <a:r>
              <a:rPr lang="en-US" sz="2400">
                <a:latin typeface="Times New Roman" panose="02020603050405020304" pitchFamily="18" charset="0"/>
                <a:cs typeface="Times New Roman" panose="02020603050405020304" pitchFamily="18" charset="0"/>
              </a:rPr>
              <a:t> từ tác phẩm.</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575" y="2300537"/>
            <a:ext cx="4794007" cy="2584450"/>
          </a:xfrm>
          <a:prstGeom prst="rect">
            <a:avLst/>
          </a:prstGeom>
        </p:spPr>
        <p:txBody>
          <a:bodyPr wrap="square">
            <a:spAutoFit/>
          </a:bodyPr>
          <a:lstStyle/>
          <a:p>
            <a:pPr algn="ctr" defTabSz="1085850" fontAlgn="base">
              <a:spcBef>
                <a:spcPct val="50000"/>
              </a:spcBef>
              <a:spcAft>
                <a:spcPct val="0"/>
              </a:spcAft>
            </a:pPr>
            <a:r>
              <a:rPr lang="en-US" altLang="zh-CN" sz="5400" b="1">
                <a:solidFill>
                  <a:srgbClr val="FFC000"/>
                </a:solidFill>
                <a:latin typeface="Times New Roman" panose="02020603050405020304" pitchFamily="18" charset="0"/>
                <a:ea typeface="SimSun" panose="02010600030101010101" pitchFamily="2" charset="-122"/>
                <a:cs typeface="Times New Roman" panose="02020603050405020304" pitchFamily="18" charset="0"/>
              </a:rPr>
              <a:t>A. KIẾN THỨC TRỌNG TÂM </a:t>
            </a:r>
          </a:p>
        </p:txBody>
      </p:sp>
      <p:sp>
        <p:nvSpPr>
          <p:cNvPr id="6" name="TextBox 5"/>
          <p:cNvSpPr txBox="1"/>
          <p:nvPr/>
        </p:nvSpPr>
        <p:spPr>
          <a:xfrm>
            <a:off x="451485" y="4321175"/>
            <a:ext cx="4050030" cy="1194435"/>
          </a:xfrm>
          <a:prstGeom prst="rect">
            <a:avLst/>
          </a:prstGeom>
          <a:noFill/>
        </p:spPr>
        <p:txBody>
          <a:bodyPr wrap="square" rtlCol="0">
            <a:noAutofit/>
          </a:bodyPr>
          <a:lstStyle/>
          <a:p>
            <a:pPr algn="ctr" defTabSz="661670" fontAlgn="base">
              <a:spcBef>
                <a:spcPct val="0"/>
              </a:spcBef>
              <a:spcAft>
                <a:spcPct val="0"/>
              </a:spcAft>
            </a:pPr>
            <a:r>
              <a:rPr lang="en-US" sz="3200" b="1" i="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II. THỰC HÀNH TIẾNG VIỆT</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918*472"/>
  <p:tag name="TABLE_ENDDRAG_RECT" val="26*21*918*472"/>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938*470"/>
  <p:tag name="TABLE_ENDDRAG_RECT" val="9*50*938*470"/>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925*524"/>
  <p:tag name="TABLE_ENDDRAG_RECT" val="11*8*925*524"/>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902*494"/>
  <p:tag name="TABLE_ENDDRAG_RECT" val="26*16*902*494"/>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949*537"/>
  <p:tag name="TABLE_ENDDRAG_RECT" val="10*7*949*537"/>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1503</Words>
  <Application>Microsoft Office PowerPoint</Application>
  <PresentationFormat>Widescreen</PresentationFormat>
  <Paragraphs>147</Paragraphs>
  <Slides>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宋体</vt:lpstr>
      <vt:lpstr>宋体</vt:lpstr>
      <vt:lpstr>Arial</vt:lpstr>
      <vt:lpstr>Calibri</vt:lpstr>
      <vt:lpstr>黑体</vt:lpstr>
      <vt:lpstr>Symbol</vt:lpstr>
      <vt:lpstr>Times New Roman</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may4</cp:lastModifiedBy>
  <cp:revision>74</cp:revision>
  <dcterms:created xsi:type="dcterms:W3CDTF">2021-09-15T06:05:00Z</dcterms:created>
  <dcterms:modified xsi:type="dcterms:W3CDTF">2024-11-05T01:12:14Z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151EE0A6BCFC4A5CBB9718BC47CB7C1E</vt:lpwstr>
  </property>
  <property fmtid="{D5CDD505-2E9C-101B-9397-08002B2CF9AE}" pid="3" name="KSOProductBuildVer">
    <vt:lpwstr>1033-12.2.0.18607</vt:lpwstr>
  </property>
</Properties>
</file>