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Barlow Condensed" panose="020B0604020202020204" charset="0"/>
      <p:regular r:id="rId20"/>
      <p:bold r:id="rId21"/>
      <p:italic r:id="rId22"/>
      <p:boldItalic r:id="rId23"/>
    </p:embeddedFont>
    <p:embeddedFont>
      <p:font typeface="Lobster" panose="020B0604020202020204" charset="0"/>
      <p:regular r:id="rId24"/>
    </p:embeddedFont>
    <p:embeddedFont>
      <p:font typeface="Raleway Medium" panose="020B0604020202020204" charset="0"/>
      <p:regular r:id="rId25"/>
      <p:italic r:id="rId26"/>
    </p:embeddedFont>
    <p:embeddedFont>
      <p:font typeface="Calibri" panose="020F0502020204030204" pitchFamily="34" charset="0"/>
      <p:regular r:id="rId27"/>
      <p:bold r:id="rId28"/>
      <p:italic r:id="rId29"/>
      <p:boldItalic r:id="rId30"/>
    </p:embeddedFont>
    <p:embeddedFont>
      <p:font typeface="Ralew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38" y="4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t>
            </a:r>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t>
            </a:r>
          </a:p>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t>
            </a:r>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t>
            </a:r>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t>
            </a:r>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a:t>
            </a:r>
          </a:p>
          <a:p>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đang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bánh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kìa</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Ừ.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rất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ngon</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323834" y="1870744"/>
            <a:ext cx="9676262" cy="3970318"/>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Times New Roman" panose="02020603050405020304" pitchFamily="18" charset="0"/>
              </a:rPr>
              <a:t>b</a:t>
            </a:r>
            <a:r>
              <a:rPr lang="vi-VN" sz="2800" dirty="0">
                <a:solidFill>
                  <a:schemeClr val="bg2">
                    <a:lumMod val="50000"/>
                  </a:schemeClr>
                </a:solidFill>
                <a:latin typeface="Times New Roman" panose="02020603050405020304" pitchFamily="18" charset="0"/>
              </a:rPr>
              <a:t>. Các em ghé vào đây xem là hay lắm, các em chả sẽ học tập ở đây là gì</a:t>
            </a:r>
            <a:r>
              <a:rPr lang="vi-VN" sz="2800" dirty="0" smtClean="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en-US" sz="2800" dirty="0" smtClean="0">
                <a:solidFill>
                  <a:schemeClr val="bg2">
                    <a:lumMod val="50000"/>
                  </a:schemeClr>
                </a:solidFill>
                <a:latin typeface="Times New Roman" panose="02020603050405020304" pitchFamily="18" charset="0"/>
                <a:sym typeface="Wingdings" panose="05000000000000000000" pitchFamily="2" charset="2"/>
              </a:rPr>
              <a:t></a:t>
            </a:r>
            <a:endParaRPr lang="vi-VN" sz="2800" dirty="0" smtClean="0">
              <a:solidFill>
                <a:schemeClr val="bg2">
                  <a:lumMod val="50000"/>
                </a:schemeClr>
              </a:solidFill>
              <a:latin typeface="Times New Roman" panose="02020603050405020304" pitchFamily="18" charset="0"/>
            </a:endParaRPr>
          </a:p>
          <a:p>
            <a:pPr algn="just">
              <a:lnSpc>
                <a:spcPct val="150000"/>
              </a:lnSpc>
            </a:pPr>
            <a:r>
              <a:rPr lang="vi-VN" sz="2800" b="1" dirty="0" smtClean="0">
                <a:solidFill>
                  <a:schemeClr val="bg2">
                    <a:lumMod val="50000"/>
                  </a:schemeClr>
                </a:solidFill>
                <a:latin typeface="Times New Roman" panose="02020603050405020304" pitchFamily="18" charset="0"/>
              </a:rPr>
              <a:t>Phó </a:t>
            </a:r>
            <a:r>
              <a:rPr lang="vi-VN" sz="2800" b="1" dirty="0">
                <a:solidFill>
                  <a:schemeClr val="bg2">
                    <a:lumMod val="50000"/>
                  </a:schemeClr>
                </a:solidFill>
                <a:latin typeface="Times New Roman" panose="02020603050405020304" pitchFamily="18" charset="0"/>
              </a:rPr>
              <a:t>từ</a:t>
            </a:r>
            <a:r>
              <a:rPr lang="vi-VN" sz="2800" dirty="0">
                <a:solidFill>
                  <a:schemeClr val="bg2">
                    <a:lumMod val="50000"/>
                  </a:schemeClr>
                </a:solidFill>
                <a:latin typeface="Times New Roman" panose="02020603050405020304" pitchFamily="18" charset="0"/>
              </a:rPr>
              <a:t>: lắm bổ sung ý nghĩa mức độ cho tính từ </a:t>
            </a:r>
            <a:r>
              <a:rPr lang="vi-VN" sz="2800" dirty="0" smtClean="0">
                <a:solidFill>
                  <a:schemeClr val="bg2">
                    <a:lumMod val="50000"/>
                  </a:schemeClr>
                </a:solidFill>
                <a:latin typeface="Times New Roman" panose="02020603050405020304" pitchFamily="18" charset="0"/>
              </a:rPr>
              <a:t>hay</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chả bổ sung ý nghĩa phủ định cho động từ </a:t>
            </a:r>
            <a:r>
              <a:rPr lang="vi-VN" sz="2800" dirty="0" smtClean="0">
                <a:solidFill>
                  <a:schemeClr val="bg2">
                    <a:lumMod val="50000"/>
                  </a:schemeClr>
                </a:solidFill>
                <a:latin typeface="Times New Roman" panose="02020603050405020304" pitchFamily="18" charset="0"/>
              </a:rPr>
              <a:t>chẳng</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dirty="0">
                <a:solidFill>
                  <a:schemeClr val="bg2">
                    <a:lumMod val="50000"/>
                  </a:schemeClr>
                </a:solidFill>
                <a:latin typeface="Times New Roman" panose="02020603050405020304" pitchFamily="18" charset="0"/>
              </a:rPr>
              <a:t>sẽ bổ sung ý nghĩa thời gian tương lai cho động từ học </a:t>
            </a:r>
            <a:r>
              <a:rPr lang="vi-VN" sz="2800" dirty="0" smtClean="0">
                <a:solidFill>
                  <a:schemeClr val="bg2">
                    <a:lumMod val="50000"/>
                  </a:schemeClr>
                </a:solidFill>
                <a:latin typeface="Times New Roman" panose="02020603050405020304" pitchFamily="18" charset="0"/>
              </a:rPr>
              <a:t>tập</a:t>
            </a:r>
            <a:endParaRPr lang="vi-VN" sz="2800" dirty="0">
              <a:solidFill>
                <a:schemeClr val="bg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smtClean="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smtClean="0">
                <a:solidFill>
                  <a:srgbClr val="001A33"/>
                </a:solidFill>
                <a:latin typeface="Times New Roman" panose="02020603050405020304" pitchFamily="18" charset="0"/>
                <a:sym typeface="Wingdings" panose="05000000000000000000" pitchFamily="2" charset="2"/>
              </a:rPr>
              <a:t> </a:t>
            </a:r>
            <a:endParaRPr lang="en-US" sz="2800" dirty="0" smtClean="0">
              <a:solidFill>
                <a:srgbClr val="001A33"/>
              </a:solidFill>
            </a:endParaRPr>
          </a:p>
          <a:p>
            <a:pPr algn="just">
              <a:lnSpc>
                <a:spcPct val="150000"/>
              </a:lnSpc>
            </a:pPr>
            <a:r>
              <a:rPr lang="vi-VN" sz="2800" b="1" dirty="0" smtClean="0">
                <a:solidFill>
                  <a:srgbClr val="001A33"/>
                </a:solidFill>
                <a:latin typeface="Times New Roman" panose="02020603050405020304" pitchFamily="18" charset="0"/>
              </a:rPr>
              <a:t>Phó </a:t>
            </a:r>
            <a:r>
              <a:rPr lang="vi-VN" sz="2800" b="1" dirty="0">
                <a:solidFill>
                  <a:srgbClr val="001A33"/>
                </a:solidFill>
                <a:latin typeface="Times New Roman" panose="02020603050405020304" pitchFamily="18" charset="0"/>
              </a:rPr>
              <a:t>từ: </a:t>
            </a:r>
            <a:r>
              <a:rPr lang="vi-VN" sz="2800" dirty="0">
                <a:solidFill>
                  <a:srgbClr val="001A33"/>
                </a:solidFill>
                <a:latin typeface="Times New Roman" panose="02020603050405020304" pitchFamily="18" charset="0"/>
              </a:rPr>
              <a:t>cũng bổ sung ý nghĩa tiếp diễn cho động từ đứng dậy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mj-lt"/>
              </a:rPr>
              <a:t>d. An-tư-nai, cái tên hay quá, mà em thì chắc là ngoan lắm phải không?</a:t>
            </a:r>
          </a:p>
          <a:p>
            <a:pPr algn="just">
              <a:lnSpc>
                <a:spcPct val="150000"/>
              </a:lnSpc>
            </a:pPr>
            <a:r>
              <a:rPr lang="en-US" sz="2800" dirty="0" smtClean="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quá bổ sung ý nghĩa mức độ cho tính từ </a:t>
            </a:r>
            <a:r>
              <a:rPr lang="vi-VN" sz="2800" dirty="0" smtClean="0">
                <a:solidFill>
                  <a:schemeClr val="bg2">
                    <a:lumMod val="50000"/>
                  </a:schemeClr>
                </a:solidFill>
                <a:latin typeface="+mj-lt"/>
              </a:rPr>
              <a:t>hay</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lắm bổ sung ý nghĩa mức độ cho tính từ</a:t>
            </a: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r>
              <a:rPr lang="vi-VN" sz="2400" b="1" dirty="0" smtClean="0">
                <a:solidFill>
                  <a:srgbClr val="001A33"/>
                </a:solidFill>
                <a:latin typeface="+mj-lt"/>
              </a:rPr>
              <a:t>.</a:t>
            </a:r>
            <a:endParaRPr lang="vi-VN" sz="2400" b="1"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Và </a:t>
            </a:r>
            <a:r>
              <a:rPr lang="vi-VN" sz="2400" dirty="0">
                <a:solidFill>
                  <a:srgbClr val="001A33"/>
                </a:solidFill>
                <a:latin typeface="+mj-lt"/>
              </a:rPr>
              <a:t>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r>
              <a:rPr lang="vi-VN" sz="2400" dirty="0" smtClean="0">
                <a:solidFill>
                  <a:srgbClr val="001A33"/>
                </a:solidFill>
                <a:latin typeface="+mj-lt"/>
              </a:rPr>
              <a:t>.</a:t>
            </a:r>
            <a:endParaRPr lang="vi-VN" sz="2400"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 </a:t>
            </a:r>
            <a:r>
              <a:rPr lang="vi-VN" sz="2400" dirty="0">
                <a:solidFill>
                  <a:srgbClr val="001A33"/>
                </a:solidFill>
                <a:latin typeface="+mj-lt"/>
              </a:rPr>
              <a:t>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smtClean="0">
                <a:solidFill>
                  <a:srgbClr val="001A33"/>
                </a:solidFill>
                <a:latin typeface="+mj-lt"/>
              </a:rPr>
              <a:t>- </a:t>
            </a:r>
            <a:r>
              <a:rPr lang="vi-VN" sz="2800" b="1" dirty="0" smtClean="0">
                <a:solidFill>
                  <a:srgbClr val="001A33"/>
                </a:solidFill>
                <a:latin typeface="+mj-lt"/>
              </a:rPr>
              <a:t>Phó </a:t>
            </a:r>
            <a:r>
              <a:rPr lang="vi-VN" sz="2800" b="1" dirty="0">
                <a:solidFill>
                  <a:srgbClr val="001A33"/>
                </a:solidFill>
                <a:latin typeface="+mj-lt"/>
              </a:rPr>
              <a:t>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smtClean="0">
              <a:solidFill>
                <a:srgbClr val="001A33"/>
              </a:solidFill>
              <a:latin typeface="+mj-lt"/>
            </a:endParaRPr>
          </a:p>
          <a:p>
            <a:pPr algn="just"/>
            <a:r>
              <a:rPr lang="en-US" sz="2800" dirty="0" smtClean="0">
                <a:solidFill>
                  <a:srgbClr val="001A33"/>
                </a:solidFill>
                <a:latin typeface="+mj-lt"/>
              </a:rPr>
              <a:t>- </a:t>
            </a:r>
            <a:r>
              <a:rPr lang="vi-VN" sz="2800" dirty="0" smtClean="0">
                <a:solidFill>
                  <a:srgbClr val="001A33"/>
                </a:solidFill>
                <a:latin typeface="+mj-lt"/>
              </a:rPr>
              <a:t>Đoạn </a:t>
            </a:r>
            <a:r>
              <a:rPr lang="vi-VN" sz="2800" dirty="0">
                <a:solidFill>
                  <a:srgbClr val="001A33"/>
                </a:solidFill>
                <a:latin typeface="+mj-lt"/>
              </a:rPr>
              <a:t>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smtClean="0">
                <a:solidFill>
                  <a:srgbClr val="001A33"/>
                </a:solidFill>
                <a:latin typeface="+mj-lt"/>
              </a:rPr>
              <a:t>       </a:t>
            </a:r>
            <a:r>
              <a:rPr lang="vi-VN" sz="2800" dirty="0" smtClean="0">
                <a:solidFill>
                  <a:srgbClr val="001A33"/>
                </a:solidFill>
                <a:latin typeface="+mj-lt"/>
              </a:rPr>
              <a:t>Đuy-sen </a:t>
            </a:r>
            <a:r>
              <a:rPr lang="vi-VN" sz="2800" dirty="0">
                <a:solidFill>
                  <a:srgbClr val="001A33"/>
                </a:solidFill>
                <a:latin typeface="+mj-lt"/>
              </a:rPr>
              <a:t>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a:t>
            </a:r>
            <a:r>
              <a:rPr lang="vi-VN" sz="2800" dirty="0" smtClean="0">
                <a:solidFill>
                  <a:srgbClr val="001A33"/>
                </a:solidFill>
                <a:latin typeface="+mj-lt"/>
              </a:rPr>
              <a:t>thầy</a:t>
            </a:r>
            <a:r>
              <a:rPr lang="en-US" sz="2800" dirty="0" smtClean="0">
                <a:solidFill>
                  <a:srgbClr val="001A33"/>
                </a:solidFill>
                <a:latin typeface="+mj-lt"/>
              </a:rPr>
              <a:t> </a:t>
            </a:r>
            <a:r>
              <a:rPr lang="en-US" sz="2800" b="1" i="1" dirty="0" err="1" smtClean="0">
                <a:solidFill>
                  <a:srgbClr val="FF0000"/>
                </a:solidFill>
                <a:latin typeface="Times New Roman" panose="02020603050405020304" pitchFamily="18" charset="0"/>
                <a:cs typeface="Times New Roman" panose="02020603050405020304" pitchFamily="18" charset="0"/>
              </a:rPr>
              <a:t>đã</a:t>
            </a:r>
            <a:r>
              <a:rPr lang="vi-VN" sz="2800" b="1" i="1"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smtClean="0">
                <a:solidFill>
                  <a:srgbClr val="001A33"/>
                </a:solidFill>
                <a:latin typeface="Times New Roman" panose="02020603050405020304" pitchFamily="18" charset="0"/>
                <a:cs typeface="Times New Roman" panose="02020603050405020304" pitchFamily="18" charset="0"/>
              </a:rPr>
              <a:t>Hãy</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đặt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câu</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sử</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dụng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phó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từ</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với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nội</a:t>
            </a:r>
            <a:r>
              <a:rPr lang="en-US" sz="3200" dirty="0" smtClean="0">
                <a:solidFill>
                  <a:srgbClr val="001A33"/>
                </a:solidFill>
                <a:latin typeface="Times New Roman" panose="02020603050405020304" pitchFamily="18" charset="0"/>
                <a:cs typeface="Times New Roman" panose="02020603050405020304" pitchFamily="18" charset="0"/>
              </a:rPr>
              <a:t> dung </a:t>
            </a:r>
            <a:r>
              <a:rPr lang="en-US" sz="3200" dirty="0" err="1" smtClean="0">
                <a:solidFill>
                  <a:srgbClr val="001A33"/>
                </a:solidFill>
                <a:latin typeface="Times New Roman" panose="02020603050405020304" pitchFamily="18" charset="0"/>
                <a:cs typeface="Times New Roman" panose="02020603050405020304" pitchFamily="18" charset="0"/>
              </a:rPr>
              <a:t>liên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quan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đến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bức</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3469" y="1997352"/>
            <a:ext cx="5208935" cy="3648364"/>
          </a:xfrm>
          <a:prstGeom prst="rect">
            <a:avLst/>
          </a:prstGeom>
        </p:spPr>
      </p:pic>
      <p:sp>
        <p:nvSpPr>
          <p:cNvPr id="4" name="TextBox 3"/>
          <p:cNvSpPr txBox="1"/>
          <p:nvPr/>
        </p:nvSpPr>
        <p:spPr>
          <a:xfrm>
            <a:off x="0" y="0"/>
            <a:ext cx="8862648"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soạn</a:t>
            </a:r>
            <a:r>
              <a:rPr lang="en-US" sz="2400" dirty="0" smtClean="0">
                <a:latin typeface="Times New Roman" panose="02020603050405020304" pitchFamily="18" charset="0"/>
                <a:cs typeface="Times New Roman" panose="02020603050405020304" pitchFamily="18" charset="0"/>
              </a:rPr>
              <a:t> : 25/10/2024</a:t>
            </a:r>
          </a:p>
          <a:p>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 :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7E 2/111/2024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39815" y="1312985"/>
            <a:ext cx="2110154" cy="523220"/>
          </a:xfrm>
          <a:prstGeom prst="rect">
            <a:avLst/>
          </a:prstGeom>
          <a:noFill/>
        </p:spPr>
        <p:txBody>
          <a:bodyPr wrap="square" rtlCol="0">
            <a:spAutoFit/>
          </a:bodyPr>
          <a:lstStyle/>
          <a:p>
            <a:r>
              <a:rPr lang="en-US" sz="2800" b="1" dirty="0" err="1" smtClean="0"/>
              <a:t>Tiết</a:t>
            </a:r>
            <a:r>
              <a:rPr lang="en-US" sz="2800" b="1" dirty="0" smtClean="0"/>
              <a:t> 35</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1.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kèm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danh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lượng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vật</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Những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đẹp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lắm</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động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tính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bố</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liên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quan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điểm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Hãy</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đây</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val="20000"/>
                    </a:ext>
                  </a:extLst>
                </a:gridCol>
                <a:gridCol w="2815267">
                  <a:extLst>
                    <a:ext uri="{9D8B030D-6E8A-4147-A177-3AD203B41FA5}">
                      <a16:colId xmlns:a16="http://schemas.microsoft.com/office/drawing/2014/main" val="20001"/>
                    </a:ext>
                  </a:extLst>
                </a:gridCol>
                <a:gridCol w="3118873">
                  <a:extLst>
                    <a:ext uri="{9D8B030D-6E8A-4147-A177-3AD203B41FA5}">
                      <a16:colId xmlns:a16="http://schemas.microsoft.com/office/drawing/2014/main" val="20002"/>
                    </a:ext>
                  </a:extLst>
                </a:gridCol>
              </a:tblGrid>
              <a:tr h="470208">
                <a:tc rowSpan="2">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nghĩa</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bổ</a:t>
                      </a:r>
                      <a:r>
                        <a:rPr lang="en-US" sz="2400" b="1" baseline="0" dirty="0" smtClean="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baseline="0" dirty="0" smtClean="0">
                          <a:latin typeface="Times New Roman" panose="02020603050405020304" pitchFamily="18" charset="0"/>
                          <a:cs typeface="Times New Roman" panose="02020603050405020304" pitchFamily="18" charset="0"/>
                        </a:rPr>
                        <a:t> so </a:t>
                      </a:r>
                      <a:r>
                        <a:rPr lang="en-US" sz="2400" b="1" baseline="0" dirty="0" err="1" smtClean="0">
                          <a:latin typeface="Times New Roman" panose="02020603050405020304" pitchFamily="18" charset="0"/>
                          <a:cs typeface="Times New Roman" panose="02020603050405020304" pitchFamily="18" charset="0"/>
                        </a:rPr>
                        <a:t>với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hoặc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đừng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lắm</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đồng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chẳng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tục</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gián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đoạn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luôn</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bỗng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4"/>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2</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3</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1</a:t>
            </a:r>
            <a:endParaRPr lang="en-US" sz="32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80">
                                          <p:stCondLst>
                                            <p:cond delay="0"/>
                                          </p:stCondLst>
                                        </p:cTn>
                                        <p:tgtEl>
                                          <p:spTgt spid="27"/>
                                        </p:tgtEl>
                                      </p:cBhvr>
                                    </p:animEffect>
                                    <p:anim calcmode="lin" valueType="num">
                                      <p:cBhvr>
                                        <p:cTn id="9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3" dur="26">
                                          <p:stCondLst>
                                            <p:cond delay="650"/>
                                          </p:stCondLst>
                                        </p:cTn>
                                        <p:tgtEl>
                                          <p:spTgt spid="27"/>
                                        </p:tgtEl>
                                      </p:cBhvr>
                                      <p:to x="100000" y="60000"/>
                                    </p:animScale>
                                    <p:animScale>
                                      <p:cBhvr>
                                        <p:cTn id="104" dur="166" decel="50000">
                                          <p:stCondLst>
                                            <p:cond delay="676"/>
                                          </p:stCondLst>
                                        </p:cTn>
                                        <p:tgtEl>
                                          <p:spTgt spid="27"/>
                                        </p:tgtEl>
                                      </p:cBhvr>
                                      <p:to x="100000" y="100000"/>
                                    </p:animScale>
                                    <p:animScale>
                                      <p:cBhvr>
                                        <p:cTn id="105" dur="26">
                                          <p:stCondLst>
                                            <p:cond delay="1312"/>
                                          </p:stCondLst>
                                        </p:cTn>
                                        <p:tgtEl>
                                          <p:spTgt spid="27"/>
                                        </p:tgtEl>
                                      </p:cBhvr>
                                      <p:to x="100000" y="80000"/>
                                    </p:animScale>
                                    <p:animScale>
                                      <p:cBhvr>
                                        <p:cTn id="106" dur="166" decel="50000">
                                          <p:stCondLst>
                                            <p:cond delay="1338"/>
                                          </p:stCondLst>
                                        </p:cTn>
                                        <p:tgtEl>
                                          <p:spTgt spid="27"/>
                                        </p:tgtEl>
                                      </p:cBhvr>
                                      <p:to x="100000" y="100000"/>
                                    </p:animScale>
                                    <p:animScale>
                                      <p:cBhvr>
                                        <p:cTn id="107" dur="26">
                                          <p:stCondLst>
                                            <p:cond delay="1642"/>
                                          </p:stCondLst>
                                        </p:cTn>
                                        <p:tgtEl>
                                          <p:spTgt spid="27"/>
                                        </p:tgtEl>
                                      </p:cBhvr>
                                      <p:to x="100000" y="90000"/>
                                    </p:animScale>
                                    <p:animScale>
                                      <p:cBhvr>
                                        <p:cTn id="108" dur="166" decel="50000">
                                          <p:stCondLst>
                                            <p:cond delay="1668"/>
                                          </p:stCondLst>
                                        </p:cTn>
                                        <p:tgtEl>
                                          <p:spTgt spid="27"/>
                                        </p:tgtEl>
                                      </p:cBhvr>
                                      <p:to x="100000" y="100000"/>
                                    </p:animScale>
                                    <p:animScale>
                                      <p:cBhvr>
                                        <p:cTn id="109" dur="26">
                                          <p:stCondLst>
                                            <p:cond delay="1808"/>
                                          </p:stCondLst>
                                        </p:cTn>
                                        <p:tgtEl>
                                          <p:spTgt spid="27"/>
                                        </p:tgtEl>
                                      </p:cBhvr>
                                      <p:to x="100000" y="95000"/>
                                    </p:animScale>
                                    <p:animScale>
                                      <p:cBhvr>
                                        <p:cTn id="11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r>
              <a:rPr lang="vi-VN" sz="3200" b="1" dirty="0" smtClean="0">
                <a:solidFill>
                  <a:schemeClr val="tx1"/>
                </a:solidFill>
                <a:latin typeface="+mj-lt"/>
              </a:rPr>
              <a:t>:</a:t>
            </a:r>
            <a:endParaRPr lang="vi-VN" sz="3200" b="1" dirty="0">
              <a:solidFill>
                <a:schemeClr val="tx1"/>
              </a:solidFill>
              <a:latin typeface="+mj-lt"/>
            </a:endParaRPr>
          </a:p>
          <a:p>
            <a:pPr algn="just"/>
            <a:r>
              <a:rPr lang="vi-VN" sz="3200" dirty="0">
                <a:solidFill>
                  <a:schemeClr val="tx1"/>
                </a:solidFill>
                <a:latin typeface="+mj-lt"/>
              </a:rPr>
              <a:t>a. Tôi nghĩ không phải chỉ riêng bà con trong làng mà nói chung mọi người, nhất là lứa tuổi trẻ, đều cần biết câu chuyện này</a:t>
            </a:r>
            <a:r>
              <a:rPr lang="vi-VN" sz="3200" dirty="0" smtClean="0">
                <a:solidFill>
                  <a:schemeClr val="tx1"/>
                </a:solidFill>
                <a:latin typeface="+mj-lt"/>
              </a:rPr>
              <a:t>.</a:t>
            </a:r>
            <a:endParaRPr lang="vi-VN" sz="3200" dirty="0">
              <a:solidFill>
                <a:schemeClr val="tx1"/>
              </a:solidFill>
              <a:latin typeface="+mj-lt"/>
            </a:endParaRPr>
          </a:p>
          <a:p>
            <a:pPr algn="just"/>
            <a:r>
              <a:rPr lang="vi-VN" sz="3200" dirty="0">
                <a:solidFill>
                  <a:schemeClr val="tx1"/>
                </a:solidFill>
                <a:latin typeface="+mj-lt"/>
              </a:rPr>
              <a:t>b. Những lúc ấy, thầy Đuy-sen đã bế các em qua </a:t>
            </a:r>
            <a:r>
              <a:rPr lang="vi-VN" sz="3200" dirty="0" smtClean="0">
                <a:solidFill>
                  <a:schemeClr val="tx1"/>
                </a:solidFill>
                <a:latin typeface="+mj-lt"/>
              </a:rPr>
              <a:t>suối</a:t>
            </a:r>
            <a:endParaRPr lang="vi-VN" sz="3200" dirty="0">
              <a:solidFill>
                <a:schemeClr val="tx1"/>
              </a:solidFill>
              <a:latin typeface="+mj-lt"/>
            </a:endParaRPr>
          </a:p>
          <a:p>
            <a:pPr algn="just"/>
            <a:r>
              <a:rPr lang="vi-VN" sz="3200" dirty="0">
                <a:solidFill>
                  <a:schemeClr val="tx1"/>
                </a:solidFill>
                <a:latin typeface="+mj-lt"/>
              </a:rPr>
              <a:t>c. Tuy chúng tôi còn bé, nhưng tôi nghĩ rằng lúc đó chúng tôi đều đã hiểu được những điều ấy</a:t>
            </a:r>
            <a:r>
              <a:rPr lang="vi-VN" sz="3200" dirty="0" smtClean="0">
                <a:solidFill>
                  <a:schemeClr val="tx1"/>
                </a:solidFill>
                <a:latin typeface="+mj-lt"/>
              </a:rPr>
              <a:t>.</a:t>
            </a:r>
            <a:endParaRPr lang="vi-VN" sz="3200" dirty="0">
              <a:solidFill>
                <a:schemeClr val="tx1"/>
              </a:solidFill>
              <a:latin typeface="+mj-lt"/>
            </a:endParaRP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r>
              <a:rPr lang="vi-VN" sz="2800" b="1" dirty="0" smtClean="0">
                <a:solidFill>
                  <a:srgbClr val="001A33"/>
                </a:solidFill>
                <a:latin typeface="Times New Roman" panose="02020603050405020304" pitchFamily="18" charset="0"/>
              </a:rPr>
              <a:t>.</a:t>
            </a:r>
            <a:endParaRPr lang="vi-VN" sz="2800" b="1" dirty="0">
              <a:solidFill>
                <a:srgbClr val="001A33"/>
              </a:solidFill>
              <a:latin typeface="Times New Roman" panose="02020603050405020304" pitchFamily="18" charset="0"/>
            </a:endParaRPr>
          </a:p>
          <a:p>
            <a:pPr algn="just"/>
            <a:endParaRPr lang="en-US" sz="2800" dirty="0" smtClean="0">
              <a:solidFill>
                <a:srgbClr val="001A33"/>
              </a:solidFill>
              <a:latin typeface="Times New Roman" panose="02020603050405020304" pitchFamily="18" charset="0"/>
            </a:endParaRPr>
          </a:p>
          <a:p>
            <a:pPr algn="just"/>
            <a:r>
              <a:rPr lang="vi-VN" sz="2800" dirty="0" smtClean="0">
                <a:solidFill>
                  <a:srgbClr val="001A33"/>
                </a:solidFill>
                <a:latin typeface="Times New Roman" panose="02020603050405020304" pitchFamily="18" charset="0"/>
              </a:rPr>
              <a:t>a</a:t>
            </a:r>
            <a:r>
              <a:rPr lang="vi-VN" sz="2800" dirty="0">
                <a:solidFill>
                  <a:srgbClr val="001A33"/>
                </a:solidFill>
                <a:latin typeface="Times New Roman" panose="02020603050405020304" pitchFamily="18" charset="0"/>
              </a:rPr>
              <a:t>. Và tôi không nghĩ ra được cách gì hơn là thay mặt bà An-tư-nai Xu-lai-ma-nô-va để kể hết chuyện này</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a:p>
            <a:pPr algn="just"/>
            <a:r>
              <a:rPr lang="en-US" sz="2800" dirty="0" smtClean="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1131</Words>
  <Application>Microsoft Office PowerPoint</Application>
  <PresentationFormat>Widescreen</PresentationFormat>
  <Paragraphs>89</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Barlow Condensed</vt:lpstr>
      <vt:lpstr>Lobster</vt:lpstr>
      <vt:lpstr>Raleway Medium</vt:lpstr>
      <vt:lpstr>Wingdings</vt:lpstr>
      <vt:lpstr>Calibri</vt:lpstr>
      <vt:lpstr>Raleway</vt:lpstr>
      <vt:lpstr>Times New Roman</vt:lpstr>
      <vt:lpstr>Arial</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may4</cp:lastModifiedBy>
  <cp:revision>28</cp:revision>
  <dcterms:modified xsi:type="dcterms:W3CDTF">2024-11-04T01:45:51Z</dcterms:modified>
</cp:coreProperties>
</file>