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1" r:id="rId2"/>
    <p:sldId id="256" r:id="rId3"/>
    <p:sldId id="494" r:id="rId4"/>
    <p:sldId id="496" r:id="rId5"/>
    <p:sldId id="497" r:id="rId6"/>
    <p:sldId id="498" r:id="rId7"/>
    <p:sldId id="499" r:id="rId8"/>
    <p:sldId id="500" r:id="rId9"/>
    <p:sldId id="501" r:id="rId10"/>
    <p:sldId id="502" r:id="rId11"/>
    <p:sldId id="503" r:id="rId12"/>
    <p:sldId id="509" r:id="rId13"/>
    <p:sldId id="418" r:id="rId14"/>
    <p:sldId id="505" r:id="rId15"/>
    <p:sldId id="481" r:id="rId16"/>
    <p:sldId id="508" r:id="rId17"/>
    <p:sldId id="507" r:id="rId18"/>
    <p:sldId id="510" r:id="rId19"/>
    <p:sldId id="488" r:id="rId20"/>
    <p:sldId id="33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B21313"/>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81" d="100"/>
          <a:sy n="81" d="100"/>
        </p:scale>
        <p:origin x="-420" y="-84"/>
      </p:cViewPr>
      <p:guideLst>
        <p:guide orient="horz" pos="2160"/>
        <p:guide pos="3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08/05/2024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60773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4592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74962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08/05/2024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08/05/2024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08/05/2024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08/05/2024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5.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7.mp3"/><Relationship Id="rId17" Type="http://schemas.openxmlformats.org/officeDocument/2006/relationships/image" Target="../media/image7.png"/><Relationship Id="rId2" Type="http://schemas.openxmlformats.org/officeDocument/2006/relationships/audio" Target="../media/media1.mp3"/><Relationship Id="rId16" Type="http://schemas.openxmlformats.org/officeDocument/2006/relationships/notesSlide" Target="../notesSlides/notesSlide10.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7.mp3"/><Relationship Id="rId5" Type="http://schemas.microsoft.com/office/2007/relationships/media" Target="../media/media3.mp3"/><Relationship Id="rId15" Type="http://schemas.openxmlformats.org/officeDocument/2006/relationships/slideLayout" Target="../slideLayouts/slideLayout2.xml"/><Relationship Id="rId10" Type="http://schemas.openxmlformats.org/officeDocument/2006/relationships/audio" Target="../media/media6.mp3"/><Relationship Id="rId4" Type="http://schemas.openxmlformats.org/officeDocument/2006/relationships/audio" Target="../media/media2.mp3"/><Relationship Id="rId9" Type="http://schemas.microsoft.com/office/2007/relationships/media" Target="../media/media6.mp3"/><Relationship Id="rId14" Type="http://schemas.openxmlformats.org/officeDocument/2006/relationships/audio" Target="../media/media5.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9" y="0"/>
            <a:ext cx="3616037" cy="6747164"/>
          </a:xfrm>
          <a:prstGeom prst="rect">
            <a:avLst/>
          </a:prstGeom>
        </p:spPr>
      </p:pic>
      <p:sp>
        <p:nvSpPr>
          <p:cNvPr id="3" name="Rectangle 2"/>
          <p:cNvSpPr/>
          <p:nvPr/>
        </p:nvSpPr>
        <p:spPr>
          <a:xfrm>
            <a:off x="0" y="2551837"/>
            <a:ext cx="9144000" cy="923330"/>
          </a:xfrm>
          <a:prstGeom prst="rect">
            <a:avLst/>
          </a:prstGeom>
        </p:spPr>
        <p:txBody>
          <a:bodyPr wrap="square">
            <a:spAutoFit/>
          </a:bodyPr>
          <a:lstStyle/>
          <a:p>
            <a:pPr lvl="0" algn="ctr">
              <a:defRPr/>
            </a:pPr>
            <a:r>
              <a:rPr lang="en-US" altLang="en-US" sz="5400" b="1" dirty="0">
                <a:solidFill>
                  <a:srgbClr val="FFC000"/>
                </a:solidFill>
                <a:effectLst>
                  <a:outerShdw blurRad="38100" dist="25400" dir="5400000" algn="ctr" rotWithShape="0">
                    <a:srgbClr val="6E747A">
                      <a:alpha val="43000"/>
                    </a:srgbClr>
                  </a:outerShdw>
                </a:effectLst>
                <a:latin typeface="Times New Roman" panose="02020603050405020304" pitchFamily="18" charset="0"/>
              </a:rPr>
              <a:t>Teacher: Do </a:t>
            </a:r>
            <a:r>
              <a:rPr lang="en-US" altLang="en-US" sz="5400" b="1" dirty="0" err="1">
                <a:solidFill>
                  <a:srgbClr val="FFC000"/>
                </a:solidFill>
                <a:effectLst>
                  <a:outerShdw blurRad="38100" dist="25400" dir="5400000" algn="ctr" rotWithShape="0">
                    <a:srgbClr val="6E747A">
                      <a:alpha val="43000"/>
                    </a:srgbClr>
                  </a:outerShdw>
                </a:effectLst>
                <a:latin typeface="Times New Roman" panose="02020603050405020304" pitchFamily="18" charset="0"/>
              </a:rPr>
              <a:t>Thi</a:t>
            </a:r>
            <a:r>
              <a:rPr lang="en-US" altLang="en-US" sz="5400" b="1" dirty="0">
                <a:solidFill>
                  <a:srgbClr val="FFC000"/>
                </a:solidFill>
                <a:effectLst>
                  <a:outerShdw blurRad="38100" dist="25400" dir="5400000" algn="ctr" rotWithShape="0">
                    <a:srgbClr val="6E747A">
                      <a:alpha val="43000"/>
                    </a:srgbClr>
                  </a:outerShdw>
                </a:effectLst>
                <a:latin typeface="Times New Roman" panose="02020603050405020304" pitchFamily="18" charset="0"/>
              </a:rPr>
              <a:t> </a:t>
            </a:r>
            <a:r>
              <a:rPr lang="en-US" altLang="en-US" sz="5400" b="1" dirty="0" err="1">
                <a:solidFill>
                  <a:srgbClr val="FFC000"/>
                </a:solidFill>
                <a:effectLst>
                  <a:outerShdw blurRad="38100" dist="25400" dir="5400000" algn="ctr" rotWithShape="0">
                    <a:srgbClr val="6E747A">
                      <a:alpha val="43000"/>
                    </a:srgbClr>
                  </a:outerShdw>
                </a:effectLst>
                <a:latin typeface="Times New Roman" panose="02020603050405020304" pitchFamily="18" charset="0"/>
              </a:rPr>
              <a:t>Ngan</a:t>
            </a:r>
            <a:endParaRPr lang="vi-VN" altLang="en-US" sz="5400" b="1" dirty="0">
              <a:solidFill>
                <a:srgbClr val="FFC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65018" y="401782"/>
            <a:ext cx="9476509" cy="1763853"/>
          </a:xfrm>
          <a:prstGeom prst="rect">
            <a:avLst/>
          </a:prstGeom>
        </p:spPr>
        <p:txBody>
          <a:bodyPr wrap="square">
            <a:spAutoFit/>
          </a:bodyPr>
          <a:lstStyle/>
          <a:p>
            <a:pPr lvl="0" algn="ctr">
              <a:defRPr/>
            </a:pPr>
            <a:r>
              <a:rPr lang="vi-VN" altLang="en-US" sz="5400" b="1" dirty="0">
                <a:solidFill>
                  <a:srgbClr val="FF0000"/>
                </a:solidFill>
                <a:effectLst>
                  <a:outerShdw blurRad="38100" dist="25400" dir="5400000" algn="ctr" rotWithShape="0">
                    <a:srgbClr val="6E747A">
                      <a:alpha val="43000"/>
                    </a:srgbClr>
                  </a:outerShdw>
                </a:effectLst>
                <a:latin typeface="Times New Roman" panose="02020603050405020304" pitchFamily="18" charset="0"/>
              </a:rPr>
              <a:t>Welcome to</a:t>
            </a:r>
            <a:r>
              <a:rPr lang="en-US" altLang="en-US" sz="5400" b="1" dirty="0">
                <a:solidFill>
                  <a:srgbClr val="FF0000"/>
                </a:solidFill>
                <a:effectLst>
                  <a:outerShdw blurRad="38100" dist="25400" dir="5400000" algn="ctr" rotWithShape="0">
                    <a:srgbClr val="6E747A">
                      <a:alpha val="43000"/>
                    </a:srgbClr>
                  </a:outerShdw>
                </a:effectLst>
                <a:latin typeface="Calibri Light"/>
              </a:rPr>
              <a:t> </a:t>
            </a:r>
            <a:r>
              <a:rPr lang="en-US" altLang="en-US" sz="5400" b="1" dirty="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t>
            </a:r>
            <a:r>
              <a:rPr lang="vi-VN" altLang="en-US" sz="5400" b="1" dirty="0">
                <a:solidFill>
                  <a:srgbClr val="FF0000"/>
                </a:solidFill>
                <a:effectLst>
                  <a:outerShdw blurRad="38100" dist="25400" dir="5400000" algn="ctr" rotWithShape="0">
                    <a:srgbClr val="6E747A">
                      <a:alpha val="43000"/>
                    </a:srgbClr>
                  </a:outerShdw>
                </a:effectLst>
                <a:latin typeface="Times New Roman" panose="02020603050405020304" pitchFamily="18" charset="0"/>
              </a:rPr>
              <a:t>lass</a:t>
            </a:r>
            <a:r>
              <a:rPr lang="en-US" altLang="en-US" sz="5400" b="1" dirty="0">
                <a:solidFill>
                  <a:srgbClr val="FF0000"/>
                </a:solidFill>
                <a:effectLst>
                  <a:outerShdw blurRad="38100" dist="25400" dir="5400000" algn="ctr" rotWithShape="0">
                    <a:srgbClr val="6E747A">
                      <a:alpha val="43000"/>
                    </a:srgbClr>
                  </a:outerShdw>
                </a:effectLst>
                <a:latin typeface="Calibri Light"/>
              </a:rPr>
              <a:t> 8A!</a:t>
            </a:r>
          </a:p>
          <a:p>
            <a:pPr lvl="0" algn="ctr">
              <a:defRPr/>
            </a:pPr>
            <a:r>
              <a:rPr lang="en-US" altLang="en-US" sz="5400" b="1" dirty="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Ngoc My Secondary School</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362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trace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1198880"/>
          </a:xfrm>
          <a:prstGeom prst="rect">
            <a:avLst/>
          </a:prstGeom>
        </p:spPr>
        <p:txBody>
          <a:bodyPr wrap="square">
            <a:spAutoFit/>
          </a:bodyPr>
          <a:lstStyle/>
          <a:p>
            <a:pPr lvl="0" algn="ctr"/>
            <a:r>
              <a:rPr lang="en-US" sz="3600" dirty="0" err="1"/>
              <a:t>dấu hiệu, dấu vết, vết tích</a:t>
            </a:r>
          </a:p>
        </p:txBody>
      </p:sp>
      <p:sp>
        <p:nvSpPr>
          <p:cNvPr id="2" name="Rectangle 1"/>
          <p:cNvSpPr/>
          <p:nvPr/>
        </p:nvSpPr>
        <p:spPr>
          <a:xfrm>
            <a:off x="2256788" y="2758758"/>
            <a:ext cx="1452880" cy="645160"/>
          </a:xfrm>
          <a:prstGeom prst="rect">
            <a:avLst/>
          </a:prstGeom>
        </p:spPr>
        <p:txBody>
          <a:bodyPr wrap="none">
            <a:spAutoFit/>
          </a:bodyPr>
          <a:lstStyle/>
          <a:p>
            <a:pPr algn="ctr"/>
            <a:r>
              <a:rPr lang="en-US" sz="3600" b="1">
                <a:solidFill>
                  <a:schemeClr val="accent5">
                    <a:lumMod val="50000"/>
                  </a:schemeClr>
                </a:solidFill>
              </a:rPr>
              <a:t>/treɪs/</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Rectangle 11"/>
          <p:cNvSpPr/>
          <p:nvPr/>
        </p:nvSpPr>
        <p:spPr>
          <a:xfrm>
            <a:off x="4274185" y="1780540"/>
            <a:ext cx="6496685" cy="1198880"/>
          </a:xfrm>
          <a:prstGeom prst="rect">
            <a:avLst/>
          </a:prstGeom>
        </p:spPr>
        <p:txBody>
          <a:bodyPr wrap="square">
            <a:spAutoFit/>
          </a:bodyPr>
          <a:lstStyle/>
          <a:p>
            <a:pPr lvl="0" algn="ctr"/>
            <a:r>
              <a:rPr lang="en-US" sz="3600" dirty="0" err="1"/>
              <a:t>:a sign that something has happened or existed</a:t>
            </a:r>
          </a:p>
        </p:txBody>
      </p:sp>
      <p:pic>
        <p:nvPicPr>
          <p:cNvPr id="5" name="trac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601595" y="4785360"/>
            <a:ext cx="930275" cy="930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6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3500" y="915670"/>
          <a:ext cx="10090785" cy="5537011"/>
        </p:xfrm>
        <a:graphic>
          <a:graphicData uri="http://schemas.openxmlformats.org/drawingml/2006/table">
            <a:tbl>
              <a:tblPr firstRow="1" bandRow="1">
                <a:tableStyleId>{5DA37D80-6434-44D0-A028-1B22A696006F}</a:tableStyleId>
              </a:tblPr>
              <a:tblGrid>
                <a:gridCol w="3246755">
                  <a:extLst>
                    <a:ext uri="{9D8B030D-6E8A-4147-A177-3AD203B41FA5}">
                      <a16:colId xmlns:a16="http://schemas.microsoft.com/office/drawing/2014/main" xmlns="" val="20000"/>
                    </a:ext>
                  </a:extLst>
                </a:gridCol>
                <a:gridCol w="3737610">
                  <a:extLst>
                    <a:ext uri="{9D8B030D-6E8A-4147-A177-3AD203B41FA5}">
                      <a16:colId xmlns:a16="http://schemas.microsoft.com/office/drawing/2014/main" xmlns="" val="20001"/>
                    </a:ext>
                  </a:extLst>
                </a:gridCol>
                <a:gridCol w="3106420">
                  <a:extLst>
                    <a:ext uri="{9D8B030D-6E8A-4147-A177-3AD203B41FA5}">
                      <a16:colId xmlns:a16="http://schemas.microsoft.com/office/drawing/2014/main" xmlns="" val="20002"/>
                    </a:ext>
                  </a:extLst>
                </a:gridCol>
              </a:tblGrid>
              <a:tr h="472440">
                <a:tc>
                  <a:txBody>
                    <a:bodyPr/>
                    <a:lstStyle/>
                    <a:p>
                      <a:pPr algn="ctr"/>
                      <a:r>
                        <a:rPr lang="en-US" sz="2500" b="1" dirty="0">
                          <a:solidFill>
                            <a:srgbClr val="EF4B66"/>
                          </a:solidFill>
                        </a:rPr>
                        <a:t>New words</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xmlns="" val="10000"/>
                  </a:ext>
                </a:extLst>
              </a:tr>
              <a:tr h="534670">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liquid (n)</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b="0">
                          <a:solidFill>
                            <a:schemeClr val="tx1"/>
                          </a:solidFill>
                          <a:sym typeface="+mn-ea"/>
                        </a:rPr>
                        <a:t>/ˈlɪk.wɪd/</a:t>
                      </a:r>
                    </a:p>
                  </a:txBody>
                  <a:tcPr marL="36195" marR="36195" marT="71755" marB="71755" anchor="ctr"/>
                </a:tc>
                <a:tc>
                  <a:txBody>
                    <a:bodyPr/>
                    <a:lstStyle/>
                    <a:p>
                      <a:pPr marL="0" marR="0" algn="ctr">
                        <a:lnSpc>
                          <a:spcPct val="107000"/>
                        </a:lnSpc>
                        <a:spcBef>
                          <a:spcPts val="0"/>
                        </a:spcBef>
                        <a:spcAft>
                          <a:spcPts val="0"/>
                        </a:spcAft>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 lỏng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1"/>
                  </a:ext>
                </a:extLst>
              </a:tr>
              <a:tr h="534670">
                <a:tc>
                  <a:txBody>
                    <a:bodyPr/>
                    <a:lstStyle/>
                    <a:p>
                      <a:pPr marL="144145" marR="0" indent="-144145">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temperature (n)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/ˈtem.pɚ.ə.tʃɚ/</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nhiệt độ</a:t>
                      </a:r>
                    </a:p>
                  </a:txBody>
                  <a:tcPr marL="36195" marR="36195" marT="71755" marB="71755" anchor="ctr"/>
                </a:tc>
                <a:extLst>
                  <a:ext uri="{0D108BD9-81ED-4DB2-BD59-A6C34878D82A}">
                    <a16:rowId xmlns:a16="http://schemas.microsoft.com/office/drawing/2014/main" xmlns="" val="10002"/>
                  </a:ext>
                </a:extLst>
              </a:tr>
              <a:tr h="53467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3. atmosphere (n)</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/ˈæt.mə.sfɪr/</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không khí</a:t>
                      </a:r>
                    </a:p>
                  </a:txBody>
                  <a:tcPr marL="36195" marR="36195" marT="71755" marB="71755" anchor="ctr"/>
                </a:tc>
                <a:extLst>
                  <a:ext uri="{0D108BD9-81ED-4DB2-BD59-A6C34878D82A}">
                    <a16:rowId xmlns:a16="http://schemas.microsoft.com/office/drawing/2014/main" xmlns="" val="10003"/>
                  </a:ext>
                </a:extLst>
              </a:tr>
              <a:tr h="92583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4. gravity (n)</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/ˈɡrævəti/</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trọng lực, lực hút trái đất.</a:t>
                      </a:r>
                    </a:p>
                  </a:txBody>
                  <a:tcPr marL="36195" marR="36195" marT="71755" marB="71755" anchor="ctr"/>
                </a:tc>
                <a:extLst>
                  <a:ext uri="{0D108BD9-81ED-4DB2-BD59-A6C34878D82A}">
                    <a16:rowId xmlns:a16="http://schemas.microsoft.com/office/drawing/2014/main" xmlns="" val="10004"/>
                  </a:ext>
                </a:extLst>
              </a:tr>
              <a:tr h="624205">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5. habitable (adj)</a:t>
                      </a: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/ˈhæbɪtəbl/</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có thể ở được, phù hợp để ở.</a:t>
                      </a:r>
                    </a:p>
                  </a:txBody>
                  <a:tcPr marL="36195" marR="36195" marT="71755" marB="71755" anchor="ctr"/>
                </a:tc>
                <a:extLst>
                  <a:ext uri="{0D108BD9-81ED-4DB2-BD59-A6C34878D82A}">
                    <a16:rowId xmlns:a16="http://schemas.microsoft.com/office/drawing/2014/main" xmlns="" val="10005"/>
                  </a:ext>
                </a:extLst>
              </a:tr>
              <a:tr h="681355">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6. promising (adj)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/ˈprɒmɪsɪŋ/</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đầy hứa hẹn, triển vọng</a:t>
                      </a:r>
                    </a:p>
                  </a:txBody>
                  <a:tcPr marL="36195" marR="36195" marT="71755" marB="71755" anchor="ctr"/>
                </a:tc>
                <a:extLst>
                  <a:ext uri="{0D108BD9-81ED-4DB2-BD59-A6C34878D82A}">
                    <a16:rowId xmlns:a16="http://schemas.microsoft.com/office/drawing/2014/main" xmlns="" val="10006"/>
                  </a:ext>
                </a:extLst>
              </a:tr>
              <a:tr h="925830">
                <a:tc>
                  <a:txBody>
                    <a:bodyPr/>
                    <a:lstStyle/>
                    <a:p>
                      <a:pPr marL="144145" marR="0" indent="-144145">
                        <a:lnSpc>
                          <a:spcPct val="107000"/>
                        </a:lnSpc>
                        <a:spcBef>
                          <a:spcPts val="0"/>
                        </a:spcBef>
                        <a:spcAft>
                          <a:spcPts val="0"/>
                        </a:spcAft>
                        <a:buNone/>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mn-ea"/>
                        </a:rPr>
                        <a:t>7. trace (n)</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/treɪs/</a:t>
                      </a:r>
                    </a:p>
                  </a:txBody>
                  <a:tcPr marL="36195" marR="36195" marT="71755" marB="71755" anchor="ctr"/>
                </a:tc>
                <a:tc>
                  <a:txBody>
                    <a:bodyPr/>
                    <a:lstStyle/>
                    <a:p>
                      <a:pPr marL="0" marR="0" algn="ctr">
                        <a:lnSpc>
                          <a:spcPct val="107000"/>
                        </a:lnSpc>
                        <a:spcBef>
                          <a:spcPts val="0"/>
                        </a:spcBef>
                        <a:spcAft>
                          <a:spcPts val="0"/>
                        </a:spcAft>
                        <a:buNone/>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dấu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hiệu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dấu</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vết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vết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5" name="liquid">
            <a:hlinkClick r:id="" action="ppaction://media"/>
          </p:cNvPr>
          <p:cNvPicPr/>
          <p:nvPr>
            <a:audioFile r:link="rId2"/>
            <p:extLst>
              <p:ext uri="{DAA4B4D4-6D71-4841-9C94-3DE7FCFB9230}">
                <p14:media xmlns:p14="http://schemas.microsoft.com/office/powerpoint/2010/main" r:embed="rId1"/>
              </p:ext>
            </p:extLst>
          </p:nvPr>
        </p:nvPicPr>
        <p:blipFill>
          <a:blip r:embed="rId17">
            <a:grayscl/>
          </a:blip>
          <a:stretch>
            <a:fillRect/>
          </a:stretch>
        </p:blipFill>
        <p:spPr>
          <a:xfrm>
            <a:off x="610235" y="1198245"/>
            <a:ext cx="798830" cy="798830"/>
          </a:xfrm>
          <a:prstGeom prst="rect">
            <a:avLst/>
          </a:prstGeom>
        </p:spPr>
      </p:pic>
      <p:pic>
        <p:nvPicPr>
          <p:cNvPr id="16" name="temperature">
            <a:hlinkClick r:id="" action="ppaction://media"/>
          </p:cNvPr>
          <p:cNvPicPr/>
          <p:nvPr>
            <a:audioFile r:link="rId4"/>
            <p:extLst>
              <p:ext uri="{DAA4B4D4-6D71-4841-9C94-3DE7FCFB9230}">
                <p14:media xmlns:p14="http://schemas.microsoft.com/office/powerpoint/2010/main" r:embed="rId3"/>
              </p:ext>
            </p:extLst>
          </p:nvPr>
        </p:nvPicPr>
        <p:blipFill>
          <a:blip r:embed="rId17">
            <a:grayscl/>
          </a:blip>
          <a:stretch>
            <a:fillRect/>
          </a:stretch>
        </p:blipFill>
        <p:spPr>
          <a:xfrm>
            <a:off x="641985" y="1898015"/>
            <a:ext cx="661670" cy="661670"/>
          </a:xfrm>
          <a:prstGeom prst="rect">
            <a:avLst/>
          </a:prstGeom>
        </p:spPr>
      </p:pic>
      <p:pic>
        <p:nvPicPr>
          <p:cNvPr id="20" name="atmosphere">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627380" y="2400300"/>
            <a:ext cx="705485" cy="705485"/>
          </a:xfrm>
          <a:prstGeom prst="rect">
            <a:avLst/>
          </a:prstGeom>
        </p:spPr>
      </p:pic>
      <p:pic>
        <p:nvPicPr>
          <p:cNvPr id="21" name="gravity">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611505" y="3089910"/>
            <a:ext cx="692150" cy="692150"/>
          </a:xfrm>
          <a:prstGeom prst="rect">
            <a:avLst/>
          </a:prstGeom>
        </p:spPr>
      </p:pic>
      <p:pic>
        <p:nvPicPr>
          <p:cNvPr id="22" name="promising">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568960" y="4849495"/>
            <a:ext cx="683895" cy="683895"/>
          </a:xfrm>
          <a:prstGeom prst="rect">
            <a:avLst/>
          </a:prstGeom>
        </p:spPr>
      </p:pic>
      <p:pic>
        <p:nvPicPr>
          <p:cNvPr id="23" name="trace">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570865" y="5634990"/>
            <a:ext cx="693420" cy="693420"/>
          </a:xfrm>
          <a:prstGeom prst="rect">
            <a:avLst/>
          </a:prstGeom>
        </p:spPr>
      </p:pic>
      <p:pic>
        <p:nvPicPr>
          <p:cNvPr id="24" name="habitable">
            <a:hlinkClick r:id="" action="ppaction://media"/>
          </p:cNvPr>
          <p:cNvPicPr>
            <a:picLocks noGrp="1" noChangeAspect="1"/>
          </p:cNvPicPr>
          <p:nvPr>
            <p:ph idx="1"/>
            <a:audioFile r:link="rId14"/>
            <p:extLst>
              <p:ext uri="{DAA4B4D4-6D71-4841-9C94-3DE7FCFB9230}">
                <p14:media xmlns:p14="http://schemas.microsoft.com/office/powerpoint/2010/main" r:embed="rId13"/>
              </p:ext>
            </p:extLst>
          </p:nvPr>
        </p:nvPicPr>
        <p:blipFill>
          <a:blip r:embed="rId17">
            <a:grayscl/>
          </a:blip>
          <a:stretch>
            <a:fillRect/>
          </a:stretch>
        </p:blipFill>
        <p:spPr>
          <a:xfrm>
            <a:off x="611505" y="400621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176"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84" fill="hold"/>
                                        <p:tgtEl>
                                          <p:spTgt spid="21"/>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080" fill="hold"/>
                                        <p:tgtEl>
                                          <p:spTgt spid="2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1104" fill="hold"/>
                                        <p:tgtEl>
                                          <p:spTgt spid="2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96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1">
                  <p:stCondLst>
                    <p:cond delay="indefinite"/>
                  </p:stCondLst>
                  <p:endCondLst>
                    <p:cond evt="onStopAudio" delay="0">
                      <p:tgtEl>
                        <p:sldTgt/>
                      </p:tgtEl>
                    </p:cond>
                  </p:endCondLst>
                </p:cTn>
                <p:tgtEl>
                  <p:spTgt spid="15"/>
                </p:tgtEl>
              </p:cMediaNode>
            </p:audio>
            <p:audio>
              <p:cMediaNode>
                <p:cTn id="32" fill="hold" display="1">
                  <p:stCondLst>
                    <p:cond delay="indefinite"/>
                  </p:stCondLst>
                  <p:endCondLst>
                    <p:cond evt="onStopAudio" delay="0">
                      <p:tgtEl>
                        <p:sldTgt/>
                      </p:tgtEl>
                    </p:cond>
                  </p:endCondLst>
                </p:cTn>
                <p:tgtEl>
                  <p:spTgt spid="16"/>
                </p:tgtEl>
              </p:cMediaNode>
            </p:audio>
            <p:audio>
              <p:cMediaNode>
                <p:cTn id="33" fill="hold" display="1">
                  <p:stCondLst>
                    <p:cond delay="indefinite"/>
                  </p:stCondLst>
                  <p:endCondLst>
                    <p:cond evt="onStopAudio" delay="0">
                      <p:tgtEl>
                        <p:sldTgt/>
                      </p:tgtEl>
                    </p:cond>
                  </p:endCondLst>
                </p:cTn>
                <p:tgtEl>
                  <p:spTgt spid="20"/>
                </p:tgtEl>
              </p:cMediaNode>
            </p:audio>
            <p:audio>
              <p:cMediaNode>
                <p:cTn id="34" fill="hold" display="1">
                  <p:stCondLst>
                    <p:cond delay="indefinite"/>
                  </p:stCondLst>
                  <p:endCondLst>
                    <p:cond evt="onStopAudio" delay="0">
                      <p:tgtEl>
                        <p:sldTgt/>
                      </p:tgtEl>
                    </p:cond>
                  </p:endCondLst>
                </p:cTn>
                <p:tgtEl>
                  <p:spTgt spid="21"/>
                </p:tgtEl>
              </p:cMediaNode>
            </p:audio>
            <p:audio>
              <p:cMediaNode>
                <p:cTn id="35" fill="hold" display="1">
                  <p:stCondLst>
                    <p:cond delay="indefinite"/>
                  </p:stCondLst>
                  <p:endCondLst>
                    <p:cond evt="onStopAudio" delay="0">
                      <p:tgtEl>
                        <p:sldTgt/>
                      </p:tgtEl>
                    </p:cond>
                  </p:endCondLst>
                </p:cTn>
                <p:tgtEl>
                  <p:spTgt spid="22"/>
                </p:tgtEl>
              </p:cMediaNode>
            </p:audio>
            <p:audio>
              <p:cMediaNode>
                <p:cTn id="36" fill="hold" display="1">
                  <p:stCondLst>
                    <p:cond delay="indefinite"/>
                  </p:stCondLst>
                  <p:endCondLst>
                    <p:cond evt="onStopAudio" delay="0">
                      <p:tgtEl>
                        <p:sldTgt/>
                      </p:tgtEl>
                    </p:cond>
                  </p:endCondLst>
                </p:cTn>
                <p:tgtEl>
                  <p:spTgt spid="23"/>
                </p:tgtEl>
              </p:cMediaNode>
            </p:audio>
            <p:audio>
              <p:cMediaNode>
                <p:cTn id="37" fill="hold" display="1">
                  <p:stCondLst>
                    <p:cond delay="indefinite"/>
                  </p:stCondLst>
                  <p:endCondLst>
                    <p:cond evt="onStopAudio" delay="0">
                      <p:tgtEl>
                        <p:sldTgt/>
                      </p:tgtEl>
                    </p:cond>
                  </p:endCondLst>
                </p:cTn>
                <p:tgtEl>
                  <p:spTgt spid="2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1394" y="146109"/>
            <a:ext cx="126587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and match the highlighted words in the text with their </a:t>
            </a:r>
          </a:p>
          <a:p>
            <a:pPr algn="just"/>
            <a:r>
              <a:rPr lang="en-US" sz="2400" b="1" dirty="0">
                <a:effectLst>
                  <a:glow rad="88900">
                    <a:schemeClr val="bg1"/>
                  </a:glow>
                </a:effectLst>
                <a:latin typeface="Arial" panose="020B0604020202020204" pitchFamily="34" charset="0"/>
                <a:cs typeface="Arial" panose="020B0604020202020204" pitchFamily="34" charset="0"/>
              </a:rPr>
              <a:t>meanings.</a:t>
            </a:r>
          </a:p>
        </p:txBody>
      </p:sp>
      <p:sp>
        <p:nvSpPr>
          <p:cNvPr id="16" name="Rounded Rectangle 15"/>
          <p:cNvSpPr/>
          <p:nvPr/>
        </p:nvSpPr>
        <p:spPr>
          <a:xfrm>
            <a:off x="380299" y="33073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2329" y="20770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ectangle 2"/>
          <p:cNvSpPr/>
          <p:nvPr/>
        </p:nvSpPr>
        <p:spPr>
          <a:xfrm>
            <a:off x="472329" y="976054"/>
            <a:ext cx="10938621" cy="5632311"/>
          </a:xfrm>
          <a:prstGeom prst="rect">
            <a:avLst/>
          </a:prstGeom>
        </p:spPr>
        <p:txBody>
          <a:bodyPr wrap="square">
            <a:spAutoFit/>
          </a:bodyPr>
          <a:lstStyle/>
          <a:p>
            <a:pPr algn="just"/>
            <a:r>
              <a:rPr lang="en-US" sz="2400" dirty="0">
                <a:solidFill>
                  <a:srgbClr val="000000"/>
                </a:solidFill>
                <a:latin typeface="Open Sans"/>
              </a:rPr>
              <a:t>Nowadays humans are still wondering what planets in outer space might support life.</a:t>
            </a:r>
          </a:p>
          <a:p>
            <a:pPr algn="just"/>
            <a:r>
              <a:rPr lang="en-US" sz="2400" dirty="0">
                <a:solidFill>
                  <a:srgbClr val="000000"/>
                </a:solidFill>
                <a:latin typeface="Open Sans"/>
              </a:rPr>
              <a:t>Scientists say planets need to meet three main conditions to support life. Firstly, they must have liquid water, so their temperature must not be too high or too low. Secondly, the planets need to have the correct amount of air so that they can hold an atmosphere around. Finally, their size is also important. If a planet is too small, its gravity is not strong enough to hold an enough amount of air. If it is too big, its gravity will be so strong that it will hold too much air.</a:t>
            </a:r>
          </a:p>
          <a:p>
            <a:pPr algn="just"/>
            <a:r>
              <a:rPr lang="en-US" sz="2400" dirty="0">
                <a:solidFill>
                  <a:srgbClr val="000000"/>
                </a:solidFill>
                <a:latin typeface="Open Sans"/>
              </a:rPr>
              <a:t>Scientists are using space telescopes to find habitable planets. According to them, Mars is one of the most promising planets for life in our solar system. It is a planet like Earth. Its days last for 24.5 hours and its seasons are similar to Earth's. Although scientists have not found actual water on Mars, there seems to be traces of it on the planet's surface. However, the climate on Mars is unsuitable for human life because it is too cold and Mars lacks oxygen to support human life.</a:t>
            </a:r>
            <a:endParaRPr lang="en-US" sz="2400" b="0" i="0" dirty="0">
              <a:solidFill>
                <a:srgbClr val="000000"/>
              </a:solidFill>
              <a:effectLst/>
              <a:latin typeface="Open Sans"/>
            </a:endParaRPr>
          </a:p>
        </p:txBody>
      </p:sp>
      <p:pic>
        <p:nvPicPr>
          <p:cNvPr id="4" name="ttsmaker-file-2024-4-23-19-19-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5525" y="24543"/>
            <a:ext cx="609600" cy="609600"/>
          </a:xfrm>
          <a:prstGeom prst="rect">
            <a:avLst/>
          </a:prstGeom>
        </p:spPr>
      </p:pic>
    </p:spTree>
    <p:extLst>
      <p:ext uri="{BB962C8B-B14F-4D97-AF65-F5344CB8AC3E}">
        <p14:creationId xmlns:p14="http://schemas.microsoft.com/office/powerpoint/2010/main" val="1581505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87279" y="1136744"/>
            <a:ext cx="126587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and match the highlighted words in the text with their </a:t>
            </a:r>
          </a:p>
          <a:p>
            <a:pPr algn="just"/>
            <a:r>
              <a:rPr lang="en-US" sz="2400" b="1" dirty="0">
                <a:effectLst>
                  <a:glow rad="88900">
                    <a:schemeClr val="bg1"/>
                  </a:glow>
                </a:effectLst>
                <a:latin typeface="Arial" panose="020B0604020202020204" pitchFamily="34" charset="0"/>
                <a:cs typeface="Arial" panose="020B0604020202020204" pitchFamily="34" charset="0"/>
              </a:rPr>
              <a:t>meanings.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11" name="Table 10"/>
          <p:cNvGraphicFramePr/>
          <p:nvPr/>
        </p:nvGraphicFramePr>
        <p:xfrm>
          <a:off x="156845" y="2098040"/>
          <a:ext cx="6276340" cy="3300730"/>
        </p:xfrm>
        <a:graphic>
          <a:graphicData uri="http://schemas.openxmlformats.org/drawingml/2006/table">
            <a:tbl>
              <a:tblPr firstRow="1" bandRow="1">
                <a:tableStyleId>{5C22544A-7EE6-4342-B048-85BDC9FD1C3A}</a:tableStyleId>
              </a:tblPr>
              <a:tblGrid>
                <a:gridCol w="2067560">
                  <a:extLst>
                    <a:ext uri="{9D8B030D-6E8A-4147-A177-3AD203B41FA5}">
                      <a16:colId xmlns:a16="http://schemas.microsoft.com/office/drawing/2014/main" xmlns="" val="20000"/>
                    </a:ext>
                  </a:extLst>
                </a:gridCol>
                <a:gridCol w="4208780">
                  <a:extLst>
                    <a:ext uri="{9D8B030D-6E8A-4147-A177-3AD203B41FA5}">
                      <a16:colId xmlns:a16="http://schemas.microsoft.com/office/drawing/2014/main" xmlns="" val="20001"/>
                    </a:ext>
                  </a:extLst>
                </a:gridCol>
              </a:tblGrid>
              <a:tr h="831850">
                <a:tc>
                  <a:txBody>
                    <a:bodyPr/>
                    <a:lstStyle/>
                    <a:p>
                      <a:pPr>
                        <a:buNone/>
                      </a:pPr>
                      <a:r>
                        <a:rPr lang="en-US" sz="2500" b="0">
                          <a:solidFill>
                            <a:schemeClr val="accent5"/>
                          </a:solidFill>
                        </a:rPr>
                        <a:t>1. liquid</a:t>
                      </a:r>
                    </a:p>
                  </a:txBody>
                  <a:tcPr>
                    <a:solidFill>
                      <a:schemeClr val="accent4">
                        <a:lumMod val="20000"/>
                        <a:lumOff val="80000"/>
                      </a:schemeClr>
                    </a:solidFill>
                  </a:tcPr>
                </a:tc>
                <a:tc>
                  <a:txBody>
                    <a:bodyPr/>
                    <a:lstStyle/>
                    <a:p>
                      <a:pPr algn="just">
                        <a:buNone/>
                      </a:pPr>
                      <a:r>
                        <a:rPr lang="en-US" sz="2500" b="0">
                          <a:solidFill>
                            <a:schemeClr val="tx1"/>
                          </a:solidFill>
                        </a:rPr>
                        <a:t>a. suitable for people to live in</a:t>
                      </a:r>
                    </a:p>
                  </a:txBody>
                  <a:tcPr>
                    <a:solidFill>
                      <a:schemeClr val="accent4">
                        <a:lumMod val="20000"/>
                        <a:lumOff val="80000"/>
                      </a:schemeClr>
                    </a:solidFill>
                  </a:tcPr>
                </a:tc>
                <a:extLst>
                  <a:ext uri="{0D108BD9-81ED-4DB2-BD59-A6C34878D82A}">
                    <a16:rowId xmlns:a16="http://schemas.microsoft.com/office/drawing/2014/main" xmlns="" val="10000"/>
                  </a:ext>
                </a:extLst>
              </a:tr>
              <a:tr h="914400">
                <a:tc>
                  <a:txBody>
                    <a:bodyPr/>
                    <a:lstStyle/>
                    <a:p>
                      <a:pPr>
                        <a:buNone/>
                      </a:pPr>
                      <a:r>
                        <a:rPr lang="en-US" sz="2500">
                          <a:solidFill>
                            <a:schemeClr val="accent5"/>
                          </a:solidFill>
                        </a:rPr>
                        <a:t>2. gravity</a:t>
                      </a:r>
                    </a:p>
                  </a:txBody>
                  <a:tcPr>
                    <a:solidFill>
                      <a:schemeClr val="accent4">
                        <a:lumMod val="20000"/>
                        <a:lumOff val="80000"/>
                      </a:schemeClr>
                    </a:solidFill>
                  </a:tcPr>
                </a:tc>
                <a:tc>
                  <a:txBody>
                    <a:bodyPr/>
                    <a:lstStyle/>
                    <a:p>
                      <a:pPr algn="just">
                        <a:buNone/>
                      </a:pPr>
                      <a:r>
                        <a:rPr lang="en-US" sz="2500">
                          <a:solidFill>
                            <a:schemeClr val="tx1"/>
                          </a:solidFill>
                        </a:rPr>
                        <a:t>b. marks, objects, or signs that show that somebody or </a:t>
                      </a:r>
                    </a:p>
                    <a:p>
                      <a:pPr algn="just">
                        <a:buNone/>
                      </a:pPr>
                      <a:r>
                        <a:rPr lang="en-US" sz="2500">
                          <a:solidFill>
                            <a:schemeClr val="tx1"/>
                          </a:solidFill>
                        </a:rPr>
                        <a:t>something existed</a:t>
                      </a:r>
                    </a:p>
                  </a:txBody>
                  <a:tcPr>
                    <a:solidFill>
                      <a:schemeClr val="accent4">
                        <a:lumMod val="20000"/>
                        <a:lumOff val="80000"/>
                      </a:schemeClr>
                    </a:solidFill>
                  </a:tcPr>
                </a:tc>
                <a:extLst>
                  <a:ext uri="{0D108BD9-81ED-4DB2-BD59-A6C34878D82A}">
                    <a16:rowId xmlns:a16="http://schemas.microsoft.com/office/drawing/2014/main" xmlns="" val="10001"/>
                  </a:ext>
                </a:extLst>
              </a:tr>
              <a:tr h="914400">
                <a:tc>
                  <a:txBody>
                    <a:bodyPr/>
                    <a:lstStyle/>
                    <a:p>
                      <a:pPr>
                        <a:buNone/>
                      </a:pPr>
                      <a:r>
                        <a:rPr lang="en-US" sz="2500">
                          <a:solidFill>
                            <a:schemeClr val="accent5"/>
                          </a:solidFill>
                        </a:rPr>
                        <a:t>3. habitable</a:t>
                      </a:r>
                    </a:p>
                  </a:txBody>
                  <a:tcPr>
                    <a:solidFill>
                      <a:schemeClr val="accent4">
                        <a:lumMod val="20000"/>
                        <a:lumOff val="80000"/>
                      </a:schemeClr>
                    </a:solidFill>
                  </a:tcPr>
                </a:tc>
                <a:tc>
                  <a:txBody>
                    <a:bodyPr/>
                    <a:lstStyle/>
                    <a:p>
                      <a:pPr algn="just">
                        <a:buNone/>
                      </a:pPr>
                      <a:r>
                        <a:rPr lang="en-US" sz="2500">
                          <a:solidFill>
                            <a:schemeClr val="tx1"/>
                          </a:solidFill>
                        </a:rPr>
                        <a:t>c. in the form of a substance that flows freely and is not a solid or a gas</a:t>
                      </a:r>
                    </a:p>
                  </a:txBody>
                  <a:tcPr>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14" name="Content Placeholder 13"/>
          <p:cNvGraphicFramePr>
            <a:graphicFrameLocks noGrp="1"/>
          </p:cNvGraphicFramePr>
          <p:nvPr>
            <p:ph idx="1"/>
          </p:nvPr>
        </p:nvGraphicFramePr>
        <p:xfrm>
          <a:off x="6605270" y="2174240"/>
          <a:ext cx="5265420" cy="2802890"/>
        </p:xfrm>
        <a:graphic>
          <a:graphicData uri="http://schemas.openxmlformats.org/drawingml/2006/table">
            <a:tbl>
              <a:tblPr firstRow="1" bandRow="1">
                <a:tableStyleId>{5C22544A-7EE6-4342-B048-85BDC9FD1C3A}</a:tableStyleId>
              </a:tblPr>
              <a:tblGrid>
                <a:gridCol w="1831340">
                  <a:extLst>
                    <a:ext uri="{9D8B030D-6E8A-4147-A177-3AD203B41FA5}">
                      <a16:colId xmlns:a16="http://schemas.microsoft.com/office/drawing/2014/main" xmlns="" val="20000"/>
                    </a:ext>
                  </a:extLst>
                </a:gridCol>
                <a:gridCol w="3434080">
                  <a:extLst>
                    <a:ext uri="{9D8B030D-6E8A-4147-A177-3AD203B41FA5}">
                      <a16:colId xmlns:a16="http://schemas.microsoft.com/office/drawing/2014/main" xmlns="" val="20001"/>
                    </a:ext>
                  </a:extLst>
                </a:gridCol>
              </a:tblGrid>
              <a:tr h="1401445">
                <a:tc>
                  <a:txBody>
                    <a:bodyPr/>
                    <a:lstStyle/>
                    <a:p>
                      <a:pPr>
                        <a:buNone/>
                      </a:pPr>
                      <a:r>
                        <a:rPr lang="en-US" sz="2500" b="0">
                          <a:solidFill>
                            <a:schemeClr val="accent5"/>
                          </a:solidFill>
                        </a:rPr>
                        <a:t>4.promising</a:t>
                      </a:r>
                    </a:p>
                  </a:txBody>
                  <a:tcPr>
                    <a:solidFill>
                      <a:schemeClr val="accent4">
                        <a:lumMod val="20000"/>
                        <a:lumOff val="80000"/>
                      </a:schemeClr>
                    </a:solidFill>
                  </a:tcPr>
                </a:tc>
                <a:tc>
                  <a:txBody>
                    <a:bodyPr/>
                    <a:lstStyle/>
                    <a:p>
                      <a:pPr algn="just">
                        <a:buNone/>
                      </a:pPr>
                      <a:r>
                        <a:rPr lang="en-US" sz="2500" b="0">
                          <a:solidFill>
                            <a:schemeClr val="tx1"/>
                          </a:solidFill>
                        </a:rPr>
                        <a:t>d. the force that causes  something to fall to the ground</a:t>
                      </a:r>
                    </a:p>
                  </a:txBody>
                  <a:tcPr>
                    <a:solidFill>
                      <a:schemeClr val="accent4">
                        <a:lumMod val="20000"/>
                        <a:lumOff val="80000"/>
                      </a:schemeClr>
                    </a:solidFill>
                  </a:tcPr>
                </a:tc>
                <a:extLst>
                  <a:ext uri="{0D108BD9-81ED-4DB2-BD59-A6C34878D82A}">
                    <a16:rowId xmlns:a16="http://schemas.microsoft.com/office/drawing/2014/main" xmlns="" val="10000"/>
                  </a:ext>
                </a:extLst>
              </a:tr>
              <a:tr h="1401445">
                <a:tc>
                  <a:txBody>
                    <a:bodyPr/>
                    <a:lstStyle/>
                    <a:p>
                      <a:pPr>
                        <a:buNone/>
                      </a:pPr>
                      <a:r>
                        <a:rPr lang="en-US" sz="2500">
                          <a:solidFill>
                            <a:schemeClr val="accent5"/>
                          </a:solidFill>
                        </a:rPr>
                        <a:t>5.traces</a:t>
                      </a:r>
                    </a:p>
                  </a:txBody>
                  <a:tcPr>
                    <a:solidFill>
                      <a:schemeClr val="accent4">
                        <a:lumMod val="20000"/>
                        <a:lumOff val="80000"/>
                      </a:schemeClr>
                    </a:solidFill>
                  </a:tcPr>
                </a:tc>
                <a:tc>
                  <a:txBody>
                    <a:bodyPr/>
                    <a:lstStyle/>
                    <a:p>
                      <a:pPr algn="just">
                        <a:buNone/>
                      </a:pPr>
                      <a:r>
                        <a:rPr lang="en-US" sz="2500">
                          <a:solidFill>
                            <a:schemeClr val="tx1"/>
                          </a:solidFill>
                        </a:rPr>
                        <a:t>e. showing signs of being good or successful</a:t>
                      </a:r>
                    </a:p>
                  </a:txBody>
                  <a:tcPr>
                    <a:solidFill>
                      <a:schemeClr val="accent4">
                        <a:lumMod val="20000"/>
                        <a:lumOff val="80000"/>
                      </a:schemeClr>
                    </a:solidFill>
                  </a:tcPr>
                </a:tc>
                <a:extLst>
                  <a:ext uri="{0D108BD9-81ED-4DB2-BD59-A6C34878D82A}">
                    <a16:rowId xmlns:a16="http://schemas.microsoft.com/office/drawing/2014/main" xmlns="" val="10001"/>
                  </a:ext>
                </a:extLst>
              </a:tr>
            </a:tbl>
          </a:graphicData>
        </a:graphic>
      </p:graphicFrame>
      <p:sp>
        <p:nvSpPr>
          <p:cNvPr id="100" name="Text Box 99"/>
          <p:cNvSpPr txBox="1"/>
          <p:nvPr/>
        </p:nvSpPr>
        <p:spPr>
          <a:xfrm>
            <a:off x="3684905" y="5739130"/>
            <a:ext cx="5080000" cy="553085"/>
          </a:xfrm>
          <a:prstGeom prst="rect">
            <a:avLst/>
          </a:prstGeom>
          <a:noFill/>
          <a:ln w="9525">
            <a:noFill/>
          </a:ln>
        </p:spPr>
        <p:txBody>
          <a:bodyPr>
            <a:spAutoFit/>
          </a:bodyPr>
          <a:lstStyle/>
          <a:p>
            <a:pPr indent="0"/>
            <a:r>
              <a:rPr lang="en-US" sz="3000" b="1">
                <a:solidFill>
                  <a:srgbClr val="FF0000"/>
                </a:solidFill>
                <a:latin typeface="Calibri" panose="020F0502020204030204" pitchFamily="34" charset="0"/>
                <a:cs typeface="CIDFont" charset="0"/>
              </a:rPr>
              <a:t>1. c   2. d    3. a      4. e       5. 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3465" y="1339215"/>
            <a:ext cx="1265872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text again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2" name="Content Placeholder 1"/>
          <p:cNvSpPr>
            <a:spLocks noGrp="1"/>
          </p:cNvSpPr>
          <p:nvPr>
            <p:ph idx="1"/>
          </p:nvPr>
        </p:nvSpPr>
        <p:spPr>
          <a:xfrm>
            <a:off x="828040" y="1896745"/>
            <a:ext cx="10515600" cy="4682490"/>
          </a:xfrm>
        </p:spPr>
        <p:txBody>
          <a:bodyPr>
            <a:normAutofit lnSpcReduction="10000"/>
          </a:bodyPr>
          <a:lstStyle/>
          <a:p>
            <a:pPr marL="0" indent="0">
              <a:buNone/>
            </a:pPr>
            <a:r>
              <a:rPr lang="en-US"/>
              <a:t>1. What are humans still wondering nowadays?</a:t>
            </a:r>
          </a:p>
          <a:p>
            <a:pPr marL="0" indent="0">
              <a:buNone/>
            </a:pPr>
            <a:endParaRPr lang="en-US"/>
          </a:p>
          <a:p>
            <a:pPr marL="0" indent="0">
              <a:buNone/>
            </a:pPr>
            <a:r>
              <a:rPr lang="en-US"/>
              <a:t>2. Why does a habitable planet need to have the correct amount of air?</a:t>
            </a:r>
          </a:p>
          <a:p>
            <a:pPr marL="0" indent="0">
              <a:buNone/>
            </a:pPr>
            <a:r>
              <a:rPr lang="en-US"/>
              <a:t> </a:t>
            </a:r>
          </a:p>
          <a:p>
            <a:pPr marL="0" indent="0">
              <a:buNone/>
            </a:pPr>
            <a:endParaRPr lang="en-US"/>
          </a:p>
          <a:p>
            <a:pPr marL="0" indent="0">
              <a:buNone/>
            </a:pPr>
            <a:r>
              <a:rPr lang="en-US"/>
              <a:t>3. What happens if a planet is too small?</a:t>
            </a:r>
          </a:p>
          <a:p>
            <a:pPr marL="0" indent="0">
              <a:buNone/>
            </a:pPr>
            <a:endParaRPr lang="en-US"/>
          </a:p>
          <a:p>
            <a:pPr marL="0" indent="0">
              <a:buNone/>
            </a:pPr>
            <a:r>
              <a:rPr lang="en-US"/>
              <a:t>4. How long does a day on Mars last?</a:t>
            </a:r>
          </a:p>
          <a:p>
            <a:pPr marL="0" indent="0">
              <a:buNone/>
            </a:pPr>
            <a:endParaRPr lang="en-US"/>
          </a:p>
          <a:p>
            <a:pPr marL="0" indent="0">
              <a:buNone/>
            </a:pPr>
            <a:r>
              <a:rPr lang="en-US"/>
              <a:t>5. Why can we not live on Mars?</a:t>
            </a:r>
          </a:p>
        </p:txBody>
      </p:sp>
      <p:sp>
        <p:nvSpPr>
          <p:cNvPr id="6" name="TextBox 3"/>
          <p:cNvSpPr txBox="1"/>
          <p:nvPr/>
        </p:nvSpPr>
        <p:spPr>
          <a:xfrm>
            <a:off x="1195705" y="2202180"/>
            <a:ext cx="10694670" cy="521970"/>
          </a:xfrm>
          <a:prstGeom prst="rect">
            <a:avLst/>
          </a:prstGeom>
          <a:noFill/>
        </p:spPr>
        <p:txBody>
          <a:bodyPr wrap="square" rtlCol="0">
            <a:spAutoFit/>
          </a:bodyPr>
          <a:lstStyle/>
          <a:p>
            <a:pPr algn="just"/>
            <a:r>
              <a:rPr lang="en-US" sz="2800" dirty="0">
                <a:solidFill>
                  <a:srgbClr val="FF0000"/>
                </a:solidFill>
              </a:rPr>
              <a:t>They are still wondering what planets in outer space might support life. </a:t>
            </a:r>
          </a:p>
        </p:txBody>
      </p:sp>
      <p:sp>
        <p:nvSpPr>
          <p:cNvPr id="3" name="TextBox 3"/>
          <p:cNvSpPr txBox="1"/>
          <p:nvPr/>
        </p:nvSpPr>
        <p:spPr>
          <a:xfrm>
            <a:off x="1195705" y="3056255"/>
            <a:ext cx="10690225" cy="953135"/>
          </a:xfrm>
          <a:prstGeom prst="rect">
            <a:avLst/>
          </a:prstGeom>
          <a:noFill/>
        </p:spPr>
        <p:txBody>
          <a:bodyPr wrap="square" rtlCol="0">
            <a:spAutoFit/>
          </a:bodyPr>
          <a:lstStyle/>
          <a:p>
            <a:pPr algn="just"/>
            <a:r>
              <a:rPr lang="en-US" sz="2800" dirty="0">
                <a:solidFill>
                  <a:srgbClr val="FF0000"/>
                </a:solidFill>
              </a:rPr>
              <a:t>It needs to have the correct amount of air to hold an atmosphere around it.  </a:t>
            </a:r>
          </a:p>
        </p:txBody>
      </p:sp>
      <p:sp>
        <p:nvSpPr>
          <p:cNvPr id="4" name="TextBox 3"/>
          <p:cNvSpPr txBox="1"/>
          <p:nvPr/>
        </p:nvSpPr>
        <p:spPr>
          <a:xfrm>
            <a:off x="1195705" y="4579620"/>
            <a:ext cx="10690225" cy="521970"/>
          </a:xfrm>
          <a:prstGeom prst="rect">
            <a:avLst/>
          </a:prstGeom>
          <a:noFill/>
        </p:spPr>
        <p:txBody>
          <a:bodyPr wrap="square" rtlCol="0">
            <a:spAutoFit/>
          </a:bodyPr>
          <a:lstStyle/>
          <a:p>
            <a:pPr algn="just"/>
            <a:r>
              <a:rPr lang="en-US" sz="2800" dirty="0">
                <a:solidFill>
                  <a:srgbClr val="FF0000"/>
                </a:solidFill>
              </a:rPr>
              <a:t>Its gravity is not strong enough to hold an enough amount of air. </a:t>
            </a:r>
          </a:p>
        </p:txBody>
      </p:sp>
      <p:sp>
        <p:nvSpPr>
          <p:cNvPr id="5" name="TextBox 3"/>
          <p:cNvSpPr txBox="1"/>
          <p:nvPr/>
        </p:nvSpPr>
        <p:spPr>
          <a:xfrm>
            <a:off x="1053465" y="5475224"/>
            <a:ext cx="10690225" cy="521970"/>
          </a:xfrm>
          <a:prstGeom prst="rect">
            <a:avLst/>
          </a:prstGeom>
          <a:noFill/>
        </p:spPr>
        <p:txBody>
          <a:bodyPr wrap="square" rtlCol="0">
            <a:spAutoFit/>
          </a:bodyPr>
          <a:lstStyle/>
          <a:p>
            <a:pPr algn="just"/>
            <a:r>
              <a:rPr lang="en-US" sz="2800" dirty="0">
                <a:solidFill>
                  <a:srgbClr val="FF0000"/>
                </a:solidFill>
              </a:rPr>
              <a:t> Its day lasts for 24.5 hours. </a:t>
            </a:r>
          </a:p>
        </p:txBody>
      </p:sp>
      <p:sp>
        <p:nvSpPr>
          <p:cNvPr id="7" name="TextBox 3"/>
          <p:cNvSpPr txBox="1"/>
          <p:nvPr/>
        </p:nvSpPr>
        <p:spPr>
          <a:xfrm>
            <a:off x="1053465" y="6370184"/>
            <a:ext cx="10690225" cy="521970"/>
          </a:xfrm>
          <a:prstGeom prst="rect">
            <a:avLst/>
          </a:prstGeom>
          <a:noFill/>
        </p:spPr>
        <p:txBody>
          <a:bodyPr wrap="square" rtlCol="0">
            <a:spAutoFit/>
          </a:bodyPr>
          <a:lstStyle/>
          <a:p>
            <a:pPr algn="just"/>
            <a:r>
              <a:rPr lang="en-US" sz="2800" dirty="0">
                <a:solidFill>
                  <a:srgbClr val="FF0000"/>
                </a:solidFill>
              </a:rPr>
              <a:t>Because it is too cold and lacks oxygen.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5" grpId="0"/>
      <p:bldP spid="5"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9485" y="1186815"/>
            <a:ext cx="1111821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Work in pairs.Tick (√) the boxes to show what conditions a planet needs to support human life.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9" name="Text Box 8"/>
          <p:cNvSpPr txBox="1"/>
          <p:nvPr/>
        </p:nvSpPr>
        <p:spPr>
          <a:xfrm>
            <a:off x="487045" y="2292985"/>
            <a:ext cx="8969375" cy="4246245"/>
          </a:xfrm>
          <a:prstGeom prst="rect">
            <a:avLst/>
          </a:prstGeom>
          <a:noFill/>
        </p:spPr>
        <p:txBody>
          <a:bodyPr wrap="square" rtlCol="0" anchor="t">
            <a:spAutoFit/>
          </a:bodyPr>
          <a:lstStyle/>
          <a:p>
            <a:pPr algn="just"/>
            <a:r>
              <a:rPr lang="en-US" sz="3000" b="1"/>
              <a:t>1. There must be enough liquid water on the planet.</a:t>
            </a:r>
          </a:p>
          <a:p>
            <a:pPr algn="just"/>
            <a:endParaRPr lang="en-US" sz="3000" b="1"/>
          </a:p>
          <a:p>
            <a:pPr algn="just"/>
            <a:r>
              <a:rPr lang="en-US" sz="3000" b="1"/>
              <a:t>2. The planet must have craters on its surface.</a:t>
            </a:r>
          </a:p>
          <a:p>
            <a:pPr algn="just"/>
            <a:endParaRPr lang="en-US" sz="3000" b="1"/>
          </a:p>
          <a:p>
            <a:pPr algn="just"/>
            <a:r>
              <a:rPr lang="en-US" sz="3000" b="1"/>
              <a:t>3. The planet must hold an atmosphere.</a:t>
            </a:r>
          </a:p>
          <a:p>
            <a:pPr algn="just"/>
            <a:endParaRPr lang="en-US" sz="3000" b="1"/>
          </a:p>
          <a:p>
            <a:pPr algn="just"/>
            <a:r>
              <a:rPr lang="en-US" sz="3000" b="1"/>
              <a:t>4. The planet must have at least two moons.</a:t>
            </a:r>
          </a:p>
          <a:p>
            <a:pPr algn="just"/>
            <a:endParaRPr lang="en-US" sz="3000" b="1"/>
          </a:p>
          <a:p>
            <a:pPr algn="just"/>
            <a:r>
              <a:rPr lang="en-US" sz="3000" b="1"/>
              <a:t>5. The planet must have enough oxygen in the air.</a:t>
            </a:r>
          </a:p>
        </p:txBody>
      </p:sp>
      <p:sp>
        <p:nvSpPr>
          <p:cNvPr id="13" name="Rectangles 12"/>
          <p:cNvSpPr/>
          <p:nvPr/>
        </p:nvSpPr>
        <p:spPr>
          <a:xfrm>
            <a:off x="9056370" y="220472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9056370" y="304546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s 21"/>
          <p:cNvSpPr/>
          <p:nvPr/>
        </p:nvSpPr>
        <p:spPr>
          <a:xfrm>
            <a:off x="9056370" y="5104765"/>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s 24"/>
          <p:cNvSpPr/>
          <p:nvPr/>
        </p:nvSpPr>
        <p:spPr>
          <a:xfrm>
            <a:off x="9056370" y="3995420"/>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s 26"/>
          <p:cNvSpPr/>
          <p:nvPr/>
        </p:nvSpPr>
        <p:spPr>
          <a:xfrm>
            <a:off x="9056370" y="5956935"/>
            <a:ext cx="400050" cy="502285"/>
          </a:xfrm>
          <a:prstGeom prst="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59485" y="1318895"/>
            <a:ext cx="1111821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Can you add other conditions for a habitable planet?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9" name="Text Box 8"/>
          <p:cNvSpPr txBox="1"/>
          <p:nvPr/>
        </p:nvSpPr>
        <p:spPr>
          <a:xfrm>
            <a:off x="487045" y="1803400"/>
            <a:ext cx="8969375" cy="553085"/>
          </a:xfrm>
          <a:prstGeom prst="rect">
            <a:avLst/>
          </a:prstGeom>
          <a:noFill/>
        </p:spPr>
        <p:txBody>
          <a:bodyPr wrap="square" rtlCol="0" anchor="t">
            <a:spAutoFit/>
          </a:bodyPr>
          <a:lstStyle/>
          <a:p>
            <a:pPr algn="just"/>
            <a:r>
              <a:rPr lang="en-US" sz="3000" b="1">
                <a:solidFill>
                  <a:srgbClr val="FF0000"/>
                </a:solidFill>
              </a:rPr>
              <a:t>Some ideas:</a:t>
            </a:r>
          </a:p>
        </p:txBody>
      </p:sp>
      <p:sp>
        <p:nvSpPr>
          <p:cNvPr id="100" name="Text Box 99"/>
          <p:cNvSpPr txBox="1"/>
          <p:nvPr/>
        </p:nvSpPr>
        <p:spPr>
          <a:xfrm>
            <a:off x="487045" y="2356485"/>
            <a:ext cx="10403205" cy="3970318"/>
          </a:xfrm>
          <a:prstGeom prst="rect">
            <a:avLst/>
          </a:prstGeom>
          <a:noFill/>
          <a:ln w="9525">
            <a:noFill/>
          </a:ln>
        </p:spPr>
        <p:txBody>
          <a:bodyPr wrap="square">
            <a:spAutoFit/>
          </a:bodyPr>
          <a:lstStyle/>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experience at least two seasons.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planet's temperature of the planet must be suitable for humans to live on it.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There must be enough sources of energy on the planet.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be a comfortable distance away from a star.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rotate on its axis and revolve.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hold an atmosphere.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stars around the planet must be stable. </a:t>
            </a:r>
            <a:endParaRPr lang="en-US" sz="2800" b="0" dirty="0">
              <a:solidFill>
                <a:srgbClr val="000000"/>
              </a:solidFill>
              <a:latin typeface="Calibri" panose="020F0502020204030204" pitchFamily="34" charset="0"/>
              <a:cs typeface="CIDFont" charset="0"/>
            </a:endParaRPr>
          </a:p>
          <a:p>
            <a:pPr indent="0"/>
            <a:r>
              <a:rPr lang="en-US" sz="2800" b="0" dirty="0">
                <a:solidFill>
                  <a:srgbClr val="000000"/>
                </a:solidFill>
                <a:latin typeface="Calibri" panose="020F0502020204030204" pitchFamily="34" charset="0"/>
                <a:cs typeface="CIDFont" charset="0"/>
              </a:rPr>
              <a:t>–</a:t>
            </a:r>
            <a:r>
              <a:rPr lang="en-US" sz="2800" b="0" i="1" dirty="0">
                <a:solidFill>
                  <a:srgbClr val="000000"/>
                </a:solidFill>
                <a:latin typeface="Calibri" panose="020F0502020204030204" pitchFamily="34" charset="0"/>
                <a:cs typeface="CIDFont" charset="0"/>
              </a:rPr>
              <a:t> The planet must have carbon that is found in all living things.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49325" y="1237615"/>
            <a:ext cx="11118215" cy="1198880"/>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Take turns to talk about the conditions you think are required for a planet to support human life. Use the information in        and your own ideas.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grpSp>
        <p:nvGrpSpPr>
          <p:cNvPr id="7" name="Group 6"/>
          <p:cNvGrpSpPr/>
          <p:nvPr/>
        </p:nvGrpSpPr>
        <p:grpSpPr>
          <a:xfrm>
            <a:off x="10862310" y="1483995"/>
            <a:ext cx="502920" cy="706755"/>
            <a:chOff x="16743" y="2337"/>
            <a:chExt cx="792" cy="1113"/>
          </a:xfrm>
        </p:grpSpPr>
        <p:sp>
          <p:nvSpPr>
            <p:cNvPr id="2" name="Rounded Rectangle 1"/>
            <p:cNvSpPr/>
            <p:nvPr/>
          </p:nvSpPr>
          <p:spPr>
            <a:xfrm>
              <a:off x="16743" y="2498"/>
              <a:ext cx="792" cy="792"/>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 name="TextBox 16"/>
            <p:cNvSpPr txBox="1"/>
            <p:nvPr/>
          </p:nvSpPr>
          <p:spPr>
            <a:xfrm>
              <a:off x="16826" y="2337"/>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sp>
        <p:nvSpPr>
          <p:cNvPr id="10" name="Text Box 9"/>
          <p:cNvSpPr txBox="1"/>
          <p:nvPr/>
        </p:nvSpPr>
        <p:spPr>
          <a:xfrm>
            <a:off x="989965" y="2436495"/>
            <a:ext cx="10677525" cy="1568450"/>
          </a:xfrm>
          <a:prstGeom prst="rect">
            <a:avLst/>
          </a:prstGeom>
          <a:noFill/>
        </p:spPr>
        <p:txBody>
          <a:bodyPr wrap="square" rtlCol="0" anchor="t">
            <a:spAutoFit/>
          </a:bodyPr>
          <a:lstStyle/>
          <a:p>
            <a:r>
              <a:rPr lang="en-US" sz="3200" b="1" u="sng"/>
              <a:t>Example:</a:t>
            </a:r>
            <a:r>
              <a:rPr lang="en-US" sz="3200"/>
              <a:t> There are some conditions planets must have to support human life on them. First, the most important </a:t>
            </a:r>
          </a:p>
          <a:p>
            <a:r>
              <a:rPr lang="en-US" sz="3200"/>
              <a:t>condition is that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49325" y="1237615"/>
            <a:ext cx="11118215" cy="1198880"/>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groups. Take turns to talk about the conditions you think are required for a planet to support human life. Use the information in        and your own ideas.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SPEAKING</a:t>
            </a:r>
          </a:p>
        </p:txBody>
      </p:sp>
      <p:grpSp>
        <p:nvGrpSpPr>
          <p:cNvPr id="7" name="Group 6"/>
          <p:cNvGrpSpPr/>
          <p:nvPr/>
        </p:nvGrpSpPr>
        <p:grpSpPr>
          <a:xfrm>
            <a:off x="10862310" y="1483995"/>
            <a:ext cx="502920" cy="706755"/>
            <a:chOff x="16743" y="2337"/>
            <a:chExt cx="792" cy="1113"/>
          </a:xfrm>
        </p:grpSpPr>
        <p:sp>
          <p:nvSpPr>
            <p:cNvPr id="2" name="Rounded Rectangle 1"/>
            <p:cNvSpPr/>
            <p:nvPr/>
          </p:nvSpPr>
          <p:spPr>
            <a:xfrm>
              <a:off x="16743" y="2498"/>
              <a:ext cx="792" cy="792"/>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 name="TextBox 16"/>
            <p:cNvSpPr txBox="1"/>
            <p:nvPr/>
          </p:nvSpPr>
          <p:spPr>
            <a:xfrm>
              <a:off x="16826" y="2337"/>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sp>
        <p:nvSpPr>
          <p:cNvPr id="10" name="Text Box 9"/>
          <p:cNvSpPr txBox="1"/>
          <p:nvPr/>
        </p:nvSpPr>
        <p:spPr>
          <a:xfrm>
            <a:off x="989965" y="2436495"/>
            <a:ext cx="10677525" cy="3539430"/>
          </a:xfrm>
          <a:prstGeom prst="rect">
            <a:avLst/>
          </a:prstGeom>
          <a:noFill/>
        </p:spPr>
        <p:txBody>
          <a:bodyPr wrap="square" rtlCol="0" anchor="t">
            <a:spAutoFit/>
          </a:bodyPr>
          <a:lstStyle/>
          <a:p>
            <a:r>
              <a:rPr lang="en-US" sz="3200" b="1" u="sng" dirty="0"/>
              <a:t>Example:</a:t>
            </a:r>
            <a:r>
              <a:rPr lang="en-US" sz="3200" dirty="0"/>
              <a:t> </a:t>
            </a:r>
            <a:endParaRPr lang="en-US" sz="3200" dirty="0" smtClean="0"/>
          </a:p>
          <a:p>
            <a:r>
              <a:rPr lang="en-US" sz="3200"/>
              <a:t> </a:t>
            </a:r>
            <a:r>
              <a:rPr lang="en-US" sz="3200" smtClean="0"/>
              <a:t>      There </a:t>
            </a:r>
            <a:r>
              <a:rPr lang="en-US" sz="3200" dirty="0"/>
              <a:t>are some conditions planets must have to support human life on them. First, the most important </a:t>
            </a:r>
          </a:p>
          <a:p>
            <a:r>
              <a:rPr lang="en-US" sz="3200" dirty="0"/>
              <a:t>condition is that </a:t>
            </a:r>
            <a:r>
              <a:rPr lang="en-US" sz="3200" dirty="0" smtClean="0"/>
              <a:t>there </a:t>
            </a:r>
            <a:r>
              <a:rPr lang="en-US" sz="3200" dirty="0"/>
              <a:t>must be enough liquid water on the planet. Second, the planet must hold an atmosphere. And the planet must have enough oxygen in the air for people to survive.</a:t>
            </a:r>
            <a:r>
              <a:rPr lang="en-US" sz="3200" dirty="0" smtClean="0"/>
              <a:t>..</a:t>
            </a:r>
            <a:endParaRPr lang="en-US" sz="3200" dirty="0"/>
          </a:p>
        </p:txBody>
      </p:sp>
    </p:spTree>
    <p:extLst>
      <p:ext uri="{BB962C8B-B14F-4D97-AF65-F5344CB8AC3E}">
        <p14:creationId xmlns:p14="http://schemas.microsoft.com/office/powerpoint/2010/main" val="6345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748591" y="2335470"/>
            <a:ext cx="9770226" cy="396938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charset="0"/>
              <a:buChar char="ü"/>
            </a:pPr>
            <a:r>
              <a:rPr lang="en-US" sz="2800">
                <a:sym typeface="+mn-ea"/>
              </a:rPr>
              <a:t>Read for specific information about the possibility of life on other planets. </a:t>
            </a:r>
          </a:p>
          <a:p>
            <a:pPr marL="457200" indent="-457200">
              <a:lnSpc>
                <a:spcPct val="150000"/>
              </a:lnSpc>
              <a:buFont typeface="Wingdings" panose="05000000000000000000" charset="0"/>
              <a:buChar char="ü"/>
            </a:pPr>
            <a:r>
              <a:rPr lang="en-US" sz="2800">
                <a:sym typeface="+mn-ea"/>
              </a:rPr>
              <a:t>Talk about the conditions needed for planets to support human life.</a:t>
            </a:r>
            <a:endParaRPr lang="en-US" sz="2800"/>
          </a:p>
          <a:p>
            <a:pPr indent="0">
              <a:lnSpc>
                <a:spcPct val="150000"/>
              </a:lnSpc>
              <a:buFont typeface="Wingdings" panose="05000000000000000000" pitchFamily="2" charset="2"/>
              <a:buNone/>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870" y="112395"/>
            <a:ext cx="828040" cy="709295"/>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044700" y="99695"/>
            <a:ext cx="1280795" cy="706755"/>
          </a:xfrm>
          <a:prstGeom prst="rect">
            <a:avLst/>
          </a:prstGeom>
          <a:noFill/>
        </p:spPr>
        <p:txBody>
          <a:bodyPr wrap="square" rtlCol="0">
            <a:spAutoFit/>
          </a:bodyPr>
          <a:lstStyle/>
          <a:p>
            <a:pPr algn="ctr"/>
            <a:r>
              <a:rPr lang="en-US" sz="4000" b="1" dirty="0">
                <a:solidFill>
                  <a:schemeClr val="bg1"/>
                </a:solidFill>
                <a:latin typeface="Myriad Pro" pitchFamily="34" charset="0"/>
              </a:rPr>
              <a:t>12</a:t>
            </a:r>
          </a:p>
        </p:txBody>
      </p:sp>
      <p:sp>
        <p:nvSpPr>
          <p:cNvPr id="15" name="TextBox 14"/>
          <p:cNvSpPr txBox="1"/>
          <p:nvPr/>
        </p:nvSpPr>
        <p:spPr>
          <a:xfrm>
            <a:off x="4222750" y="1595120"/>
            <a:ext cx="4799965" cy="460375"/>
          </a:xfrm>
          <a:prstGeom prst="rect">
            <a:avLst/>
          </a:prstGeom>
          <a:noFill/>
        </p:spPr>
        <p:txBody>
          <a:bodyPr wrap="square" rtlCol="0">
            <a:spAutoFit/>
          </a:bodyPr>
          <a:lstStyle/>
          <a:p>
            <a:r>
              <a:rPr lang="en-US" sz="2400" b="1" dirty="0">
                <a:solidFill>
                  <a:schemeClr val="bg1"/>
                </a:solidFill>
              </a:rPr>
              <a:t>LESSON 5: SKILLS 1</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READING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SPEAKING</a:t>
            </a:r>
          </a:p>
        </p:txBody>
      </p:sp>
      <p:pic>
        <p:nvPicPr>
          <p:cNvPr id="13" name="Picture 12" descr="tải xuống (2)"/>
          <p:cNvPicPr>
            <a:picLocks noChangeAspect="1"/>
          </p:cNvPicPr>
          <p:nvPr/>
        </p:nvPicPr>
        <p:blipFill>
          <a:blip r:embed="rId4"/>
          <a:stretch>
            <a:fillRect/>
          </a:stretch>
        </p:blipFill>
        <p:spPr>
          <a:xfrm>
            <a:off x="2533015" y="3293745"/>
            <a:ext cx="3131185" cy="1920240"/>
          </a:xfrm>
          <a:prstGeom prst="rect">
            <a:avLst/>
          </a:prstGeom>
        </p:spPr>
      </p:pic>
      <p:pic>
        <p:nvPicPr>
          <p:cNvPr id="14" name="Picture 13" descr="detailsp (1) (1)"/>
          <p:cNvPicPr>
            <a:picLocks noChangeAspect="1"/>
          </p:cNvPicPr>
          <p:nvPr/>
        </p:nvPicPr>
        <p:blipFill>
          <a:blip r:embed="rId5"/>
          <a:stretch>
            <a:fillRect/>
          </a:stretch>
        </p:blipFill>
        <p:spPr>
          <a:xfrm>
            <a:off x="6320155" y="3109595"/>
            <a:ext cx="3274060" cy="23412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737235"/>
          </a:xfrm>
          <a:prstGeom prst="rect">
            <a:avLst/>
          </a:prstGeom>
          <a:noFill/>
        </p:spPr>
        <p:txBody>
          <a:bodyPr wrap="square" rtlCol="0">
            <a:spAutoFit/>
          </a:bodyPr>
          <a:lstStyle/>
          <a:p>
            <a:pPr>
              <a:lnSpc>
                <a:spcPct val="150000"/>
              </a:lnSpc>
            </a:pPr>
            <a:r>
              <a:rPr lang="en-US" sz="2800"/>
              <a:t>Do exercise in workbook</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0" y="916305"/>
            <a:ext cx="12011660" cy="7507605"/>
          </a:xfrm>
          <a:prstGeom prst="rect">
            <a:avLst/>
          </a:prstGeom>
        </p:spPr>
      </p:pic>
      <p:sp>
        <p:nvSpPr>
          <p:cNvPr id="12" name="TextBox 11"/>
          <p:cNvSpPr txBox="1"/>
          <p:nvPr/>
        </p:nvSpPr>
        <p:spPr>
          <a:xfrm>
            <a:off x="989965" y="1298575"/>
            <a:ext cx="1111821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Discuss the following questions.</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139190" y="2226945"/>
            <a:ext cx="9853930" cy="19380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b="1" dirty="0">
                <a:solidFill>
                  <a:schemeClr val="bg1"/>
                </a:solidFill>
              </a:rPr>
              <a:t>1. What do you know about other planets?</a:t>
            </a:r>
          </a:p>
          <a:p>
            <a:endParaRPr lang="en-US" sz="3000" b="1" dirty="0">
              <a:solidFill>
                <a:schemeClr val="bg1"/>
              </a:solidFill>
            </a:endParaRPr>
          </a:p>
          <a:p>
            <a:endParaRPr lang="en-US" sz="3000" b="1" dirty="0">
              <a:solidFill>
                <a:schemeClr val="bg1"/>
              </a:solidFill>
            </a:endParaRPr>
          </a:p>
          <a:p>
            <a:r>
              <a:rPr lang="en-US" sz="3000" b="1" dirty="0">
                <a:solidFill>
                  <a:schemeClr val="bg1"/>
                </a:solidFill>
              </a:rPr>
              <a:t>2. Would you like to live on another planet?  Why / Why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612111" y="174921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liquid </a:t>
            </a:r>
            <a:r>
              <a:rPr lang="en-US" sz="4800" b="1" dirty="0">
                <a:solidFill>
                  <a:srgbClr val="AD4F0F"/>
                </a:solidFill>
                <a:cs typeface="Calibri" panose="020F0502020204030204" pitchFamily="34" charset="0"/>
              </a:rPr>
              <a:t>(n)</a:t>
            </a:r>
          </a:p>
        </p:txBody>
      </p:sp>
      <p:sp>
        <p:nvSpPr>
          <p:cNvPr id="12" name="Rectangle 11"/>
          <p:cNvSpPr/>
          <p:nvPr/>
        </p:nvSpPr>
        <p:spPr>
          <a:xfrm>
            <a:off x="994681" y="4050460"/>
            <a:ext cx="4050892" cy="645160"/>
          </a:xfrm>
          <a:prstGeom prst="rect">
            <a:avLst/>
          </a:prstGeom>
        </p:spPr>
        <p:txBody>
          <a:bodyPr wrap="square">
            <a:spAutoFit/>
          </a:bodyPr>
          <a:lstStyle/>
          <a:p>
            <a:pPr lvl="0" algn="ctr"/>
            <a:r>
              <a:rPr lang="en-US" sz="3600" dirty="0" err="1"/>
              <a:t>chất lỏng</a:t>
            </a:r>
            <a:endParaRPr lang="en-US" sz="4800" dirty="0"/>
          </a:p>
        </p:txBody>
      </p:sp>
      <p:sp>
        <p:nvSpPr>
          <p:cNvPr id="2" name="Rectangle 1"/>
          <p:cNvSpPr/>
          <p:nvPr/>
        </p:nvSpPr>
        <p:spPr>
          <a:xfrm>
            <a:off x="2084068" y="3070543"/>
            <a:ext cx="2032000" cy="645160"/>
          </a:xfrm>
          <a:prstGeom prst="rect">
            <a:avLst/>
          </a:prstGeom>
        </p:spPr>
        <p:txBody>
          <a:bodyPr wrap="none">
            <a:spAutoFit/>
          </a:bodyPr>
          <a:lstStyle/>
          <a:p>
            <a:pPr algn="ctr"/>
            <a:r>
              <a:rPr lang="en-US" sz="3600" b="1">
                <a:solidFill>
                  <a:schemeClr val="accent5">
                    <a:lumMod val="50000"/>
                  </a:schemeClr>
                </a:solidFill>
              </a:rPr>
              <a:t>/ˈlɪk.wɪd/</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bb11__"/>
          <p:cNvPicPr>
            <a:picLocks noGrp="1" noChangeAspect="1"/>
          </p:cNvPicPr>
          <p:nvPr>
            <p:ph idx="1"/>
          </p:nvPr>
        </p:nvPicPr>
        <p:blipFill>
          <a:blip r:embed="rId5"/>
          <a:stretch>
            <a:fillRect/>
          </a:stretch>
        </p:blipFill>
        <p:spPr>
          <a:xfrm>
            <a:off x="5045710" y="1561465"/>
            <a:ext cx="6591935" cy="4166235"/>
          </a:xfrm>
          <a:prstGeom prst="rect">
            <a:avLst/>
          </a:prstGeom>
        </p:spPr>
      </p:pic>
      <p:pic>
        <p:nvPicPr>
          <p:cNvPr id="10" name="liquid">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2700655" y="4777105"/>
            <a:ext cx="798830" cy="798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10"/>
                </p:tgtEl>
              </p:cMediaNode>
            </p:audio>
          </p:childTnLst>
        </p:cTn>
      </p:par>
    </p:tnLst>
    <p:bldLst>
      <p:bldP spid="7" grpId="0"/>
      <p:bldP spid="12"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870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temperature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645160"/>
          </a:xfrm>
          <a:prstGeom prst="rect">
            <a:avLst/>
          </a:prstGeom>
        </p:spPr>
        <p:txBody>
          <a:bodyPr wrap="square">
            <a:spAutoFit/>
          </a:bodyPr>
          <a:lstStyle/>
          <a:p>
            <a:pPr lvl="0" algn="ctr"/>
            <a:r>
              <a:rPr lang="en-US" sz="3600" dirty="0" err="1"/>
              <a:t>nhiệt độ</a:t>
            </a:r>
            <a:endParaRPr lang="en-US" sz="4800" dirty="0"/>
          </a:p>
        </p:txBody>
      </p:sp>
      <p:sp>
        <p:nvSpPr>
          <p:cNvPr id="2" name="Rectangle 1"/>
          <p:cNvSpPr/>
          <p:nvPr/>
        </p:nvSpPr>
        <p:spPr>
          <a:xfrm>
            <a:off x="1356993" y="2758758"/>
            <a:ext cx="3252470" cy="645160"/>
          </a:xfrm>
          <a:prstGeom prst="rect">
            <a:avLst/>
          </a:prstGeom>
        </p:spPr>
        <p:txBody>
          <a:bodyPr wrap="none">
            <a:spAutoFit/>
          </a:bodyPr>
          <a:lstStyle/>
          <a:p>
            <a:pPr algn="ctr"/>
            <a:r>
              <a:rPr lang="en-US" sz="3600" b="1">
                <a:solidFill>
                  <a:schemeClr val="accent5">
                    <a:lumMod val="50000"/>
                  </a:schemeClr>
                </a:solidFill>
              </a:rPr>
              <a:t> /ˈtem.pɚ.ə.tʃɚ/</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temper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410460" y="4472305"/>
            <a:ext cx="963295" cy="963295"/>
          </a:xfrm>
          <a:prstGeom prst="rect">
            <a:avLst/>
          </a:prstGeom>
        </p:spPr>
      </p:pic>
      <p:pic>
        <p:nvPicPr>
          <p:cNvPr id="6" name="Content Placeholder 5" descr="4c15fd75-5c1a-40c8-8f64-5b31564e1ace-jumbo9x16_Warmtempthermometer"/>
          <p:cNvPicPr>
            <a:picLocks noGrp="1" noChangeAspect="1"/>
          </p:cNvPicPr>
          <p:nvPr>
            <p:ph idx="1"/>
          </p:nvPr>
        </p:nvPicPr>
        <p:blipFill>
          <a:blip r:embed="rId6"/>
          <a:stretch>
            <a:fillRect/>
          </a:stretch>
        </p:blipFill>
        <p:spPr>
          <a:xfrm>
            <a:off x="7242810" y="1597660"/>
            <a:ext cx="2447290"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14730" y="161417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atmosphere </a:t>
            </a:r>
            <a:r>
              <a:rPr lang="en-US" sz="4800" b="1" dirty="0">
                <a:solidFill>
                  <a:srgbClr val="AD4F0F"/>
                </a:solidFill>
                <a:cs typeface="Calibri" panose="020F0502020204030204" pitchFamily="34" charset="0"/>
              </a:rPr>
              <a:t>(n)</a:t>
            </a:r>
          </a:p>
        </p:txBody>
      </p:sp>
      <p:sp>
        <p:nvSpPr>
          <p:cNvPr id="12" name="Rectangle 11"/>
          <p:cNvSpPr/>
          <p:nvPr/>
        </p:nvSpPr>
        <p:spPr>
          <a:xfrm>
            <a:off x="1359806" y="3695495"/>
            <a:ext cx="4050892" cy="645160"/>
          </a:xfrm>
          <a:prstGeom prst="rect">
            <a:avLst/>
          </a:prstGeom>
        </p:spPr>
        <p:txBody>
          <a:bodyPr wrap="square">
            <a:spAutoFit/>
          </a:bodyPr>
          <a:lstStyle/>
          <a:p>
            <a:pPr lvl="0" algn="ctr"/>
            <a:r>
              <a:rPr lang="en-US" sz="3600" dirty="0" err="1"/>
              <a:t>không khí</a:t>
            </a:r>
            <a:endParaRPr lang="en-US" sz="4800" dirty="0"/>
          </a:p>
        </p:txBody>
      </p:sp>
      <p:sp>
        <p:nvSpPr>
          <p:cNvPr id="2" name="Rectangle 1"/>
          <p:cNvSpPr/>
          <p:nvPr/>
        </p:nvSpPr>
        <p:spPr>
          <a:xfrm>
            <a:off x="2161538" y="2779713"/>
            <a:ext cx="2698750" cy="645160"/>
          </a:xfrm>
          <a:prstGeom prst="rect">
            <a:avLst/>
          </a:prstGeom>
        </p:spPr>
        <p:txBody>
          <a:bodyPr wrap="none">
            <a:spAutoFit/>
          </a:bodyPr>
          <a:lstStyle/>
          <a:p>
            <a:pPr algn="ctr"/>
            <a:r>
              <a:rPr lang="en-US" sz="3600" b="1">
                <a:solidFill>
                  <a:schemeClr val="accent5">
                    <a:lumMod val="50000"/>
                  </a:schemeClr>
                </a:solidFill>
              </a:rPr>
              <a:t>/ˈæt.mə.sfɪr/</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atmosphe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035300" y="4340860"/>
            <a:ext cx="951230" cy="951230"/>
          </a:xfrm>
          <a:prstGeom prst="rect">
            <a:avLst/>
          </a:prstGeom>
        </p:spPr>
      </p:pic>
      <p:sp>
        <p:nvSpPr>
          <p:cNvPr id="14" name="Rectangle 11"/>
          <p:cNvSpPr/>
          <p:nvPr/>
        </p:nvSpPr>
        <p:spPr>
          <a:xfrm>
            <a:off x="6158230" y="1771015"/>
            <a:ext cx="5095240" cy="645160"/>
          </a:xfrm>
          <a:prstGeom prst="rect">
            <a:avLst/>
          </a:prstGeom>
        </p:spPr>
        <p:txBody>
          <a:bodyPr wrap="square">
            <a:spAutoFit/>
          </a:bodyPr>
          <a:lstStyle/>
          <a:p>
            <a:pPr lvl="0" algn="ctr"/>
            <a:r>
              <a:rPr lang="en-US" sz="3600" dirty="0" err="1"/>
              <a:t>: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7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36245" y="1597660"/>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gravity </a:t>
            </a:r>
            <a:r>
              <a:rPr lang="en-US" sz="4800" b="1" dirty="0">
                <a:solidFill>
                  <a:srgbClr val="AD4F0F"/>
                </a:solidFill>
                <a:cs typeface="Calibri" panose="020F0502020204030204" pitchFamily="34" charset="0"/>
              </a:rPr>
              <a:t>(n)</a:t>
            </a:r>
          </a:p>
        </p:txBody>
      </p:sp>
      <p:sp>
        <p:nvSpPr>
          <p:cNvPr id="12" name="Rectangle 11"/>
          <p:cNvSpPr/>
          <p:nvPr/>
        </p:nvSpPr>
        <p:spPr>
          <a:xfrm>
            <a:off x="832121" y="3674540"/>
            <a:ext cx="4050892" cy="1198880"/>
          </a:xfrm>
          <a:prstGeom prst="rect">
            <a:avLst/>
          </a:prstGeom>
        </p:spPr>
        <p:txBody>
          <a:bodyPr wrap="square">
            <a:spAutoFit/>
          </a:bodyPr>
          <a:lstStyle/>
          <a:p>
            <a:pPr lvl="0" algn="ctr"/>
            <a:r>
              <a:rPr lang="en-US" sz="3600" dirty="0" err="1"/>
              <a:t>trọng  lực, lực hút trái đất</a:t>
            </a:r>
            <a:endParaRPr lang="en-US" sz="4800" dirty="0"/>
          </a:p>
        </p:txBody>
      </p:sp>
      <p:sp>
        <p:nvSpPr>
          <p:cNvPr id="2" name="Rectangle 1"/>
          <p:cNvSpPr/>
          <p:nvPr/>
        </p:nvSpPr>
        <p:spPr>
          <a:xfrm>
            <a:off x="1896108" y="2758758"/>
            <a:ext cx="2174240" cy="645160"/>
          </a:xfrm>
          <a:prstGeom prst="rect">
            <a:avLst/>
          </a:prstGeom>
        </p:spPr>
        <p:txBody>
          <a:bodyPr wrap="none">
            <a:spAutoFit/>
          </a:bodyPr>
          <a:lstStyle/>
          <a:p>
            <a:pPr algn="ctr"/>
            <a:r>
              <a:rPr lang="en-US" sz="3600" b="1">
                <a:solidFill>
                  <a:schemeClr val="accent5">
                    <a:lumMod val="50000"/>
                  </a:schemeClr>
                </a:solidFill>
              </a:rPr>
              <a:t>/ˈɡrævəti/</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Gravity_2880x1620_Lede"/>
          <p:cNvPicPr>
            <a:picLocks noGrp="1" noChangeAspect="1"/>
          </p:cNvPicPr>
          <p:nvPr>
            <p:ph idx="1"/>
          </p:nvPr>
        </p:nvPicPr>
        <p:blipFill>
          <a:blip r:embed="rId5"/>
          <a:stretch>
            <a:fillRect/>
          </a:stretch>
        </p:blipFill>
        <p:spPr>
          <a:xfrm>
            <a:off x="5399405" y="1691005"/>
            <a:ext cx="6136640" cy="3452495"/>
          </a:xfrm>
          <a:prstGeom prst="rect">
            <a:avLst/>
          </a:prstGeom>
        </p:spPr>
      </p:pic>
      <p:pic>
        <p:nvPicPr>
          <p:cNvPr id="9" name="gravit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2408555" y="4754245"/>
            <a:ext cx="897890" cy="897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60450" y="1691005"/>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habitable (adj</a:t>
            </a:r>
            <a:r>
              <a:rPr lang="en-US" sz="4800" b="1" dirty="0">
                <a:solidFill>
                  <a:srgbClr val="AD4F0F"/>
                </a:solidFill>
                <a:cs typeface="Calibri" panose="020F0502020204030204" pitchFamily="34" charset="0"/>
              </a:rPr>
              <a:t>)</a:t>
            </a:r>
          </a:p>
        </p:txBody>
      </p:sp>
      <p:sp>
        <p:nvSpPr>
          <p:cNvPr id="12" name="Rectangle 11"/>
          <p:cNvSpPr/>
          <p:nvPr/>
        </p:nvSpPr>
        <p:spPr>
          <a:xfrm>
            <a:off x="1731281" y="3524045"/>
            <a:ext cx="4050892" cy="1198880"/>
          </a:xfrm>
          <a:prstGeom prst="rect">
            <a:avLst/>
          </a:prstGeom>
        </p:spPr>
        <p:txBody>
          <a:bodyPr wrap="square">
            <a:spAutoFit/>
          </a:bodyPr>
          <a:lstStyle/>
          <a:p>
            <a:pPr lvl="0" algn="ctr"/>
            <a:r>
              <a:rPr lang="en-US" sz="3600" dirty="0" err="1"/>
              <a:t>có thể ở được, phù hợp để ở</a:t>
            </a:r>
          </a:p>
        </p:txBody>
      </p:sp>
      <p:sp>
        <p:nvSpPr>
          <p:cNvPr id="2" name="Rectangle 1"/>
          <p:cNvSpPr/>
          <p:nvPr/>
        </p:nvSpPr>
        <p:spPr>
          <a:xfrm>
            <a:off x="2485706" y="2730183"/>
            <a:ext cx="2447925" cy="645160"/>
          </a:xfrm>
          <a:prstGeom prst="rect">
            <a:avLst/>
          </a:prstGeom>
        </p:spPr>
        <p:txBody>
          <a:bodyPr wrap="none">
            <a:spAutoFit/>
          </a:bodyPr>
          <a:lstStyle/>
          <a:p>
            <a:pPr algn="ctr"/>
            <a:r>
              <a:rPr lang="en-US" sz="3600" b="1">
                <a:solidFill>
                  <a:schemeClr val="accent5">
                    <a:lumMod val="50000"/>
                  </a:schemeClr>
                </a:solidFill>
              </a:rPr>
              <a:t>/ˈhæbɪtəbl/</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habitabl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227070" y="4723130"/>
            <a:ext cx="1059180" cy="1059180"/>
          </a:xfrm>
          <a:prstGeom prst="rect">
            <a:avLst/>
          </a:prstGeom>
        </p:spPr>
      </p:pic>
      <p:sp>
        <p:nvSpPr>
          <p:cNvPr id="14" name="Rectangle 11"/>
          <p:cNvSpPr/>
          <p:nvPr/>
        </p:nvSpPr>
        <p:spPr>
          <a:xfrm>
            <a:off x="6158230" y="1771015"/>
            <a:ext cx="5095240" cy="1753235"/>
          </a:xfrm>
          <a:prstGeom prst="rect">
            <a:avLst/>
          </a:prstGeom>
        </p:spPr>
        <p:txBody>
          <a:bodyPr wrap="square">
            <a:spAutoFit/>
          </a:bodyPr>
          <a:lstStyle/>
          <a:p>
            <a:pPr lvl="0" algn="ctr"/>
            <a:r>
              <a:rPr lang="en-US" sz="3600" dirty="0" err="1"/>
              <a:t>: providing conditions that are good enough to live in or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8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103630" y="1680845"/>
            <a:ext cx="5624830"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promising </a:t>
            </a:r>
            <a:r>
              <a:rPr lang="en-US" sz="4800" b="1" dirty="0">
                <a:solidFill>
                  <a:srgbClr val="AD4F0F"/>
                </a:solidFill>
                <a:cs typeface="Calibri" panose="020F0502020204030204" pitchFamily="34" charset="0"/>
              </a:rPr>
              <a:t>(adj)</a:t>
            </a:r>
          </a:p>
        </p:txBody>
      </p:sp>
      <p:sp>
        <p:nvSpPr>
          <p:cNvPr id="12" name="Rectangle 11"/>
          <p:cNvSpPr/>
          <p:nvPr/>
        </p:nvSpPr>
        <p:spPr>
          <a:xfrm>
            <a:off x="1499506" y="3757725"/>
            <a:ext cx="4050892" cy="1198880"/>
          </a:xfrm>
          <a:prstGeom prst="rect">
            <a:avLst/>
          </a:prstGeom>
        </p:spPr>
        <p:txBody>
          <a:bodyPr wrap="square">
            <a:spAutoFit/>
          </a:bodyPr>
          <a:lstStyle/>
          <a:p>
            <a:pPr lvl="0" algn="ctr"/>
            <a:r>
              <a:rPr lang="en-US" sz="3600" dirty="0" err="1"/>
              <a:t>đầy hứa hẹn, triển vọng</a:t>
            </a:r>
          </a:p>
        </p:txBody>
      </p:sp>
      <p:sp>
        <p:nvSpPr>
          <p:cNvPr id="2" name="Rectangle 1"/>
          <p:cNvSpPr/>
          <p:nvPr/>
        </p:nvSpPr>
        <p:spPr>
          <a:xfrm>
            <a:off x="2377438" y="2850198"/>
            <a:ext cx="2459990" cy="645160"/>
          </a:xfrm>
          <a:prstGeom prst="rect">
            <a:avLst/>
          </a:prstGeom>
        </p:spPr>
        <p:txBody>
          <a:bodyPr wrap="none">
            <a:spAutoFit/>
          </a:bodyPr>
          <a:lstStyle/>
          <a:p>
            <a:pPr algn="ctr"/>
            <a:r>
              <a:rPr lang="en-US" sz="3600" b="1">
                <a:solidFill>
                  <a:schemeClr val="accent5">
                    <a:lumMod val="50000"/>
                  </a:schemeClr>
                </a:solidFill>
              </a:rPr>
              <a:t>/ˈprɒmɪsɪŋ/</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promis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136900" y="4956810"/>
            <a:ext cx="941705" cy="941705"/>
          </a:xfrm>
          <a:prstGeom prst="rect">
            <a:avLst/>
          </a:prstGeom>
        </p:spPr>
      </p:pic>
      <p:sp>
        <p:nvSpPr>
          <p:cNvPr id="14" name="Rectangle 11"/>
          <p:cNvSpPr/>
          <p:nvPr/>
        </p:nvSpPr>
        <p:spPr>
          <a:xfrm>
            <a:off x="6107430" y="1892935"/>
            <a:ext cx="5095240" cy="1198880"/>
          </a:xfrm>
          <a:prstGeom prst="rect">
            <a:avLst/>
          </a:prstGeom>
        </p:spPr>
        <p:txBody>
          <a:bodyPr wrap="square">
            <a:spAutoFit/>
          </a:bodyPr>
          <a:lstStyle/>
          <a:p>
            <a:pPr lvl="0" algn="ctr"/>
            <a:r>
              <a:rPr lang="en-US" sz="3600" dirty="0" err="1"/>
              <a:t>: signs that it is going to be successful or enjoyable.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1169</Words>
  <Application>Microsoft Office PowerPoint</Application>
  <PresentationFormat>Custom</PresentationFormat>
  <Paragraphs>183</Paragraphs>
  <Slides>21</Slides>
  <Notes>19</Notes>
  <HiddenSlides>0</HiddenSlides>
  <MMClips>15</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may4</cp:lastModifiedBy>
  <cp:revision>237</cp:revision>
  <dcterms:created xsi:type="dcterms:W3CDTF">2020-12-09T02:04:00Z</dcterms:created>
  <dcterms:modified xsi:type="dcterms:W3CDTF">2024-05-08T01:51:30Z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