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825" r:id="rId2"/>
    <p:sldId id="812" r:id="rId3"/>
    <p:sldId id="813" r:id="rId4"/>
    <p:sldId id="256" r:id="rId5"/>
    <p:sldId id="257" r:id="rId6"/>
    <p:sldId id="789" r:id="rId7"/>
    <p:sldId id="816" r:id="rId8"/>
    <p:sldId id="790" r:id="rId9"/>
    <p:sldId id="815" r:id="rId10"/>
    <p:sldId id="793" r:id="rId11"/>
    <p:sldId id="817" r:id="rId12"/>
    <p:sldId id="795" r:id="rId13"/>
    <p:sldId id="788" r:id="rId14"/>
    <p:sldId id="741" r:id="rId15"/>
    <p:sldId id="782" r:id="rId16"/>
    <p:sldId id="819" r:id="rId17"/>
    <p:sldId id="791" r:id="rId18"/>
    <p:sldId id="777" r:id="rId19"/>
    <p:sldId id="797" r:id="rId20"/>
    <p:sldId id="818" r:id="rId21"/>
    <p:sldId id="745" r:id="rId22"/>
    <p:sldId id="798" r:id="rId23"/>
    <p:sldId id="799" r:id="rId24"/>
    <p:sldId id="800" r:id="rId25"/>
    <p:sldId id="746" r:id="rId26"/>
    <p:sldId id="820" r:id="rId27"/>
    <p:sldId id="821" r:id="rId28"/>
    <p:sldId id="781" r:id="rId29"/>
    <p:sldId id="783" r:id="rId30"/>
    <p:sldId id="784" r:id="rId31"/>
    <p:sldId id="822" r:id="rId32"/>
    <p:sldId id="802" r:id="rId33"/>
    <p:sldId id="804" r:id="rId34"/>
    <p:sldId id="805" r:id="rId35"/>
    <p:sldId id="808" r:id="rId36"/>
    <p:sldId id="809" r:id="rId37"/>
    <p:sldId id="810" r:id="rId38"/>
    <p:sldId id="823" r:id="rId39"/>
    <p:sldId id="811" r:id="rId40"/>
    <p:sldId id="807" r:id="rId41"/>
    <p:sldId id="824" r:id="rId42"/>
    <p:sldId id="775" r:id="rId43"/>
    <p:sldId id="787" r:id="rId44"/>
    <p:sldId id="786" r:id="rId4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33CC"/>
    <a:srgbClr val="0000FF"/>
    <a:srgbClr val="526ACE"/>
    <a:srgbClr val="33CC33"/>
    <a:srgbClr val="CCECFF"/>
    <a:srgbClr val="C06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3" d="100"/>
          <a:sy n="73" d="100"/>
        </p:scale>
        <p:origin x="62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DADE743-382B-42E5-AA6E-FB8C9D08DE14}" type="datetimeFigureOut">
              <a:rPr lang="vi-VN" smtClean="0"/>
              <a:pPr/>
              <a:t>06/05/2024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pPr/>
              <a:t>‹#›</a:t>
            </a:fld>
            <a:endParaRPr lang="vi-VN"/>
          </a:p>
        </p:txBody>
      </p:sp>
    </p:spTree>
    <p:extLst>
      <p:ext uri="{BB962C8B-B14F-4D97-AF65-F5344CB8AC3E}">
        <p14:creationId xmlns:p14="http://schemas.microsoft.com/office/powerpoint/2010/main" val="165859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DADE743-382B-42E5-AA6E-FB8C9D08DE14}" type="datetimeFigureOut">
              <a:rPr lang="vi-VN" smtClean="0"/>
              <a:pPr/>
              <a:t>06/05/2024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pPr/>
              <a:t>‹#›</a:t>
            </a:fld>
            <a:endParaRPr lang="vi-VN"/>
          </a:p>
        </p:txBody>
      </p:sp>
    </p:spTree>
    <p:extLst>
      <p:ext uri="{BB962C8B-B14F-4D97-AF65-F5344CB8AC3E}">
        <p14:creationId xmlns:p14="http://schemas.microsoft.com/office/powerpoint/2010/main" val="171202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DADE743-382B-42E5-AA6E-FB8C9D08DE14}" type="datetimeFigureOut">
              <a:rPr lang="vi-VN" smtClean="0"/>
              <a:pPr/>
              <a:t>06/05/2024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pPr/>
              <a:t>‹#›</a:t>
            </a:fld>
            <a:endParaRPr lang="vi-VN"/>
          </a:p>
        </p:txBody>
      </p:sp>
    </p:spTree>
    <p:extLst>
      <p:ext uri="{BB962C8B-B14F-4D97-AF65-F5344CB8AC3E}">
        <p14:creationId xmlns:p14="http://schemas.microsoft.com/office/powerpoint/2010/main" val="364731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DADE743-382B-42E5-AA6E-FB8C9D08DE14}" type="datetimeFigureOut">
              <a:rPr lang="vi-VN" smtClean="0"/>
              <a:pPr/>
              <a:t>06/05/2024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pPr/>
              <a:t>‹#›</a:t>
            </a:fld>
            <a:endParaRPr lang="vi-VN"/>
          </a:p>
        </p:txBody>
      </p:sp>
    </p:spTree>
    <p:extLst>
      <p:ext uri="{BB962C8B-B14F-4D97-AF65-F5344CB8AC3E}">
        <p14:creationId xmlns:p14="http://schemas.microsoft.com/office/powerpoint/2010/main" val="229448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ADE743-382B-42E5-AA6E-FB8C9D08DE14}" type="datetimeFigureOut">
              <a:rPr lang="vi-VN" smtClean="0"/>
              <a:pPr/>
              <a:t>06/05/2024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pPr/>
              <a:t>‹#›</a:t>
            </a:fld>
            <a:endParaRPr lang="vi-VN"/>
          </a:p>
        </p:txBody>
      </p:sp>
    </p:spTree>
    <p:extLst>
      <p:ext uri="{BB962C8B-B14F-4D97-AF65-F5344CB8AC3E}">
        <p14:creationId xmlns:p14="http://schemas.microsoft.com/office/powerpoint/2010/main" val="233798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DADE743-382B-42E5-AA6E-FB8C9D08DE14}" type="datetimeFigureOut">
              <a:rPr lang="vi-VN" smtClean="0"/>
              <a:pPr/>
              <a:t>06/05/2024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5ACA366-9975-4146-96E3-1AE2AEA6DAD0}" type="slidenum">
              <a:rPr lang="vi-VN" smtClean="0"/>
              <a:pPr/>
              <a:t>‹#›</a:t>
            </a:fld>
            <a:endParaRPr lang="vi-VN"/>
          </a:p>
        </p:txBody>
      </p:sp>
    </p:spTree>
    <p:extLst>
      <p:ext uri="{BB962C8B-B14F-4D97-AF65-F5344CB8AC3E}">
        <p14:creationId xmlns:p14="http://schemas.microsoft.com/office/powerpoint/2010/main" val="79870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DADE743-382B-42E5-AA6E-FB8C9D08DE14}" type="datetimeFigureOut">
              <a:rPr lang="vi-VN" smtClean="0"/>
              <a:pPr/>
              <a:t>06/05/2024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5ACA366-9975-4146-96E3-1AE2AEA6DAD0}" type="slidenum">
              <a:rPr lang="vi-VN" smtClean="0"/>
              <a:pPr/>
              <a:t>‹#›</a:t>
            </a:fld>
            <a:endParaRPr lang="vi-VN"/>
          </a:p>
        </p:txBody>
      </p:sp>
    </p:spTree>
    <p:extLst>
      <p:ext uri="{BB962C8B-B14F-4D97-AF65-F5344CB8AC3E}">
        <p14:creationId xmlns:p14="http://schemas.microsoft.com/office/powerpoint/2010/main" val="67709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DADE743-382B-42E5-AA6E-FB8C9D08DE14}" type="datetimeFigureOut">
              <a:rPr lang="vi-VN" smtClean="0"/>
              <a:pPr/>
              <a:t>06/05/2024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5ACA366-9975-4146-96E3-1AE2AEA6DAD0}" type="slidenum">
              <a:rPr lang="vi-VN" smtClean="0"/>
              <a:pPr/>
              <a:t>‹#›</a:t>
            </a:fld>
            <a:endParaRPr lang="vi-VN"/>
          </a:p>
        </p:txBody>
      </p:sp>
    </p:spTree>
    <p:extLst>
      <p:ext uri="{BB962C8B-B14F-4D97-AF65-F5344CB8AC3E}">
        <p14:creationId xmlns:p14="http://schemas.microsoft.com/office/powerpoint/2010/main" val="161839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DE743-382B-42E5-AA6E-FB8C9D08DE14}" type="datetimeFigureOut">
              <a:rPr lang="vi-VN" smtClean="0"/>
              <a:pPr/>
              <a:t>06/05/2024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5ACA366-9975-4146-96E3-1AE2AEA6DAD0}" type="slidenum">
              <a:rPr lang="vi-VN" smtClean="0"/>
              <a:pPr/>
              <a:t>‹#›</a:t>
            </a:fld>
            <a:endParaRPr lang="vi-VN"/>
          </a:p>
        </p:txBody>
      </p:sp>
    </p:spTree>
    <p:extLst>
      <p:ext uri="{BB962C8B-B14F-4D97-AF65-F5344CB8AC3E}">
        <p14:creationId xmlns:p14="http://schemas.microsoft.com/office/powerpoint/2010/main" val="308728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ADE743-382B-42E5-AA6E-FB8C9D08DE14}" type="datetimeFigureOut">
              <a:rPr lang="vi-VN" smtClean="0"/>
              <a:pPr/>
              <a:t>06/05/2024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5ACA366-9975-4146-96E3-1AE2AEA6DAD0}" type="slidenum">
              <a:rPr lang="vi-VN" smtClean="0"/>
              <a:pPr/>
              <a:t>‹#›</a:t>
            </a:fld>
            <a:endParaRPr lang="vi-VN"/>
          </a:p>
        </p:txBody>
      </p:sp>
    </p:spTree>
    <p:extLst>
      <p:ext uri="{BB962C8B-B14F-4D97-AF65-F5344CB8AC3E}">
        <p14:creationId xmlns:p14="http://schemas.microsoft.com/office/powerpoint/2010/main" val="269049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ADE743-382B-42E5-AA6E-FB8C9D08DE14}" type="datetimeFigureOut">
              <a:rPr lang="vi-VN" smtClean="0"/>
              <a:pPr/>
              <a:t>06/05/2024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5ACA366-9975-4146-96E3-1AE2AEA6DAD0}" type="slidenum">
              <a:rPr lang="vi-VN" smtClean="0"/>
              <a:pPr/>
              <a:t>‹#›</a:t>
            </a:fld>
            <a:endParaRPr lang="vi-VN"/>
          </a:p>
        </p:txBody>
      </p:sp>
    </p:spTree>
    <p:extLst>
      <p:ext uri="{BB962C8B-B14F-4D97-AF65-F5344CB8AC3E}">
        <p14:creationId xmlns:p14="http://schemas.microsoft.com/office/powerpoint/2010/main" val="423918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DE743-382B-42E5-AA6E-FB8C9D08DE14}" type="datetimeFigureOut">
              <a:rPr lang="vi-VN" smtClean="0"/>
              <a:pPr/>
              <a:t>06/05/2024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CA366-9975-4146-96E3-1AE2AEA6DAD0}" type="slidenum">
              <a:rPr lang="vi-VN" smtClean="0"/>
              <a:pPr/>
              <a:t>‹#›</a:t>
            </a:fld>
            <a:endParaRPr lang="vi-VN"/>
          </a:p>
        </p:txBody>
      </p:sp>
    </p:spTree>
    <p:extLst>
      <p:ext uri="{BB962C8B-B14F-4D97-AF65-F5344CB8AC3E}">
        <p14:creationId xmlns:p14="http://schemas.microsoft.com/office/powerpoint/2010/main" val="31108042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457" y="2246177"/>
            <a:ext cx="10515600" cy="1325563"/>
          </a:xfrm>
        </p:spPr>
        <p:txBody>
          <a:bodyPr/>
          <a:lstStyle/>
          <a:p>
            <a:pPr algn="ctr"/>
            <a:r>
              <a:rPr lang="vi-VN" smtClean="0"/>
              <a:t>Tiết 113: Lực ma sát</a:t>
            </a:r>
            <a:br>
              <a:rPr lang="vi-VN" smtClean="0"/>
            </a:br>
            <a:r>
              <a:rPr lang="vi-VN" smtClean="0"/>
              <a:t>Lớp 6C – ngày 29/3/2024</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89783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195" y="4746361"/>
            <a:ext cx="10222523" cy="2062103"/>
          </a:xfrm>
          <a:prstGeom prst="rect">
            <a:avLst/>
          </a:prstGeom>
          <a:noFill/>
        </p:spPr>
        <p:txBody>
          <a:bodyPr wrap="square" rtlCol="0">
            <a:spAutoFit/>
          </a:bodyPr>
          <a:lstStyle/>
          <a:p>
            <a:pPr algn="ctr"/>
            <a:r>
              <a:rPr lang="en-US" sz="3200" b="1" dirty="0" err="1">
                <a:solidFill>
                  <a:srgbClr val="FF0000"/>
                </a:solidFill>
                <a:latin typeface="Times New Roman" pitchFamily="18" charset="0"/>
                <a:ea typeface="Calibri"/>
                <a:cs typeface="Times New Roman" pitchFamily="18" charset="0"/>
              </a:rPr>
              <a:t>Thảo</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luận</a:t>
            </a:r>
            <a:r>
              <a:rPr lang="en-US" sz="3200" b="1" dirty="0">
                <a:solidFill>
                  <a:srgbClr val="FF0000"/>
                </a:solidFill>
                <a:latin typeface="Times New Roman" pitchFamily="18" charset="0"/>
                <a:ea typeface="Calibri"/>
                <a:cs typeface="Times New Roman" pitchFamily="18" charset="0"/>
              </a:rPr>
              <a:t> – </a:t>
            </a:r>
            <a:r>
              <a:rPr lang="en-US" sz="3200" b="1" dirty="0" err="1">
                <a:solidFill>
                  <a:srgbClr val="FF0000"/>
                </a:solidFill>
                <a:latin typeface="Times New Roman" pitchFamily="18" charset="0"/>
                <a:cs typeface="Times New Roman" pitchFamily="18" charset="0"/>
              </a:rPr>
              <a:t>Hoàn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thành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phiếu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tập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a:t>
            </a:r>
            <a:r>
              <a:rPr lang="en-US" sz="32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2. </a:t>
            </a:r>
            <a:endParaRPr lang="en-US" sz="3200" b="1" dirty="0">
              <a:solidFill>
                <a:srgbClr val="FF0000"/>
              </a:solidFill>
              <a:latin typeface="Times New Roman" pitchFamily="18" charset="0"/>
              <a:cs typeface="Times New Roman" pitchFamily="18" charset="0"/>
            </a:endParaRPr>
          </a:p>
          <a:p>
            <a:pPr algn="just"/>
            <a:r>
              <a:rPr lang="en-US" sz="3200" dirty="0" smtClean="0">
                <a:solidFill>
                  <a:srgbClr val="002060"/>
                </a:solidFill>
                <a:latin typeface="Times New Roman" pitchFamily="18" charset="0"/>
                <a:cs typeface="Times New Roman" pitchFamily="18" charset="0"/>
              </a:rPr>
              <a:t>+ Cho </a:t>
            </a:r>
            <a:r>
              <a:rPr lang="en-US" sz="3200" dirty="0" err="1">
                <a:solidFill>
                  <a:srgbClr val="002060"/>
                </a:solidFill>
                <a:latin typeface="Times New Roman" pitchFamily="18" charset="0"/>
                <a:cs typeface="Times New Roman" pitchFamily="18" charset="0"/>
              </a:rPr>
              <a:t>biết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sau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rời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tay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khỏi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khối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gỗ</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khối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gỗ</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chuyển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động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như</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thế</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nào</a:t>
            </a:r>
            <a:r>
              <a:rPr lang="en-US" sz="3200" dirty="0" smtClean="0">
                <a:solidFill>
                  <a:srgbClr val="002060"/>
                </a:solidFill>
                <a:latin typeface="Times New Roman" pitchFamily="18" charset="0"/>
                <a:cs typeface="Times New Roman"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lực</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ma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trượt</a:t>
            </a:r>
            <a:r>
              <a:rPr lang="en-US"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14537" y="70338"/>
            <a:ext cx="4340232"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trượt</a:t>
            </a:r>
            <a:endParaRPr lang="en-US" sz="3600"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6984" y="903249"/>
            <a:ext cx="5064369" cy="3692769"/>
          </a:xfrm>
          <a:prstGeom prst="rect">
            <a:avLst/>
          </a:prstGeom>
        </p:spPr>
      </p:pic>
      <p:sp>
        <p:nvSpPr>
          <p:cNvPr id="6" name="Rectangle 5"/>
          <p:cNvSpPr/>
          <p:nvPr/>
        </p:nvSpPr>
        <p:spPr>
          <a:xfrm>
            <a:off x="445477" y="844634"/>
            <a:ext cx="5685692" cy="3046988"/>
          </a:xfrm>
          <a:prstGeom prst="rect">
            <a:avLst/>
          </a:prstGeom>
        </p:spPr>
        <p:txBody>
          <a:bodyPr wrap="square">
            <a:spAutoFit/>
          </a:bodyPr>
          <a:lstStyle/>
          <a:p>
            <a:pPr algn="just"/>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Quan</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sát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hình</a:t>
            </a:r>
            <a:r>
              <a:rPr lang="en-US" sz="3200" dirty="0">
                <a:solidFill>
                  <a:srgbClr val="002060"/>
                </a:solidFill>
                <a:latin typeface="Times New Roman" pitchFamily="18" charset="0"/>
                <a:cs typeface="Times New Roman" pitchFamily="18" charset="0"/>
              </a:rPr>
              <a:t> </a:t>
            </a:r>
            <a:r>
              <a:rPr lang="en-US" sz="3200" dirty="0" smtClean="0">
                <a:solidFill>
                  <a:srgbClr val="002060"/>
                </a:solidFill>
                <a:latin typeface="Times New Roman" pitchFamily="18" charset="0"/>
                <a:cs typeface="Times New Roman" pitchFamily="18" charset="0"/>
              </a:rPr>
              <a:t>40.3</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đẩy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khỏi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a:t>
            </a:r>
          </a:p>
          <a:p>
            <a:pPr algn="just"/>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Hoàn</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thành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phiếu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học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tập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số</a:t>
            </a:r>
            <a:r>
              <a:rPr lang="en-US" sz="3200" dirty="0">
                <a:solidFill>
                  <a:srgbClr val="002060"/>
                </a:solidFill>
                <a:latin typeface="Times New Roman" pitchFamily="18" charset="0"/>
                <a:cs typeface="Times New Roman" pitchFamily="18" charset="0"/>
              </a:rPr>
              <a:t> </a:t>
            </a:r>
            <a:r>
              <a:rPr lang="en-US" sz="3200" dirty="0" smtClean="0">
                <a:solidFill>
                  <a:srgbClr val="002060"/>
                </a:solidFill>
                <a:latin typeface="Times New Roman" pitchFamily="18" charset="0"/>
                <a:cs typeface="Times New Roman" pitchFamily="18" charset="0"/>
              </a:rPr>
              <a:t>2</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768718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5768960"/>
              </p:ext>
            </p:extLst>
          </p:nvPr>
        </p:nvGraphicFramePr>
        <p:xfrm>
          <a:off x="375747" y="1545002"/>
          <a:ext cx="11495690" cy="4382188"/>
        </p:xfrm>
        <a:graphic>
          <a:graphicData uri="http://schemas.openxmlformats.org/drawingml/2006/table">
            <a:tbl>
              <a:tblPr firstRow="1" firstCol="1" bandRow="1">
                <a:tableStyleId>{5C22544A-7EE6-4342-B048-85BDC9FD1C3A}</a:tableStyleId>
              </a:tblPr>
              <a:tblGrid>
                <a:gridCol w="5597902">
                  <a:extLst>
                    <a:ext uri="{9D8B030D-6E8A-4147-A177-3AD203B41FA5}">
                      <a16:colId xmlns:a16="http://schemas.microsoft.com/office/drawing/2014/main" val="4247708896"/>
                    </a:ext>
                  </a:extLst>
                </a:gridCol>
                <a:gridCol w="5897788">
                  <a:extLst>
                    <a:ext uri="{9D8B030D-6E8A-4147-A177-3AD203B41FA5}">
                      <a16:colId xmlns:a16="http://schemas.microsoft.com/office/drawing/2014/main" val="4116390597"/>
                    </a:ext>
                  </a:extLst>
                </a:gridCol>
              </a:tblGrid>
              <a:tr h="723794">
                <a:tc gridSpan="2">
                  <a:txBody>
                    <a:bodyPr/>
                    <a:lstStyle/>
                    <a:p>
                      <a:pPr algn="ctr">
                        <a:lnSpc>
                          <a:spcPct val="107000"/>
                        </a:lnSpc>
                        <a:spcAft>
                          <a:spcPts val="0"/>
                        </a:spcAft>
                      </a:pPr>
                      <a:r>
                        <a:rPr lang="en-US" sz="2800" dirty="0" smtClean="0">
                          <a:solidFill>
                            <a:srgbClr val="FF0000"/>
                          </a:solidFill>
                          <a:effectLst/>
                          <a:latin typeface="Times New Roman" panose="02020603050405020304" pitchFamily="18" charset="0"/>
                          <a:cs typeface="Times New Roman" panose="02020603050405020304" pitchFamily="18" charset="0"/>
                        </a:rPr>
                        <a:t>PHIẾU HỌC TẬP SỐ 2</a:t>
                      </a:r>
                      <a:endParaRPr lang="vi-VN" sz="2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c hMerge="1">
                  <a:txBody>
                    <a:bodyPr/>
                    <a:lstStyle/>
                    <a:p>
                      <a:endParaRPr lang="vi-VN"/>
                    </a:p>
                  </a:txBody>
                  <a:tcPr/>
                </a:tc>
                <a:extLst>
                  <a:ext uri="{0D108BD9-81ED-4DB2-BD59-A6C34878D82A}">
                    <a16:rowId xmlns:a16="http://schemas.microsoft.com/office/drawing/2014/main" val="743918043"/>
                  </a:ext>
                </a:extLst>
              </a:tr>
              <a:tr h="1921122">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đẩy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tay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khỏi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chuyển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2901600"/>
                  </a:ext>
                </a:extLst>
              </a:tr>
              <a:tr h="1737272">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cs typeface="Times New Roman" panose="02020603050405020304" pitchFamily="18" charset="0"/>
                        </a:rPr>
                        <a:t> ma </a:t>
                      </a:r>
                      <a:r>
                        <a:rPr lang="en-US" sz="2800" dirty="0" err="1">
                          <a:effectLst/>
                          <a:latin typeface="Times New Roman" panose="02020603050405020304" pitchFamily="18" charset="0"/>
                          <a:cs typeface="Times New Roman" panose="02020603050405020304" pitchFamily="18" charset="0"/>
                        </a:rPr>
                        <a:t>sát</a:t>
                      </a:r>
                      <a:r>
                        <a:rPr lang="en-US"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trượt</a:t>
                      </a:r>
                      <a:endParaRPr lang="vi-VN" sz="28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7538417"/>
                  </a:ext>
                </a:extLst>
              </a:tr>
            </a:tbl>
          </a:graphicData>
        </a:graphic>
      </p:graphicFrame>
      <p:sp>
        <p:nvSpPr>
          <p:cNvPr id="5" name="Rectangle 4"/>
          <p:cNvSpPr/>
          <p:nvPr/>
        </p:nvSpPr>
        <p:spPr>
          <a:xfrm>
            <a:off x="5959368" y="2305163"/>
            <a:ext cx="5896304" cy="1815882"/>
          </a:xfrm>
          <a:prstGeom prst="rect">
            <a:avLst/>
          </a:prstGeom>
        </p:spPr>
        <p:txBody>
          <a:bodyPr wrap="square">
            <a:spAutoFit/>
          </a:bodyPr>
          <a:lstStyle/>
          <a:p>
            <a:pPr algn="just"/>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Khối</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gỗ</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rồi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dừng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gỗ</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ma </a:t>
            </a:r>
            <a:r>
              <a:rPr lang="en-US" sz="2800" b="1" dirty="0" err="1">
                <a:latin typeface="Times New Roman" pitchFamily="18" charset="0"/>
                <a:cs typeface="Times New Roman" pitchFamily="18" charset="0"/>
              </a:rPr>
              <a:t>sát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trượt</a:t>
            </a:r>
            <a:r>
              <a:rPr lang="en-US" sz="2800" b="1" dirty="0">
                <a:latin typeface="Times New Roman" pitchFamily="18" charset="0"/>
                <a:cs typeface="Times New Roman" pitchFamily="18" charset="0"/>
              </a:rPr>
              <a:t>.</a:t>
            </a:r>
          </a:p>
        </p:txBody>
      </p:sp>
      <p:sp>
        <p:nvSpPr>
          <p:cNvPr id="6" name="TextBox 5"/>
          <p:cNvSpPr txBox="1"/>
          <p:nvPr/>
        </p:nvSpPr>
        <p:spPr>
          <a:xfrm>
            <a:off x="114537" y="70338"/>
            <a:ext cx="4340232"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trượt</a:t>
            </a:r>
            <a:endParaRPr lang="en-US" sz="3600" dirty="0">
              <a:solidFill>
                <a:srgbClr val="FF0000"/>
              </a:solidFill>
              <a:latin typeface="Times New Roman" pitchFamily="18" charset="0"/>
              <a:cs typeface="Times New Roman" pitchFamily="18" charset="0"/>
            </a:endParaRPr>
          </a:p>
        </p:txBody>
      </p:sp>
      <p:sp>
        <p:nvSpPr>
          <p:cNvPr id="7" name="TextBox 6"/>
          <p:cNvSpPr txBox="1"/>
          <p:nvPr/>
        </p:nvSpPr>
        <p:spPr>
          <a:xfrm>
            <a:off x="6038192" y="4215636"/>
            <a:ext cx="5770182" cy="1569660"/>
          </a:xfrm>
          <a:prstGeom prst="rect">
            <a:avLst/>
          </a:prstGeom>
          <a:noFill/>
        </p:spPr>
        <p:txBody>
          <a:bodyPr wrap="square" rtlCol="0">
            <a:spAutoFit/>
          </a:bodyPr>
          <a:lstStyle/>
          <a:p>
            <a:pPr algn="just"/>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Lực</a:t>
            </a:r>
            <a:r>
              <a:rPr lang="en-US" sz="3200" b="1" dirty="0" smtClean="0">
                <a:solidFill>
                  <a:srgbClr val="0033CC"/>
                </a:solidFill>
                <a:latin typeface="Times New Roman" pitchFamily="18" charset="0"/>
                <a:cs typeface="Times New Roman" pitchFamily="18" charset="0"/>
              </a:rPr>
              <a:t> </a:t>
            </a:r>
            <a:r>
              <a:rPr lang="en-US" sz="3200" b="1" dirty="0">
                <a:solidFill>
                  <a:srgbClr val="0033CC"/>
                </a:solidFill>
                <a:latin typeface="Times New Roman" pitchFamily="18" charset="0"/>
                <a:cs typeface="Times New Roman" pitchFamily="18" charset="0"/>
              </a:rPr>
              <a:t>ma </a:t>
            </a:r>
            <a:r>
              <a:rPr lang="en-US" sz="3200" b="1" dirty="0" err="1">
                <a:solidFill>
                  <a:srgbClr val="0033CC"/>
                </a:solidFill>
                <a:latin typeface="Times New Roman" pitchFamily="18" charset="0"/>
                <a:cs typeface="Times New Roman" pitchFamily="18" charset="0"/>
              </a:rPr>
              <a:t>sát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xuất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hiện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một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trên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bề</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mặt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khác</a:t>
            </a:r>
            <a:endParaRPr lang="en-US" sz="3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24151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537" y="70338"/>
            <a:ext cx="4340232"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trượt</a:t>
            </a:r>
            <a:endParaRPr lang="en-US" sz="3600"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6984" y="903249"/>
            <a:ext cx="5064369" cy="3692769"/>
          </a:xfrm>
          <a:prstGeom prst="rect">
            <a:avLst/>
          </a:prstGeom>
        </p:spPr>
      </p:pic>
      <p:sp>
        <p:nvSpPr>
          <p:cNvPr id="5" name="TextBox 4"/>
          <p:cNvSpPr txBox="1"/>
          <p:nvPr/>
        </p:nvSpPr>
        <p:spPr>
          <a:xfrm>
            <a:off x="808888" y="4596018"/>
            <a:ext cx="10304587" cy="1569660"/>
          </a:xfrm>
          <a:prstGeom prst="rect">
            <a:avLst/>
          </a:prstGeom>
          <a:noFill/>
        </p:spPr>
        <p:txBody>
          <a:bodyPr wrap="square" rtlCol="0">
            <a:spAutoFit/>
          </a:bodyPr>
          <a:lstStyle/>
          <a:p>
            <a:pPr algn="just"/>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r>
              <a:rPr lang="en-US" sz="3200" b="1" dirty="0" smtClean="0">
                <a:solidFill>
                  <a:srgbClr val="FF0000"/>
                </a:solidFill>
                <a:latin typeface="Times New Roman" pitchFamily="18" charset="0"/>
                <a:cs typeface="Times New Roman" pitchFamily="18" charset="0"/>
              </a:rPr>
              <a:t>: </a:t>
            </a:r>
          </a:p>
          <a:p>
            <a:pPr algn="just"/>
            <a:r>
              <a:rPr lang="en-US" sz="3200" b="1" dirty="0" smtClean="0">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Lực</a:t>
            </a:r>
            <a:r>
              <a:rPr lang="en-US" sz="3200" b="1" dirty="0" smtClean="0">
                <a:solidFill>
                  <a:srgbClr val="0033CC"/>
                </a:solidFill>
                <a:latin typeface="Times New Roman" pitchFamily="18" charset="0"/>
                <a:cs typeface="Times New Roman" pitchFamily="18" charset="0"/>
              </a:rPr>
              <a:t> </a:t>
            </a:r>
            <a:r>
              <a:rPr lang="en-US" sz="3200" b="1" dirty="0">
                <a:solidFill>
                  <a:srgbClr val="0033CC"/>
                </a:solidFill>
                <a:latin typeface="Times New Roman" pitchFamily="18" charset="0"/>
                <a:cs typeface="Times New Roman" pitchFamily="18" charset="0"/>
              </a:rPr>
              <a:t>ma </a:t>
            </a:r>
            <a:r>
              <a:rPr lang="en-US" sz="3200" b="1" dirty="0" err="1">
                <a:solidFill>
                  <a:srgbClr val="0033CC"/>
                </a:solidFill>
                <a:latin typeface="Times New Roman" pitchFamily="18" charset="0"/>
                <a:cs typeface="Times New Roman" pitchFamily="18" charset="0"/>
              </a:rPr>
              <a:t>sát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xuất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hiện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một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trên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bề</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mặt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khác</a:t>
            </a:r>
            <a:endParaRPr lang="en-US" sz="3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6305165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4" name="Picture 12" descr="Wooden-Matches-Block-of-100-Fitzs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4984" y="1752600"/>
            <a:ext cx="7936523"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ski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527" y="1752600"/>
            <a:ext cx="6758720" cy="440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Image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2801" y="1752600"/>
            <a:ext cx="5806830" cy="441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701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5077" y="1752600"/>
            <a:ext cx="7653867" cy="442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NVSP08%20Viet%20bang%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6794" y="1743592"/>
            <a:ext cx="7242177" cy="441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7CACF05-656C-4858-B0E7-BD9CBB718D4A}"/>
              </a:ext>
            </a:extLst>
          </p:cNvPr>
          <p:cNvSpPr txBox="1"/>
          <p:nvPr/>
        </p:nvSpPr>
        <p:spPr>
          <a:xfrm>
            <a:off x="1647825" y="469270"/>
            <a:ext cx="8958222" cy="707886"/>
          </a:xfrm>
          <a:prstGeom prst="rect">
            <a:avLst/>
          </a:prstGeom>
          <a:noFill/>
        </p:spPr>
        <p:txBody>
          <a:bodyPr wrap="none" rtlCol="0">
            <a:spAutoFit/>
          </a:bodyPr>
          <a:lstStyle/>
          <a:p>
            <a:r>
              <a:rPr lang="en-US" sz="4000" b="1" dirty="0">
                <a:solidFill>
                  <a:srgbClr val="FF0000"/>
                </a:solidFill>
                <a:latin typeface="Times New Roman" pitchFamily="18" charset="0"/>
                <a:cs typeface="Times New Roman" pitchFamily="18" charset="0"/>
              </a:rPr>
              <a:t>V</a:t>
            </a:r>
            <a:r>
              <a:rPr lang="vi-VN" sz="4000" b="1" dirty="0" smtClean="0">
                <a:solidFill>
                  <a:srgbClr val="FF0000"/>
                </a:solidFill>
                <a:latin typeface="Times New Roman" pitchFamily="18" charset="0"/>
                <a:cs typeface="Times New Roman" pitchFamily="18" charset="0"/>
              </a:rPr>
              <a:t>í </a:t>
            </a:r>
            <a:r>
              <a:rPr lang="vi-VN" sz="4000" b="1" dirty="0">
                <a:solidFill>
                  <a:srgbClr val="FF0000"/>
                </a:solidFill>
                <a:latin typeface="Times New Roman" pitchFamily="18" charset="0"/>
                <a:cs typeface="Times New Roman" pitchFamily="18" charset="0"/>
              </a:rPr>
              <a:t>dụ về lực ma sát trượt trong đời sống</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96832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800" decel="100000"/>
                                        <p:tgtEl>
                                          <p:spTgt spid="13316"/>
                                        </p:tgtEl>
                                      </p:cBhvr>
                                    </p:animEffect>
                                    <p:anim calcmode="lin" valueType="num">
                                      <p:cBhvr>
                                        <p:cTn id="8" dur="800" decel="100000" fill="hold"/>
                                        <p:tgtEl>
                                          <p:spTgt spid="13316"/>
                                        </p:tgtEl>
                                        <p:attrNameLst>
                                          <p:attrName>style.rotation</p:attrName>
                                        </p:attrNameLst>
                                      </p:cBhvr>
                                      <p:tavLst>
                                        <p:tav tm="0">
                                          <p:val>
                                            <p:fltVal val="-90"/>
                                          </p:val>
                                        </p:tav>
                                        <p:tav tm="100000">
                                          <p:val>
                                            <p:fltVal val="0"/>
                                          </p:val>
                                        </p:tav>
                                      </p:tavLst>
                                    </p:anim>
                                    <p:anim calcmode="lin" valueType="num">
                                      <p:cBhvr>
                                        <p:cTn id="9" dur="800" decel="100000" fill="hold"/>
                                        <p:tgtEl>
                                          <p:spTgt spid="13316"/>
                                        </p:tgtEl>
                                        <p:attrNameLst>
                                          <p:attrName>ppt_x</p:attrName>
                                        </p:attrNameLst>
                                      </p:cBhvr>
                                      <p:tavLst>
                                        <p:tav tm="0">
                                          <p:val>
                                            <p:strVal val="#ppt_x+0.4"/>
                                          </p:val>
                                        </p:tav>
                                        <p:tav tm="100000">
                                          <p:val>
                                            <p:strVal val="#ppt_x-0.05"/>
                                          </p:val>
                                        </p:tav>
                                      </p:tavLst>
                                    </p:anim>
                                    <p:anim calcmode="lin" valueType="num">
                                      <p:cBhvr>
                                        <p:cTn id="10" dur="800" decel="100000" fill="hold"/>
                                        <p:tgtEl>
                                          <p:spTgt spid="133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3318"/>
                                        </p:tgtEl>
                                        <p:attrNameLst>
                                          <p:attrName>style.visibility</p:attrName>
                                        </p:attrNameLst>
                                      </p:cBhvr>
                                      <p:to>
                                        <p:strVal val="visible"/>
                                      </p:to>
                                    </p:set>
                                    <p:animEffect transition="in" filter="fade">
                                      <p:cBhvr>
                                        <p:cTn id="15" dur="800" decel="100000"/>
                                        <p:tgtEl>
                                          <p:spTgt spid="13318"/>
                                        </p:tgtEl>
                                      </p:cBhvr>
                                    </p:animEffect>
                                    <p:anim calcmode="lin" valueType="num">
                                      <p:cBhvr>
                                        <p:cTn id="16" dur="800" decel="100000" fill="hold"/>
                                        <p:tgtEl>
                                          <p:spTgt spid="13318"/>
                                        </p:tgtEl>
                                        <p:attrNameLst>
                                          <p:attrName>style.rotation</p:attrName>
                                        </p:attrNameLst>
                                      </p:cBhvr>
                                      <p:tavLst>
                                        <p:tav tm="0">
                                          <p:val>
                                            <p:fltVal val="-90"/>
                                          </p:val>
                                        </p:tav>
                                        <p:tav tm="100000">
                                          <p:val>
                                            <p:fltVal val="0"/>
                                          </p:val>
                                        </p:tav>
                                      </p:tavLst>
                                    </p:anim>
                                    <p:anim calcmode="lin" valueType="num">
                                      <p:cBhvr>
                                        <p:cTn id="17" dur="800" decel="100000" fill="hold"/>
                                        <p:tgtEl>
                                          <p:spTgt spid="13318"/>
                                        </p:tgtEl>
                                        <p:attrNameLst>
                                          <p:attrName>ppt_x</p:attrName>
                                        </p:attrNameLst>
                                      </p:cBhvr>
                                      <p:tavLst>
                                        <p:tav tm="0">
                                          <p:val>
                                            <p:strVal val="#ppt_x+0.4"/>
                                          </p:val>
                                        </p:tav>
                                        <p:tav tm="100000">
                                          <p:val>
                                            <p:strVal val="#ppt_x-0.05"/>
                                          </p:val>
                                        </p:tav>
                                      </p:tavLst>
                                    </p:anim>
                                    <p:anim calcmode="lin" valueType="num">
                                      <p:cBhvr>
                                        <p:cTn id="18" dur="800" decel="100000" fill="hold"/>
                                        <p:tgtEl>
                                          <p:spTgt spid="1331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331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3318"/>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13318"/>
                                        </p:tgtEl>
                                      </p:cBhvr>
                                    </p:animEffect>
                                    <p:set>
                                      <p:cBhvr>
                                        <p:cTn id="25" dur="1" fill="hold">
                                          <p:stCondLst>
                                            <p:cond delay="499"/>
                                          </p:stCondLst>
                                        </p:cTn>
                                        <p:tgtEl>
                                          <p:spTgt spid="13318"/>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13316"/>
                                        </p:tgtEl>
                                      </p:cBhvr>
                                    </p:animEffect>
                                    <p:set>
                                      <p:cBhvr>
                                        <p:cTn id="28" dur="1" fill="hold">
                                          <p:stCondLst>
                                            <p:cond delay="499"/>
                                          </p:stCondLst>
                                        </p:cTn>
                                        <p:tgtEl>
                                          <p:spTgt spid="13316"/>
                                        </p:tgtEl>
                                        <p:attrNameLst>
                                          <p:attrName>style.visibility</p:attrName>
                                        </p:attrNameLst>
                                      </p:cBhvr>
                                      <p:to>
                                        <p:strVal val="hidden"/>
                                      </p:to>
                                    </p:set>
                                  </p:childTnLst>
                                </p:cTn>
                              </p:par>
                              <p:par>
                                <p:cTn id="29" presetID="20" presetClass="entr" presetSubtype="0" fill="hold" nodeType="with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wedge">
                                      <p:cBhvr>
                                        <p:cTn id="31" dur="2000"/>
                                        <p:tgtEl>
                                          <p:spTgt spid="1331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nodeType="clickEffect">
                                  <p:stCondLst>
                                    <p:cond delay="0"/>
                                  </p:stCondLst>
                                  <p:childTnLst>
                                    <p:animEffect transition="out" filter="blinds(horizontal)">
                                      <p:cBhvr>
                                        <p:cTn id="35" dur="500"/>
                                        <p:tgtEl>
                                          <p:spTgt spid="13319"/>
                                        </p:tgtEl>
                                      </p:cBhvr>
                                    </p:animEffect>
                                    <p:set>
                                      <p:cBhvr>
                                        <p:cTn id="36" dur="1" fill="hold">
                                          <p:stCondLst>
                                            <p:cond delay="499"/>
                                          </p:stCondLst>
                                        </p:cTn>
                                        <p:tgtEl>
                                          <p:spTgt spid="13319"/>
                                        </p:tgtEl>
                                        <p:attrNameLst>
                                          <p:attrName>style.visibility</p:attrName>
                                        </p:attrNameLst>
                                      </p:cBhvr>
                                      <p:to>
                                        <p:strVal val="hidden"/>
                                      </p:to>
                                    </p:set>
                                  </p:childTnLst>
                                </p:cTn>
                              </p:par>
                              <p:par>
                                <p:cTn id="37" presetID="2" presetClass="entr" presetSubtype="4" fill="hold" nodeType="withEffect">
                                  <p:stCondLst>
                                    <p:cond delay="0"/>
                                  </p:stCondLst>
                                  <p:childTnLst>
                                    <p:set>
                                      <p:cBhvr>
                                        <p:cTn id="38" dur="1" fill="hold">
                                          <p:stCondLst>
                                            <p:cond delay="0"/>
                                          </p:stCondLst>
                                        </p:cTn>
                                        <p:tgtEl>
                                          <p:spTgt spid="13322"/>
                                        </p:tgtEl>
                                        <p:attrNameLst>
                                          <p:attrName>style.visibility</p:attrName>
                                        </p:attrNameLst>
                                      </p:cBhvr>
                                      <p:to>
                                        <p:strVal val="visible"/>
                                      </p:to>
                                    </p:set>
                                    <p:anim calcmode="lin" valueType="num">
                                      <p:cBhvr additive="base">
                                        <p:cTn id="39" dur="500" fill="hold"/>
                                        <p:tgtEl>
                                          <p:spTgt spid="13322"/>
                                        </p:tgtEl>
                                        <p:attrNameLst>
                                          <p:attrName>ppt_x</p:attrName>
                                        </p:attrNameLst>
                                      </p:cBhvr>
                                      <p:tavLst>
                                        <p:tav tm="0">
                                          <p:val>
                                            <p:strVal val="#ppt_x"/>
                                          </p:val>
                                        </p:tav>
                                        <p:tav tm="100000">
                                          <p:val>
                                            <p:strVal val="#ppt_x"/>
                                          </p:val>
                                        </p:tav>
                                      </p:tavLst>
                                    </p:anim>
                                    <p:anim calcmode="lin" valueType="num">
                                      <p:cBhvr additive="base">
                                        <p:cTn id="40"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nodeType="clickEffect">
                                  <p:stCondLst>
                                    <p:cond delay="0"/>
                                  </p:stCondLst>
                                  <p:childTnLst>
                                    <p:animEffect transition="out" filter="blinds(horizontal)">
                                      <p:cBhvr>
                                        <p:cTn id="44" dur="500"/>
                                        <p:tgtEl>
                                          <p:spTgt spid="13322"/>
                                        </p:tgtEl>
                                      </p:cBhvr>
                                    </p:animEffect>
                                    <p:set>
                                      <p:cBhvr>
                                        <p:cTn id="45" dur="1" fill="hold">
                                          <p:stCondLst>
                                            <p:cond delay="499"/>
                                          </p:stCondLst>
                                        </p:cTn>
                                        <p:tgtEl>
                                          <p:spTgt spid="13322"/>
                                        </p:tgtEl>
                                        <p:attrNameLst>
                                          <p:attrName>style.visibility</p:attrName>
                                        </p:attrNameLst>
                                      </p:cBhvr>
                                      <p:to>
                                        <p:strVal val="hidden"/>
                                      </p:to>
                                    </p:set>
                                  </p:childTnLst>
                                </p:cTn>
                              </p:par>
                              <p:par>
                                <p:cTn id="46" presetID="29" presetClass="entr" presetSubtype="0" fill="hold" nodeType="withEffect">
                                  <p:stCondLst>
                                    <p:cond delay="0"/>
                                  </p:stCondLst>
                                  <p:childTnLst>
                                    <p:set>
                                      <p:cBhvr>
                                        <p:cTn id="47" dur="1" fill="hold">
                                          <p:stCondLst>
                                            <p:cond delay="0"/>
                                          </p:stCondLst>
                                        </p:cTn>
                                        <p:tgtEl>
                                          <p:spTgt spid="13324"/>
                                        </p:tgtEl>
                                        <p:attrNameLst>
                                          <p:attrName>style.visibility</p:attrName>
                                        </p:attrNameLst>
                                      </p:cBhvr>
                                      <p:to>
                                        <p:strVal val="visible"/>
                                      </p:to>
                                    </p:set>
                                    <p:anim calcmode="lin" valueType="num">
                                      <p:cBhvr>
                                        <p:cTn id="48" dur="1000" fill="hold"/>
                                        <p:tgtEl>
                                          <p:spTgt spid="13324"/>
                                        </p:tgtEl>
                                        <p:attrNameLst>
                                          <p:attrName>ppt_x</p:attrName>
                                        </p:attrNameLst>
                                      </p:cBhvr>
                                      <p:tavLst>
                                        <p:tav tm="0">
                                          <p:val>
                                            <p:strVal val="#ppt_x-.2"/>
                                          </p:val>
                                        </p:tav>
                                        <p:tav tm="100000">
                                          <p:val>
                                            <p:strVal val="#ppt_x"/>
                                          </p:val>
                                        </p:tav>
                                      </p:tavLst>
                                    </p:anim>
                                    <p:anim calcmode="lin" valueType="num">
                                      <p:cBhvr>
                                        <p:cTn id="49" dur="1000" fill="hold"/>
                                        <p:tgtEl>
                                          <p:spTgt spid="13324"/>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B045E7-B682-4966-B948-C1D44796CEB8}"/>
              </a:ext>
            </a:extLst>
          </p:cNvPr>
          <p:cNvSpPr/>
          <p:nvPr/>
        </p:nvSpPr>
        <p:spPr>
          <a:xfrm>
            <a:off x="0" y="1762568"/>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id="{94850A09-2C17-4A80-BEF8-8529519FA499}"/>
              </a:ext>
            </a:extLst>
          </p:cNvPr>
          <p:cNvPicPr>
            <a:picLocks noChangeAspect="1"/>
          </p:cNvPicPr>
          <p:nvPr/>
        </p:nvPicPr>
        <p:blipFill>
          <a:blip r:embed="rId2" cstate="print"/>
          <a:stretch>
            <a:fillRect/>
          </a:stretch>
        </p:blipFill>
        <p:spPr>
          <a:xfrm>
            <a:off x="-1" y="1885473"/>
            <a:ext cx="1692071" cy="1104148"/>
          </a:xfrm>
          <a:prstGeom prst="rect">
            <a:avLst/>
          </a:prstGeom>
        </p:spPr>
      </p:pic>
      <p:pic>
        <p:nvPicPr>
          <p:cNvPr id="1030" name="Picture 6" descr="Cẩn thận sàn trơn trượt - 3A Safety - Thiết kế và sản xuất biển báo an toàn">
            <a:extLst>
              <a:ext uri="{FF2B5EF4-FFF2-40B4-BE49-F238E27FC236}">
                <a16:creationId xmlns:a16="http://schemas.microsoft.com/office/drawing/2014/main" id="{0BA360A7-74A8-4009-9C35-5B4019D364F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901" b="13037"/>
          <a:stretch/>
        </p:blipFill>
        <p:spPr bwMode="auto">
          <a:xfrm>
            <a:off x="2674890" y="2159876"/>
            <a:ext cx="7315199" cy="46981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7CACF05-656C-4858-B0E7-BD9CBB718D4A}"/>
              </a:ext>
            </a:extLst>
          </p:cNvPr>
          <p:cNvSpPr txBox="1"/>
          <p:nvPr/>
        </p:nvSpPr>
        <p:spPr>
          <a:xfrm>
            <a:off x="1647825" y="469270"/>
            <a:ext cx="8958222" cy="707886"/>
          </a:xfrm>
          <a:prstGeom prst="rect">
            <a:avLst/>
          </a:prstGeom>
          <a:noFill/>
        </p:spPr>
        <p:txBody>
          <a:bodyPr wrap="none" rtlCol="0">
            <a:spAutoFit/>
          </a:bodyPr>
          <a:lstStyle/>
          <a:p>
            <a:r>
              <a:rPr lang="en-US" sz="4000" b="1" dirty="0">
                <a:solidFill>
                  <a:srgbClr val="FF0000"/>
                </a:solidFill>
                <a:latin typeface="Times New Roman" pitchFamily="18" charset="0"/>
                <a:cs typeface="Times New Roman" pitchFamily="18" charset="0"/>
              </a:rPr>
              <a:t>V</a:t>
            </a:r>
            <a:r>
              <a:rPr lang="vi-VN" sz="4000" b="1" dirty="0" smtClean="0">
                <a:solidFill>
                  <a:srgbClr val="FF0000"/>
                </a:solidFill>
                <a:latin typeface="Times New Roman" pitchFamily="18" charset="0"/>
                <a:cs typeface="Times New Roman" pitchFamily="18" charset="0"/>
              </a:rPr>
              <a:t>í </a:t>
            </a:r>
            <a:r>
              <a:rPr lang="vi-VN" sz="4000" b="1" dirty="0">
                <a:solidFill>
                  <a:srgbClr val="FF0000"/>
                </a:solidFill>
                <a:latin typeface="Times New Roman" pitchFamily="18" charset="0"/>
                <a:cs typeface="Times New Roman" pitchFamily="18" charset="0"/>
              </a:rPr>
              <a:t>dụ về lực ma sát trượt trong đời sống</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31438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Káº¿t quáº£ hÃ¬nh áº£nh cho lá»p xe"/>
          <p:cNvPicPr>
            <a:picLocks noChangeAspect="1" noChangeArrowheads="1"/>
          </p:cNvPicPr>
          <p:nvPr/>
        </p:nvPicPr>
        <p:blipFill>
          <a:blip r:embed="rId2" cstate="print"/>
          <a:srcRect/>
          <a:stretch>
            <a:fillRect/>
          </a:stretch>
        </p:blipFill>
        <p:spPr bwMode="auto">
          <a:xfrm>
            <a:off x="8737600" y="3069022"/>
            <a:ext cx="3119334" cy="3352801"/>
          </a:xfrm>
          <a:prstGeom prst="rect">
            <a:avLst/>
          </a:prstGeom>
          <a:noFill/>
        </p:spPr>
      </p:pic>
      <p:pic>
        <p:nvPicPr>
          <p:cNvPr id="23554" name="Picture 2" descr="Káº¿t quáº£ hÃ¬nh áº£nh cho lá»p xe"/>
          <p:cNvPicPr>
            <a:picLocks noChangeAspect="1" noChangeArrowheads="1"/>
          </p:cNvPicPr>
          <p:nvPr/>
        </p:nvPicPr>
        <p:blipFill>
          <a:blip r:embed="rId3" cstate="print"/>
          <a:srcRect/>
          <a:stretch>
            <a:fillRect/>
          </a:stretch>
        </p:blipFill>
        <p:spPr bwMode="auto">
          <a:xfrm>
            <a:off x="890621" y="3069023"/>
            <a:ext cx="7846979" cy="3352800"/>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24461"/>
            <a:ext cx="2664372" cy="174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loud Callout 2"/>
          <p:cNvSpPr/>
          <p:nvPr/>
        </p:nvSpPr>
        <p:spPr>
          <a:xfrm>
            <a:off x="4889061" y="268015"/>
            <a:ext cx="6985878" cy="2057399"/>
          </a:xfrm>
          <a:prstGeom prst="cloudCallout">
            <a:avLst>
              <a:gd name="adj1" fmla="val -88644"/>
              <a:gd name="adj2" fmla="val -1443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b="1" dirty="0" smtClean="0">
              <a:latin typeface="Times New Roman" pitchFamily="18" charset="0"/>
              <a:cs typeface="Times New Roman" pitchFamily="18" charset="0"/>
            </a:endParaRPr>
          </a:p>
          <a:p>
            <a:pPr algn="ctr"/>
            <a:r>
              <a:rPr lang="en-US" sz="3200" b="1" dirty="0" err="1" smtClean="0">
                <a:latin typeface="Times New Roman" pitchFamily="18" charset="0"/>
                <a:cs typeface="Times New Roman" pitchFamily="18" charset="0"/>
              </a:rPr>
              <a:t>Tại</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sao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lốp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nhẵn</a:t>
            </a:r>
            <a:r>
              <a:rPr lang="en-US" sz="3200" b="1" dirty="0">
                <a:latin typeface="Times New Roman" pitchFamily="18" charset="0"/>
                <a:cs typeface="Times New Roman" pitchFamily="18" charset="0"/>
              </a:rPr>
              <a:t>?</a:t>
            </a:r>
          </a:p>
          <a:p>
            <a:pPr algn="ctr"/>
            <a:endParaRPr lang="en-US" sz="2800" dirty="0">
              <a:latin typeface="Times New Roman" pitchFamily="18" charset="0"/>
              <a:cs typeface="Times New Roman" pitchFamily="18" charset="0"/>
            </a:endParaRPr>
          </a:p>
        </p:txBody>
      </p:sp>
      <p:sp>
        <p:nvSpPr>
          <p:cNvPr id="4" name="Rectangle 3"/>
          <p:cNvSpPr/>
          <p:nvPr/>
        </p:nvSpPr>
        <p:spPr>
          <a:xfrm>
            <a:off x="3012964" y="332905"/>
            <a:ext cx="6985878" cy="2200089"/>
          </a:xfrm>
          <a:prstGeom prst="rect">
            <a:avLst/>
          </a:prstGeom>
        </p:spPr>
        <p:txBody>
          <a:bodyPr wrap="square">
            <a:spAutoFit/>
          </a:bodyPr>
          <a:lstStyle/>
          <a:p>
            <a:pPr algn="just">
              <a:lnSpc>
                <a:spcPct val="107000"/>
              </a:lnSpc>
              <a:spcAft>
                <a:spcPts val="800"/>
              </a:spcAft>
            </a:pPr>
            <a:r>
              <a:rPr lang="vi-VN" sz="3200" dirty="0">
                <a:solidFill>
                  <a:srgbClr val="0000FF"/>
                </a:solidFill>
                <a:latin typeface="Times New Roman" panose="02020603050405020304" pitchFamily="18" charset="0"/>
                <a:ea typeface="Segoe UI" panose="020B0502040204020203" pitchFamily="34" charset="0"/>
                <a:cs typeface="Segoe UI" panose="020B0502040204020203" pitchFamily="34" charset="0"/>
              </a:rPr>
              <a:t>Mặt lốp xe không làm nhẵn mà thường được khía thành các rãnh để tăng lực ma sát, giúp bánh xe lăn trên mặt đường và không bị trượt đảm bảo an toàn cho xe.</a:t>
            </a:r>
            <a:endParaRPr lang="vi-VN" sz="3200" dirty="0">
              <a:solidFill>
                <a:srgbClr val="0000FF"/>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4202561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42" presetClass="exit" presetSubtype="0" fill="hold" grpId="1" nodeType="withEffect">
                                  <p:stCondLst>
                                    <p:cond delay="0"/>
                                  </p:stCondLst>
                                  <p:childTnLst>
                                    <p:animEffect transition="out" filter="fade">
                                      <p:cBhvr>
                                        <p:cTn id="14" dur="1000"/>
                                        <p:tgtEl>
                                          <p:spTgt spid="3"/>
                                        </p:tgtEl>
                                      </p:cBhvr>
                                    </p:animEffect>
                                    <p:anim calcmode="lin" valueType="num">
                                      <p:cBhvr>
                                        <p:cTn id="15" dur="1000"/>
                                        <p:tgtEl>
                                          <p:spTgt spid="3"/>
                                        </p:tgtEl>
                                        <p:attrNameLst>
                                          <p:attrName>ppt_x</p:attrName>
                                        </p:attrNameLst>
                                      </p:cBhvr>
                                      <p:tavLst>
                                        <p:tav tm="0">
                                          <p:val>
                                            <p:strVal val="ppt_x"/>
                                          </p:val>
                                        </p:tav>
                                        <p:tav tm="100000">
                                          <p:val>
                                            <p:strVal val="ppt_x"/>
                                          </p:val>
                                        </p:tav>
                                      </p:tavLst>
                                    </p:anim>
                                    <p:anim calcmode="lin" valueType="num">
                                      <p:cBhvr>
                                        <p:cTn id="16" dur="1000"/>
                                        <p:tgtEl>
                                          <p:spTgt spid="3"/>
                                        </p:tgtEl>
                                        <p:attrNameLst>
                                          <p:attrName>ppt_y</p:attrName>
                                        </p:attrNameLst>
                                      </p:cBhvr>
                                      <p:tavLst>
                                        <p:tav tm="0">
                                          <p:val>
                                            <p:strVal val="ppt_y"/>
                                          </p:val>
                                        </p:tav>
                                        <p:tav tm="100000">
                                          <p:val>
                                            <p:strVal val="ppt_y+.1"/>
                                          </p:val>
                                        </p:tav>
                                      </p:tavLst>
                                    </p:anim>
                                    <p:set>
                                      <p:cBhvr>
                                        <p:cTn id="17" dur="1" fill="hold">
                                          <p:stCondLst>
                                            <p:cond delay="999"/>
                                          </p:stCondLst>
                                        </p:cTn>
                                        <p:tgtEl>
                                          <p:spTgt spid="3"/>
                                        </p:tgtEl>
                                        <p:attrNameLst>
                                          <p:attrName>style.visibility</p:attrName>
                                        </p:attrNameLst>
                                      </p:cBhvr>
                                      <p:to>
                                        <p:strVal val="hidden"/>
                                      </p:to>
                                    </p:set>
                                  </p:childTnLst>
                                </p:cTn>
                              </p:par>
                              <p:par>
                                <p:cTn id="18" presetID="42" presetClass="exit" presetSubtype="0" fill="hold" nodeType="withEffect">
                                  <p:stCondLst>
                                    <p:cond delay="0"/>
                                  </p:stCondLst>
                                  <p:childTnLst>
                                    <p:animEffect transition="out" filter="fade">
                                      <p:cBhvr>
                                        <p:cTn id="19" dur="1000"/>
                                        <p:tgtEl>
                                          <p:spTgt spid="2050"/>
                                        </p:tgtEl>
                                      </p:cBhvr>
                                    </p:animEffect>
                                    <p:anim calcmode="lin" valueType="num">
                                      <p:cBhvr>
                                        <p:cTn id="20" dur="1000"/>
                                        <p:tgtEl>
                                          <p:spTgt spid="2050"/>
                                        </p:tgtEl>
                                        <p:attrNameLst>
                                          <p:attrName>ppt_x</p:attrName>
                                        </p:attrNameLst>
                                      </p:cBhvr>
                                      <p:tavLst>
                                        <p:tav tm="0">
                                          <p:val>
                                            <p:strVal val="ppt_x"/>
                                          </p:val>
                                        </p:tav>
                                        <p:tav tm="100000">
                                          <p:val>
                                            <p:strVal val="ppt_x"/>
                                          </p:val>
                                        </p:tav>
                                      </p:tavLst>
                                    </p:anim>
                                    <p:anim calcmode="lin" valueType="num">
                                      <p:cBhvr>
                                        <p:cTn id="21" dur="1000"/>
                                        <p:tgtEl>
                                          <p:spTgt spid="2050"/>
                                        </p:tgtEl>
                                        <p:attrNameLst>
                                          <p:attrName>ppt_y</p:attrName>
                                        </p:attrNameLst>
                                      </p:cBhvr>
                                      <p:tavLst>
                                        <p:tav tm="0">
                                          <p:val>
                                            <p:strVal val="ppt_y"/>
                                          </p:val>
                                        </p:tav>
                                        <p:tav tm="100000">
                                          <p:val>
                                            <p:strVal val="ppt_y+.1"/>
                                          </p:val>
                                        </p:tav>
                                      </p:tavLst>
                                    </p:anim>
                                    <p:set>
                                      <p:cBhvr>
                                        <p:cTn id="22" dur="1" fill="hold">
                                          <p:stCondLst>
                                            <p:cond delay="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C61F-9005-4F14-AAC5-86C48AA5DAAE}"/>
              </a:ext>
            </a:extLst>
          </p:cNvPr>
          <p:cNvSpPr txBox="1">
            <a:spLocks/>
          </p:cNvSpPr>
          <p:nvPr/>
        </p:nvSpPr>
        <p:spPr>
          <a:xfrm>
            <a:off x="1975757" y="439113"/>
            <a:ext cx="8082643" cy="1046787"/>
          </a:xfrm>
          <a:prstGeom prst="rect">
            <a:avLst/>
          </a:prstGeom>
          <a:solidFill>
            <a:schemeClr val="bg2"/>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err="1" smtClean="0">
                <a:solidFill>
                  <a:srgbClr val="FF0000"/>
                </a:solidFill>
                <a:latin typeface="Times New Roman" pitchFamily="18" charset="0"/>
                <a:cs typeface="Times New Roman" pitchFamily="18" charset="0"/>
              </a:rPr>
              <a:t>Bài</a:t>
            </a:r>
            <a:r>
              <a:rPr lang="en-US" sz="5400" b="1" dirty="0" smtClean="0">
                <a:solidFill>
                  <a:srgbClr val="FF0000"/>
                </a:solidFill>
                <a:latin typeface="Times New Roman" pitchFamily="18" charset="0"/>
                <a:cs typeface="Times New Roman" pitchFamily="18" charset="0"/>
              </a:rPr>
              <a:t> 40:  </a:t>
            </a:r>
            <a:r>
              <a:rPr lang="en-US" sz="5400" b="1" dirty="0" smtClean="0">
                <a:solidFill>
                  <a:srgbClr val="0033CC"/>
                </a:solidFill>
                <a:latin typeface="Times New Roman" pitchFamily="18" charset="0"/>
                <a:cs typeface="Times New Roman" pitchFamily="18" charset="0"/>
              </a:rPr>
              <a:t>LỰC MA SÁT</a:t>
            </a:r>
            <a:endParaRPr lang="vi-VN" sz="5400" b="1" dirty="0">
              <a:solidFill>
                <a:srgbClr val="0033CC"/>
              </a:solidFill>
              <a:latin typeface="Times New Roman" pitchFamily="18" charset="0"/>
              <a:cs typeface="Times New Roman" pitchFamily="18" charset="0"/>
            </a:endParaRPr>
          </a:p>
        </p:txBody>
      </p:sp>
      <p:sp>
        <p:nvSpPr>
          <p:cNvPr id="3" name="Title 3"/>
          <p:cNvSpPr txBox="1">
            <a:spLocks noChangeArrowheads="1"/>
          </p:cNvSpPr>
          <p:nvPr/>
        </p:nvSpPr>
        <p:spPr bwMode="auto">
          <a:xfrm>
            <a:off x="485459" y="1785330"/>
            <a:ext cx="11204812" cy="535531"/>
          </a:xfrm>
          <a:prstGeom prst="rect">
            <a:avLst/>
          </a:prstGeom>
          <a:noFill/>
          <a:ln>
            <a:noFill/>
          </a:ln>
        </p:spPr>
        <p:txBody>
          <a:bodyPr wrap="square">
            <a:sp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mj-cs"/>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vi-VN" altLang="vi-VN" sz="3200" b="1" dirty="0" smtClean="0">
                <a:solidFill>
                  <a:srgbClr val="FF0000"/>
                </a:solidFill>
                <a:latin typeface="Times New Roman" panose="02020603050405020304" pitchFamily="18" charset="0"/>
                <a:cs typeface="Times New Roman" panose="02020603050405020304" pitchFamily="18" charset="0"/>
              </a:rPr>
              <a:t>NỘI DUNG TIẾT TRƯỚC</a:t>
            </a:r>
            <a:endParaRPr lang="en-US" altLang="vi-VN" sz="3200" b="1"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507952" y="3012516"/>
            <a:ext cx="11182319" cy="2062103"/>
          </a:xfrm>
          <a:prstGeom prst="rect">
            <a:avLst/>
          </a:prstGeom>
        </p:spPr>
        <p:txBody>
          <a:bodyPr wrap="square">
            <a:spAutoFit/>
          </a:bodyPr>
          <a:lstStyle/>
          <a:p>
            <a:pPr algn="just"/>
            <a:r>
              <a:rPr lang="en-US" sz="3200" b="1" dirty="0" smtClean="0">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Lực</a:t>
            </a:r>
            <a:r>
              <a:rPr lang="en-US" sz="3200" b="1" dirty="0" smtClean="0">
                <a:solidFill>
                  <a:srgbClr val="0000FF"/>
                </a:solidFill>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ở </a:t>
            </a:r>
            <a:r>
              <a:rPr lang="en-US" sz="3200" b="1" dirty="0" err="1">
                <a:solidFill>
                  <a:srgbClr val="0000FF"/>
                </a:solidFill>
                <a:latin typeface="Times New Roman" pitchFamily="18" charset="0"/>
                <a:cs typeface="Times New Roman" pitchFamily="18" charset="0"/>
              </a:rPr>
              <a:t>bề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giữa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hai</a:t>
            </a:r>
            <a:r>
              <a:rPr lang="en-US" sz="3200" b="1" dirty="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vật</a:t>
            </a:r>
            <a:r>
              <a:rPr lang="en-US" sz="3200" b="1" dirty="0" smtClean="0">
                <a:solidFill>
                  <a:srgbClr val="0000FF"/>
                </a:solidFill>
                <a:latin typeface="Times New Roman" pitchFamily="18" charset="0"/>
                <a:cs typeface="Times New Roman" pitchFamily="18" charset="0"/>
              </a:rPr>
              <a:t>.</a:t>
            </a:r>
          </a:p>
          <a:p>
            <a:pPr algn="just"/>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Nguyên</a:t>
            </a:r>
            <a:r>
              <a:rPr lang="en-US" sz="3200" b="1" dirty="0" smtClean="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nhân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sự</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tương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giữa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hai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endParaRPr lang="en-US" sz="3200" dirty="0">
              <a:solidFill>
                <a:srgbClr val="0000FF"/>
              </a:solidFill>
              <a:latin typeface="Times New Roman" pitchFamily="18" charset="0"/>
              <a:cs typeface="Times New Roman" pitchFamily="18" charset="0"/>
            </a:endParaRPr>
          </a:p>
        </p:txBody>
      </p:sp>
      <p:sp>
        <p:nvSpPr>
          <p:cNvPr id="6" name="TextBox 5"/>
          <p:cNvSpPr txBox="1"/>
          <p:nvPr/>
        </p:nvSpPr>
        <p:spPr>
          <a:xfrm>
            <a:off x="507952" y="2319682"/>
            <a:ext cx="4860626" cy="646331"/>
          </a:xfrm>
          <a:prstGeom prst="rect">
            <a:avLst/>
          </a:prstGeom>
          <a:noFill/>
        </p:spPr>
        <p:txBody>
          <a:bodyPr wrap="none" rtlCol="0">
            <a:spAutoFit/>
          </a:bodyPr>
          <a:lstStyle/>
          <a:p>
            <a:r>
              <a:rPr lang="en-US" sz="3600" b="1" dirty="0" smtClean="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Khái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niệm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smtClean="0">
                <a:solidFill>
                  <a:srgbClr val="FF0000"/>
                </a:solidFill>
                <a:latin typeface="Times New Roman" pitchFamily="18" charset="0"/>
                <a:cs typeface="Times New Roman" pitchFamily="18" charset="0"/>
              </a:rPr>
              <a:t>sát</a:t>
            </a:r>
            <a:endParaRPr lang="en-US" sz="3600" b="1" dirty="0" smtClean="0">
              <a:solidFill>
                <a:srgbClr val="FF0000"/>
              </a:solidFill>
              <a:latin typeface="Times New Roman" pitchFamily="18" charset="0"/>
              <a:cs typeface="Times New Roman" pitchFamily="18" charset="0"/>
            </a:endParaRPr>
          </a:p>
        </p:txBody>
      </p:sp>
      <p:sp>
        <p:nvSpPr>
          <p:cNvPr id="7" name="TextBox 6"/>
          <p:cNvSpPr txBox="1"/>
          <p:nvPr/>
        </p:nvSpPr>
        <p:spPr>
          <a:xfrm>
            <a:off x="507952" y="5074619"/>
            <a:ext cx="4340232"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trượt</a:t>
            </a:r>
            <a:endParaRPr lang="en-US" sz="3600" dirty="0">
              <a:solidFill>
                <a:srgbClr val="FF0000"/>
              </a:solidFill>
              <a:latin typeface="Times New Roman" pitchFamily="18" charset="0"/>
              <a:cs typeface="Times New Roman" pitchFamily="18" charset="0"/>
            </a:endParaRPr>
          </a:p>
        </p:txBody>
      </p:sp>
      <p:sp>
        <p:nvSpPr>
          <p:cNvPr id="8" name="TextBox 7"/>
          <p:cNvSpPr txBox="1"/>
          <p:nvPr/>
        </p:nvSpPr>
        <p:spPr>
          <a:xfrm>
            <a:off x="485459" y="5706380"/>
            <a:ext cx="11204812" cy="1077218"/>
          </a:xfrm>
          <a:prstGeom prst="rect">
            <a:avLst/>
          </a:prstGeom>
          <a:noFill/>
        </p:spPr>
        <p:txBody>
          <a:bodyPr wrap="square" rtlCol="0">
            <a:spAutoFit/>
          </a:bodyPr>
          <a:lstStyle/>
          <a:p>
            <a:pPr algn="just"/>
            <a:r>
              <a:rPr lang="en-US" sz="3200" b="1" dirty="0" smtClean="0">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Lực</a:t>
            </a:r>
            <a:r>
              <a:rPr lang="en-US" sz="3200" b="1" dirty="0" smtClean="0">
                <a:solidFill>
                  <a:srgbClr val="0033CC"/>
                </a:solidFill>
                <a:latin typeface="Times New Roman" pitchFamily="18" charset="0"/>
                <a:cs typeface="Times New Roman" pitchFamily="18" charset="0"/>
              </a:rPr>
              <a:t> </a:t>
            </a:r>
            <a:r>
              <a:rPr lang="en-US" sz="3200" b="1" dirty="0">
                <a:solidFill>
                  <a:srgbClr val="0033CC"/>
                </a:solidFill>
                <a:latin typeface="Times New Roman" pitchFamily="18" charset="0"/>
                <a:cs typeface="Times New Roman" pitchFamily="18" charset="0"/>
              </a:rPr>
              <a:t>ma </a:t>
            </a:r>
            <a:r>
              <a:rPr lang="en-US" sz="3200" b="1" dirty="0" err="1">
                <a:solidFill>
                  <a:srgbClr val="0033CC"/>
                </a:solidFill>
                <a:latin typeface="Times New Roman" pitchFamily="18" charset="0"/>
                <a:cs typeface="Times New Roman" pitchFamily="18" charset="0"/>
              </a:rPr>
              <a:t>sát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xuất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hiện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một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trên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bề</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mặt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khác</a:t>
            </a:r>
            <a:endParaRPr lang="en-US" sz="3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35331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hai Thanh\Desktop\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57" t="14085" r="18777" b="56109"/>
          <a:stretch/>
        </p:blipFill>
        <p:spPr bwMode="auto">
          <a:xfrm>
            <a:off x="2254469" y="204952"/>
            <a:ext cx="7851227" cy="368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94082"/>
            <a:ext cx="2443655" cy="15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Callout 6"/>
          <p:cNvSpPr/>
          <p:nvPr/>
        </p:nvSpPr>
        <p:spPr>
          <a:xfrm>
            <a:off x="2617076" y="4463157"/>
            <a:ext cx="8024649" cy="2057399"/>
          </a:xfrm>
          <a:prstGeom prst="cloudCallout">
            <a:avLst>
              <a:gd name="adj1" fmla="val -56756"/>
              <a:gd name="adj2" fmla="val -52745"/>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b="1" dirty="0" smtClean="0">
              <a:latin typeface="Times New Roman" pitchFamily="18" charset="0"/>
              <a:cs typeface="Times New Roman" pitchFamily="18" charset="0"/>
            </a:endParaRPr>
          </a:p>
          <a:p>
            <a:pPr algn="just">
              <a:lnSpc>
                <a:spcPct val="107000"/>
              </a:lnSpc>
              <a:spcAft>
                <a:spcPts val="800"/>
              </a:spcAft>
            </a:pP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Tại</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sao</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bạn</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An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dùng</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hết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sức</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đẩy</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cái</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thùng</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hàng</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mà</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thùng</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hàng</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vẫn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đứng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yên</a:t>
            </a:r>
            <a:r>
              <a:rPr lang="en-US" sz="3200" dirty="0">
                <a:latin typeface="Times New Roman" panose="02020603050405020304" pitchFamily="18" charset="0"/>
                <a:ea typeface="Arial" panose="020B0604020202020204" pitchFamily="34" charset="0"/>
                <a:cs typeface="Times New Roman" panose="02020603050405020304" pitchFamily="18" charset="0"/>
              </a:rPr>
              <a:t>?</a:t>
            </a:r>
            <a:endParaRPr lang="vi-VN" sz="2400" dirty="0">
              <a:ea typeface="Arial" panose="020B0604020202020204" pitchFamily="34" charset="0"/>
              <a:cs typeface="Times New Roman" panose="02020603050405020304" pitchFamily="18" charset="0"/>
            </a:endParaRPr>
          </a:p>
          <a:p>
            <a:pPr algn="ct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0999538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B045E7-B682-4966-B948-C1D44796CEB8}"/>
              </a:ext>
            </a:extLst>
          </p:cNvPr>
          <p:cNvSpPr/>
          <p:nvPr/>
        </p:nvSpPr>
        <p:spPr>
          <a:xfrm>
            <a:off x="-3040" y="787938"/>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id="{94850A09-2C17-4A80-BEF8-8529519FA499}"/>
              </a:ext>
            </a:extLst>
          </p:cNvPr>
          <p:cNvPicPr>
            <a:picLocks noChangeAspect="1"/>
          </p:cNvPicPr>
          <p:nvPr/>
        </p:nvPicPr>
        <p:blipFill>
          <a:blip r:embed="rId2" cstate="print"/>
          <a:stretch>
            <a:fillRect/>
          </a:stretch>
        </p:blipFill>
        <p:spPr>
          <a:xfrm>
            <a:off x="4349269" y="850282"/>
            <a:ext cx="1486756" cy="970171"/>
          </a:xfrm>
          <a:prstGeom prst="rect">
            <a:avLst/>
          </a:prstGeom>
        </p:spPr>
      </p:pic>
      <p:sp>
        <p:nvSpPr>
          <p:cNvPr id="3" name="TextBox 2">
            <a:extLst>
              <a:ext uri="{FF2B5EF4-FFF2-40B4-BE49-F238E27FC236}">
                <a16:creationId xmlns:a16="http://schemas.microsoft.com/office/drawing/2014/main" id="{02BF2C74-35AC-4D2C-BC47-BD9F3352620C}"/>
              </a:ext>
            </a:extLst>
          </p:cNvPr>
          <p:cNvSpPr txBox="1"/>
          <p:nvPr/>
        </p:nvSpPr>
        <p:spPr>
          <a:xfrm>
            <a:off x="1044749" y="5570043"/>
            <a:ext cx="10096422"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ea typeface="Calibri"/>
                <a:cs typeface="Times New Roman" pitchFamily="18" charset="0"/>
              </a:rPr>
              <a:t>Thảo</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luận</a:t>
            </a:r>
            <a:r>
              <a:rPr lang="en-US" sz="3200" b="1" dirty="0">
                <a:solidFill>
                  <a:srgbClr val="FF0000"/>
                </a:solidFill>
                <a:latin typeface="Times New Roman" pitchFamily="18" charset="0"/>
                <a:ea typeface="Calibri"/>
                <a:cs typeface="Times New Roman" pitchFamily="18" charset="0"/>
              </a:rPr>
              <a:t> – </a:t>
            </a:r>
            <a:r>
              <a:rPr lang="en-US" sz="3200" b="1" dirty="0" err="1" smtClean="0">
                <a:solidFill>
                  <a:srgbClr val="FF0000"/>
                </a:solidFill>
                <a:latin typeface="Times New Roman" pitchFamily="18" charset="0"/>
                <a:ea typeface="Calibri"/>
                <a:cs typeface="Times New Roman" pitchFamily="18" charset="0"/>
              </a:rPr>
              <a:t>Trả</a:t>
            </a:r>
            <a:r>
              <a:rPr lang="en-US" sz="3200" b="1" dirty="0" smtClean="0">
                <a:solidFill>
                  <a:srgbClr val="FF0000"/>
                </a:solidFill>
                <a:latin typeface="Times New Roman" pitchFamily="18" charset="0"/>
                <a:ea typeface="Calibri"/>
                <a:cs typeface="Times New Roman" pitchFamily="18" charset="0"/>
              </a:rPr>
              <a:t> </a:t>
            </a:r>
            <a:r>
              <a:rPr lang="en-US" sz="3200" b="1" dirty="0" err="1" smtClean="0">
                <a:solidFill>
                  <a:srgbClr val="FF0000"/>
                </a:solidFill>
                <a:latin typeface="Times New Roman" pitchFamily="18" charset="0"/>
                <a:ea typeface="Calibri"/>
                <a:cs typeface="Times New Roman" pitchFamily="18" charset="0"/>
              </a:rPr>
              <a:t>lời</a:t>
            </a:r>
            <a:r>
              <a:rPr lang="en-US" sz="3200" b="1" dirty="0" smtClean="0">
                <a:solidFill>
                  <a:srgbClr val="FF0000"/>
                </a:solidFill>
                <a:latin typeface="Times New Roman" pitchFamily="18" charset="0"/>
                <a:ea typeface="Calibri"/>
                <a:cs typeface="Times New Roman" pitchFamily="18" charset="0"/>
              </a:rPr>
              <a:t> </a:t>
            </a:r>
            <a:r>
              <a:rPr lang="en-US" sz="3200" b="1" dirty="0" err="1" smtClean="0">
                <a:solidFill>
                  <a:srgbClr val="FF0000"/>
                </a:solidFill>
                <a:latin typeface="Times New Roman" pitchFamily="18" charset="0"/>
                <a:ea typeface="Calibri"/>
                <a:cs typeface="Times New Roman" pitchFamily="18" charset="0"/>
              </a:rPr>
              <a:t>câu</a:t>
            </a:r>
            <a:r>
              <a:rPr lang="en-US" sz="3200" b="1" dirty="0" smtClean="0">
                <a:solidFill>
                  <a:srgbClr val="FF0000"/>
                </a:solidFill>
                <a:latin typeface="Times New Roman" pitchFamily="18" charset="0"/>
                <a:ea typeface="Calibri"/>
                <a:cs typeface="Times New Roman" pitchFamily="18" charset="0"/>
              </a:rPr>
              <a:t> </a:t>
            </a:r>
            <a:r>
              <a:rPr lang="en-US" sz="3200" b="1" dirty="0" err="1" smtClean="0">
                <a:solidFill>
                  <a:srgbClr val="FF0000"/>
                </a:solidFill>
                <a:latin typeface="Times New Roman" pitchFamily="18" charset="0"/>
                <a:ea typeface="Calibri"/>
                <a:cs typeface="Times New Roman" pitchFamily="18" charset="0"/>
              </a:rPr>
              <a:t>hỏi</a:t>
            </a:r>
            <a:endParaRPr lang="en-US" sz="3200" b="1" dirty="0" smtClean="0">
              <a:solidFill>
                <a:srgbClr val="FF0000"/>
              </a:solidFill>
              <a:latin typeface="Times New Roman" pitchFamily="18" charset="0"/>
              <a:ea typeface="Calibri"/>
              <a:cs typeface="Times New Roman" pitchFamily="18" charset="0"/>
            </a:endParaRPr>
          </a:p>
          <a:p>
            <a:r>
              <a:rPr lang="en-US" sz="3200" dirty="0" err="1" smtClean="0">
                <a:solidFill>
                  <a:srgbClr val="002060"/>
                </a:solidFill>
                <a:latin typeface="Times New Roman" pitchFamily="18" charset="0"/>
                <a:cs typeface="Times New Roman" pitchFamily="18" charset="0"/>
              </a:rPr>
              <a:t>Tại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sao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khi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kéo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khối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gỗ</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bằng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một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lực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mà</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nó</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vẫn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đứng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yên</a:t>
            </a:r>
            <a:r>
              <a:rPr lang="en-US" sz="3200" dirty="0" smtClean="0">
                <a:solidFill>
                  <a:srgbClr val="002060"/>
                </a:solidFill>
                <a:latin typeface="Times New Roman" pitchFamily="18" charset="0"/>
                <a:cs typeface="Times New Roman" pitchFamily="18" charset="0"/>
              </a:rPr>
              <a:t>?</a:t>
            </a:r>
            <a:endParaRPr lang="en-US" sz="3200" baseline="-25000" dirty="0" smtClean="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358456C6-CE9D-4697-850C-8096544C6595}"/>
              </a:ext>
            </a:extLst>
          </p:cNvPr>
          <p:cNvPicPr>
            <a:picLocks noChangeAspect="1"/>
          </p:cNvPicPr>
          <p:nvPr/>
        </p:nvPicPr>
        <p:blipFill>
          <a:blip r:embed="rId3" cstate="print"/>
          <a:stretch>
            <a:fillRect/>
          </a:stretch>
        </p:blipFill>
        <p:spPr>
          <a:xfrm>
            <a:off x="5836025" y="1037498"/>
            <a:ext cx="6355976" cy="4072384"/>
          </a:xfrm>
          <a:prstGeom prst="rect">
            <a:avLst/>
          </a:prstGeom>
        </p:spPr>
      </p:pic>
      <p:sp>
        <p:nvSpPr>
          <p:cNvPr id="10" name="TextBox 9"/>
          <p:cNvSpPr txBox="1"/>
          <p:nvPr/>
        </p:nvSpPr>
        <p:spPr>
          <a:xfrm>
            <a:off x="198667" y="139881"/>
            <a:ext cx="5274286" cy="584775"/>
          </a:xfrm>
          <a:prstGeom prst="rect">
            <a:avLst/>
          </a:prstGeom>
          <a:noFill/>
        </p:spPr>
        <p:txBody>
          <a:bodyPr wrap="square" rtlCol="0">
            <a:spAutoFit/>
          </a:bodyPr>
          <a:lstStyle/>
          <a:p>
            <a:pPr algn="just"/>
            <a:r>
              <a:rPr lang="en-US" sz="3200" b="1" dirty="0" smtClean="0">
                <a:solidFill>
                  <a:srgbClr val="FF0000"/>
                </a:solidFill>
                <a:latin typeface="Times New Roman" pitchFamily="18" charset="0"/>
                <a:cs typeface="Times New Roman" pitchFamily="18" charset="0"/>
              </a:rPr>
              <a:t>3. </a:t>
            </a:r>
            <a:r>
              <a:rPr lang="en-US" sz="3200" b="1" dirty="0" err="1" smtClean="0">
                <a:solidFill>
                  <a:srgbClr val="FF0000"/>
                </a:solidFill>
                <a:latin typeface="Times New Roman" pitchFamily="18" charset="0"/>
                <a:cs typeface="Times New Roman" pitchFamily="18" charset="0"/>
              </a:rPr>
              <a:t>Lực</a:t>
            </a:r>
            <a:r>
              <a:rPr lang="en-US" sz="3200" b="1" dirty="0" smtClean="0">
                <a:solidFill>
                  <a:srgbClr val="FF0000"/>
                </a:solidFill>
                <a:latin typeface="Times New Roman" pitchFamily="18" charset="0"/>
                <a:cs typeface="Times New Roman" pitchFamily="18" charset="0"/>
              </a:rPr>
              <a:t> ma </a:t>
            </a:r>
            <a:r>
              <a:rPr lang="en-US" sz="3200" b="1" dirty="0" err="1" smtClean="0">
                <a:solidFill>
                  <a:srgbClr val="FF0000"/>
                </a:solidFill>
                <a:latin typeface="Times New Roman" pitchFamily="18" charset="0"/>
                <a:cs typeface="Times New Roman" pitchFamily="18" charset="0"/>
              </a:rPr>
              <a:t>sát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nghỉ</a:t>
            </a:r>
            <a:r>
              <a:rPr lang="en-US" sz="3200" b="1" dirty="0" smtClean="0">
                <a:solidFill>
                  <a:srgbClr val="FF0000"/>
                </a:solidFill>
                <a:latin typeface="Times New Roman" pitchFamily="18" charset="0"/>
                <a:cs typeface="Times New Roman" pitchFamily="18" charset="0"/>
              </a:rPr>
              <a:t>: </a:t>
            </a:r>
          </a:p>
        </p:txBody>
      </p:sp>
      <p:sp>
        <p:nvSpPr>
          <p:cNvPr id="11" name="Rectangle 10"/>
          <p:cNvSpPr/>
          <p:nvPr/>
        </p:nvSpPr>
        <p:spPr>
          <a:xfrm>
            <a:off x="77643" y="841887"/>
            <a:ext cx="5516333" cy="4524315"/>
          </a:xfrm>
          <a:prstGeom prst="rect">
            <a:avLst/>
          </a:prstGeom>
        </p:spPr>
        <p:txBody>
          <a:bodyPr wrap="square">
            <a:spAutoFit/>
          </a:bodyPr>
          <a:lstStyle/>
          <a:p>
            <a:pPr algn="just"/>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Quan</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sát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hình</a:t>
            </a:r>
            <a:r>
              <a:rPr lang="en-US" sz="3200" dirty="0">
                <a:solidFill>
                  <a:srgbClr val="002060"/>
                </a:solidFill>
                <a:latin typeface="Times New Roman" pitchFamily="18" charset="0"/>
                <a:cs typeface="Times New Roman" pitchFamily="18" charset="0"/>
              </a:rPr>
              <a:t> </a:t>
            </a:r>
            <a:r>
              <a:rPr lang="en-US" sz="3200" dirty="0" smtClean="0">
                <a:solidFill>
                  <a:srgbClr val="002060"/>
                </a:solidFill>
                <a:latin typeface="Times New Roman" pitchFamily="18" charset="0"/>
                <a:cs typeface="Times New Roman" pitchFamily="18" charset="0"/>
              </a:rPr>
              <a:t>40.4</a:t>
            </a:r>
            <a:endParaRPr lang="en-US" sz="3200" i="1" dirty="0" smtClean="0">
              <a:solidFill>
                <a:srgbClr val="002060"/>
              </a:solidFill>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Móc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gỗ</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40.4 a).</a:t>
            </a:r>
          </a:p>
          <a:p>
            <a:pPr algn="just"/>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Kéo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theo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nằm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gỗ</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vấn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40.4 b)</a:t>
            </a: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a:t>
            </a:r>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7620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BF2C74-35AC-4D2C-BC47-BD9F3352620C}"/>
              </a:ext>
            </a:extLst>
          </p:cNvPr>
          <p:cNvSpPr txBox="1"/>
          <p:nvPr/>
        </p:nvSpPr>
        <p:spPr>
          <a:xfrm>
            <a:off x="714894" y="4709253"/>
            <a:ext cx="10806545" cy="2062103"/>
          </a:xfrm>
          <a:prstGeom prst="rect">
            <a:avLst/>
          </a:prstGeom>
          <a:noFill/>
        </p:spPr>
        <p:txBody>
          <a:bodyPr wrap="square" rtlCol="0">
            <a:spAutoFit/>
          </a:bodyPr>
          <a:lstStyle/>
          <a:p>
            <a:pPr algn="just"/>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r>
              <a:rPr lang="en-US" sz="3200" b="1" dirty="0" smtClean="0">
                <a:solidFill>
                  <a:srgbClr val="FF0000"/>
                </a:solidFill>
                <a:latin typeface="Times New Roman" pitchFamily="18" charset="0"/>
                <a:cs typeface="Times New Roman" pitchFamily="18" charset="0"/>
              </a:rPr>
              <a:t>: </a:t>
            </a:r>
          </a:p>
          <a:p>
            <a:pPr algn="just"/>
            <a:r>
              <a:rPr lang="en-US" sz="3200" b="1" dirty="0" smtClean="0">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Lực</a:t>
            </a:r>
            <a:r>
              <a:rPr lang="en-US" sz="3200" b="1" dirty="0" smtClean="0">
                <a:solidFill>
                  <a:srgbClr val="0000FF"/>
                </a:solidFill>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nghỉ</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cản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sự</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chuyển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một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với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một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hướng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chuyển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đó</a:t>
            </a:r>
            <a:r>
              <a:rPr lang="en-US" sz="3200" b="1" dirty="0">
                <a:solidFill>
                  <a:srgbClr val="0000FF"/>
                </a:solidFill>
                <a:latin typeface="Times New Roman" pitchFamily="18" charset="0"/>
                <a:cs typeface="Times New Roman" pitchFamily="18" charset="0"/>
              </a:rPr>
              <a:t>.</a:t>
            </a:r>
            <a:endParaRPr lang="en-US" sz="3200" dirty="0">
              <a:solidFill>
                <a:srgbClr val="0000FF"/>
              </a:solidFill>
              <a:latin typeface="Times New Roman" pitchFamily="18" charset="0"/>
              <a:cs typeface="Times New Roman" pitchFamily="18" charset="0"/>
            </a:endParaRPr>
          </a:p>
        </p:txBody>
      </p:sp>
      <p:sp>
        <p:nvSpPr>
          <p:cNvPr id="4" name="TextBox 3"/>
          <p:cNvSpPr txBox="1"/>
          <p:nvPr/>
        </p:nvSpPr>
        <p:spPr>
          <a:xfrm>
            <a:off x="198667" y="139881"/>
            <a:ext cx="5274286" cy="584775"/>
          </a:xfrm>
          <a:prstGeom prst="rect">
            <a:avLst/>
          </a:prstGeom>
          <a:noFill/>
        </p:spPr>
        <p:txBody>
          <a:bodyPr wrap="square" rtlCol="0">
            <a:spAutoFit/>
          </a:bodyPr>
          <a:lstStyle/>
          <a:p>
            <a:pPr algn="just"/>
            <a:r>
              <a:rPr lang="en-US" sz="3200" b="1" dirty="0" smtClean="0">
                <a:solidFill>
                  <a:srgbClr val="FF0000"/>
                </a:solidFill>
                <a:latin typeface="Times New Roman" pitchFamily="18" charset="0"/>
                <a:cs typeface="Times New Roman" pitchFamily="18" charset="0"/>
              </a:rPr>
              <a:t>3. </a:t>
            </a:r>
            <a:r>
              <a:rPr lang="en-US" sz="3200" b="1" dirty="0" err="1" smtClean="0">
                <a:solidFill>
                  <a:srgbClr val="FF0000"/>
                </a:solidFill>
                <a:latin typeface="Times New Roman" pitchFamily="18" charset="0"/>
                <a:cs typeface="Times New Roman" pitchFamily="18" charset="0"/>
              </a:rPr>
              <a:t>Lực</a:t>
            </a:r>
            <a:r>
              <a:rPr lang="en-US" sz="3200" b="1" dirty="0" smtClean="0">
                <a:solidFill>
                  <a:srgbClr val="FF0000"/>
                </a:solidFill>
                <a:latin typeface="Times New Roman" pitchFamily="18" charset="0"/>
                <a:cs typeface="Times New Roman" pitchFamily="18" charset="0"/>
              </a:rPr>
              <a:t> ma </a:t>
            </a:r>
            <a:r>
              <a:rPr lang="en-US" sz="3200" b="1" dirty="0" err="1" smtClean="0">
                <a:solidFill>
                  <a:srgbClr val="FF0000"/>
                </a:solidFill>
                <a:latin typeface="Times New Roman" pitchFamily="18" charset="0"/>
                <a:cs typeface="Times New Roman" pitchFamily="18" charset="0"/>
              </a:rPr>
              <a:t>sát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nghỉ</a:t>
            </a:r>
            <a:r>
              <a:rPr lang="en-US" sz="3200" b="1" dirty="0" smtClean="0">
                <a:solidFill>
                  <a:srgbClr val="FF0000"/>
                </a:solidFill>
                <a:latin typeface="Times New Roman" pitchFamily="18" charset="0"/>
                <a:cs typeface="Times New Roman" pitchFamily="18" charset="0"/>
              </a:rPr>
              <a:t>: </a:t>
            </a:r>
          </a:p>
        </p:txBody>
      </p:sp>
      <p:pic>
        <p:nvPicPr>
          <p:cNvPr id="5" name="Picture 4">
            <a:extLst>
              <a:ext uri="{FF2B5EF4-FFF2-40B4-BE49-F238E27FC236}">
                <a16:creationId xmlns:a16="http://schemas.microsoft.com/office/drawing/2014/main" id="{358456C6-CE9D-4697-850C-8096544C6595}"/>
              </a:ext>
            </a:extLst>
          </p:cNvPr>
          <p:cNvPicPr>
            <a:picLocks noChangeAspect="1"/>
          </p:cNvPicPr>
          <p:nvPr/>
        </p:nvPicPr>
        <p:blipFill>
          <a:blip r:embed="rId2" cstate="print"/>
          <a:stretch>
            <a:fillRect/>
          </a:stretch>
        </p:blipFill>
        <p:spPr>
          <a:xfrm>
            <a:off x="5836025" y="1037498"/>
            <a:ext cx="6355976" cy="4072384"/>
          </a:xfrm>
          <a:prstGeom prst="rect">
            <a:avLst/>
          </a:prstGeom>
        </p:spPr>
      </p:pic>
      <p:sp>
        <p:nvSpPr>
          <p:cNvPr id="2" name="Rectangle 1"/>
          <p:cNvSpPr/>
          <p:nvPr/>
        </p:nvSpPr>
        <p:spPr>
          <a:xfrm>
            <a:off x="324947" y="1037498"/>
            <a:ext cx="5021726" cy="2062103"/>
          </a:xfrm>
          <a:prstGeom prst="rect">
            <a:avLst/>
          </a:prstGeom>
        </p:spPr>
        <p:txBody>
          <a:bodyPr wrap="square">
            <a:spAutoFit/>
          </a:bodyPr>
          <a:lstStyle/>
          <a:p>
            <a:pPr algn="just"/>
            <a:r>
              <a:rPr lang="en-US" sz="3200" dirty="0" err="1" smtClean="0">
                <a:solidFill>
                  <a:srgbClr val="002060"/>
                </a:solidFill>
                <a:latin typeface="Times New Roman" pitchFamily="18" charset="0"/>
                <a:cs typeface="Times New Roman" pitchFamily="18" charset="0"/>
              </a:rPr>
              <a:t>Khi</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kéo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khối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gỗ</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bằng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lực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vẫn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đứng</a:t>
            </a:r>
            <a:r>
              <a:rPr lang="en-US" sz="3200" dirty="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yên</a:t>
            </a:r>
            <a:r>
              <a:rPr lang="en-US" sz="3200" dirty="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là</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vì</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mặt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bàn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tạo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ra</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lực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cản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giữ</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cho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khúc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gỗ</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nằm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yên</a:t>
            </a:r>
            <a:r>
              <a:rPr lang="en-US" sz="3200" dirty="0" smtClean="0">
                <a:solidFill>
                  <a:srgbClr val="002060"/>
                </a:solidFill>
                <a:latin typeface="Times New Roman" pitchFamily="18" charset="0"/>
                <a:cs typeface="Times New Roman" pitchFamily="18" charset="0"/>
              </a:rPr>
              <a:t>.</a:t>
            </a:r>
            <a:endParaRPr lang="en-US" sz="3200" baseline="-25000" dirty="0">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D6B045E7-B682-4966-B948-C1D44796CEB8}"/>
              </a:ext>
            </a:extLst>
          </p:cNvPr>
          <p:cNvSpPr/>
          <p:nvPr/>
        </p:nvSpPr>
        <p:spPr>
          <a:xfrm>
            <a:off x="-3040" y="787938"/>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68970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J14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2698" y="0"/>
            <a:ext cx="6458818"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Logo-BG&amp;DD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7963" y="3047207"/>
            <a:ext cx="7969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oa van trang tr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0745" y="4116388"/>
            <a:ext cx="20113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p:nvSpPr>
        <p:spPr bwMode="auto">
          <a:xfrm>
            <a:off x="1828800" y="3378201"/>
            <a:ext cx="447833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algn="ctr" eaLnBrk="1" hangingPunct="1"/>
            <a:r>
              <a:rPr lang="en-US" altLang="en-US" sz="3000" b="1">
                <a:solidFill>
                  <a:srgbClr val="6600CC"/>
                </a:solidFill>
              </a:rPr>
              <a:t>                                 </a:t>
            </a:r>
          </a:p>
        </p:txBody>
      </p:sp>
      <p:sp>
        <p:nvSpPr>
          <p:cNvPr id="8" name="Rectangle 7"/>
          <p:cNvSpPr>
            <a:spLocks noChangeArrowheads="1"/>
          </p:cNvSpPr>
          <p:nvPr/>
        </p:nvSpPr>
        <p:spPr bwMode="auto">
          <a:xfrm>
            <a:off x="158044" y="133350"/>
            <a:ext cx="11864622" cy="659765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1" hangingPunct="1"/>
            <a:endParaRPr lang="vi-VN" altLang="en-US" sz="1200" b="1"/>
          </a:p>
        </p:txBody>
      </p:sp>
      <p:sp>
        <p:nvSpPr>
          <p:cNvPr id="9" name="Rectangle 35"/>
          <p:cNvSpPr>
            <a:spLocks noChangeArrowheads="1"/>
          </p:cNvSpPr>
          <p:nvPr/>
        </p:nvSpPr>
        <p:spPr bwMode="auto">
          <a:xfrm>
            <a:off x="9220200" y="6242051"/>
            <a:ext cx="11747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1" hangingPunct="1"/>
            <a:r>
              <a:rPr lang="en-US" altLang="en-US" sz="800" b="1">
                <a:solidFill>
                  <a:srgbClr val="CCFF33"/>
                </a:solidFill>
                <a:latin typeface="VNI-Times" pitchFamily="2" charset="0"/>
              </a:rPr>
              <a:t>Ñaëng Höõu Hoaøng</a:t>
            </a:r>
          </a:p>
        </p:txBody>
      </p:sp>
      <p:pic>
        <p:nvPicPr>
          <p:cNvPr id="10" name="Picture 4" descr="Copy (2) of PULSTARS"/>
          <p:cNvPicPr>
            <a:picLocks noChangeAspect="1" noChangeArrowheads="1" noCrop="1"/>
          </p:cNvPicPr>
          <p:nvPr/>
        </p:nvPicPr>
        <p:blipFill>
          <a:blip r:embed="rId5" cstate="print">
            <a:lum bright="-30000"/>
            <a:extLst>
              <a:ext uri="{28A0092B-C50C-407E-A947-70E740481C1C}">
                <a14:useLocalDpi xmlns:a14="http://schemas.microsoft.com/office/drawing/2010/main" val="0"/>
              </a:ext>
            </a:extLst>
          </a:blip>
          <a:srcRect/>
          <a:stretch>
            <a:fillRect/>
          </a:stretch>
        </p:blipFill>
        <p:spPr bwMode="auto">
          <a:xfrm>
            <a:off x="4492625" y="4041775"/>
            <a:ext cx="18669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Copy (2) of PULSTARS"/>
          <p:cNvPicPr>
            <a:picLocks noChangeAspect="1" noChangeArrowheads="1" noCrop="1"/>
          </p:cNvPicPr>
          <p:nvPr/>
        </p:nvPicPr>
        <p:blipFill>
          <a:blip r:embed="rId5" cstate="print">
            <a:lum bright="-30000"/>
            <a:extLst>
              <a:ext uri="{28A0092B-C50C-407E-A947-70E740481C1C}">
                <a14:useLocalDpi xmlns:a14="http://schemas.microsoft.com/office/drawing/2010/main" val="0"/>
              </a:ext>
            </a:extLst>
          </a:blip>
          <a:srcRect/>
          <a:stretch>
            <a:fillRect/>
          </a:stretch>
        </p:blipFill>
        <p:spPr bwMode="auto">
          <a:xfrm>
            <a:off x="7997006" y="1781176"/>
            <a:ext cx="1725101"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118" y="218140"/>
            <a:ext cx="4926165" cy="642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908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CACF05-656C-4858-B0E7-BD9CBB718D4A}"/>
              </a:ext>
            </a:extLst>
          </p:cNvPr>
          <p:cNvSpPr txBox="1"/>
          <p:nvPr/>
        </p:nvSpPr>
        <p:spPr>
          <a:xfrm>
            <a:off x="3110865" y="286390"/>
            <a:ext cx="4950394"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V</a:t>
            </a:r>
            <a:r>
              <a:rPr lang="vi-VN" sz="3600" b="1" dirty="0" smtClean="0">
                <a:solidFill>
                  <a:srgbClr val="FF0000"/>
                </a:solidFill>
                <a:latin typeface="Times New Roman" pitchFamily="18" charset="0"/>
                <a:cs typeface="Times New Roman" pitchFamily="18" charset="0"/>
              </a:rPr>
              <a:t>í </a:t>
            </a:r>
            <a:r>
              <a:rPr lang="vi-VN" sz="3600" b="1" dirty="0">
                <a:solidFill>
                  <a:srgbClr val="FF0000"/>
                </a:solidFill>
                <a:latin typeface="Times New Roman" pitchFamily="18" charset="0"/>
                <a:cs typeface="Times New Roman" pitchFamily="18" charset="0"/>
              </a:rPr>
              <a:t>dụ về lực ma sát </a:t>
            </a:r>
            <a:r>
              <a:rPr lang="vi-VN" sz="3600" b="1" dirty="0" smtClean="0">
                <a:solidFill>
                  <a:srgbClr val="FF0000"/>
                </a:solidFill>
                <a:latin typeface="Times New Roman" pitchFamily="18" charset="0"/>
                <a:cs typeface="Times New Roman" pitchFamily="18" charset="0"/>
              </a:rPr>
              <a:t>nghỉ</a:t>
            </a:r>
            <a:endParaRPr lang="en-US" sz="3600" b="1" dirty="0">
              <a:solidFill>
                <a:srgbClr val="FF0000"/>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D6B045E7-B682-4966-B948-C1D44796CEB8}"/>
              </a:ext>
            </a:extLst>
          </p:cNvPr>
          <p:cNvSpPr/>
          <p:nvPr/>
        </p:nvSpPr>
        <p:spPr>
          <a:xfrm>
            <a:off x="-3040" y="1236821"/>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2" descr="C:\Users\Khai Thanh\Desktop\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57" t="14085" r="18777" b="56109"/>
          <a:stretch/>
        </p:blipFill>
        <p:spPr bwMode="auto">
          <a:xfrm>
            <a:off x="5735781" y="1890740"/>
            <a:ext cx="6334218" cy="461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hape 2700"/>
          <p:cNvPicPr/>
          <p:nvPr/>
        </p:nvPicPr>
        <p:blipFill rotWithShape="1">
          <a:blip r:embed="rId3" cstate="print"/>
          <a:srcRect r="45895"/>
          <a:stretch/>
        </p:blipFill>
        <p:spPr>
          <a:xfrm>
            <a:off x="76937" y="1890740"/>
            <a:ext cx="5525750" cy="4610402"/>
          </a:xfrm>
          <a:prstGeom prst="rect">
            <a:avLst/>
          </a:prstGeom>
        </p:spPr>
      </p:pic>
    </p:spTree>
    <p:extLst>
      <p:ext uri="{BB962C8B-B14F-4D97-AF65-F5344CB8AC3E}">
        <p14:creationId xmlns:p14="http://schemas.microsoft.com/office/powerpoint/2010/main" val="405097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215761" y="160210"/>
            <a:ext cx="9382126"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Tác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dụng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ảnh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hưởng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lực</a:t>
            </a:r>
            <a:r>
              <a:rPr lang="en-US" sz="3200" b="1" dirty="0" smtClean="0">
                <a:solidFill>
                  <a:srgbClr val="FF0000"/>
                </a:solidFill>
                <a:latin typeface="Times New Roman" pitchFamily="18" charset="0"/>
                <a:cs typeface="Times New Roman" pitchFamily="18" charset="0"/>
              </a:rPr>
              <a:t> ma </a:t>
            </a:r>
            <a:r>
              <a:rPr lang="en-US" sz="3200" b="1" dirty="0" err="1" smtClean="0">
                <a:solidFill>
                  <a:srgbClr val="FF0000"/>
                </a:solidFill>
                <a:latin typeface="Times New Roman" pitchFamily="18" charset="0"/>
                <a:cs typeface="Times New Roman" pitchFamily="18" charset="0"/>
              </a:rPr>
              <a:t>sát</a:t>
            </a:r>
            <a:endParaRPr lang="vi-VN" sz="3200" b="1" dirty="0">
              <a:solidFill>
                <a:srgbClr val="FF000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D6B045E7-B682-4966-B948-C1D44796CEB8}"/>
              </a:ext>
            </a:extLst>
          </p:cNvPr>
          <p:cNvSpPr/>
          <p:nvPr/>
        </p:nvSpPr>
        <p:spPr>
          <a:xfrm>
            <a:off x="0" y="91122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Shape 2700"/>
          <p:cNvPicPr/>
          <p:nvPr/>
        </p:nvPicPr>
        <p:blipFill>
          <a:blip r:embed="rId2" cstate="print"/>
          <a:stretch/>
        </p:blipFill>
        <p:spPr>
          <a:xfrm>
            <a:off x="298886" y="1415571"/>
            <a:ext cx="11654814" cy="4802349"/>
          </a:xfrm>
          <a:prstGeom prst="rect">
            <a:avLst/>
          </a:prstGeom>
        </p:spPr>
      </p:pic>
    </p:spTree>
    <p:extLst>
      <p:ext uri="{BB962C8B-B14F-4D97-AF65-F5344CB8AC3E}">
        <p14:creationId xmlns:p14="http://schemas.microsoft.com/office/powerpoint/2010/main" val="38827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182880" y="66500"/>
            <a:ext cx="11833024" cy="553998"/>
          </a:xfrm>
          <a:prstGeom prst="rect">
            <a:avLst/>
          </a:prstGeom>
          <a:noFill/>
        </p:spPr>
        <p:txBody>
          <a:bodyPr wrap="square" rtlCol="0">
            <a:spAutoFit/>
          </a:bodyPr>
          <a:lstStyle/>
          <a:p>
            <a:r>
              <a:rPr lang="en-US" sz="3000" b="1" dirty="0" smtClean="0">
                <a:solidFill>
                  <a:srgbClr val="FF0000"/>
                </a:solidFill>
                <a:latin typeface="Times New Roman" pitchFamily="18" charset="0"/>
                <a:cs typeface="Times New Roman" pitchFamily="18" charset="0"/>
              </a:rPr>
              <a:t>4.1. </a:t>
            </a:r>
            <a:r>
              <a:rPr lang="en-US" sz="3000" b="1" dirty="0" err="1">
                <a:solidFill>
                  <a:srgbClr val="FF0000"/>
                </a:solidFill>
                <a:latin typeface="Times New Roman" pitchFamily="18" charset="0"/>
                <a:cs typeface="Times New Roman" pitchFamily="18" charset="0"/>
              </a:rPr>
              <a:t>Tìm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hiểu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tác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dụng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cản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trở</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thúc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đẩy</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chuyển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động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lực</a:t>
            </a:r>
            <a:r>
              <a:rPr lang="en-US" sz="3000" b="1" dirty="0">
                <a:solidFill>
                  <a:srgbClr val="FF0000"/>
                </a:solidFill>
                <a:latin typeface="Times New Roman" pitchFamily="18" charset="0"/>
                <a:cs typeface="Times New Roman" pitchFamily="18" charset="0"/>
              </a:rPr>
              <a:t> ma </a:t>
            </a:r>
            <a:r>
              <a:rPr lang="en-US" sz="3000" b="1" dirty="0" err="1">
                <a:solidFill>
                  <a:srgbClr val="FF0000"/>
                </a:solidFill>
                <a:latin typeface="Times New Roman" pitchFamily="18" charset="0"/>
                <a:cs typeface="Times New Roman" pitchFamily="18" charset="0"/>
              </a:rPr>
              <a:t>sát</a:t>
            </a:r>
            <a:endParaRPr lang="en-US" sz="3000" dirty="0">
              <a:solidFill>
                <a:srgbClr val="FF000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C90A6E15-C929-451D-8132-44B2C85335A2}"/>
              </a:ext>
            </a:extLst>
          </p:cNvPr>
          <p:cNvSpPr/>
          <p:nvPr/>
        </p:nvSpPr>
        <p:spPr>
          <a:xfrm>
            <a:off x="3601174" y="5624945"/>
            <a:ext cx="1095517" cy="397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416E4C5-6D14-4C4E-9DED-3FEC83EA8B29}"/>
              </a:ext>
            </a:extLst>
          </p:cNvPr>
          <p:cNvSpPr txBox="1"/>
          <p:nvPr/>
        </p:nvSpPr>
        <p:spPr>
          <a:xfrm>
            <a:off x="587598" y="784752"/>
            <a:ext cx="6594591" cy="6001643"/>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40.5, 40.6 </a:t>
            </a:r>
            <a:endParaRPr lang="en-US" sz="3200" dirty="0" smtClean="0">
              <a:latin typeface="Times New Roman" pitchFamily="18" charset="0"/>
              <a:cs typeface="Times New Roman" pitchFamily="18" charset="0"/>
            </a:endParaRPr>
          </a:p>
          <a:p>
            <a:pPr algn="ctr"/>
            <a:r>
              <a:rPr lang="en-US" sz="3200" b="1" dirty="0" err="1">
                <a:solidFill>
                  <a:srgbClr val="FF0000"/>
                </a:solidFill>
                <a:latin typeface="Times New Roman" pitchFamily="18" charset="0"/>
                <a:ea typeface="Calibri"/>
                <a:cs typeface="Times New Roman" pitchFamily="18" charset="0"/>
              </a:rPr>
              <a:t>Thảo</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luận</a:t>
            </a:r>
            <a:r>
              <a:rPr lang="en-US" sz="3200" b="1" dirty="0">
                <a:solidFill>
                  <a:srgbClr val="FF0000"/>
                </a:solidFill>
                <a:latin typeface="Times New Roman" pitchFamily="18" charset="0"/>
                <a:ea typeface="Calibri"/>
                <a:cs typeface="Times New Roman" pitchFamily="18" charset="0"/>
              </a:rPr>
              <a:t> – </a:t>
            </a:r>
            <a:r>
              <a:rPr lang="en-US" sz="3200" b="1" dirty="0" err="1">
                <a:solidFill>
                  <a:srgbClr val="FF0000"/>
                </a:solidFill>
                <a:latin typeface="Times New Roman" pitchFamily="18" charset="0"/>
                <a:ea typeface="Calibri"/>
                <a:cs typeface="Times New Roman" pitchFamily="18" charset="0"/>
              </a:rPr>
              <a:t>Trả</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lời</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câu</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hỏi</a:t>
            </a:r>
            <a:endParaRPr lang="en-US" sz="3200" b="1" dirty="0">
              <a:solidFill>
                <a:srgbClr val="FF0000"/>
              </a:solidFill>
              <a:latin typeface="Times New Roman" pitchFamily="18" charset="0"/>
              <a:ea typeface="Calibri"/>
              <a:cs typeface="Times New Roman" pitchFamily="18" charset="0"/>
            </a:endParaRP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nghỉ</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trượt</a:t>
            </a:r>
            <a:r>
              <a:rPr lang="en-US" sz="3200" dirty="0">
                <a:latin typeface="Times New Roman" pitchFamily="18" charset="0"/>
                <a:cs typeface="Times New Roman" pitchFamily="18" charset="0"/>
              </a:rPr>
              <a:t> do </a:t>
            </a:r>
            <a:r>
              <a:rPr lang="en-US" sz="3200" dirty="0" err="1">
                <a:latin typeface="Times New Roman" pitchFamily="18" charset="0"/>
                <a:cs typeface="Times New Roman" pitchFamily="18" charset="0"/>
              </a:rPr>
              <a:t>má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mòn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5" name="Shape 2700"/>
          <p:cNvPicPr/>
          <p:nvPr/>
        </p:nvPicPr>
        <p:blipFill rotWithShape="1">
          <a:blip r:embed="rId2" cstate="print"/>
          <a:srcRect l="55161" r="-508"/>
          <a:stretch/>
        </p:blipFill>
        <p:spPr>
          <a:xfrm>
            <a:off x="7909417" y="3961958"/>
            <a:ext cx="4106487" cy="2896042"/>
          </a:xfrm>
          <a:prstGeom prst="rect">
            <a:avLst/>
          </a:prstGeom>
        </p:spPr>
      </p:pic>
      <p:pic>
        <p:nvPicPr>
          <p:cNvPr id="7" name="Shape 2700"/>
          <p:cNvPicPr/>
          <p:nvPr/>
        </p:nvPicPr>
        <p:blipFill rotWithShape="1">
          <a:blip r:embed="rId2" cstate="print"/>
          <a:srcRect r="45895"/>
          <a:stretch/>
        </p:blipFill>
        <p:spPr>
          <a:xfrm>
            <a:off x="7909417" y="781396"/>
            <a:ext cx="3961156" cy="3001483"/>
          </a:xfrm>
          <a:prstGeom prst="rect">
            <a:avLst/>
          </a:prstGeom>
        </p:spPr>
      </p:pic>
    </p:spTree>
    <p:extLst>
      <p:ext uri="{BB962C8B-B14F-4D97-AF65-F5344CB8AC3E}">
        <p14:creationId xmlns:p14="http://schemas.microsoft.com/office/powerpoint/2010/main" val="186335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AE6793-EA05-44F5-86F2-EF3A1EA78258}"/>
              </a:ext>
            </a:extLst>
          </p:cNvPr>
          <p:cNvSpPr txBox="1"/>
          <p:nvPr/>
        </p:nvSpPr>
        <p:spPr>
          <a:xfrm>
            <a:off x="182880" y="66500"/>
            <a:ext cx="11833024" cy="553998"/>
          </a:xfrm>
          <a:prstGeom prst="rect">
            <a:avLst/>
          </a:prstGeom>
          <a:noFill/>
        </p:spPr>
        <p:txBody>
          <a:bodyPr wrap="square" rtlCol="0">
            <a:spAutoFit/>
          </a:bodyPr>
          <a:lstStyle/>
          <a:p>
            <a:r>
              <a:rPr lang="en-US" sz="3000" b="1" dirty="0" smtClean="0">
                <a:solidFill>
                  <a:srgbClr val="FF0000"/>
                </a:solidFill>
                <a:latin typeface="Times New Roman" pitchFamily="18" charset="0"/>
                <a:cs typeface="Times New Roman" pitchFamily="18" charset="0"/>
              </a:rPr>
              <a:t>4.1. </a:t>
            </a:r>
            <a:r>
              <a:rPr lang="en-US" sz="3000" b="1" dirty="0" err="1">
                <a:solidFill>
                  <a:srgbClr val="FF0000"/>
                </a:solidFill>
                <a:latin typeface="Times New Roman" pitchFamily="18" charset="0"/>
                <a:cs typeface="Times New Roman" pitchFamily="18" charset="0"/>
              </a:rPr>
              <a:t>Tìm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hiểu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tác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dụng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cản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trở</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thúc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đẩy</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chuyển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động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lực</a:t>
            </a:r>
            <a:r>
              <a:rPr lang="en-US" sz="3000" b="1" dirty="0">
                <a:solidFill>
                  <a:srgbClr val="FF0000"/>
                </a:solidFill>
                <a:latin typeface="Times New Roman" pitchFamily="18" charset="0"/>
                <a:cs typeface="Times New Roman" pitchFamily="18" charset="0"/>
              </a:rPr>
              <a:t> ma </a:t>
            </a:r>
            <a:r>
              <a:rPr lang="en-US" sz="3000" b="1" dirty="0" err="1">
                <a:solidFill>
                  <a:srgbClr val="FF0000"/>
                </a:solidFill>
                <a:latin typeface="Times New Roman" pitchFamily="18" charset="0"/>
                <a:cs typeface="Times New Roman" pitchFamily="18" charset="0"/>
              </a:rPr>
              <a:t>sát</a:t>
            </a:r>
            <a:endParaRPr lang="en-US" sz="3000" dirty="0">
              <a:solidFill>
                <a:srgbClr val="FF0000"/>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01631838"/>
              </p:ext>
            </p:extLst>
          </p:nvPr>
        </p:nvGraphicFramePr>
        <p:xfrm>
          <a:off x="290443" y="859023"/>
          <a:ext cx="11242458" cy="5730240"/>
        </p:xfrm>
        <a:graphic>
          <a:graphicData uri="http://schemas.openxmlformats.org/drawingml/2006/table">
            <a:tbl>
              <a:tblPr firstRow="1" bandRow="1">
                <a:tableStyleId>{5C22544A-7EE6-4342-B048-85BDC9FD1C3A}</a:tableStyleId>
              </a:tblPr>
              <a:tblGrid>
                <a:gridCol w="5621229">
                  <a:extLst>
                    <a:ext uri="{9D8B030D-6E8A-4147-A177-3AD203B41FA5}">
                      <a16:colId xmlns:a16="http://schemas.microsoft.com/office/drawing/2014/main" val="230311907"/>
                    </a:ext>
                  </a:extLst>
                </a:gridCol>
                <a:gridCol w="5621229">
                  <a:extLst>
                    <a:ext uri="{9D8B030D-6E8A-4147-A177-3AD203B41FA5}">
                      <a16:colId xmlns:a16="http://schemas.microsoft.com/office/drawing/2014/main" val="2605773361"/>
                    </a:ext>
                  </a:extLst>
                </a:gridCol>
              </a:tblGrid>
              <a:tr h="370840">
                <a:tc>
                  <a:txBody>
                    <a:bodyPr/>
                    <a:lstStyle/>
                    <a:p>
                      <a:pPr algn="ctr"/>
                      <a:r>
                        <a:rPr lang="en-US" sz="3200" dirty="0" err="1" smtClean="0">
                          <a:latin typeface="Times New Roman" panose="02020603050405020304" pitchFamily="18" charset="0"/>
                          <a:cs typeface="Times New Roman" panose="02020603050405020304" pitchFamily="18" charset="0"/>
                        </a:rPr>
                        <a:t>Câu</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hỏi</a:t>
                      </a:r>
                      <a:endParaRPr lang="vi-VN"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smtClean="0">
                          <a:latin typeface="Times New Roman" panose="02020603050405020304" pitchFamily="18" charset="0"/>
                          <a:cs typeface="Times New Roman" panose="02020603050405020304" pitchFamily="18" charset="0"/>
                        </a:rPr>
                        <a:t>Trả</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lời</a:t>
                      </a:r>
                      <a:endParaRPr lang="vi-VN"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7160389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ma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nghỉ</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a:t>
                      </a:r>
                      <a:r>
                        <a:rPr lang="en-US" sz="2800" dirty="0" err="1" smtClean="0">
                          <a:latin typeface="Times New Roman" pitchFamily="18" charset="0"/>
                          <a:cs typeface="Times New Roman" pitchFamily="18" charset="0"/>
                        </a:rPr>
                        <a:t>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có</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dụng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p>
                  </a:txBody>
                  <a:tcPr anchor="ctr"/>
                </a:tc>
                <a:tc>
                  <a:txBody>
                    <a:bodyPr/>
                    <a:lstStyle/>
                    <a:p>
                      <a:endParaRPr lang="vi-VN" dirty="0"/>
                    </a:p>
                  </a:txBody>
                  <a:tcPr/>
                </a:tc>
                <a:extLst>
                  <a:ext uri="{0D108BD9-81ED-4DB2-BD59-A6C34878D82A}">
                    <a16:rowId xmlns:a16="http://schemas.microsoft.com/office/drawing/2014/main" val="359236016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ma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trượt</a:t>
                      </a:r>
                      <a:r>
                        <a:rPr lang="en-US" sz="2800" dirty="0" smtClean="0">
                          <a:latin typeface="Times New Roman" pitchFamily="18" charset="0"/>
                          <a:cs typeface="Times New Roman" pitchFamily="18" charset="0"/>
                        </a:rPr>
                        <a:t> do </a:t>
                      </a:r>
                      <a:r>
                        <a:rPr lang="en-US" sz="2800" dirty="0" err="1" smtClean="0">
                          <a:latin typeface="Times New Roman" pitchFamily="18" charset="0"/>
                          <a:cs typeface="Times New Roman" pitchFamily="18" charset="0"/>
                        </a:rPr>
                        <a:t>má</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phanh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ép</a:t>
                      </a:r>
                      <a:r>
                        <a:rPr lang="en-US" sz="2800" baseline="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bánh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xe</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có</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dụng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p>
                  </a:txBody>
                  <a:tcPr anchor="ctr"/>
                </a:tc>
                <a:tc>
                  <a:txBody>
                    <a:bodyPr/>
                    <a:lstStyle/>
                    <a:p>
                      <a:endParaRPr lang="vi-VN" dirty="0"/>
                    </a:p>
                  </a:txBody>
                  <a:tcPr/>
                </a:tc>
                <a:extLst>
                  <a:ext uri="{0D108BD9-81ED-4DB2-BD59-A6C34878D82A}">
                    <a16:rowId xmlns:a16="http://schemas.microsoft.com/office/drawing/2014/main" val="42156577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ma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a:t>
                      </a:r>
                    </a:p>
                  </a:txBody>
                  <a:tcPr anchor="ctr"/>
                </a:tc>
                <a:tc>
                  <a:txBody>
                    <a:bodyPr/>
                    <a:lstStyle/>
                    <a:p>
                      <a:endParaRPr lang="vi-VN" dirty="0"/>
                    </a:p>
                  </a:txBody>
                  <a:tcPr/>
                </a:tc>
                <a:extLst>
                  <a:ext uri="{0D108BD9-81ED-4DB2-BD59-A6C34878D82A}">
                    <a16:rowId xmlns:a16="http://schemas.microsoft.com/office/drawing/2014/main" val="191048957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a:t>
                      </a:r>
                    </a:p>
                  </a:txBody>
                  <a:tcPr anchor="ctr"/>
                </a:tc>
                <a:tc>
                  <a:txBody>
                    <a:bodyPr/>
                    <a:lstStyle/>
                    <a:p>
                      <a:endParaRPr lang="vi-VN" dirty="0"/>
                    </a:p>
                  </a:txBody>
                  <a:tcPr/>
                </a:tc>
                <a:extLst>
                  <a:ext uri="{0D108BD9-81ED-4DB2-BD59-A6C34878D82A}">
                    <a16:rowId xmlns:a16="http://schemas.microsoft.com/office/drawing/2014/main" val="365410398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bóp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mòn</a:t>
                      </a:r>
                      <a:r>
                        <a:rPr lang="en-US" sz="2800" dirty="0" smtClean="0">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latin typeface="Times New Roman" pitchFamily="18" charset="0"/>
                        <a:cs typeface="Times New Roman" pitchFamily="18" charset="0"/>
                      </a:endParaRPr>
                    </a:p>
                  </a:txBody>
                  <a:tcPr anchor="ctr"/>
                </a:tc>
                <a:tc>
                  <a:txBody>
                    <a:bodyPr/>
                    <a:lstStyle/>
                    <a:p>
                      <a:endParaRPr lang="vi-VN" dirty="0"/>
                    </a:p>
                  </a:txBody>
                  <a:tcPr/>
                </a:tc>
                <a:extLst>
                  <a:ext uri="{0D108BD9-81ED-4DB2-BD59-A6C34878D82A}">
                    <a16:rowId xmlns:a16="http://schemas.microsoft.com/office/drawing/2014/main" val="2365763606"/>
                  </a:ext>
                </a:extLst>
              </a:tr>
            </a:tbl>
          </a:graphicData>
        </a:graphic>
      </p:graphicFrame>
      <p:sp>
        <p:nvSpPr>
          <p:cNvPr id="3" name="Rectangle 2"/>
          <p:cNvSpPr/>
          <p:nvPr/>
        </p:nvSpPr>
        <p:spPr>
          <a:xfrm>
            <a:off x="5911672" y="1382507"/>
            <a:ext cx="5621228" cy="954107"/>
          </a:xfrm>
          <a:prstGeom prst="rect">
            <a:avLst/>
          </a:prstGeom>
        </p:spPr>
        <p:txBody>
          <a:bodyPr wrap="square">
            <a:spAutoFit/>
          </a:bodyPr>
          <a:lstStyle/>
          <a:p>
            <a:pPr>
              <a:defRPr/>
            </a:pP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Lực</a:t>
            </a:r>
            <a:r>
              <a:rPr lang="en-US" sz="2800" dirty="0">
                <a:solidFill>
                  <a:srgbClr val="C00000"/>
                </a:solidFill>
                <a:latin typeface="Times New Roman" pitchFamily="18" charset="0"/>
                <a:cs typeface="Times New Roman" pitchFamily="18" charset="0"/>
              </a:rPr>
              <a:t> ma </a:t>
            </a:r>
            <a:r>
              <a:rPr lang="en-US" sz="2800" dirty="0" err="1">
                <a:solidFill>
                  <a:srgbClr val="C00000"/>
                </a:solidFill>
                <a:latin typeface="Times New Roman" pitchFamily="18" charset="0"/>
                <a:cs typeface="Times New Roman" pitchFamily="18" charset="0"/>
              </a:rPr>
              <a:t>sát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nghỉ</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có</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tác</a:t>
            </a:r>
            <a:r>
              <a:rPr lang="en-US" sz="2800" dirty="0" smtClean="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dụng</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thúc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đẩy</a:t>
            </a:r>
            <a:r>
              <a:rPr lang="en-US" sz="2800" dirty="0" smtClean="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chân</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chuyển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động</a:t>
            </a:r>
            <a:endParaRPr lang="en-US" sz="2800" dirty="0">
              <a:solidFill>
                <a:srgbClr val="C00000"/>
              </a:solidFill>
              <a:latin typeface="Times New Roman" pitchFamily="18" charset="0"/>
              <a:cs typeface="Times New Roman" pitchFamily="18" charset="0"/>
            </a:endParaRPr>
          </a:p>
        </p:txBody>
      </p:sp>
      <p:sp>
        <p:nvSpPr>
          <p:cNvPr id="7" name="Rectangle 6"/>
          <p:cNvSpPr/>
          <p:nvPr/>
        </p:nvSpPr>
        <p:spPr>
          <a:xfrm>
            <a:off x="5911674" y="2330330"/>
            <a:ext cx="5621226" cy="954107"/>
          </a:xfrm>
          <a:prstGeom prst="rect">
            <a:avLst/>
          </a:prstGeom>
        </p:spPr>
        <p:txBody>
          <a:bodyPr wrap="square">
            <a:spAutoFit/>
          </a:bodyPr>
          <a:lstStyle/>
          <a:p>
            <a:pPr>
              <a:defRPr/>
            </a:pP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Lực</a:t>
            </a:r>
            <a:r>
              <a:rPr lang="en-US" sz="2800" dirty="0">
                <a:solidFill>
                  <a:srgbClr val="C00000"/>
                </a:solidFill>
                <a:latin typeface="Times New Roman" pitchFamily="18" charset="0"/>
                <a:cs typeface="Times New Roman" pitchFamily="18" charset="0"/>
              </a:rPr>
              <a:t> ma </a:t>
            </a:r>
            <a:r>
              <a:rPr lang="en-US" sz="2800" dirty="0" err="1">
                <a:solidFill>
                  <a:srgbClr val="C00000"/>
                </a:solidFill>
                <a:latin typeface="Times New Roman" pitchFamily="18" charset="0"/>
                <a:cs typeface="Times New Roman" pitchFamily="18" charset="0"/>
              </a:rPr>
              <a:t>sát</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trượt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có</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tác</a:t>
            </a:r>
            <a:r>
              <a:rPr lang="en-US" sz="2800" dirty="0" smtClean="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dụng</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cản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trở</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bánh</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xe</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chuyển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động</a:t>
            </a:r>
            <a:endParaRPr lang="en-US" sz="2800" dirty="0">
              <a:solidFill>
                <a:srgbClr val="C00000"/>
              </a:solidFill>
              <a:latin typeface="Times New Roman" pitchFamily="18" charset="0"/>
              <a:cs typeface="Times New Roman" pitchFamily="18" charset="0"/>
            </a:endParaRPr>
          </a:p>
        </p:txBody>
      </p:sp>
      <p:sp>
        <p:nvSpPr>
          <p:cNvPr id="5" name="Rectangle 4"/>
          <p:cNvSpPr/>
          <p:nvPr/>
        </p:nvSpPr>
        <p:spPr>
          <a:xfrm>
            <a:off x="5958774" y="3276561"/>
            <a:ext cx="5574126" cy="954107"/>
          </a:xfrm>
          <a:prstGeom prst="rect">
            <a:avLst/>
          </a:prstGeom>
        </p:spPr>
        <p:txBody>
          <a:bodyPr wrap="square">
            <a:spAutoFit/>
          </a:bodyPr>
          <a:lstStyle/>
          <a:p>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Lực</a:t>
            </a:r>
            <a:r>
              <a:rPr lang="en-US" sz="2800" b="1" dirty="0" smtClean="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ma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đẩy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trở</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chuyển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8" name="Rectangle 7"/>
          <p:cNvSpPr/>
          <p:nvPr/>
        </p:nvSpPr>
        <p:spPr>
          <a:xfrm>
            <a:off x="5958774" y="4259316"/>
            <a:ext cx="5574127" cy="954107"/>
          </a:xfrm>
          <a:prstGeom prst="rect">
            <a:avLst/>
          </a:prstGeom>
        </p:spPr>
        <p:txBody>
          <a:bodyPr wrap="square">
            <a:spAutoFit/>
          </a:bodyPr>
          <a:lstStyle/>
          <a:p>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Nếu</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mặt</a:t>
            </a:r>
            <a:r>
              <a:rPr lang="en-US" sz="2800" dirty="0" smtClean="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đường</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trơn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lực</a:t>
            </a:r>
            <a:r>
              <a:rPr lang="en-US" sz="2800" dirty="0" smtClean="0">
                <a:solidFill>
                  <a:srgbClr val="C00000"/>
                </a:solidFill>
                <a:latin typeface="Times New Roman" pitchFamily="18" charset="0"/>
                <a:cs typeface="Times New Roman" pitchFamily="18" charset="0"/>
              </a:rPr>
              <a:t> ma </a:t>
            </a:r>
            <a:r>
              <a:rPr lang="en-US" sz="2800" dirty="0" err="1" smtClean="0">
                <a:solidFill>
                  <a:srgbClr val="C00000"/>
                </a:solidFill>
                <a:latin typeface="Times New Roman" pitchFamily="18" charset="0"/>
                <a:cs typeface="Times New Roman" pitchFamily="18" charset="0"/>
              </a:rPr>
              <a:t>sát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nhỏ</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làm</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cho</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người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có</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thể</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bị</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trượt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ngã</a:t>
            </a:r>
            <a:endParaRPr lang="vi-VN" sz="2800" dirty="0">
              <a:solidFill>
                <a:srgbClr val="C00000"/>
              </a:solidFill>
            </a:endParaRPr>
          </a:p>
        </p:txBody>
      </p:sp>
      <p:sp>
        <p:nvSpPr>
          <p:cNvPr id="9" name="Rectangle 8"/>
          <p:cNvSpPr/>
          <p:nvPr/>
        </p:nvSpPr>
        <p:spPr>
          <a:xfrm>
            <a:off x="5911671" y="5184156"/>
            <a:ext cx="5621229" cy="1384995"/>
          </a:xfrm>
          <a:prstGeom prst="rect">
            <a:avLst/>
          </a:prstGeom>
        </p:spPr>
        <p:txBody>
          <a:bodyPr wrap="square">
            <a:spAutoFit/>
          </a:bodyPr>
          <a:lstStyle/>
          <a:p>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Nếu</a:t>
            </a:r>
            <a:r>
              <a:rPr lang="en-US" sz="2800" dirty="0" smtClean="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má</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phanh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bị</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mòn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lực</a:t>
            </a:r>
            <a:r>
              <a:rPr lang="en-US" sz="2800" dirty="0" smtClean="0">
                <a:solidFill>
                  <a:srgbClr val="C00000"/>
                </a:solidFill>
                <a:latin typeface="Times New Roman" pitchFamily="18" charset="0"/>
                <a:cs typeface="Times New Roman" pitchFamily="18" charset="0"/>
              </a:rPr>
              <a:t> ma </a:t>
            </a:r>
            <a:r>
              <a:rPr lang="en-US" sz="2800" dirty="0" err="1" smtClean="0">
                <a:solidFill>
                  <a:srgbClr val="C00000"/>
                </a:solidFill>
                <a:latin typeface="Times New Roman" pitchFamily="18" charset="0"/>
                <a:cs typeface="Times New Roman" pitchFamily="18" charset="0"/>
              </a:rPr>
              <a:t>sát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giảm</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làm</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xe</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dừng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không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kịp</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thời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dễ</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gây</a:t>
            </a:r>
            <a:r>
              <a:rPr lang="en-US" sz="2800" dirty="0" smtClean="0">
                <a:solidFill>
                  <a:srgbClr val="C00000"/>
                </a:solidFill>
                <a:latin typeface="Times New Roman" pitchFamily="18" charset="0"/>
                <a:cs typeface="Times New Roman" pitchFamily="18" charset="0"/>
              </a:rPr>
              <a:t> tai </a:t>
            </a:r>
            <a:r>
              <a:rPr lang="en-US" sz="2800" dirty="0" err="1" smtClean="0">
                <a:solidFill>
                  <a:srgbClr val="C00000"/>
                </a:solidFill>
                <a:latin typeface="Times New Roman" pitchFamily="18" charset="0"/>
                <a:cs typeface="Times New Roman" pitchFamily="18" charset="0"/>
              </a:rPr>
              <a:t>nạn</a:t>
            </a:r>
            <a:endParaRPr lang="vi-VN" sz="2800" dirty="0">
              <a:solidFill>
                <a:srgbClr val="C00000"/>
              </a:solidFill>
            </a:endParaRPr>
          </a:p>
        </p:txBody>
      </p:sp>
    </p:spTree>
    <p:extLst>
      <p:ext uri="{BB962C8B-B14F-4D97-AF65-F5344CB8AC3E}">
        <p14:creationId xmlns:p14="http://schemas.microsoft.com/office/powerpoint/2010/main" val="142853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133004" y="5038244"/>
            <a:ext cx="11818829" cy="1569660"/>
          </a:xfrm>
          <a:prstGeom prst="rect">
            <a:avLst/>
          </a:prstGeom>
          <a:noFill/>
        </p:spPr>
        <p:txBody>
          <a:bodyPr wrap="square" rtlCol="0">
            <a:spAutoFit/>
          </a:bodyPr>
          <a:lstStyle/>
          <a:p>
            <a:pPr algn="ctr"/>
            <a:r>
              <a:rPr lang="en-US" sz="3200" b="1" dirty="0" err="1">
                <a:solidFill>
                  <a:srgbClr val="C00000"/>
                </a:solidFill>
                <a:latin typeface="Times New Roman" pitchFamily="18" charset="0"/>
                <a:cs typeface="Times New Roman" pitchFamily="18" charset="0"/>
              </a:rPr>
              <a:t>Quan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sát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hình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ảnh</a:t>
            </a:r>
            <a:r>
              <a:rPr lang="en-US" sz="3200" b="1" dirty="0">
                <a:solidFill>
                  <a:srgbClr val="C00000"/>
                </a:solidFill>
                <a:latin typeface="Times New Roman" pitchFamily="18" charset="0"/>
                <a:cs typeface="Times New Roman" pitchFamily="18" charset="0"/>
              </a:rPr>
              <a:t> 40.7 </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Trả</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lời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câu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hỏi</a:t>
            </a:r>
            <a:endParaRPr lang="en-US" sz="3200" b="1" dirty="0">
              <a:solidFill>
                <a:srgbClr val="C00000"/>
              </a:solidFill>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1. </a:t>
            </a:r>
            <a:r>
              <a:rPr lang="en-US" sz="3200" dirty="0" err="1" smtClean="0">
                <a:latin typeface="Times New Roman" pitchFamily="18" charset="0"/>
                <a:cs typeface="Times New Roman" pitchFamily="18" charset="0"/>
              </a:rPr>
              <a:t>Tại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lốp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nhẵn</a:t>
            </a:r>
            <a:r>
              <a:rPr lang="en-US" sz="3200" dirty="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2. </a:t>
            </a:r>
            <a:r>
              <a:rPr lang="en-US" sz="3200" dirty="0" err="1" smtClean="0">
                <a:latin typeface="Times New Roman" pitchFamily="18" charset="0"/>
                <a:cs typeface="Times New Roman" pitchFamily="18" charset="0"/>
              </a:rPr>
              <a:t>Tại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lốp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mòn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1D524AC1-373F-4C4E-A546-465F7E323FCC}"/>
              </a:ext>
            </a:extLst>
          </p:cNvPr>
          <p:cNvSpPr txBox="1"/>
          <p:nvPr/>
        </p:nvSpPr>
        <p:spPr>
          <a:xfrm>
            <a:off x="133004" y="180423"/>
            <a:ext cx="12058995"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4.2. </a:t>
            </a:r>
            <a:r>
              <a:rPr lang="en-US" sz="3200" b="1" dirty="0" err="1" smtClean="0">
                <a:solidFill>
                  <a:srgbClr val="FF0000"/>
                </a:solidFill>
                <a:latin typeface="Times New Roman" pitchFamily="18" charset="0"/>
                <a:cs typeface="Times New Roman" pitchFamily="18" charset="0"/>
              </a:rPr>
              <a:t>Tìm</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lực</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an </a:t>
            </a:r>
            <a:r>
              <a:rPr lang="en-US" sz="3200" b="1" dirty="0" err="1">
                <a:solidFill>
                  <a:srgbClr val="FF0000"/>
                </a:solidFill>
                <a:latin typeface="Times New Roman" pitchFamily="18" charset="0"/>
                <a:cs typeface="Times New Roman" pitchFamily="18" charset="0"/>
              </a:rPr>
              <a:t>toàn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endParaRPr lang="vi-VN" sz="3200" b="1" dirty="0">
              <a:solidFill>
                <a:srgbClr val="FF0000"/>
              </a:solidFill>
              <a:latin typeface="Times New Roman" pitchFamily="18" charset="0"/>
              <a:cs typeface="Times New Roman" pitchFamily="18" charset="0"/>
            </a:endParaRPr>
          </a:p>
        </p:txBody>
      </p:sp>
      <p:pic>
        <p:nvPicPr>
          <p:cNvPr id="5" name="Shape 2712"/>
          <p:cNvPicPr/>
          <p:nvPr/>
        </p:nvPicPr>
        <p:blipFill>
          <a:blip r:embed="rId2" cstate="print"/>
          <a:stretch/>
        </p:blipFill>
        <p:spPr>
          <a:xfrm>
            <a:off x="1551217" y="1091386"/>
            <a:ext cx="5030325" cy="3660228"/>
          </a:xfrm>
          <a:prstGeom prst="rect">
            <a:avLst/>
          </a:prstGeom>
        </p:spPr>
      </p:pic>
      <p:pic>
        <p:nvPicPr>
          <p:cNvPr id="7" name="Shape 2718"/>
          <p:cNvPicPr/>
          <p:nvPr/>
        </p:nvPicPr>
        <p:blipFill>
          <a:blip r:embed="rId3" cstate="print"/>
          <a:stretch/>
        </p:blipFill>
        <p:spPr>
          <a:xfrm>
            <a:off x="6528666" y="1091385"/>
            <a:ext cx="4340523" cy="3660228"/>
          </a:xfrm>
          <a:prstGeom prst="rect">
            <a:avLst/>
          </a:prstGeom>
        </p:spPr>
      </p:pic>
    </p:spTree>
    <p:extLst>
      <p:ext uri="{BB962C8B-B14F-4D97-AF65-F5344CB8AC3E}">
        <p14:creationId xmlns:p14="http://schemas.microsoft.com/office/powerpoint/2010/main" val="220723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D524AC1-373F-4C4E-A546-465F7E323FCC}"/>
              </a:ext>
            </a:extLst>
          </p:cNvPr>
          <p:cNvSpPr txBox="1"/>
          <p:nvPr/>
        </p:nvSpPr>
        <p:spPr>
          <a:xfrm>
            <a:off x="133004" y="180423"/>
            <a:ext cx="12058995"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4.2. </a:t>
            </a:r>
            <a:r>
              <a:rPr lang="en-US" sz="3200" b="1" dirty="0" err="1" smtClean="0">
                <a:solidFill>
                  <a:srgbClr val="FF0000"/>
                </a:solidFill>
                <a:latin typeface="Times New Roman" pitchFamily="18" charset="0"/>
                <a:cs typeface="Times New Roman" pitchFamily="18" charset="0"/>
              </a:rPr>
              <a:t>Tìm</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lực</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an </a:t>
            </a:r>
            <a:r>
              <a:rPr lang="en-US" sz="3200" b="1" dirty="0" err="1">
                <a:solidFill>
                  <a:srgbClr val="FF0000"/>
                </a:solidFill>
                <a:latin typeface="Times New Roman" pitchFamily="18" charset="0"/>
                <a:cs typeface="Times New Roman" pitchFamily="18" charset="0"/>
              </a:rPr>
              <a:t>toàn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endParaRPr lang="vi-VN" sz="3200" b="1" dirty="0">
              <a:solidFill>
                <a:srgbClr val="FF0000"/>
              </a:solidFill>
              <a:latin typeface="Times New Roman" pitchFamily="18" charset="0"/>
              <a:cs typeface="Times New Roman" pitchFamily="18" charset="0"/>
            </a:endParaRPr>
          </a:p>
        </p:txBody>
      </p:sp>
      <p:pic>
        <p:nvPicPr>
          <p:cNvPr id="8" name="Shape 2712"/>
          <p:cNvPicPr/>
          <p:nvPr/>
        </p:nvPicPr>
        <p:blipFill>
          <a:blip r:embed="rId2" cstate="print"/>
          <a:stretch/>
        </p:blipFill>
        <p:spPr>
          <a:xfrm>
            <a:off x="2009783" y="928096"/>
            <a:ext cx="3971982" cy="2876458"/>
          </a:xfrm>
          <a:prstGeom prst="rect">
            <a:avLst/>
          </a:prstGeom>
        </p:spPr>
      </p:pic>
      <p:pic>
        <p:nvPicPr>
          <p:cNvPr id="9" name="Shape 2718"/>
          <p:cNvPicPr/>
          <p:nvPr/>
        </p:nvPicPr>
        <p:blipFill>
          <a:blip r:embed="rId3" cstate="print"/>
          <a:stretch/>
        </p:blipFill>
        <p:spPr>
          <a:xfrm>
            <a:off x="6908676" y="928095"/>
            <a:ext cx="3427309" cy="2876458"/>
          </a:xfrm>
          <a:prstGeom prst="rect">
            <a:avLst/>
          </a:prstGeom>
        </p:spPr>
      </p:pic>
      <p:sp>
        <p:nvSpPr>
          <p:cNvPr id="6" name="Rectangle 5"/>
          <p:cNvSpPr/>
          <p:nvPr/>
        </p:nvSpPr>
        <p:spPr>
          <a:xfrm>
            <a:off x="391886" y="3832521"/>
            <a:ext cx="11386303" cy="2829621"/>
          </a:xfrm>
          <a:prstGeom prst="rect">
            <a:avLst/>
          </a:prstGeom>
        </p:spPr>
        <p:txBody>
          <a:bodyPr wrap="square">
            <a:spAutoFit/>
          </a:bodyPr>
          <a:lstStyle/>
          <a:p>
            <a:pPr algn="just">
              <a:lnSpc>
                <a:spcPct val="107000"/>
              </a:lnSpc>
              <a:spcAft>
                <a:spcPts val="800"/>
              </a:spcAft>
            </a:pPr>
            <a:r>
              <a:rPr lang="vi-VN" sz="3200" dirty="0" smtClean="0">
                <a:latin typeface="Times New Roman" panose="02020603050405020304" pitchFamily="18" charset="0"/>
                <a:ea typeface="Segoe UI" panose="020B0502040204020203" pitchFamily="34" charset="0"/>
                <a:cs typeface="Segoe UI" panose="020B0502040204020203" pitchFamily="34" charset="0"/>
              </a:rPr>
              <a:t>1. Mặt </a:t>
            </a:r>
            <a:r>
              <a:rPr lang="vi-VN" sz="3200" dirty="0">
                <a:latin typeface="Times New Roman" panose="02020603050405020304" pitchFamily="18" charset="0"/>
                <a:ea typeface="Segoe UI" panose="020B0502040204020203" pitchFamily="34" charset="0"/>
                <a:cs typeface="Segoe UI" panose="020B0502040204020203" pitchFamily="34" charset="0"/>
              </a:rPr>
              <a:t>lốp xe </a:t>
            </a:r>
            <a:r>
              <a:rPr lang="vi-VN" sz="3200" dirty="0" smtClean="0">
                <a:latin typeface="Times New Roman" panose="02020603050405020304" pitchFamily="18" charset="0"/>
                <a:ea typeface="Segoe UI" panose="020B0502040204020203" pitchFamily="34" charset="0"/>
                <a:cs typeface="Segoe UI" panose="020B0502040204020203" pitchFamily="34" charset="0"/>
              </a:rPr>
              <a:t>thường </a:t>
            </a:r>
            <a:r>
              <a:rPr lang="vi-VN" sz="3200" dirty="0">
                <a:latin typeface="Times New Roman" panose="02020603050405020304" pitchFamily="18" charset="0"/>
                <a:ea typeface="Segoe UI" panose="020B0502040204020203" pitchFamily="34" charset="0"/>
                <a:cs typeface="Segoe UI" panose="020B0502040204020203" pitchFamily="34" charset="0"/>
              </a:rPr>
              <a:t>được </a:t>
            </a:r>
            <a:r>
              <a:rPr lang="vi-VN" sz="3200" dirty="0" smtClean="0">
                <a:latin typeface="Times New Roman" panose="02020603050405020304" pitchFamily="18" charset="0"/>
                <a:ea typeface="Segoe UI" panose="020B0502040204020203" pitchFamily="34" charset="0"/>
                <a:cs typeface="Segoe UI" panose="020B0502040204020203" pitchFamily="34" charset="0"/>
              </a:rPr>
              <a:t>làm </a:t>
            </a:r>
            <a:r>
              <a:rPr lang="vi-VN" sz="3200" dirty="0">
                <a:latin typeface="Times New Roman" panose="02020603050405020304" pitchFamily="18" charset="0"/>
                <a:ea typeface="Segoe UI" panose="020B0502040204020203" pitchFamily="34" charset="0"/>
                <a:cs typeface="Segoe UI" panose="020B0502040204020203" pitchFamily="34" charset="0"/>
              </a:rPr>
              <a:t>các </a:t>
            </a:r>
            <a:r>
              <a:rPr lang="vi-VN" sz="3200" dirty="0" smtClean="0">
                <a:latin typeface="Times New Roman" panose="02020603050405020304" pitchFamily="18" charset="0"/>
                <a:ea typeface="Segoe UI" panose="020B0502040204020203" pitchFamily="34" charset="0"/>
                <a:cs typeface="Segoe UI" panose="020B0502040204020203" pitchFamily="34" charset="0"/>
              </a:rPr>
              <a:t>rãnh, gai để </a:t>
            </a:r>
            <a:r>
              <a:rPr lang="vi-VN" sz="3200" dirty="0">
                <a:latin typeface="Times New Roman" panose="02020603050405020304" pitchFamily="18" charset="0"/>
                <a:ea typeface="Segoe UI" panose="020B0502040204020203" pitchFamily="34" charset="0"/>
                <a:cs typeface="Segoe UI" panose="020B0502040204020203" pitchFamily="34" charset="0"/>
              </a:rPr>
              <a:t>tăng lực ma </a:t>
            </a:r>
            <a:r>
              <a:rPr lang="vi-VN" sz="3200" dirty="0" smtClean="0">
                <a:latin typeface="Times New Roman" panose="02020603050405020304" pitchFamily="18" charset="0"/>
                <a:ea typeface="Segoe UI" panose="020B0502040204020203" pitchFamily="34" charset="0"/>
                <a:cs typeface="Segoe UI" panose="020B0502040204020203" pitchFamily="34" charset="0"/>
              </a:rPr>
              <a:t>sát giữa bánh xe và mặt đường, </a:t>
            </a:r>
            <a:r>
              <a:rPr lang="vi-VN" sz="3200" dirty="0">
                <a:latin typeface="Times New Roman" panose="02020603050405020304" pitchFamily="18" charset="0"/>
                <a:ea typeface="Segoe UI" panose="020B0502040204020203" pitchFamily="34" charset="0"/>
                <a:cs typeface="Segoe UI" panose="020B0502040204020203" pitchFamily="34" charset="0"/>
              </a:rPr>
              <a:t>giúp bánh xe </a:t>
            </a:r>
            <a:r>
              <a:rPr lang="vi-VN" sz="3200" dirty="0" smtClean="0">
                <a:latin typeface="Times New Roman" panose="02020603050405020304" pitchFamily="18" charset="0"/>
                <a:ea typeface="Segoe UI" panose="020B0502040204020203" pitchFamily="34" charset="0"/>
                <a:cs typeface="Segoe UI" panose="020B0502040204020203" pitchFamily="34" charset="0"/>
              </a:rPr>
              <a:t>dễ dàng chuyển động về phía trước. Đồng thời giúp cho bánh xe </a:t>
            </a:r>
            <a:r>
              <a:rPr lang="vi-VN" sz="3200" dirty="0">
                <a:latin typeface="Times New Roman" panose="02020603050405020304" pitchFamily="18" charset="0"/>
                <a:ea typeface="Segoe UI" panose="020B0502040204020203" pitchFamily="34" charset="0"/>
                <a:cs typeface="Segoe UI" panose="020B0502040204020203" pitchFamily="34" charset="0"/>
              </a:rPr>
              <a:t>không bị trượt </a:t>
            </a:r>
            <a:r>
              <a:rPr lang="vi-VN" sz="3200" dirty="0" smtClean="0">
                <a:latin typeface="Times New Roman" panose="02020603050405020304" pitchFamily="18" charset="0"/>
                <a:ea typeface="Segoe UI" panose="020B0502040204020203" pitchFamily="34" charset="0"/>
                <a:cs typeface="Segoe UI" panose="020B0502040204020203" pitchFamily="34" charset="0"/>
              </a:rPr>
              <a:t>khi di chuyển trên mặt đường trơn ướt, đảm </a:t>
            </a:r>
            <a:r>
              <a:rPr lang="vi-VN" sz="3200" dirty="0">
                <a:latin typeface="Times New Roman" panose="02020603050405020304" pitchFamily="18" charset="0"/>
                <a:ea typeface="Segoe UI" panose="020B0502040204020203" pitchFamily="34" charset="0"/>
                <a:cs typeface="Segoe UI" panose="020B0502040204020203" pitchFamily="34" charset="0"/>
              </a:rPr>
              <a:t>bảo an toàn cho xe</a:t>
            </a:r>
            <a:r>
              <a:rPr lang="vi-VN" sz="3200" dirty="0" smtClean="0">
                <a:latin typeface="Times New Roman" panose="02020603050405020304" pitchFamily="18" charset="0"/>
                <a:ea typeface="Segoe UI" panose="020B0502040204020203" pitchFamily="34" charset="0"/>
                <a:cs typeface="Segoe UI" panose="020B0502040204020203" pitchFamily="34" charset="0"/>
              </a:rPr>
              <a:t>.</a:t>
            </a:r>
          </a:p>
          <a:p>
            <a:pPr algn="just">
              <a:lnSpc>
                <a:spcPct val="107000"/>
              </a:lnSpc>
              <a:spcAft>
                <a:spcPts val="800"/>
              </a:spcAft>
            </a:pPr>
            <a:r>
              <a:rPr lang="en-US" sz="3200" dirty="0">
                <a:latin typeface="Times New Roman" pitchFamily="18" charset="0"/>
                <a:cs typeface="Times New Roman" pitchFamily="18" charset="0"/>
              </a:rPr>
              <a:t>2. </a:t>
            </a:r>
            <a:r>
              <a:rPr lang="en-US" sz="3200" dirty="0" smtClean="0">
                <a:latin typeface="Times New Roman" pitchFamily="18" charset="0"/>
                <a:cs typeface="Times New Roman" pitchFamily="18" charset="0"/>
              </a:rPr>
              <a:t>Do 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lốp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dần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 name="Rectangle 1"/>
          <p:cNvSpPr/>
          <p:nvPr/>
        </p:nvSpPr>
        <p:spPr>
          <a:xfrm>
            <a:off x="391886" y="3832520"/>
            <a:ext cx="6550768" cy="584775"/>
          </a:xfrm>
          <a:prstGeom prst="rect">
            <a:avLst/>
          </a:prstGeom>
        </p:spPr>
        <p:txBody>
          <a:bodyPr wrap="none">
            <a:spAutoFit/>
          </a:bodyPr>
          <a:lstStyle/>
          <a:p>
            <a:pPr algn="just"/>
            <a:r>
              <a:rPr lang="en-US" sz="3200" dirty="0">
                <a:solidFill>
                  <a:srgbClr val="FF0000"/>
                </a:solidFill>
                <a:latin typeface="Times New Roman" pitchFamily="18" charset="0"/>
                <a:cs typeface="Times New Roman" pitchFamily="18" charset="0"/>
              </a:rPr>
              <a:t>1. </a:t>
            </a:r>
            <a:r>
              <a:rPr lang="en-US" sz="3200" dirty="0" err="1">
                <a:solidFill>
                  <a:srgbClr val="FF0000"/>
                </a:solidFill>
                <a:latin typeface="Times New Roman" pitchFamily="18" charset="0"/>
                <a:cs typeface="Times New Roman" pitchFamily="18" charset="0"/>
              </a:rPr>
              <a:t>Tại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mặt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lốp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xe</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nhẵn</a:t>
            </a:r>
            <a:r>
              <a:rPr lang="en-US" sz="3200" dirty="0">
                <a:solidFill>
                  <a:srgbClr val="FF0000"/>
                </a:solidFill>
                <a:latin typeface="Times New Roman" pitchFamily="18" charset="0"/>
                <a:cs typeface="Times New Roman" pitchFamily="18" charset="0"/>
              </a:rPr>
              <a:t>?</a:t>
            </a:r>
          </a:p>
        </p:txBody>
      </p:sp>
      <p:sp>
        <p:nvSpPr>
          <p:cNvPr id="5" name="Rectangle 4"/>
          <p:cNvSpPr/>
          <p:nvPr/>
        </p:nvSpPr>
        <p:spPr>
          <a:xfrm>
            <a:off x="391886" y="6028380"/>
            <a:ext cx="11835839" cy="584775"/>
          </a:xfrm>
          <a:prstGeom prst="rect">
            <a:avLst/>
          </a:prstGeom>
        </p:spPr>
        <p:txBody>
          <a:bodyPr wrap="square">
            <a:spAutoFit/>
          </a:bodyPr>
          <a:lstStyle/>
          <a:p>
            <a:pPr algn="just"/>
            <a:r>
              <a:rPr lang="en-US" sz="3200" dirty="0">
                <a:solidFill>
                  <a:srgbClr val="FF0000"/>
                </a:solidFill>
                <a:latin typeface="Times New Roman" pitchFamily="18" charset="0"/>
                <a:cs typeface="Times New Roman" pitchFamily="18" charset="0"/>
              </a:rPr>
              <a:t>2. </a:t>
            </a:r>
            <a:r>
              <a:rPr lang="en-US" sz="3200" dirty="0" err="1">
                <a:solidFill>
                  <a:srgbClr val="FF0000"/>
                </a:solidFill>
                <a:latin typeface="Times New Roman" pitchFamily="18" charset="0"/>
                <a:cs typeface="Times New Roman" pitchFamily="18" charset="0"/>
              </a:rPr>
              <a:t>Tại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dụng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dép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lốp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xe</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thì</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chúng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đều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bị</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mòn</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73441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4" presetID="42" presetClass="exit" presetSubtype="0" fill="hold" grpId="1" nodeType="withEffect">
                                  <p:stCondLst>
                                    <p:cond delay="0"/>
                                  </p:stCondLst>
                                  <p:childTnLst>
                                    <p:animEffect transition="out" filter="fade">
                                      <p:cBhvr>
                                        <p:cTn id="15" dur="1000"/>
                                        <p:tgtEl>
                                          <p:spTgt spid="2"/>
                                        </p:tgtEl>
                                      </p:cBhvr>
                                    </p:animEffect>
                                    <p:anim calcmode="lin" valueType="num">
                                      <p:cBhvr>
                                        <p:cTn id="16" dur="1000"/>
                                        <p:tgtEl>
                                          <p:spTgt spid="2"/>
                                        </p:tgtEl>
                                        <p:attrNameLst>
                                          <p:attrName>ppt_x</p:attrName>
                                        </p:attrNameLst>
                                      </p:cBhvr>
                                      <p:tavLst>
                                        <p:tav tm="0">
                                          <p:val>
                                            <p:strVal val="ppt_x"/>
                                          </p:val>
                                        </p:tav>
                                        <p:tav tm="100000">
                                          <p:val>
                                            <p:strVal val="ppt_x"/>
                                          </p:val>
                                        </p:tav>
                                      </p:tavLst>
                                    </p:anim>
                                    <p:anim calcmode="lin" valueType="num">
                                      <p:cBhvr>
                                        <p:cTn id="17" dur="1000"/>
                                        <p:tgtEl>
                                          <p:spTgt spid="2"/>
                                        </p:tgtEl>
                                        <p:attrNameLst>
                                          <p:attrName>ppt_y</p:attrName>
                                        </p:attrNameLst>
                                      </p:cBhvr>
                                      <p:tavLst>
                                        <p:tav tm="0">
                                          <p:val>
                                            <p:strVal val="ppt_y"/>
                                          </p:val>
                                        </p:tav>
                                        <p:tav tm="100000">
                                          <p:val>
                                            <p:strVal val="ppt_y+.1"/>
                                          </p:val>
                                        </p:tav>
                                      </p:tavLst>
                                    </p:anim>
                                    <p:set>
                                      <p:cBhvr>
                                        <p:cTn id="18" dur="1" fill="hold">
                                          <p:stCondLst>
                                            <p:cond delay="9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additive="base">
                                        <p:cTn id="2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0" presetID="42" presetClass="exit" presetSubtype="0" fill="hold" grpId="1" nodeType="withEffect">
                                  <p:stCondLst>
                                    <p:cond delay="0"/>
                                  </p:stCondLst>
                                  <p:childTnLst>
                                    <p:animEffect transition="out" filter="fade">
                                      <p:cBhvr>
                                        <p:cTn id="31" dur="1000"/>
                                        <p:tgtEl>
                                          <p:spTgt spid="5"/>
                                        </p:tgtEl>
                                      </p:cBhvr>
                                    </p:animEffect>
                                    <p:anim calcmode="lin" valueType="num">
                                      <p:cBhvr>
                                        <p:cTn id="32" dur="1000"/>
                                        <p:tgtEl>
                                          <p:spTgt spid="5"/>
                                        </p:tgtEl>
                                        <p:attrNameLst>
                                          <p:attrName>ppt_x</p:attrName>
                                        </p:attrNameLst>
                                      </p:cBhvr>
                                      <p:tavLst>
                                        <p:tav tm="0">
                                          <p:val>
                                            <p:strVal val="ppt_x"/>
                                          </p:val>
                                        </p:tav>
                                        <p:tav tm="100000">
                                          <p:val>
                                            <p:strVal val="ppt_x"/>
                                          </p:val>
                                        </p:tav>
                                      </p:tavLst>
                                    </p:anim>
                                    <p:anim calcmode="lin" valueType="num">
                                      <p:cBhvr>
                                        <p:cTn id="33" dur="1000"/>
                                        <p:tgtEl>
                                          <p:spTgt spid="5"/>
                                        </p:tgtEl>
                                        <p:attrNameLst>
                                          <p:attrName>ppt_y</p:attrName>
                                        </p:attrNameLst>
                                      </p:cBhvr>
                                      <p:tavLst>
                                        <p:tav tm="0">
                                          <p:val>
                                            <p:strVal val="ppt_y"/>
                                          </p:val>
                                        </p:tav>
                                        <p:tav tm="100000">
                                          <p:val>
                                            <p:strVal val="ppt_y+.1"/>
                                          </p:val>
                                        </p:tav>
                                      </p:tavLst>
                                    </p:anim>
                                    <p:set>
                                      <p:cBhvr>
                                        <p:cTn id="3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AE6793-EA05-44F5-86F2-EF3A1EA78258}"/>
              </a:ext>
            </a:extLst>
          </p:cNvPr>
          <p:cNvSpPr txBox="1"/>
          <p:nvPr/>
        </p:nvSpPr>
        <p:spPr>
          <a:xfrm>
            <a:off x="182880" y="152144"/>
            <a:ext cx="9382126"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Tác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dụng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ảnh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hưởng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lực</a:t>
            </a:r>
            <a:r>
              <a:rPr lang="en-US" sz="3200" b="1" dirty="0" smtClean="0">
                <a:solidFill>
                  <a:srgbClr val="FF0000"/>
                </a:solidFill>
                <a:latin typeface="Times New Roman" pitchFamily="18" charset="0"/>
                <a:cs typeface="Times New Roman" pitchFamily="18" charset="0"/>
              </a:rPr>
              <a:t> ma </a:t>
            </a:r>
            <a:r>
              <a:rPr lang="en-US" sz="3200" b="1" dirty="0" err="1" smtClean="0">
                <a:solidFill>
                  <a:srgbClr val="FF0000"/>
                </a:solidFill>
                <a:latin typeface="Times New Roman" pitchFamily="18" charset="0"/>
                <a:cs typeface="Times New Roman" pitchFamily="18" charset="0"/>
              </a:rPr>
              <a:t>sát</a:t>
            </a:r>
            <a:endParaRPr lang="vi-VN" sz="3200" b="1" dirty="0">
              <a:solidFill>
                <a:srgbClr val="FF000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24AE6793-EA05-44F5-86F2-EF3A1EA78258}"/>
              </a:ext>
            </a:extLst>
          </p:cNvPr>
          <p:cNvSpPr txBox="1"/>
          <p:nvPr/>
        </p:nvSpPr>
        <p:spPr>
          <a:xfrm>
            <a:off x="182880" y="752307"/>
            <a:ext cx="11833024" cy="553998"/>
          </a:xfrm>
          <a:prstGeom prst="rect">
            <a:avLst/>
          </a:prstGeom>
          <a:noFill/>
        </p:spPr>
        <p:txBody>
          <a:bodyPr wrap="square" rtlCol="0">
            <a:spAutoFit/>
          </a:bodyPr>
          <a:lstStyle/>
          <a:p>
            <a:r>
              <a:rPr lang="en-US" sz="3000" b="1" dirty="0" smtClean="0">
                <a:solidFill>
                  <a:srgbClr val="FF0000"/>
                </a:solidFill>
                <a:latin typeface="Times New Roman" pitchFamily="18" charset="0"/>
                <a:cs typeface="Times New Roman" pitchFamily="18" charset="0"/>
              </a:rPr>
              <a:t>4.1. </a:t>
            </a:r>
            <a:r>
              <a:rPr lang="en-US" sz="3000" b="1" dirty="0" err="1">
                <a:solidFill>
                  <a:srgbClr val="FF0000"/>
                </a:solidFill>
                <a:latin typeface="Times New Roman" pitchFamily="18" charset="0"/>
                <a:cs typeface="Times New Roman" pitchFamily="18" charset="0"/>
              </a:rPr>
              <a:t>Tìm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hiểu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tác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dụng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cản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trở</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thúc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đẩy</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chuyển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động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lực</a:t>
            </a:r>
            <a:r>
              <a:rPr lang="en-US" sz="3000" b="1" dirty="0">
                <a:solidFill>
                  <a:srgbClr val="FF0000"/>
                </a:solidFill>
                <a:latin typeface="Times New Roman" pitchFamily="18" charset="0"/>
                <a:cs typeface="Times New Roman" pitchFamily="18" charset="0"/>
              </a:rPr>
              <a:t> ma </a:t>
            </a:r>
            <a:r>
              <a:rPr lang="en-US" sz="3000" b="1" dirty="0" err="1">
                <a:solidFill>
                  <a:srgbClr val="FF0000"/>
                </a:solidFill>
                <a:latin typeface="Times New Roman" pitchFamily="18" charset="0"/>
                <a:cs typeface="Times New Roman" pitchFamily="18" charset="0"/>
              </a:rPr>
              <a:t>sát</a:t>
            </a:r>
            <a:endParaRPr lang="en-US" sz="3000" dirty="0">
              <a:solidFill>
                <a:srgbClr val="FF0000"/>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1D524AC1-373F-4C4E-A546-465F7E323FCC}"/>
              </a:ext>
            </a:extLst>
          </p:cNvPr>
          <p:cNvSpPr txBox="1"/>
          <p:nvPr/>
        </p:nvSpPr>
        <p:spPr>
          <a:xfrm>
            <a:off x="182880" y="1306305"/>
            <a:ext cx="12058995" cy="553998"/>
          </a:xfrm>
          <a:prstGeom prst="rect">
            <a:avLst/>
          </a:prstGeom>
          <a:noFill/>
        </p:spPr>
        <p:txBody>
          <a:bodyPr wrap="square" rtlCol="0">
            <a:spAutoFit/>
          </a:bodyPr>
          <a:lstStyle/>
          <a:p>
            <a:r>
              <a:rPr lang="en-US" sz="3000" b="1" dirty="0" smtClean="0">
                <a:solidFill>
                  <a:srgbClr val="FF0000"/>
                </a:solidFill>
                <a:latin typeface="Times New Roman" pitchFamily="18" charset="0"/>
                <a:cs typeface="Times New Roman" pitchFamily="18" charset="0"/>
              </a:rPr>
              <a:t>4.2. </a:t>
            </a:r>
            <a:r>
              <a:rPr lang="en-US" sz="3000" b="1" dirty="0" err="1" smtClean="0">
                <a:solidFill>
                  <a:srgbClr val="FF0000"/>
                </a:solidFill>
                <a:latin typeface="Times New Roman" pitchFamily="18" charset="0"/>
                <a:cs typeface="Times New Roman" pitchFamily="18" charset="0"/>
              </a:rPr>
              <a:t>Tìm</a:t>
            </a:r>
            <a:r>
              <a:rPr lang="en-US" sz="3000" b="1" dirty="0" smtClean="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hiểu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ảnh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hưởng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lực</a:t>
            </a:r>
            <a:r>
              <a:rPr lang="en-US" sz="3000" b="1" dirty="0">
                <a:solidFill>
                  <a:srgbClr val="FF0000"/>
                </a:solidFill>
                <a:latin typeface="Times New Roman" pitchFamily="18" charset="0"/>
                <a:cs typeface="Times New Roman" pitchFamily="18" charset="0"/>
              </a:rPr>
              <a:t> ma </a:t>
            </a:r>
            <a:r>
              <a:rPr lang="en-US" sz="3000" b="1" dirty="0" err="1">
                <a:solidFill>
                  <a:srgbClr val="FF0000"/>
                </a:solidFill>
                <a:latin typeface="Times New Roman" pitchFamily="18" charset="0"/>
                <a:cs typeface="Times New Roman" pitchFamily="18" charset="0"/>
              </a:rPr>
              <a:t>sát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trong</a:t>
            </a:r>
            <a:r>
              <a:rPr lang="en-US" sz="3000" b="1" dirty="0">
                <a:solidFill>
                  <a:srgbClr val="FF0000"/>
                </a:solidFill>
                <a:latin typeface="Times New Roman" pitchFamily="18" charset="0"/>
                <a:cs typeface="Times New Roman" pitchFamily="18" charset="0"/>
              </a:rPr>
              <a:t> an </a:t>
            </a:r>
            <a:r>
              <a:rPr lang="en-US" sz="3000" b="1" dirty="0" err="1">
                <a:solidFill>
                  <a:srgbClr val="FF0000"/>
                </a:solidFill>
                <a:latin typeface="Times New Roman" pitchFamily="18" charset="0"/>
                <a:cs typeface="Times New Roman" pitchFamily="18" charset="0"/>
              </a:rPr>
              <a:t>toàn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giao</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thông</a:t>
            </a:r>
            <a:endParaRPr lang="vi-VN" sz="3000" b="1" dirty="0">
              <a:solidFill>
                <a:srgbClr val="FF0000"/>
              </a:solidFill>
              <a:latin typeface="Times New Roman" pitchFamily="18" charset="0"/>
              <a:cs typeface="Times New Roman" pitchFamily="18" charset="0"/>
            </a:endParaRPr>
          </a:p>
        </p:txBody>
      </p:sp>
      <p:sp>
        <p:nvSpPr>
          <p:cNvPr id="8" name="Rectangle 7"/>
          <p:cNvSpPr/>
          <p:nvPr/>
        </p:nvSpPr>
        <p:spPr>
          <a:xfrm>
            <a:off x="951797" y="2414301"/>
            <a:ext cx="10295190" cy="2554545"/>
          </a:xfrm>
          <a:prstGeom prst="rect">
            <a:avLst/>
          </a:prstGeom>
        </p:spPr>
        <p:txBody>
          <a:bodyPr wrap="square">
            <a:spAutoFit/>
          </a:bodyPr>
          <a:lstStyle/>
          <a:p>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r>
              <a:rPr lang="en-US" sz="3200" b="1" dirty="0" smtClean="0">
                <a:solidFill>
                  <a:srgbClr val="FF0000"/>
                </a:solidFill>
                <a:latin typeface="Times New Roman" pitchFamily="18" charset="0"/>
                <a:cs typeface="Times New Roman" pitchFamily="18" charset="0"/>
              </a:rPr>
              <a:t>: </a:t>
            </a:r>
          </a:p>
          <a:p>
            <a:pPr algn="just"/>
            <a:r>
              <a:rPr lang="en-US" sz="3200" b="1" dirty="0" smtClean="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thể</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đẩy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hoặc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cản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trở</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chuyển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endParaRPr lang="en-US" sz="3200" b="1" dirty="0">
              <a:solidFill>
                <a:srgbClr val="0000FF"/>
              </a:solidFill>
              <a:latin typeface="Times New Roman" pitchFamily="18" charset="0"/>
              <a:cs typeface="Times New Roman" pitchFamily="18" charset="0"/>
            </a:endParaRPr>
          </a:p>
          <a:p>
            <a:pPr algn="just"/>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Lực</a:t>
            </a:r>
            <a:r>
              <a:rPr lang="en-US" sz="3200" b="1" dirty="0" smtClean="0">
                <a:solidFill>
                  <a:srgbClr val="0000FF"/>
                </a:solidFill>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vai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trò</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quan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trọng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trong</a:t>
            </a:r>
            <a:r>
              <a:rPr lang="en-US" sz="3200" b="1" dirty="0">
                <a:solidFill>
                  <a:srgbClr val="0000FF"/>
                </a:solidFill>
                <a:latin typeface="Times New Roman" pitchFamily="18" charset="0"/>
                <a:cs typeface="Times New Roman" pitchFamily="18" charset="0"/>
              </a:rPr>
              <a:t> an </a:t>
            </a:r>
            <a:r>
              <a:rPr lang="en-US" sz="3200" b="1" dirty="0" err="1">
                <a:solidFill>
                  <a:srgbClr val="0000FF"/>
                </a:solidFill>
                <a:latin typeface="Times New Roman" pitchFamily="18" charset="0"/>
                <a:cs typeface="Times New Roman" pitchFamily="18" charset="0"/>
              </a:rPr>
              <a:t>toàn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giao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thông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đường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bộ</a:t>
            </a:r>
            <a:endParaRPr lang="en-US" sz="32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1684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402612386720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49" y="1295400"/>
            <a:ext cx="5382079" cy="39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7" descr="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6380" y="1295400"/>
            <a:ext cx="5585506" cy="388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 y="5469544"/>
            <a:ext cx="11358336" cy="1077218"/>
          </a:xfrm>
          <a:prstGeom prst="rect">
            <a:avLst/>
          </a:prstGeom>
        </p:spPr>
        <p:txBody>
          <a:bodyPr wrap="square">
            <a:spAutoFit/>
          </a:bodyPr>
          <a:lstStyle/>
          <a:p>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Lực</a:t>
            </a:r>
            <a:r>
              <a:rPr lang="en-US" altLang="vi-VN" sz="3200" dirty="0" smtClean="0">
                <a:latin typeface="Times New Roman" panose="02020603050405020304" pitchFamily="18" charset="0"/>
                <a:cs typeface="Times New Roman" panose="02020603050405020304" pitchFamily="18" charset="0"/>
              </a:rPr>
              <a:t> </a:t>
            </a:r>
            <a:r>
              <a:rPr lang="en-US" altLang="vi-VN" sz="3200" dirty="0">
                <a:latin typeface="Times New Roman" panose="02020603050405020304" pitchFamily="18" charset="0"/>
                <a:cs typeface="Times New Roman" panose="02020603050405020304" pitchFamily="18" charset="0"/>
              </a:rPr>
              <a:t>ma </a:t>
            </a:r>
            <a:r>
              <a:rPr lang="en-US" altLang="vi-VN" sz="3200" dirty="0" err="1">
                <a:latin typeface="Times New Roman" panose="02020603050405020304" pitchFamily="18" charset="0"/>
                <a:cs typeface="Times New Roman" panose="02020603050405020304" pitchFamily="18" charset="0"/>
              </a:rPr>
              <a:t>sát</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giữa</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đế</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giày</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và</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mặt</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đường</a:t>
            </a:r>
            <a:r>
              <a:rPr lang="en-US" altLang="vi-VN" sz="3200" dirty="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giúp</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đi</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lại</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dễ</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dàng</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là</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có</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lợi</a:t>
            </a:r>
            <a:r>
              <a:rPr lang="en-US" altLang="vi-VN" sz="3200" dirty="0" smtClean="0">
                <a:latin typeface="Times New Roman" panose="02020603050405020304" pitchFamily="18" charset="0"/>
                <a:cs typeface="Times New Roman" panose="02020603050405020304" pitchFamily="18" charset="0"/>
              </a:rPr>
              <a:t>.</a:t>
            </a:r>
            <a:endParaRPr lang="en-US" altLang="vi-VN" sz="3200" dirty="0">
              <a:latin typeface="Times New Roman" panose="02020603050405020304" pitchFamily="18" charset="0"/>
              <a:cs typeface="Times New Roman" panose="02020603050405020304" pitchFamily="18" charset="0"/>
            </a:endParaRPr>
          </a:p>
          <a:p>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Lực</a:t>
            </a:r>
            <a:r>
              <a:rPr lang="en-US" altLang="vi-VN" sz="3200" dirty="0">
                <a:latin typeface="Times New Roman" panose="02020603050405020304" pitchFamily="18" charset="0"/>
                <a:cs typeface="Times New Roman" panose="02020603050405020304" pitchFamily="18" charset="0"/>
              </a:rPr>
              <a:t> ma </a:t>
            </a:r>
            <a:r>
              <a:rPr lang="en-US" altLang="vi-VN" sz="3200" dirty="0" err="1">
                <a:latin typeface="Times New Roman" panose="02020603050405020304" pitchFamily="18" charset="0"/>
                <a:cs typeface="Times New Roman" panose="02020603050405020304" pitchFamily="18" charset="0"/>
              </a:rPr>
              <a:t>sát</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giữa</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đế</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giày</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và</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mặt</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đường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làm</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mòn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đế</a:t>
            </a:r>
            <a:r>
              <a:rPr lang="en-US" altLang="vi-VN" sz="3200" dirty="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giày</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là</a:t>
            </a:r>
            <a:r>
              <a:rPr lang="en-US" altLang="vi-VN" sz="3200" dirty="0" smtClean="0">
                <a:latin typeface="VNI-Times" pitchFamily="2" charset="0"/>
              </a:rPr>
              <a:t> </a:t>
            </a:r>
            <a:r>
              <a:rPr lang="en-US" altLang="vi-VN" sz="3200" dirty="0" err="1" smtClean="0">
                <a:latin typeface="VNI-Times" pitchFamily="2" charset="0"/>
              </a:rPr>
              <a:t>coù</a:t>
            </a:r>
            <a:r>
              <a:rPr lang="en-US" altLang="vi-VN" sz="3200" dirty="0" smtClean="0">
                <a:latin typeface="VNI-Times" pitchFamily="2" charset="0"/>
              </a:rPr>
              <a:t> </a:t>
            </a:r>
            <a:r>
              <a:rPr lang="en-US" altLang="vi-VN" sz="3200" dirty="0" err="1">
                <a:latin typeface="VNI-Times" pitchFamily="2" charset="0"/>
              </a:rPr>
              <a:t>haïi</a:t>
            </a:r>
            <a:r>
              <a:rPr lang="en-US" altLang="vi-VN" sz="3200" dirty="0">
                <a:latin typeface="VNI-Times" pitchFamily="2" charset="0"/>
              </a:rPr>
              <a:t>.</a:t>
            </a:r>
          </a:p>
        </p:txBody>
      </p:sp>
      <p:sp>
        <p:nvSpPr>
          <p:cNvPr id="6" name="Rectangle 5"/>
          <p:cNvSpPr/>
          <p:nvPr/>
        </p:nvSpPr>
        <p:spPr>
          <a:xfrm>
            <a:off x="359231" y="280992"/>
            <a:ext cx="11495314" cy="584775"/>
          </a:xfrm>
          <a:prstGeom prst="rect">
            <a:avLst/>
          </a:prstGeom>
        </p:spPr>
        <p:txBody>
          <a:bodyPr wrap="square">
            <a:spAutoFit/>
          </a:bodyPr>
          <a:lstStyle/>
          <a:p>
            <a:pPr algn="just"/>
            <a:r>
              <a:rPr lang="en-US" sz="3200" b="1" dirty="0" err="1" smtClean="0">
                <a:solidFill>
                  <a:srgbClr val="FF0000"/>
                </a:solidFill>
                <a:latin typeface="Times New Roman" pitchFamily="18" charset="0"/>
                <a:cs typeface="Times New Roman" pitchFamily="18" charset="0"/>
              </a:rPr>
              <a:t>Ví</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6257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231" y="1551214"/>
            <a:ext cx="5962746" cy="356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1084" y="1551214"/>
            <a:ext cx="5693461" cy="356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79811" y="5802416"/>
            <a:ext cx="11054154" cy="584775"/>
          </a:xfrm>
          <a:prstGeom prst="rect">
            <a:avLst/>
          </a:prstGeom>
        </p:spPr>
        <p:txBody>
          <a:bodyPr wrap="square">
            <a:spAutoFit/>
          </a:bodyPr>
          <a:lstStyle/>
          <a:p>
            <a:r>
              <a:rPr lang="en-US" sz="3200" b="1" dirty="0" err="1">
                <a:latin typeface="Times New Roman" pitchFamily="18" charset="0"/>
                <a:cs typeface="Times New Roman" pitchFamily="18" charset="0"/>
              </a:rPr>
              <a:t>Đ</a:t>
            </a:r>
            <a:r>
              <a:rPr lang="en-US" sz="3200" b="1" dirty="0" err="1" smtClean="0">
                <a:latin typeface="Times New Roman" pitchFamily="18" charset="0"/>
                <a:cs typeface="Times New Roman" pitchFamily="18" charset="0"/>
              </a:rPr>
              <a:t>ế</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giày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bóng</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gai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cao</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su</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còn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a:t>
            </a:r>
            <a:r>
              <a:rPr lang="vi-VN" sz="3200" b="1" dirty="0">
                <a:latin typeface="Times New Roman" pitchFamily="18" charset="0"/>
                <a:cs typeface="Times New Roman" pitchFamily="18" charset="0"/>
              </a:rPr>
              <a:t>ư</a:t>
            </a:r>
            <a:r>
              <a:rPr lang="en-US" sz="3200" b="1" dirty="0" err="1">
                <a:latin typeface="Times New Roman" pitchFamily="18" charset="0"/>
                <a:cs typeface="Times New Roman" pitchFamily="18" charset="0"/>
              </a:rPr>
              <a:t>ợt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băng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thì</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nhẵn</a:t>
            </a:r>
            <a:endParaRPr lang="vi-VN" sz="3200" dirty="0"/>
          </a:p>
        </p:txBody>
      </p:sp>
      <p:sp>
        <p:nvSpPr>
          <p:cNvPr id="7" name="Rectangle 6"/>
          <p:cNvSpPr/>
          <p:nvPr/>
        </p:nvSpPr>
        <p:spPr>
          <a:xfrm>
            <a:off x="359231" y="280992"/>
            <a:ext cx="11495314" cy="584775"/>
          </a:xfrm>
          <a:prstGeom prst="rect">
            <a:avLst/>
          </a:prstGeom>
        </p:spPr>
        <p:txBody>
          <a:bodyPr wrap="square">
            <a:spAutoFit/>
          </a:bodyPr>
          <a:lstStyle/>
          <a:p>
            <a:pPr algn="just"/>
            <a:r>
              <a:rPr lang="en-US" sz="3200" b="1" dirty="0" err="1" smtClean="0">
                <a:solidFill>
                  <a:srgbClr val="FF0000"/>
                </a:solidFill>
                <a:latin typeface="Times New Roman" pitchFamily="18" charset="0"/>
                <a:cs typeface="Times New Roman" pitchFamily="18" charset="0"/>
              </a:rPr>
              <a:t>Ví</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20669033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Káº¿t quáº£ hÃ¬nh áº£nh cho trá»¥c bÃ¡nh xe bÃ² ngÃ y xÆ°a"/>
          <p:cNvPicPr>
            <a:picLocks noChangeAspect="1" noChangeArrowheads="1"/>
          </p:cNvPicPr>
          <p:nvPr/>
        </p:nvPicPr>
        <p:blipFill>
          <a:blip r:embed="rId2" cstate="print"/>
          <a:srcRect/>
          <a:stretch>
            <a:fillRect/>
          </a:stretch>
        </p:blipFill>
        <p:spPr bwMode="auto">
          <a:xfrm>
            <a:off x="464452" y="1621977"/>
            <a:ext cx="5486400" cy="4114800"/>
          </a:xfrm>
          <a:prstGeom prst="rect">
            <a:avLst/>
          </a:prstGeom>
          <a:noFill/>
        </p:spPr>
      </p:pic>
      <p:sp>
        <p:nvSpPr>
          <p:cNvPr id="3" name="TextBox 2"/>
          <p:cNvSpPr txBox="1"/>
          <p:nvPr/>
        </p:nvSpPr>
        <p:spPr>
          <a:xfrm>
            <a:off x="0" y="5912473"/>
            <a:ext cx="4978400" cy="584775"/>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Trục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xe</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bò</a:t>
            </a:r>
            <a:endParaRPr lang="en-US" sz="3200" b="1" dirty="0">
              <a:latin typeface="Times New Roman" pitchFamily="18" charset="0"/>
              <a:cs typeface="Times New Roman" pitchFamily="18" charset="0"/>
            </a:endParaRPr>
          </a:p>
        </p:txBody>
      </p:sp>
      <p:pic>
        <p:nvPicPr>
          <p:cNvPr id="24580" name="Picture 4" descr="HÃ¬nh áº£nh cÃ³ liÃªn quan"/>
          <p:cNvPicPr>
            <a:picLocks noChangeAspect="1" noChangeArrowheads="1"/>
          </p:cNvPicPr>
          <p:nvPr/>
        </p:nvPicPr>
        <p:blipFill>
          <a:blip r:embed="rId3" cstate="print"/>
          <a:srcRect/>
          <a:stretch>
            <a:fillRect/>
          </a:stretch>
        </p:blipFill>
        <p:spPr bwMode="auto">
          <a:xfrm>
            <a:off x="6136613" y="1621977"/>
            <a:ext cx="5486400" cy="4114800"/>
          </a:xfrm>
          <a:prstGeom prst="rect">
            <a:avLst/>
          </a:prstGeom>
          <a:noFill/>
        </p:spPr>
      </p:pic>
      <p:sp>
        <p:nvSpPr>
          <p:cNvPr id="5" name="TextBox 4"/>
          <p:cNvSpPr txBox="1"/>
          <p:nvPr/>
        </p:nvSpPr>
        <p:spPr>
          <a:xfrm>
            <a:off x="6390613" y="5900570"/>
            <a:ext cx="4978400" cy="584775"/>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Trục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xe</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đạp</a:t>
            </a:r>
            <a:endParaRPr lang="en-US" sz="3200" b="1" dirty="0">
              <a:latin typeface="Times New Roman" pitchFamily="18" charset="0"/>
              <a:cs typeface="Times New Roman" pitchFamily="18" charset="0"/>
            </a:endParaRPr>
          </a:p>
        </p:txBody>
      </p:sp>
      <p:sp>
        <p:nvSpPr>
          <p:cNvPr id="6" name="Rectangle 5"/>
          <p:cNvSpPr/>
          <p:nvPr/>
        </p:nvSpPr>
        <p:spPr>
          <a:xfrm>
            <a:off x="359231" y="280992"/>
            <a:ext cx="11495314" cy="584775"/>
          </a:xfrm>
          <a:prstGeom prst="rect">
            <a:avLst/>
          </a:prstGeom>
        </p:spPr>
        <p:txBody>
          <a:bodyPr wrap="square">
            <a:spAutoFit/>
          </a:bodyPr>
          <a:lstStyle/>
          <a:p>
            <a:pPr algn="just"/>
            <a:r>
              <a:rPr lang="en-US" sz="3200" b="1" dirty="0" err="1" smtClean="0">
                <a:solidFill>
                  <a:srgbClr val="FF0000"/>
                </a:solidFill>
                <a:latin typeface="Times New Roman" pitchFamily="18" charset="0"/>
                <a:cs typeface="Times New Roman" pitchFamily="18" charset="0"/>
              </a:rPr>
              <a:t>Ví</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99324162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500"/>
                                        <p:tgtEl>
                                          <p:spTgt spid="2457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box(in)">
                                      <p:cBhvr>
                                        <p:cTn id="15" dur="500"/>
                                        <p:tgtEl>
                                          <p:spTgt spid="2458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86443" y="417769"/>
            <a:ext cx="6096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C00000"/>
                </a:solidFill>
                <a:latin typeface="Times New Roman" pitchFamily="18" charset="0"/>
                <a:cs typeface="Times New Roman" pitchFamily="18" charset="0"/>
              </a:rPr>
              <a:t>CHỦ ĐỀ 9: </a:t>
            </a:r>
            <a:r>
              <a:rPr lang="en-US" sz="6000" b="1" dirty="0">
                <a:solidFill>
                  <a:srgbClr val="0070C0"/>
                </a:solidFill>
                <a:latin typeface="Times New Roman" pitchFamily="18" charset="0"/>
                <a:cs typeface="Times New Roman" pitchFamily="18" charset="0"/>
              </a:rPr>
              <a:t>LỰC</a:t>
            </a:r>
          </a:p>
        </p:txBody>
      </p:sp>
      <p:pic>
        <p:nvPicPr>
          <p:cNvPr id="1026" name="Picture 2" descr="https://vnkings.com/wp-content/uploads/2020/09/hardwork-1531204016-1280x7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00" y="1820149"/>
            <a:ext cx="7353330" cy="41148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90312" y="0"/>
            <a:ext cx="12000088" cy="6858000"/>
            <a:chOff x="-11430" y="-49530"/>
            <a:chExt cx="9155430" cy="5234940"/>
          </a:xfrm>
        </p:grpSpPr>
        <p:cxnSp>
          <p:nvCxnSpPr>
            <p:cNvPr id="6" name="Straight Connector 5"/>
            <p:cNvCxnSpPr/>
            <p:nvPr/>
          </p:nvCxnSpPr>
          <p:spPr>
            <a:xfrm>
              <a:off x="0" y="0"/>
              <a:ext cx="9144000" cy="0"/>
            </a:xfrm>
            <a:prstGeom prst="line">
              <a:avLst/>
            </a:prstGeom>
            <a:ln w="88900" cmpd="thickThin">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0" y="5128260"/>
              <a:ext cx="9144000" cy="0"/>
            </a:xfrm>
            <a:prstGeom prst="line">
              <a:avLst/>
            </a:prstGeom>
            <a:ln w="88900" cmpd="thinThick">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11430" y="-45720"/>
              <a:ext cx="11430" cy="5231130"/>
            </a:xfrm>
            <a:prstGeom prst="line">
              <a:avLst/>
            </a:prstGeom>
            <a:ln w="88900" cmpd="thinThick">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0" y="-49530"/>
              <a:ext cx="0" cy="5227320"/>
            </a:xfrm>
            <a:prstGeom prst="line">
              <a:avLst/>
            </a:prstGeom>
            <a:ln w="88900" cmpd="thickThin">
              <a:solidFill>
                <a:srgbClr val="FF99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0676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Ã¬nh áº£nh cÃ³ liÃªn quan"/>
          <p:cNvPicPr>
            <a:picLocks noChangeAspect="1" noChangeArrowheads="1"/>
          </p:cNvPicPr>
          <p:nvPr/>
        </p:nvPicPr>
        <p:blipFill>
          <a:blip r:embed="rId2" cstate="print"/>
          <a:srcRect/>
          <a:stretch>
            <a:fillRect/>
          </a:stretch>
        </p:blipFill>
        <p:spPr bwMode="auto">
          <a:xfrm>
            <a:off x="6502400" y="1676400"/>
            <a:ext cx="5384800" cy="4267200"/>
          </a:xfrm>
          <a:prstGeom prst="rect">
            <a:avLst/>
          </a:prstGeom>
          <a:noFill/>
        </p:spPr>
      </p:pic>
      <p:pic>
        <p:nvPicPr>
          <p:cNvPr id="22530" name="Picture 2" descr="Káº¿t quáº£ hÃ¬nh áº£nh cho bÃ¡nh xe cÃ³ á» bi"/>
          <p:cNvPicPr>
            <a:picLocks noChangeAspect="1" noChangeArrowheads="1"/>
          </p:cNvPicPr>
          <p:nvPr/>
        </p:nvPicPr>
        <p:blipFill>
          <a:blip r:embed="rId3" cstate="print"/>
          <a:srcRect/>
          <a:stretch>
            <a:fillRect/>
          </a:stretch>
        </p:blipFill>
        <p:spPr bwMode="auto">
          <a:xfrm>
            <a:off x="406400" y="1676400"/>
            <a:ext cx="5892800" cy="4343400"/>
          </a:xfrm>
          <a:prstGeom prst="rect">
            <a:avLst/>
          </a:prstGeom>
          <a:noFill/>
        </p:spPr>
      </p:pic>
      <p:sp>
        <p:nvSpPr>
          <p:cNvPr id="4" name="TextBox 3"/>
          <p:cNvSpPr txBox="1"/>
          <p:nvPr/>
        </p:nvSpPr>
        <p:spPr>
          <a:xfrm>
            <a:off x="1117600" y="304801"/>
            <a:ext cx="10160000" cy="1077218"/>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Mất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chục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thế</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kỉ</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biệt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giữa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hai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loại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trục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xe</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phát</a:t>
            </a:r>
            <a:r>
              <a:rPr lang="en-US" sz="3200" b="1" dirty="0" smtClean="0">
                <a:latin typeface="Times New Roman" pitchFamily="18" charset="0"/>
                <a:cs typeface="Times New Roman" pitchFamily="18" charset="0"/>
              </a:rPr>
              <a:t> minh </a:t>
            </a:r>
            <a:r>
              <a:rPr lang="en-US" sz="3200" b="1" dirty="0" err="1" smtClean="0">
                <a:latin typeface="Times New Roman" pitchFamily="18" charset="0"/>
                <a:cs typeface="Times New Roman" pitchFamily="18" charset="0"/>
              </a:rPr>
              <a:t>ra</a:t>
            </a:r>
            <a:r>
              <a:rPr lang="en-US" sz="3200" b="1" dirty="0" smtClean="0">
                <a:latin typeface="Times New Roman" pitchFamily="18" charset="0"/>
                <a:cs typeface="Times New Roman" pitchFamily="18" charset="0"/>
              </a:rPr>
              <a:t> </a:t>
            </a:r>
            <a:r>
              <a:rPr lang="en-US" sz="3200" b="1" dirty="0" smtClean="0">
                <a:solidFill>
                  <a:srgbClr val="0070C0"/>
                </a:solidFill>
                <a:latin typeface="Times New Roman" pitchFamily="18" charset="0"/>
                <a:cs typeface="Times New Roman" pitchFamily="18" charset="0"/>
              </a:rPr>
              <a:t>ổ bi</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557111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C61F-9005-4F14-AAC5-86C48AA5DAAE}"/>
              </a:ext>
            </a:extLst>
          </p:cNvPr>
          <p:cNvSpPr txBox="1">
            <a:spLocks/>
          </p:cNvSpPr>
          <p:nvPr/>
        </p:nvSpPr>
        <p:spPr>
          <a:xfrm>
            <a:off x="2057789" y="66262"/>
            <a:ext cx="8082643" cy="652194"/>
          </a:xfrm>
          <a:prstGeom prst="rect">
            <a:avLst/>
          </a:prstGeom>
          <a:solidFill>
            <a:schemeClr val="bg2"/>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smtClean="0">
                <a:solidFill>
                  <a:srgbClr val="FF0000"/>
                </a:solidFill>
                <a:latin typeface="Times New Roman" pitchFamily="18" charset="0"/>
                <a:cs typeface="Times New Roman" pitchFamily="18" charset="0"/>
              </a:rPr>
              <a:t>Bài</a:t>
            </a:r>
            <a:r>
              <a:rPr lang="en-US" sz="4000" b="1" dirty="0" smtClean="0">
                <a:solidFill>
                  <a:srgbClr val="FF0000"/>
                </a:solidFill>
                <a:latin typeface="Times New Roman" pitchFamily="18" charset="0"/>
                <a:cs typeface="Times New Roman" pitchFamily="18" charset="0"/>
              </a:rPr>
              <a:t> 40:  </a:t>
            </a:r>
            <a:r>
              <a:rPr lang="en-US" sz="4000" b="1" dirty="0" smtClean="0">
                <a:solidFill>
                  <a:srgbClr val="0033CC"/>
                </a:solidFill>
                <a:latin typeface="Times New Roman" pitchFamily="18" charset="0"/>
                <a:cs typeface="Times New Roman" pitchFamily="18" charset="0"/>
              </a:rPr>
              <a:t>LỰC MA SÁT</a:t>
            </a:r>
            <a:endParaRPr lang="vi-VN" sz="4000" b="1" dirty="0">
              <a:solidFill>
                <a:srgbClr val="0033CC"/>
              </a:solidFill>
              <a:latin typeface="Times New Roman" pitchFamily="18" charset="0"/>
              <a:cs typeface="Times New Roman" pitchFamily="18" charset="0"/>
            </a:endParaRPr>
          </a:p>
        </p:txBody>
      </p:sp>
      <p:sp>
        <p:nvSpPr>
          <p:cNvPr id="3" name="Title 3"/>
          <p:cNvSpPr txBox="1">
            <a:spLocks noChangeArrowheads="1"/>
          </p:cNvSpPr>
          <p:nvPr/>
        </p:nvSpPr>
        <p:spPr bwMode="auto">
          <a:xfrm>
            <a:off x="485459" y="731231"/>
            <a:ext cx="11204812" cy="535531"/>
          </a:xfrm>
          <a:prstGeom prst="rect">
            <a:avLst/>
          </a:prstGeom>
          <a:noFill/>
          <a:ln>
            <a:noFill/>
          </a:ln>
        </p:spPr>
        <p:txBody>
          <a:bodyPr wrap="square">
            <a:sp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mj-cs"/>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vi-VN" altLang="vi-VN" sz="3200" b="1" dirty="0" smtClean="0">
                <a:solidFill>
                  <a:srgbClr val="FF0000"/>
                </a:solidFill>
                <a:latin typeface="Times New Roman" panose="02020603050405020304" pitchFamily="18" charset="0"/>
                <a:cs typeface="Times New Roman" panose="02020603050405020304" pitchFamily="18" charset="0"/>
              </a:rPr>
              <a:t>NỘI DUNG TIẾT TRƯỚC</a:t>
            </a:r>
            <a:endParaRPr lang="en-US" altLang="vi-VN" sz="3200" b="1"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507952" y="1152459"/>
            <a:ext cx="11182319" cy="5693866"/>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Khái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niệm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lực</a:t>
            </a:r>
            <a:r>
              <a:rPr lang="en-US" sz="2800" b="1" dirty="0">
                <a:solidFill>
                  <a:srgbClr val="FF0000"/>
                </a:solidFill>
                <a:latin typeface="Times New Roman" pitchFamily="18" charset="0"/>
                <a:cs typeface="Times New Roman" pitchFamily="18" charset="0"/>
              </a:rPr>
              <a:t> ma </a:t>
            </a:r>
            <a:r>
              <a:rPr lang="en-US" sz="2800" b="1" dirty="0" err="1">
                <a:solidFill>
                  <a:srgbClr val="FF0000"/>
                </a:solidFill>
                <a:latin typeface="Times New Roman" pitchFamily="18" charset="0"/>
                <a:cs typeface="Times New Roman" pitchFamily="18" charset="0"/>
              </a:rPr>
              <a:t>sát</a:t>
            </a:r>
            <a:endParaRPr lang="en-US" sz="2800" b="1" dirty="0">
              <a:solidFill>
                <a:srgbClr val="FF0000"/>
              </a:solidFill>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Lực</a:t>
            </a:r>
            <a:r>
              <a:rPr lang="en-US" sz="2800" b="1" dirty="0" smtClean="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ma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bề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mặt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hai</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a:t>
            </a:r>
          </a:p>
          <a:p>
            <a:pPr algn="just">
              <a:buFontTx/>
              <a:buChar char="-"/>
            </a:pP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Nguyên</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lực</a:t>
            </a:r>
            <a:r>
              <a:rPr lang="en-US" sz="2800" b="1" dirty="0">
                <a:solidFill>
                  <a:srgbClr val="0000FF"/>
                </a:solidFill>
                <a:latin typeface="Times New Roman" pitchFamily="18" charset="0"/>
                <a:cs typeface="Times New Roman" pitchFamily="18" charset="0"/>
              </a:rPr>
              <a:t> ma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mặt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hai</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a:p>
            <a:pPr algn="just"/>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Lực</a:t>
            </a:r>
            <a:r>
              <a:rPr lang="en-US" sz="2800" b="1" dirty="0">
                <a:solidFill>
                  <a:srgbClr val="FF0000"/>
                </a:solidFill>
                <a:latin typeface="Times New Roman" pitchFamily="18" charset="0"/>
                <a:cs typeface="Times New Roman" pitchFamily="18" charset="0"/>
              </a:rPr>
              <a:t> ma </a:t>
            </a:r>
            <a:r>
              <a:rPr lang="en-US" sz="2800" b="1" dirty="0" err="1">
                <a:solidFill>
                  <a:srgbClr val="FF0000"/>
                </a:solidFill>
                <a:latin typeface="Times New Roman" pitchFamily="18" charset="0"/>
                <a:cs typeface="Times New Roman" pitchFamily="18" charset="0"/>
              </a:rPr>
              <a:t>sát</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trượt</a:t>
            </a:r>
            <a:endParaRPr lang="en-US" sz="2800" b="1" dirty="0" smtClean="0">
              <a:solidFill>
                <a:srgbClr val="FF0000"/>
              </a:solidFill>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Lực</a:t>
            </a:r>
            <a:r>
              <a:rPr lang="en-US" sz="2800" b="1" dirty="0">
                <a:solidFill>
                  <a:srgbClr val="0033CC"/>
                </a:solidFill>
                <a:latin typeface="Times New Roman" pitchFamily="18" charset="0"/>
                <a:cs typeface="Times New Roman" pitchFamily="18" charset="0"/>
              </a:rPr>
              <a:t> ma </a:t>
            </a:r>
            <a:r>
              <a:rPr lang="en-US" sz="2800" b="1" dirty="0" err="1">
                <a:solidFill>
                  <a:srgbClr val="0033CC"/>
                </a:solidFill>
                <a:latin typeface="Times New Roman" pitchFamily="18" charset="0"/>
                <a:cs typeface="Times New Roman" pitchFamily="18" charset="0"/>
              </a:rPr>
              <a:t>sát</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trượt</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xuất</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hiện</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khi</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một</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vật</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trượt</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trên</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bề</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mặt</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của</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vật</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khác</a:t>
            </a:r>
            <a:endParaRPr lang="en-US" sz="2800" dirty="0">
              <a:solidFill>
                <a:srgbClr val="0033CC"/>
              </a:solidFill>
              <a:latin typeface="Times New Roman" pitchFamily="18" charset="0"/>
              <a:cs typeface="Times New Roman" pitchFamily="18" charset="0"/>
            </a:endParaRPr>
          </a:p>
          <a:p>
            <a:pPr algn="just"/>
            <a:r>
              <a:rPr lang="en-US" sz="2800" b="1" dirty="0">
                <a:solidFill>
                  <a:srgbClr val="FF0000"/>
                </a:solidFill>
                <a:latin typeface="Times New Roman" pitchFamily="18" charset="0"/>
                <a:cs typeface="Times New Roman" pitchFamily="18" charset="0"/>
              </a:rPr>
              <a:t>3. </a:t>
            </a:r>
            <a:r>
              <a:rPr lang="en-US" sz="2800" b="1" dirty="0" err="1">
                <a:solidFill>
                  <a:srgbClr val="FF0000"/>
                </a:solidFill>
                <a:latin typeface="Times New Roman" pitchFamily="18" charset="0"/>
                <a:cs typeface="Times New Roman" pitchFamily="18" charset="0"/>
              </a:rPr>
              <a:t>Lực</a:t>
            </a:r>
            <a:r>
              <a:rPr lang="en-US" sz="2800" b="1" dirty="0">
                <a:solidFill>
                  <a:srgbClr val="FF0000"/>
                </a:solidFill>
                <a:latin typeface="Times New Roman" pitchFamily="18" charset="0"/>
                <a:cs typeface="Times New Roman" pitchFamily="18" charset="0"/>
              </a:rPr>
              <a:t> ma </a:t>
            </a:r>
            <a:r>
              <a:rPr lang="en-US" sz="2800" b="1" dirty="0" err="1">
                <a:solidFill>
                  <a:srgbClr val="FF0000"/>
                </a:solidFill>
                <a:latin typeface="Times New Roman" pitchFamily="18" charset="0"/>
                <a:cs typeface="Times New Roman" pitchFamily="18" charset="0"/>
              </a:rPr>
              <a:t>sát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nghỉ</a:t>
            </a:r>
            <a:r>
              <a:rPr lang="en-US" sz="2800" b="1" dirty="0">
                <a:solidFill>
                  <a:srgbClr val="FF0000"/>
                </a:solidFill>
                <a:latin typeface="Times New Roman" pitchFamily="18" charset="0"/>
                <a:cs typeface="Times New Roman" pitchFamily="18" charset="0"/>
              </a:rPr>
              <a:t>: </a:t>
            </a:r>
            <a:endParaRPr lang="en-US" sz="2800" b="1" dirty="0" smtClean="0">
              <a:solidFill>
                <a:srgbClr val="FF0000"/>
              </a:solidFill>
              <a:latin typeface="Times New Roman" pitchFamily="18" charset="0"/>
              <a:cs typeface="Times New Roman" pitchFamily="18" charset="0"/>
            </a:endParaRPr>
          </a:p>
          <a:p>
            <a:pPr algn="just"/>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Lực</a:t>
            </a:r>
            <a:r>
              <a:rPr lang="en-US" sz="2800" b="1" dirty="0" smtClean="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ma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nghỉ</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chuyển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mặt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hướng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chuyển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đó</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a:p>
            <a:pPr algn="just"/>
            <a:r>
              <a:rPr lang="en-US" sz="2800" b="1" dirty="0" smtClean="0">
                <a:solidFill>
                  <a:srgbClr val="FF0000"/>
                </a:solidFill>
                <a:latin typeface="Times New Roman" pitchFamily="18" charset="0"/>
                <a:cs typeface="Times New Roman" pitchFamily="18" charset="0"/>
              </a:rPr>
              <a:t>4</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ảnh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hưởng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lực</a:t>
            </a:r>
            <a:r>
              <a:rPr lang="en-US" sz="2800" b="1" dirty="0">
                <a:solidFill>
                  <a:srgbClr val="FF0000"/>
                </a:solidFill>
                <a:latin typeface="Times New Roman" pitchFamily="18" charset="0"/>
                <a:cs typeface="Times New Roman" pitchFamily="18" charset="0"/>
              </a:rPr>
              <a:t> ma </a:t>
            </a:r>
            <a:r>
              <a:rPr lang="en-US" sz="2800" b="1" dirty="0" err="1">
                <a:solidFill>
                  <a:srgbClr val="FF0000"/>
                </a:solidFill>
                <a:latin typeface="Times New Roman" pitchFamily="18" charset="0"/>
                <a:cs typeface="Times New Roman" pitchFamily="18" charset="0"/>
              </a:rPr>
              <a:t>sát</a:t>
            </a:r>
            <a:endParaRPr lang="en-US" sz="2800" dirty="0">
              <a:solidFill>
                <a:srgbClr val="FF0000"/>
              </a:solidFill>
              <a:latin typeface="Times New Roman" pitchFamily="18" charset="0"/>
              <a:cs typeface="Times New Roman" pitchFamily="18" charset="0"/>
            </a:endParaRPr>
          </a:p>
          <a:p>
            <a:pPr algn="just"/>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Lực</a:t>
            </a:r>
            <a:r>
              <a:rPr lang="en-US" sz="2800" b="1" dirty="0" smtClean="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ma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đẩy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trở</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chuyển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a:p>
            <a:pPr algn="just"/>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Lực</a:t>
            </a:r>
            <a:r>
              <a:rPr lang="en-US" sz="2800" b="1" dirty="0">
                <a:solidFill>
                  <a:srgbClr val="0000FF"/>
                </a:solidFill>
                <a:latin typeface="Times New Roman" pitchFamily="18" charset="0"/>
                <a:cs typeface="Times New Roman" pitchFamily="18" charset="0"/>
              </a:rPr>
              <a:t> ma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trò</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trọng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an </a:t>
            </a:r>
            <a:r>
              <a:rPr lang="en-US" sz="2800" b="1" dirty="0" err="1">
                <a:solidFill>
                  <a:srgbClr val="0000FF"/>
                </a:solidFill>
                <a:latin typeface="Times New Roman" pitchFamily="18" charset="0"/>
                <a:cs typeface="Times New Roman" pitchFamily="18" charset="0"/>
              </a:rPr>
              <a:t>toàn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đường</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bộ</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77669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262889" y="1599223"/>
            <a:ext cx="5296082" cy="3046988"/>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40.9 </a:t>
            </a:r>
          </a:p>
          <a:p>
            <a:pPr algn="ct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Trả</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hỏi</a:t>
            </a:r>
            <a:r>
              <a:rPr lang="en-US" sz="3200" b="1" dirty="0">
                <a:solidFill>
                  <a:srgbClr val="FF0000"/>
                </a:solidFill>
                <a:latin typeface="Times New Roman" pitchFamily="18" charset="0"/>
                <a:cs typeface="Times New Roman" pitchFamily="18" charset="0"/>
              </a:rPr>
              <a:t>: </a:t>
            </a: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cúi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song </a:t>
            </a:r>
            <a:r>
              <a:rPr lang="en-US" sz="3200" dirty="0" err="1">
                <a:latin typeface="Times New Roman" pitchFamily="18" charset="0"/>
                <a:cs typeface="Times New Roman" pitchFamily="18" charset="0"/>
              </a:rPr>
              <a:t>song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a:t>
            </a:r>
          </a:p>
        </p:txBody>
      </p:sp>
      <p:sp>
        <p:nvSpPr>
          <p:cNvPr id="2" name="Rectangle 1"/>
          <p:cNvSpPr/>
          <p:nvPr/>
        </p:nvSpPr>
        <p:spPr>
          <a:xfrm>
            <a:off x="262889" y="0"/>
            <a:ext cx="10687640"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5.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khí</a:t>
            </a:r>
            <a:endParaRPr lang="en-US" sz="3600" b="1" dirty="0" smtClean="0">
              <a:solidFill>
                <a:srgbClr val="FF0000"/>
              </a:solidFill>
              <a:latin typeface="Times New Roman" pitchFamily="18" charset="0"/>
              <a:cs typeface="Times New Roman" pitchFamily="18" charset="0"/>
            </a:endParaRPr>
          </a:p>
        </p:txBody>
      </p:sp>
      <p:pic>
        <p:nvPicPr>
          <p:cNvPr id="4" name="Shape 2730"/>
          <p:cNvPicPr/>
          <p:nvPr/>
        </p:nvPicPr>
        <p:blipFill>
          <a:blip r:embed="rId2" cstate="print"/>
          <a:stretch/>
        </p:blipFill>
        <p:spPr>
          <a:xfrm>
            <a:off x="5834745" y="1397660"/>
            <a:ext cx="6255657" cy="3988716"/>
          </a:xfrm>
          <a:prstGeom prst="rect">
            <a:avLst/>
          </a:prstGeom>
        </p:spPr>
      </p:pic>
      <p:sp>
        <p:nvSpPr>
          <p:cNvPr id="3" name="Rectangle 2"/>
          <p:cNvSpPr/>
          <p:nvPr/>
        </p:nvSpPr>
        <p:spPr>
          <a:xfrm>
            <a:off x="196475" y="661375"/>
            <a:ext cx="6977166" cy="584775"/>
          </a:xfrm>
          <a:prstGeom prst="rect">
            <a:avLst/>
          </a:prstGeom>
        </p:spPr>
        <p:txBody>
          <a:bodyPr wrap="none">
            <a:spAutoFit/>
          </a:bodyPr>
          <a:lstStyle/>
          <a:p>
            <a:r>
              <a:rPr lang="en-US" b="1" dirty="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5.1.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cản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khí</a:t>
            </a:r>
            <a:endParaRPr lang="vi-VN" sz="3200" dirty="0"/>
          </a:p>
        </p:txBody>
      </p:sp>
      <p:sp>
        <p:nvSpPr>
          <p:cNvPr id="5" name="Rectangle 4"/>
          <p:cNvSpPr/>
          <p:nvPr/>
        </p:nvSpPr>
        <p:spPr>
          <a:xfrm>
            <a:off x="406400" y="5537886"/>
            <a:ext cx="10972800" cy="1077218"/>
          </a:xfrm>
          <a:prstGeom prst="rect">
            <a:avLst/>
          </a:prstGeom>
        </p:spPr>
        <p:txBody>
          <a:bodyPr wrap="square">
            <a:spAutoFit/>
          </a:bodyPr>
          <a:lstStyle/>
          <a:p>
            <a:r>
              <a:rPr lang="en-US" sz="3200" b="1" dirty="0" err="1" smtClean="0">
                <a:solidFill>
                  <a:srgbClr val="0000FF"/>
                </a:solidFill>
                <a:latin typeface="Times New Roman" pitchFamily="18" charset="0"/>
                <a:cs typeface="Times New Roman" pitchFamily="18" charset="0"/>
              </a:rPr>
              <a:t>Trả</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lời</a:t>
            </a:r>
            <a:r>
              <a:rPr lang="en-US" sz="3200" b="1" dirty="0" smtClean="0">
                <a:solidFill>
                  <a:srgbClr val="0000FF"/>
                </a:solidFill>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cúi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song </a:t>
            </a:r>
            <a:r>
              <a:rPr lang="en-US" sz="3200" dirty="0" err="1">
                <a:latin typeface="Times New Roman" pitchFamily="18" charset="0"/>
                <a:cs typeface="Times New Roman" pitchFamily="18" charset="0"/>
              </a:rPr>
              <a:t>song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a:t>
            </a:r>
            <a:endParaRPr lang="vi-VN" sz="3200" dirty="0"/>
          </a:p>
        </p:txBody>
      </p:sp>
    </p:spTree>
    <p:extLst>
      <p:ext uri="{BB962C8B-B14F-4D97-AF65-F5344CB8AC3E}">
        <p14:creationId xmlns:p14="http://schemas.microsoft.com/office/powerpoint/2010/main" val="12599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262889" y="646331"/>
            <a:ext cx="11715749"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5.2.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nghiệm</a:t>
            </a:r>
            <a:r>
              <a:rPr lang="en-US"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24AE6793-EA05-44F5-86F2-EF3A1EA78258}"/>
              </a:ext>
            </a:extLst>
          </p:cNvPr>
          <p:cNvSpPr txBox="1"/>
          <p:nvPr/>
        </p:nvSpPr>
        <p:spPr>
          <a:xfrm>
            <a:off x="914530" y="1307772"/>
            <a:ext cx="11064108" cy="2631490"/>
          </a:xfrm>
          <a:prstGeom prst="rect">
            <a:avLst/>
          </a:prstGeom>
          <a:noFill/>
        </p:spPr>
        <p:txBody>
          <a:bodyPr wrap="square" rtlCol="0">
            <a:spAutoFit/>
          </a:bodyPr>
          <a:lstStyle/>
          <a:p>
            <a:pPr algn="just"/>
            <a:r>
              <a:rPr lang="en-US" sz="3200" dirty="0" err="1" smtClean="0">
                <a:latin typeface="Times New Roman" pitchFamily="18" charset="0"/>
                <a:cs typeface="Times New Roman" pitchFamily="18" charset="0"/>
              </a:rPr>
              <a:t>Tiến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thí</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 3 </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Vo </a:t>
            </a:r>
            <a:r>
              <a:rPr lang="en-US" sz="3200" dirty="0" err="1" smtClean="0">
                <a:latin typeface="Times New Roman" pitchFamily="18" charset="0"/>
                <a:cs typeface="Times New Roman" pitchFamily="18" charset="0"/>
              </a:rPr>
              <a:t>tròn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tờ</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tờ</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giấy</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tờ</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cao</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algn="ctr">
              <a:spcBef>
                <a:spcPts val="600"/>
              </a:spcBef>
            </a:pPr>
            <a:r>
              <a:rPr lang="en-US" sz="3200" b="1" dirty="0" smtClean="0">
                <a:solidFill>
                  <a:srgbClr val="526ACE"/>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Tờ</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giấy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nào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rơi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chạm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đất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trước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Tại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sao</a:t>
            </a:r>
            <a:r>
              <a:rPr lang="en-US" sz="3200" b="1" dirty="0" smtClean="0">
                <a:solidFill>
                  <a:srgbClr val="C00000"/>
                </a:solidFill>
                <a:latin typeface="Times New Roman" pitchFamily="18" charset="0"/>
                <a:cs typeface="Times New Roman" pitchFamily="18" charset="0"/>
              </a:rPr>
              <a:t>?</a:t>
            </a:r>
            <a:endParaRPr lang="en-US" sz="3200" b="1" dirty="0">
              <a:solidFill>
                <a:srgbClr val="C00000"/>
              </a:solidFill>
              <a:latin typeface="Times New Roman" pitchFamily="18" charset="0"/>
              <a:cs typeface="Times New Roman" pitchFamily="18" charset="0"/>
            </a:endParaRPr>
          </a:p>
        </p:txBody>
      </p:sp>
      <p:sp>
        <p:nvSpPr>
          <p:cNvPr id="4" name="Rectangle 3"/>
          <p:cNvSpPr/>
          <p:nvPr/>
        </p:nvSpPr>
        <p:spPr>
          <a:xfrm>
            <a:off x="262889" y="0"/>
            <a:ext cx="10687640"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5.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khí</a:t>
            </a:r>
            <a:endParaRPr lang="en-US" sz="3600" b="1" dirty="0" smtClean="0">
              <a:solidFill>
                <a:srgbClr val="FF0000"/>
              </a:solidFill>
              <a:latin typeface="Times New Roman" pitchFamily="18" charset="0"/>
              <a:cs typeface="Times New Roman" pitchFamily="18" charset="0"/>
            </a:endParaRPr>
          </a:p>
        </p:txBody>
      </p:sp>
      <p:sp>
        <p:nvSpPr>
          <p:cNvPr id="2" name="Rectangle 1"/>
          <p:cNvSpPr/>
          <p:nvPr/>
        </p:nvSpPr>
        <p:spPr>
          <a:xfrm>
            <a:off x="984581" y="3834462"/>
            <a:ext cx="10272363" cy="584775"/>
          </a:xfrm>
          <a:prstGeom prst="rect">
            <a:avLst/>
          </a:prstGeom>
        </p:spPr>
        <p:txBody>
          <a:bodyPr wrap="none">
            <a:spAutoFit/>
          </a:bodyPr>
          <a:lstStyle/>
          <a:p>
            <a:pPr algn="ctr"/>
            <a:r>
              <a:rPr lang="en-US" sz="3200" dirty="0" err="1" smtClean="0">
                <a:latin typeface="Times New Roman" pitchFamily="18" charset="0"/>
                <a:cs typeface="Times New Roman" pitchFamily="18" charset="0"/>
              </a:rPr>
              <a:t>Tờ</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giấy</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tròn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rơi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7" name="Rectangle 6"/>
          <p:cNvSpPr/>
          <p:nvPr/>
        </p:nvSpPr>
        <p:spPr>
          <a:xfrm>
            <a:off x="277999" y="4899214"/>
            <a:ext cx="10687640" cy="1569660"/>
          </a:xfrm>
          <a:prstGeom prst="rect">
            <a:avLst/>
          </a:prstGeom>
        </p:spPr>
        <p:txBody>
          <a:bodyPr wrap="square">
            <a:spAutoFit/>
          </a:bodyPr>
          <a:lstStyle/>
          <a:p>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r>
              <a:rPr lang="en-US" sz="3200" b="1" dirty="0" smtClean="0">
                <a:solidFill>
                  <a:srgbClr val="FF0000"/>
                </a:solidFill>
                <a:latin typeface="Times New Roman" pitchFamily="18" charset="0"/>
                <a:cs typeface="Times New Roman" pitchFamily="18" charset="0"/>
              </a:rPr>
              <a:t>: </a:t>
            </a:r>
          </a:p>
          <a:p>
            <a:r>
              <a:rPr lang="en-US" sz="3200" b="1" dirty="0" smtClean="0">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chuyển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động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trong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không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khí</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sẽ</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có</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cản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không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khí</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tác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dụng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lên</a:t>
            </a:r>
            <a:r>
              <a:rPr lang="en-US" sz="3200" b="1" dirty="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vật</a:t>
            </a:r>
            <a:r>
              <a:rPr lang="en-US" sz="3200" b="1" dirty="0" smtClean="0">
                <a:solidFill>
                  <a:srgbClr val="0033CC"/>
                </a:solidFill>
                <a:latin typeface="Times New Roman" pitchFamily="18" charset="0"/>
                <a:cs typeface="Times New Roman" pitchFamily="18" charset="0"/>
              </a:rPr>
              <a:t>.</a:t>
            </a:r>
            <a:endParaRPr lang="en-US" sz="3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421882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231" y="280992"/>
            <a:ext cx="11495314" cy="584775"/>
          </a:xfrm>
          <a:prstGeom prst="rect">
            <a:avLst/>
          </a:prstGeom>
        </p:spPr>
        <p:txBody>
          <a:bodyPr wrap="square">
            <a:spAutoFit/>
          </a:bodyPr>
          <a:lstStyle/>
          <a:p>
            <a:pPr algn="ctr"/>
            <a:r>
              <a:rPr lang="en-US" sz="3200" b="1" dirty="0" err="1" smtClean="0">
                <a:solidFill>
                  <a:srgbClr val="FF0000"/>
                </a:solidFill>
                <a:latin typeface="Times New Roman" pitchFamily="18" charset="0"/>
                <a:cs typeface="Times New Roman" pitchFamily="18" charset="0"/>
              </a:rPr>
              <a:t>Ví</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lực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cản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không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khí</a:t>
            </a:r>
            <a:endParaRPr lang="en-US" sz="3200" b="1" dirty="0">
              <a:solidFill>
                <a:srgbClr val="FF0000"/>
              </a:solidFill>
              <a:latin typeface="Times New Roman" pitchFamily="18" charset="0"/>
              <a:cs typeface="Times New Roman" pitchFamily="18" charset="0"/>
            </a:endParaRPr>
          </a:p>
        </p:txBody>
      </p:sp>
      <p:pic>
        <p:nvPicPr>
          <p:cNvPr id="6" name="Picture 2" descr="Tên lửa liên lục địa – Wikipedia tiếng Việt">
            <a:extLst>
              <a:ext uri="{FF2B5EF4-FFF2-40B4-BE49-F238E27FC236}">
                <a16:creationId xmlns:a16="http://schemas.microsoft.com/office/drawing/2014/main" id="{45E236D6-D679-463E-AAF4-160F948B51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500" y="934084"/>
            <a:ext cx="5141364" cy="56842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Giá vé máy bay tăng cao trở lại">
            <a:extLst>
              <a:ext uri="{FF2B5EF4-FFF2-40B4-BE49-F238E27FC236}">
                <a16:creationId xmlns:a16="http://schemas.microsoft.com/office/drawing/2014/main" id="{2F01F7B5-6BAA-477F-8892-0F80735786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008" y="1830305"/>
            <a:ext cx="5791865" cy="3730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Sơ lược về giải đua xe moto GP | 2banh.vn">
            <a:extLst>
              <a:ext uri="{FF2B5EF4-FFF2-40B4-BE49-F238E27FC236}">
                <a16:creationId xmlns:a16="http://schemas.microsoft.com/office/drawing/2014/main" id="{50E318BA-2DEE-420B-BB33-A3AEC5F22F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6888" y="1615280"/>
            <a:ext cx="5747657" cy="37846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10" descr="Cuộc đua xe đạp Cúp Truyền hình TP.HCM 2020 xuất phát ngày 19-5 - Báo Khánh  Hòa điện tử">
            <a:extLst>
              <a:ext uri="{FF2B5EF4-FFF2-40B4-BE49-F238E27FC236}">
                <a16:creationId xmlns:a16="http://schemas.microsoft.com/office/drawing/2014/main" id="{D3E42182-464A-457F-BAF0-2D59224934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500" y="1615280"/>
            <a:ext cx="5668626" cy="3784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2774CECF-1C9B-41F7-BE2B-032CEF91B378}"/>
              </a:ext>
            </a:extLst>
          </p:cNvPr>
          <p:cNvPicPr>
            <a:picLocks noChangeAspect="1"/>
          </p:cNvPicPr>
          <p:nvPr/>
        </p:nvPicPr>
        <p:blipFill rotWithShape="1">
          <a:blip r:embed="rId6" cstate="print"/>
          <a:srcRect l="49300" t="28304" r="41193" b="44985"/>
          <a:stretch/>
        </p:blipFill>
        <p:spPr>
          <a:xfrm>
            <a:off x="2592722" y="1126671"/>
            <a:ext cx="7135787" cy="5491670"/>
          </a:xfrm>
          <a:prstGeom prst="rect">
            <a:avLst/>
          </a:prstGeom>
        </p:spPr>
      </p:pic>
    </p:spTree>
    <p:extLst>
      <p:ext uri="{BB962C8B-B14F-4D97-AF65-F5344CB8AC3E}">
        <p14:creationId xmlns:p14="http://schemas.microsoft.com/office/powerpoint/2010/main" val="37883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21" presetClass="exit" presetSubtype="1" fill="hold" nodeType="withEffect">
                                  <p:stCondLst>
                                    <p:cond delay="0"/>
                                  </p:stCondLst>
                                  <p:childTnLst>
                                    <p:animEffect transition="out" filter="wheel(1)">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21" presetClass="exit" presetSubtype="1" fill="hold" nodeType="withEffect">
                                  <p:stCondLst>
                                    <p:cond delay="0"/>
                                  </p:stCondLst>
                                  <p:childTnLst>
                                    <p:animEffect transition="out" filter="wheel(1)">
                                      <p:cBhvr>
                                        <p:cTn id="28" dur="2000"/>
                                        <p:tgtEl>
                                          <p:spTgt spid="7"/>
                                        </p:tgtEl>
                                      </p:cBhvr>
                                    </p:animEffect>
                                    <p:set>
                                      <p:cBhvr>
                                        <p:cTn id="29" dur="1" fill="hold">
                                          <p:stCondLst>
                                            <p:cond delay="19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21" presetClass="exit" presetSubtype="1" fill="hold" nodeType="withEffect">
                                  <p:stCondLst>
                                    <p:cond delay="0"/>
                                  </p:stCondLst>
                                  <p:childTnLst>
                                    <p:animEffect transition="out" filter="wheel(1)">
                                      <p:cBhvr>
                                        <p:cTn id="38" dur="2000"/>
                                        <p:tgtEl>
                                          <p:spTgt spid="10"/>
                                        </p:tgtEl>
                                      </p:cBhvr>
                                    </p:animEffect>
                                    <p:set>
                                      <p:cBhvr>
                                        <p:cTn id="39" dur="1" fill="hold">
                                          <p:stCondLst>
                                            <p:cond delay="1999"/>
                                          </p:stCondLst>
                                        </p:cTn>
                                        <p:tgtEl>
                                          <p:spTgt spid="1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14" presetClass="exit" presetSubtype="10" fill="hold" nodeType="withEffect">
                                  <p:stCondLst>
                                    <p:cond delay="0"/>
                                  </p:stCondLst>
                                  <p:childTnLst>
                                    <p:animEffect transition="out" filter="randombar(horizontal)">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271298" y="260686"/>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24AE6793-EA05-44F5-86F2-EF3A1EA78258}"/>
              </a:ext>
            </a:extLst>
          </p:cNvPr>
          <p:cNvSpPr txBox="1"/>
          <p:nvPr/>
        </p:nvSpPr>
        <p:spPr>
          <a:xfrm>
            <a:off x="843359" y="1581984"/>
            <a:ext cx="10571625" cy="3539430"/>
          </a:xfrm>
          <a:prstGeom prst="rect">
            <a:avLst/>
          </a:prstGeom>
          <a:noFill/>
        </p:spPr>
        <p:txBody>
          <a:bodyPr wrap="square" rtlCol="0">
            <a:spAutoFit/>
          </a:bodyPr>
          <a:lstStyle/>
          <a:p>
            <a:pPr algn="just"/>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1: </a:t>
            </a:r>
            <a:r>
              <a:rPr lang="en-US" sz="3200" b="1" dirty="0" err="1">
                <a:latin typeface="Times New Roman" pitchFamily="18" charset="0"/>
                <a:ea typeface="Calibri"/>
                <a:cs typeface="Times New Roman" pitchFamily="18" charset="0"/>
              </a:rPr>
              <a:t>P</a:t>
            </a:r>
            <a:r>
              <a:rPr lang="en-US" sz="3200" b="1" dirty="0" err="1" smtClean="0">
                <a:latin typeface="Times New Roman" pitchFamily="18" charset="0"/>
                <a:cs typeface="Times New Roman" pitchFamily="18" charset="0"/>
              </a:rPr>
              <a:t>hát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đây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ma </a:t>
            </a:r>
            <a:r>
              <a:rPr lang="en-US" sz="3200" b="1" dirty="0" err="1" smtClean="0">
                <a:latin typeface="Times New Roman" pitchFamily="18" charset="0"/>
                <a:cs typeface="Times New Roman" pitchFamily="18" charset="0"/>
              </a:rPr>
              <a:t>sát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đúng</a:t>
            </a:r>
            <a:r>
              <a:rPr lang="en-US" sz="3200" b="1" dirty="0" smtClean="0">
                <a:latin typeface="Times New Roman" pitchFamily="18" charset="0"/>
                <a:cs typeface="Times New Roman" pitchFamily="18" charset="0"/>
              </a:rPr>
              <a:t>? </a:t>
            </a:r>
          </a:p>
          <a:p>
            <a:pPr algn="just"/>
            <a:endParaRPr lang="en-US" sz="3200" b="1"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A.</a:t>
            </a:r>
            <a:r>
              <a:rPr lang="en-US" sz="32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hướng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hướng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B.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đẩy</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C.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chậm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đẩy</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D.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trượt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kia</a:t>
            </a:r>
            <a:r>
              <a:rPr lang="en-US" sz="3200" dirty="0" smtClean="0">
                <a:latin typeface="Times New Roman" pitchFamily="18" charset="0"/>
                <a:cs typeface="Times New Roman" pitchFamily="18" charset="0"/>
              </a:rPr>
              <a:t>.</a:t>
            </a:r>
          </a:p>
        </p:txBody>
      </p:sp>
      <p:sp>
        <p:nvSpPr>
          <p:cNvPr id="2" name="Oval 1"/>
          <p:cNvSpPr/>
          <p:nvPr/>
        </p:nvSpPr>
        <p:spPr>
          <a:xfrm>
            <a:off x="827042" y="4077244"/>
            <a:ext cx="484958" cy="466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9802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5" end="5"/>
                                            </p:txEl>
                                          </p:spTgt>
                                        </p:tgtEl>
                                        <p:attrNameLst>
                                          <p:attrName>style.color</p:attrName>
                                        </p:attrNameLst>
                                      </p:cBhvr>
                                      <p:to>
                                        <p:clrVal>
                                          <a:srgbClr val="0000FF"/>
                                        </p:clrVal>
                                      </p:to>
                                    </p:set>
                                    <p:set>
                                      <p:cBhvr>
                                        <p:cTn id="7" dur="500" fill="hold"/>
                                        <p:tgtEl>
                                          <p:spTgt spid="3">
                                            <p:txEl>
                                              <p:pRg st="5" end="5"/>
                                            </p:txEl>
                                          </p:spTgt>
                                        </p:tgtEl>
                                        <p:attrNameLst>
                                          <p:attrName>fillcolor</p:attrName>
                                        </p:attrNameLst>
                                      </p:cBhvr>
                                      <p:to>
                                        <p:clrVal>
                                          <a:srgbClr val="0000FF"/>
                                        </p:clrVal>
                                      </p:to>
                                    </p:set>
                                    <p:set>
                                      <p:cBhvr>
                                        <p:cTn id="8" dur="500" fill="hold"/>
                                        <p:tgtEl>
                                          <p:spTgt spid="3">
                                            <p:txEl>
                                              <p:pRg st="5" end="5"/>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865134" y="1603286"/>
            <a:ext cx="10543095" cy="5078313"/>
          </a:xfrm>
          <a:prstGeom prst="rect">
            <a:avLst/>
          </a:prstGeom>
          <a:noFill/>
        </p:spPr>
        <p:txBody>
          <a:bodyPr wrap="square" rtlCol="0">
            <a:spAutoFit/>
          </a:bodyPr>
          <a:lstStyle/>
          <a:p>
            <a:pPr lvl="0" algn="just"/>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2. </a:t>
            </a:r>
            <a:r>
              <a:rPr lang="en-US" sz="3200" b="1" dirty="0" err="1" smtClean="0">
                <a:latin typeface="Times New Roman" pitchFamily="18" charset="0"/>
                <a:cs typeface="Times New Roman" pitchFamily="18" charset="0"/>
              </a:rPr>
              <a:t>Một</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nằm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búng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chậm</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dần</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vì</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endParaRPr lang="en-US" sz="3200" b="1" dirty="0" smtClean="0">
              <a:latin typeface="Times New Roman" pitchFamily="18" charset="0"/>
              <a:cs typeface="Times New Roman" pitchFamily="18" charset="0"/>
            </a:endParaRPr>
          </a:p>
          <a:p>
            <a:pPr lvl="0" algn="just"/>
            <a:endParaRPr lang="en-US" sz="3200" b="1" dirty="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trọng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B.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C.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D</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dẫn</a:t>
            </a:r>
            <a:r>
              <a:rPr lang="en-US" sz="3200" dirty="0">
                <a:latin typeface="Times New Roman" pitchFamily="18" charset="0"/>
                <a:cs typeface="Times New Roman" pitchFamily="18" charset="0"/>
              </a:rPr>
              <a:t>.</a:t>
            </a:r>
          </a:p>
          <a:p>
            <a:pPr algn="just"/>
            <a:endParaRPr lang="en-US" sz="3200" dirty="0">
              <a:latin typeface="Times New Roman" pitchFamily="18" charset="0"/>
              <a:cs typeface="Times New Roman" pitchFamily="18" charset="0"/>
            </a:endParaRPr>
          </a:p>
          <a:p>
            <a:pPr marL="742950" indent="-742950" algn="just">
              <a:buAutoNum type="alphaLcPeriod"/>
            </a:pPr>
            <a:endParaRPr lang="en-US" sz="3600"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24AE6793-EA05-44F5-86F2-EF3A1EA78258}"/>
              </a:ext>
            </a:extLst>
          </p:cNvPr>
          <p:cNvSpPr txBox="1"/>
          <p:nvPr/>
        </p:nvSpPr>
        <p:spPr>
          <a:xfrm>
            <a:off x="271298" y="260686"/>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4" name="Oval 3"/>
          <p:cNvSpPr/>
          <p:nvPr/>
        </p:nvSpPr>
        <p:spPr>
          <a:xfrm>
            <a:off x="843371" y="4109900"/>
            <a:ext cx="484958" cy="466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8296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3" end="3"/>
                                            </p:txEl>
                                          </p:spTgt>
                                        </p:tgtEl>
                                        <p:attrNameLst>
                                          <p:attrName>style.color</p:attrName>
                                        </p:attrNameLst>
                                      </p:cBhvr>
                                      <p:to>
                                        <p:clrVal>
                                          <a:srgbClr val="C00000"/>
                                        </p:clrVal>
                                      </p:to>
                                    </p:set>
                                    <p:set>
                                      <p:cBhvr>
                                        <p:cTn id="7" dur="500" fill="hold"/>
                                        <p:tgtEl>
                                          <p:spTgt spid="6">
                                            <p:txEl>
                                              <p:pRg st="3" end="3"/>
                                            </p:txEl>
                                          </p:spTgt>
                                        </p:tgtEl>
                                        <p:attrNameLst>
                                          <p:attrName>fillcolor</p:attrName>
                                        </p:attrNameLst>
                                      </p:cBhvr>
                                      <p:to>
                                        <p:clrVal>
                                          <a:srgbClr val="C00000"/>
                                        </p:clrVal>
                                      </p:to>
                                    </p:set>
                                    <p:set>
                                      <p:cBhvr>
                                        <p:cTn id="8" dur="500" fill="hold"/>
                                        <p:tgtEl>
                                          <p:spTgt spid="6">
                                            <p:txEl>
                                              <p:pRg st="3" end="3"/>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979714" y="1617801"/>
            <a:ext cx="10303329" cy="3539430"/>
          </a:xfrm>
          <a:prstGeom prst="rect">
            <a:avLst/>
          </a:prstGeom>
          <a:noFill/>
        </p:spPr>
        <p:txBody>
          <a:bodyPr wrap="square" rtlCol="0">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3. </a:t>
            </a:r>
            <a:r>
              <a:rPr lang="en-US" sz="3200" b="1" dirty="0" err="1">
                <a:latin typeface="Times New Roman" pitchFamily="18" charset="0"/>
                <a:cs typeface="Times New Roman" pitchFamily="18" charset="0"/>
              </a:rPr>
              <a:t>Lực</a:t>
            </a:r>
            <a:r>
              <a:rPr lang="en-US" sz="3200" b="1" dirty="0">
                <a:latin typeface="Times New Roman" pitchFamily="18" charset="0"/>
                <a:cs typeface="Times New Roman" pitchFamily="18" charset="0"/>
              </a:rPr>
              <a:t> ma </a:t>
            </a:r>
            <a:r>
              <a:rPr lang="en-US" sz="3200" b="1" dirty="0" err="1">
                <a:latin typeface="Times New Roman" pitchFamily="18" charset="0"/>
                <a:cs typeface="Times New Roman" pitchFamily="18" charset="0"/>
              </a:rPr>
              <a:t>sát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trượt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xuất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hợp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đây</a:t>
            </a:r>
            <a:r>
              <a:rPr lang="en-US" sz="3200" b="1" dirty="0" smtClean="0">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A.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ổ </a:t>
            </a:r>
            <a:r>
              <a:rPr lang="en-US" sz="3200" dirty="0" err="1">
                <a:latin typeface="Times New Roman" pitchFamily="18" charset="0"/>
                <a:cs typeface="Times New Roman" pitchFamily="18" charset="0"/>
              </a:rPr>
              <a:t>trục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a:t>
            </a:r>
          </a:p>
          <a:p>
            <a:pPr lvl="0"/>
            <a:r>
              <a:rPr lang="en-US" sz="3200" dirty="0" smtClean="0">
                <a:latin typeface="Times New Roman" pitchFamily="18" charset="0"/>
                <a:cs typeface="Times New Roman" pitchFamily="18" charset="0"/>
              </a:rPr>
              <a:t>B.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C.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lốp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đang</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D.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phanh</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vành</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bóp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phanh</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24AE6793-EA05-44F5-86F2-EF3A1EA78258}"/>
              </a:ext>
            </a:extLst>
          </p:cNvPr>
          <p:cNvSpPr txBox="1"/>
          <p:nvPr/>
        </p:nvSpPr>
        <p:spPr>
          <a:xfrm>
            <a:off x="271298" y="260686"/>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5" name="Oval 4"/>
          <p:cNvSpPr/>
          <p:nvPr/>
        </p:nvSpPr>
        <p:spPr>
          <a:xfrm>
            <a:off x="957674" y="4599764"/>
            <a:ext cx="484958" cy="466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181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5" end="5"/>
                                            </p:txEl>
                                          </p:spTgt>
                                        </p:tgtEl>
                                        <p:attrNameLst>
                                          <p:attrName>style.color</p:attrName>
                                        </p:attrNameLst>
                                      </p:cBhvr>
                                      <p:to>
                                        <a:srgbClr val="FF0000"/>
                                      </p:to>
                                    </p:animClr>
                                    <p:animClr clrSpc="rgb" dir="cw">
                                      <p:cBhvr>
                                        <p:cTn id="7" dur="500" fill="hold"/>
                                        <p:tgtEl>
                                          <p:spTgt spid="6">
                                            <p:txEl>
                                              <p:pRg st="5" end="5"/>
                                            </p:txEl>
                                          </p:spTgt>
                                        </p:tgtEl>
                                        <p:attrNameLst>
                                          <p:attrName>fillcolor</p:attrName>
                                        </p:attrNameLst>
                                      </p:cBhvr>
                                      <p:to>
                                        <a:srgbClr val="FF0000"/>
                                      </p:to>
                                    </p:animClr>
                                    <p:set>
                                      <p:cBhvr>
                                        <p:cTn id="8" dur="500" fill="hold"/>
                                        <p:tgtEl>
                                          <p:spTgt spid="6">
                                            <p:txEl>
                                              <p:pRg st="5" end="5"/>
                                            </p:txEl>
                                          </p:spTgt>
                                        </p:tgtEl>
                                        <p:attrNameLst>
                                          <p:attrName>fill.type</p:attrName>
                                        </p:attrNameLst>
                                      </p:cBhvr>
                                      <p:to>
                                        <p:strVal val="solid"/>
                                      </p:to>
                                    </p:set>
                                    <p:set>
                                      <p:cBhvr>
                                        <p:cTn id="9" dur="500" fill="hold"/>
                                        <p:tgtEl>
                                          <p:spTgt spid="6">
                                            <p:txEl>
                                              <p:pRg st="5" end="5"/>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2615" y="1841250"/>
            <a:ext cx="9617528" cy="3046988"/>
          </a:xfrm>
          <a:prstGeom prst="rect">
            <a:avLst/>
          </a:prstGeom>
        </p:spPr>
        <p:txBody>
          <a:bodyPr wrap="square">
            <a:spAutoFit/>
          </a:bodyPr>
          <a:lstStyle/>
          <a:p>
            <a:pPr algn="just">
              <a:spcAft>
                <a:spcPts val="0"/>
              </a:spcAft>
              <a:tabLst>
                <a:tab pos="428625" algn="l"/>
              </a:tabLst>
            </a:pPr>
            <a:r>
              <a:rPr lang="en-US" sz="3200" b="1" dirty="0" err="1">
                <a:solidFill>
                  <a:srgbClr val="0033CC"/>
                </a:solidFill>
                <a:latin typeface="Times New Roman" panose="02020603050405020304" pitchFamily="18" charset="0"/>
                <a:ea typeface="Times New Roman" panose="02020603050405020304" pitchFamily="18" charset="0"/>
              </a:rPr>
              <a:t>Câu</a:t>
            </a:r>
            <a:r>
              <a:rPr lang="en-US" sz="3200" b="1" dirty="0">
                <a:solidFill>
                  <a:srgbClr val="0033CC"/>
                </a:solidFill>
                <a:latin typeface="Times New Roman" panose="02020603050405020304" pitchFamily="18" charset="0"/>
                <a:ea typeface="Times New Roman" panose="02020603050405020304" pitchFamily="18" charset="0"/>
              </a:rPr>
              <a:t> </a:t>
            </a:r>
            <a:r>
              <a:rPr lang="en-US" sz="3200" b="1" dirty="0" smtClean="0">
                <a:solidFill>
                  <a:srgbClr val="0033CC"/>
                </a:solidFill>
                <a:latin typeface="Times New Roman" panose="02020603050405020304" pitchFamily="18" charset="0"/>
                <a:ea typeface="Times New Roman" panose="02020603050405020304" pitchFamily="18" charset="0"/>
              </a:rPr>
              <a:t>4.</a:t>
            </a:r>
            <a:r>
              <a:rPr lang="en-US" sz="3200" b="1" dirty="0" smtClean="0">
                <a:solidFill>
                  <a:srgbClr val="0033CC"/>
                </a:solidFill>
                <a:latin typeface="Quattrocento Sans"/>
                <a:ea typeface="Quattrocento Sans"/>
                <a:cs typeface="Quattrocento Sans"/>
              </a:rPr>
              <a:t> </a:t>
            </a:r>
            <a:r>
              <a:rPr lang="en-US" sz="3200" dirty="0" err="1">
                <a:solidFill>
                  <a:srgbClr val="000000"/>
                </a:solidFill>
                <a:latin typeface="Times New Roman" panose="02020603050405020304" pitchFamily="18" charset="0"/>
                <a:ea typeface="Times New Roman" panose="02020603050405020304" pitchFamily="18" charset="0"/>
              </a:rPr>
              <a:t>Lực</a:t>
            </a:r>
            <a:r>
              <a:rPr lang="en-US" sz="3200" dirty="0">
                <a:solidFill>
                  <a:srgbClr val="000000"/>
                </a:solidFill>
                <a:latin typeface="Times New Roman" panose="02020603050405020304" pitchFamily="18" charset="0"/>
                <a:ea typeface="Times New Roman" panose="02020603050405020304" pitchFamily="18" charset="0"/>
              </a:rPr>
              <a:t> ma </a:t>
            </a:r>
            <a:r>
              <a:rPr lang="en-US" sz="3200" dirty="0" err="1">
                <a:solidFill>
                  <a:srgbClr val="000000"/>
                </a:solidFill>
                <a:latin typeface="Times New Roman" panose="02020603050405020304" pitchFamily="18" charset="0"/>
                <a:ea typeface="Times New Roman" panose="02020603050405020304" pitchFamily="18" charset="0"/>
              </a:rPr>
              <a:t>sát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nghỉ</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xuất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hiện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khi</a:t>
            </a:r>
            <a:endParaRPr lang="vi-VN" sz="3200" dirty="0">
              <a:latin typeface="Times New Roman" panose="02020603050405020304" pitchFamily="18" charset="0"/>
              <a:ea typeface="Times New Roman" panose="02020603050405020304" pitchFamily="18" charset="0"/>
            </a:endParaRPr>
          </a:p>
          <a:p>
            <a:pPr marL="180340" algn="just">
              <a:spcAft>
                <a:spcPts val="0"/>
              </a:spcAft>
            </a:pPr>
            <a:endParaRPr lang="en-US" sz="3200" b="1" dirty="0" smtClean="0">
              <a:solidFill>
                <a:srgbClr val="0000FF"/>
              </a:solidFill>
              <a:latin typeface="Times New Roman" panose="02020603050405020304" pitchFamily="18" charset="0"/>
              <a:ea typeface="Times New Roman" panose="02020603050405020304" pitchFamily="18" charset="0"/>
            </a:endParaRPr>
          </a:p>
          <a:p>
            <a:pPr marL="180340" algn="just">
              <a:spcAft>
                <a:spcPts val="0"/>
              </a:spcAft>
            </a:pPr>
            <a:r>
              <a:rPr lang="en-US" sz="3200" dirty="0" smtClean="0">
                <a:solidFill>
                  <a:srgbClr val="0000FF"/>
                </a:solidFill>
                <a:latin typeface="Times New Roman" panose="02020603050405020304" pitchFamily="18" charset="0"/>
                <a:ea typeface="Times New Roman" panose="02020603050405020304" pitchFamily="18" charset="0"/>
              </a:rPr>
              <a:t>A</a:t>
            </a:r>
            <a:r>
              <a:rPr lang="en-US" sz="3200" dirty="0">
                <a:solidFill>
                  <a:srgbClr val="0000FF"/>
                </a:solidFill>
                <a:latin typeface="Times New Roman" panose="02020603050405020304" pitchFamily="18" charset="0"/>
                <a:ea typeface="Times New Roman" panose="02020603050405020304" pitchFamily="18" charset="0"/>
              </a:rPr>
              <a: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quyển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sách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yên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mặt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bàn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nằm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nghiêng</a:t>
            </a:r>
            <a:r>
              <a:rPr lang="en-US" sz="3200" dirty="0">
                <a:solidFill>
                  <a:srgbClr val="000000"/>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pPr marL="180340" algn="just">
              <a:spcAft>
                <a:spcPts val="0"/>
              </a:spcAft>
            </a:pPr>
            <a:r>
              <a:rPr lang="en-US" sz="3200" dirty="0">
                <a:solidFill>
                  <a:srgbClr val="0000FF"/>
                </a:solidFill>
                <a:latin typeface="Times New Roman" panose="02020603050405020304" pitchFamily="18" charset="0"/>
                <a:ea typeface="Times New Roman" panose="02020603050405020304" pitchFamily="18" charset="0"/>
              </a:rPr>
              <a:t>B.</a:t>
            </a:r>
            <a:r>
              <a:rPr lang="en-US" sz="3200" dirty="0">
                <a:solidFill>
                  <a:srgbClr val="000000"/>
                </a:solidFill>
                <a:latin typeface="Times New Roman" panose="02020603050405020304" pitchFamily="18" charset="0"/>
                <a:ea typeface="Times New Roman" panose="02020603050405020304" pitchFamily="18" charset="0"/>
              </a:rPr>
              <a:t> ô </a:t>
            </a:r>
            <a:r>
              <a:rPr lang="en-US" sz="3200" dirty="0" err="1">
                <a:solidFill>
                  <a:srgbClr val="000000"/>
                </a:solidFill>
                <a:latin typeface="Times New Roman" panose="02020603050405020304" pitchFamily="18" charset="0"/>
                <a:ea typeface="Times New Roman" panose="02020603050405020304" pitchFamily="18" charset="0"/>
              </a:rPr>
              <a:t>tô</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đang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chuyển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hãm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phanh</a:t>
            </a:r>
            <a:r>
              <a:rPr lang="en-US" sz="3200" dirty="0">
                <a:solidFill>
                  <a:srgbClr val="000000"/>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pPr marL="180340" algn="just">
              <a:spcAft>
                <a:spcPts val="0"/>
              </a:spcAft>
            </a:pPr>
            <a:r>
              <a:rPr lang="en-US" sz="3200" dirty="0">
                <a:solidFill>
                  <a:srgbClr val="0000FF"/>
                </a:solidFill>
                <a:latin typeface="Times New Roman" panose="02020603050405020304" pitchFamily="18" charset="0"/>
                <a:ea typeface="Times New Roman" panose="02020603050405020304" pitchFamily="18" charset="0"/>
              </a:rPr>
              <a:t>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quả</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bóng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bàn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đặt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mặt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bàn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nằm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ngang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nhẵn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bóng</a:t>
            </a:r>
            <a:r>
              <a:rPr lang="en-US" sz="3200" dirty="0">
                <a:solidFill>
                  <a:srgbClr val="000000"/>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pPr marL="180340" algn="just">
              <a:spcAft>
                <a:spcPts val="0"/>
              </a:spcAft>
            </a:pPr>
            <a:r>
              <a:rPr lang="en-US" sz="3200" dirty="0">
                <a:solidFill>
                  <a:srgbClr val="0000FF"/>
                </a:solidFill>
                <a:latin typeface="Times New Roman" panose="02020603050405020304" pitchFamily="18" charset="0"/>
                <a:ea typeface="Times New Roman" panose="02020603050405020304" pitchFamily="18" charset="0"/>
              </a:rPr>
              <a:t>D.</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xe</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đạp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đang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xuống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dốc</a:t>
            </a:r>
            <a:r>
              <a:rPr lang="en-US" sz="3200" dirty="0">
                <a:solidFill>
                  <a:srgbClr val="000000"/>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4AE6793-EA05-44F5-86F2-EF3A1EA78258}"/>
              </a:ext>
            </a:extLst>
          </p:cNvPr>
          <p:cNvSpPr txBox="1"/>
          <p:nvPr/>
        </p:nvSpPr>
        <p:spPr>
          <a:xfrm>
            <a:off x="271298" y="260686"/>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6" name="Oval 5"/>
          <p:cNvSpPr/>
          <p:nvPr/>
        </p:nvSpPr>
        <p:spPr>
          <a:xfrm>
            <a:off x="1496516" y="2897747"/>
            <a:ext cx="484958" cy="466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5891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4">
                                            <p:txEl>
                                              <p:pRg st="2" end="2"/>
                                            </p:txEl>
                                          </p:spTgt>
                                        </p:tgtEl>
                                        <p:attrNameLst>
                                          <p:attrName>style.color</p:attrName>
                                        </p:attrNameLst>
                                      </p:cBhvr>
                                      <p:to>
                                        <p:clrVal>
                                          <a:srgbClr val="0000FF"/>
                                        </p:clrVal>
                                      </p:to>
                                    </p:set>
                                    <p:set>
                                      <p:cBhvr>
                                        <p:cTn id="13" dur="500" fill="hold"/>
                                        <p:tgtEl>
                                          <p:spTgt spid="4">
                                            <p:txEl>
                                              <p:pRg st="2" end="2"/>
                                            </p:txEl>
                                          </p:spTgt>
                                        </p:tgtEl>
                                        <p:attrNameLst>
                                          <p:attrName>fillcolor</p:attrName>
                                        </p:attrNameLst>
                                      </p:cBhvr>
                                      <p:to>
                                        <p:clrVal>
                                          <a:srgbClr val="0000FF"/>
                                        </p:clrVal>
                                      </p:to>
                                    </p:set>
                                    <p:set>
                                      <p:cBhvr>
                                        <p:cTn id="14" dur="500" fill="hold"/>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271298" y="15751"/>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2" name="Rectangle 1"/>
          <p:cNvSpPr/>
          <p:nvPr/>
        </p:nvSpPr>
        <p:spPr>
          <a:xfrm>
            <a:off x="271298" y="673452"/>
            <a:ext cx="11578832" cy="2062103"/>
          </a:xfrm>
          <a:prstGeom prst="rect">
            <a:avLst/>
          </a:prstGeom>
        </p:spPr>
        <p:txBody>
          <a:bodyPr wrap="square">
            <a:spAutoFit/>
          </a:bodyPr>
          <a:lstStyle/>
          <a:p>
            <a:pPr algn="just">
              <a:spcAft>
                <a:spcPts val="0"/>
              </a:spcAft>
            </a:pPr>
            <a:r>
              <a:rPr lang="fr-FR" sz="3200" b="1" dirty="0" err="1">
                <a:solidFill>
                  <a:srgbClr val="0033CC"/>
                </a:solidFill>
                <a:latin typeface="Times New Roman" panose="02020603050405020304" pitchFamily="18" charset="0"/>
                <a:ea typeface="Times New Roman" panose="02020603050405020304" pitchFamily="18" charset="0"/>
              </a:rPr>
              <a:t>Câu</a:t>
            </a:r>
            <a:r>
              <a:rPr lang="fr-FR" sz="3200" b="1" dirty="0">
                <a:solidFill>
                  <a:srgbClr val="0033CC"/>
                </a:solidFill>
                <a:latin typeface="Times New Roman" panose="02020603050405020304" pitchFamily="18" charset="0"/>
                <a:ea typeface="Times New Roman" panose="02020603050405020304" pitchFamily="18" charset="0"/>
              </a:rPr>
              <a:t> </a:t>
            </a:r>
            <a:r>
              <a:rPr lang="fr-FR" sz="3200" b="1" dirty="0" smtClean="0">
                <a:solidFill>
                  <a:srgbClr val="0033CC"/>
                </a:solidFill>
                <a:latin typeface="Times New Roman" panose="02020603050405020304" pitchFamily="18" charset="0"/>
                <a:ea typeface="Times New Roman" panose="02020603050405020304" pitchFamily="18" charset="0"/>
              </a:rPr>
              <a:t>5.</a:t>
            </a:r>
            <a:r>
              <a:rPr lang="fr-FR" sz="3200" dirty="0" smtClean="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Hãy</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giải</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thích</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các</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hiện</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tượng</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sau</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và</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cho</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biết</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trong</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các</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hiện</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tượng</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này</a:t>
            </a:r>
            <a:r>
              <a:rPr lang="fr-FR" sz="3200" dirty="0">
                <a:latin typeface="Times New Roman" panose="02020603050405020304" pitchFamily="18" charset="0"/>
                <a:ea typeface="Times New Roman" panose="02020603050405020304" pitchFamily="18" charset="0"/>
              </a:rPr>
              <a:t>, ma </a:t>
            </a:r>
            <a:r>
              <a:rPr lang="fr-FR" sz="3200" dirty="0" err="1">
                <a:latin typeface="Times New Roman" panose="02020603050405020304" pitchFamily="18" charset="0"/>
                <a:ea typeface="Times New Roman" panose="02020603050405020304" pitchFamily="18" charset="0"/>
              </a:rPr>
              <a:t>sát</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có</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lợi</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hay</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có</a:t>
            </a:r>
            <a:r>
              <a:rPr lang="fr-FR" sz="3200" dirty="0">
                <a:latin typeface="Times New Roman" panose="02020603050405020304" pitchFamily="18" charset="0"/>
                <a:ea typeface="Times New Roman" panose="02020603050405020304" pitchFamily="18" charset="0"/>
              </a:rPr>
              <a:t> </a:t>
            </a:r>
            <a:r>
              <a:rPr lang="fr-FR" sz="3200" dirty="0" err="1" smtClean="0">
                <a:latin typeface="Times New Roman" panose="02020603050405020304" pitchFamily="18" charset="0"/>
                <a:ea typeface="Times New Roman" panose="02020603050405020304" pitchFamily="18" charset="0"/>
              </a:rPr>
              <a:t>hại</a:t>
            </a:r>
            <a:r>
              <a:rPr lang="fr-FR" sz="3200" dirty="0" smtClean="0">
                <a:latin typeface="Times New Roman" panose="02020603050405020304" pitchFamily="18" charset="0"/>
                <a:ea typeface="Times New Roman" panose="02020603050405020304" pitchFamily="18" charset="0"/>
              </a:rPr>
              <a:t>:</a:t>
            </a:r>
            <a:endParaRPr lang="en-US" sz="3200" dirty="0" smtClean="0">
              <a:latin typeface="Times New Roman" panose="02020603050405020304" pitchFamily="18" charset="0"/>
              <a:ea typeface="Times New Roman" panose="02020603050405020304" pitchFamily="18" charset="0"/>
            </a:endParaRPr>
          </a:p>
          <a:p>
            <a:pPr algn="just">
              <a:spcAft>
                <a:spcPts val="0"/>
              </a:spcAft>
            </a:pPr>
            <a:r>
              <a:rPr lang="fr-FR" sz="3200" dirty="0" smtClean="0">
                <a:latin typeface="Times New Roman" panose="02020603050405020304" pitchFamily="18" charset="0"/>
                <a:ea typeface="Times New Roman" panose="02020603050405020304" pitchFamily="18" charset="0"/>
              </a:rPr>
              <a:t>a. </a:t>
            </a:r>
            <a:r>
              <a:rPr lang="fr-FR" sz="3200" dirty="0">
                <a:latin typeface="Times New Roman" panose="02020603050405020304" pitchFamily="18" charset="0"/>
                <a:ea typeface="Times New Roman" panose="02020603050405020304" pitchFamily="18" charset="0"/>
              </a:rPr>
              <a:t>Ô </a:t>
            </a:r>
            <a:r>
              <a:rPr lang="fr-FR" sz="3200" dirty="0" err="1">
                <a:latin typeface="Times New Roman" panose="02020603050405020304" pitchFamily="18" charset="0"/>
                <a:ea typeface="Times New Roman" panose="02020603050405020304" pitchFamily="18" charset="0"/>
              </a:rPr>
              <a:t>tô</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đi</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vào</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bùn</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dễ</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bị</a:t>
            </a:r>
            <a:r>
              <a:rPr lang="fr-FR" sz="3200" dirty="0">
                <a:latin typeface="Times New Roman" panose="02020603050405020304" pitchFamily="18" charset="0"/>
                <a:ea typeface="Times New Roman" panose="02020603050405020304" pitchFamily="18" charset="0"/>
              </a:rPr>
              <a:t> sa </a:t>
            </a:r>
            <a:r>
              <a:rPr lang="fr-FR" sz="3200" dirty="0" err="1">
                <a:latin typeface="Times New Roman" panose="02020603050405020304" pitchFamily="18" charset="0"/>
                <a:ea typeface="Times New Roman" panose="02020603050405020304" pitchFamily="18" charset="0"/>
              </a:rPr>
              <a:t>lầy</a:t>
            </a:r>
            <a:r>
              <a:rPr lang="fr-FR" sz="3200" dirty="0">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r>
              <a:rPr lang="fr-FR" sz="3200" dirty="0" smtClean="0">
                <a:solidFill>
                  <a:srgbClr val="000000"/>
                </a:solidFill>
                <a:latin typeface="Times New Roman" panose="02020603050405020304" pitchFamily="18" charset="0"/>
                <a:ea typeface="Times New Roman" panose="02020603050405020304" pitchFamily="18" charset="0"/>
              </a:rPr>
              <a:t>b. Khi </a:t>
            </a:r>
            <a:r>
              <a:rPr lang="fr-FR" sz="3200" dirty="0" err="1" smtClean="0">
                <a:solidFill>
                  <a:srgbClr val="000000"/>
                </a:solidFill>
                <a:latin typeface="Times New Roman" panose="02020603050405020304" pitchFamily="18" charset="0"/>
                <a:ea typeface="Times New Roman" panose="02020603050405020304" pitchFamily="18" charset="0"/>
              </a:rPr>
              <a:t>đi</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trên</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sàn</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nhà</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đá</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hoa</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mới</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lau</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dễ</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bị</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ngã</a:t>
            </a:r>
            <a:r>
              <a:rPr lang="fr-FR" sz="3200" dirty="0" smtClean="0">
                <a:solidFill>
                  <a:srgbClr val="000000"/>
                </a:solidFill>
                <a:latin typeface="Times New Roman" panose="02020603050405020304" pitchFamily="18" charset="0"/>
                <a:ea typeface="Times New Roman" panose="02020603050405020304" pitchFamily="18" charset="0"/>
              </a:rPr>
              <a:t>. </a:t>
            </a:r>
            <a:endParaRPr lang="vi-VN" sz="3200" dirty="0"/>
          </a:p>
        </p:txBody>
      </p:sp>
      <p:sp>
        <p:nvSpPr>
          <p:cNvPr id="4" name="Rectangle 3"/>
          <p:cNvSpPr/>
          <p:nvPr/>
        </p:nvSpPr>
        <p:spPr>
          <a:xfrm>
            <a:off x="271298" y="2763384"/>
            <a:ext cx="11578832" cy="4031873"/>
          </a:xfrm>
          <a:prstGeom prst="rect">
            <a:avLst/>
          </a:prstGeom>
        </p:spPr>
        <p:txBody>
          <a:bodyPr wrap="square">
            <a:spAutoFit/>
          </a:bodyPr>
          <a:lstStyle/>
          <a:p>
            <a:pPr indent="180340" algn="just">
              <a:spcAft>
                <a:spcPts val="0"/>
              </a:spcAft>
            </a:pPr>
            <a:r>
              <a:rPr lang="fr-FR" sz="3200" dirty="0" err="1" smtClean="0">
                <a:solidFill>
                  <a:srgbClr val="0000CC"/>
                </a:solidFill>
                <a:latin typeface="Times New Roman" panose="02020603050405020304" pitchFamily="18" charset="0"/>
                <a:ea typeface="Times New Roman" panose="02020603050405020304" pitchFamily="18" charset="0"/>
              </a:rPr>
              <a:t>Trả</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lời</a:t>
            </a:r>
            <a:r>
              <a:rPr lang="fr-FR" sz="3200" dirty="0" smtClean="0">
                <a:solidFill>
                  <a:srgbClr val="0000CC"/>
                </a:solidFill>
                <a:latin typeface="Times New Roman" panose="02020603050405020304" pitchFamily="18" charset="0"/>
                <a:ea typeface="Times New Roman" panose="02020603050405020304" pitchFamily="18" charset="0"/>
              </a:rPr>
              <a:t>:</a:t>
            </a:r>
          </a:p>
          <a:p>
            <a:pPr indent="180340" algn="just">
              <a:spcAft>
                <a:spcPts val="0"/>
              </a:spcAft>
            </a:pPr>
            <a:r>
              <a:rPr lang="fr-FR" sz="3200" dirty="0" smtClean="0">
                <a:solidFill>
                  <a:srgbClr val="0000CC"/>
                </a:solidFill>
                <a:latin typeface="Times New Roman" panose="02020603050405020304" pitchFamily="18" charset="0"/>
                <a:ea typeface="Times New Roman" panose="02020603050405020304" pitchFamily="18" charset="0"/>
              </a:rPr>
              <a:t>a. </a:t>
            </a:r>
            <a:r>
              <a:rPr lang="fr-FR" sz="3200" dirty="0">
                <a:solidFill>
                  <a:srgbClr val="0000CC"/>
                </a:solidFill>
                <a:latin typeface="Times New Roman" panose="02020603050405020304" pitchFamily="18" charset="0"/>
                <a:ea typeface="Times New Roman" panose="02020603050405020304" pitchFamily="18" charset="0"/>
              </a:rPr>
              <a:t>Ô </a:t>
            </a:r>
            <a:r>
              <a:rPr lang="fr-FR" sz="3200" dirty="0" err="1">
                <a:solidFill>
                  <a:srgbClr val="0000CC"/>
                </a:solidFill>
                <a:latin typeface="Times New Roman" panose="02020603050405020304" pitchFamily="18" charset="0"/>
                <a:ea typeface="Times New Roman" panose="02020603050405020304" pitchFamily="18" charset="0"/>
              </a:rPr>
              <a:t>tô</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bùn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dễ</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sa </a:t>
            </a:r>
            <a:r>
              <a:rPr lang="fr-FR" sz="3200" dirty="0" err="1">
                <a:solidFill>
                  <a:srgbClr val="0000CC"/>
                </a:solidFill>
                <a:latin typeface="Times New Roman" panose="02020603050405020304" pitchFamily="18" charset="0"/>
                <a:ea typeface="Times New Roman" panose="02020603050405020304" pitchFamily="18" charset="0"/>
              </a:rPr>
              <a:t>lầy</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vì</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lực</a:t>
            </a:r>
            <a:r>
              <a:rPr lang="fr-FR" sz="3200" dirty="0">
                <a:solidFill>
                  <a:srgbClr val="0000CC"/>
                </a:solidFill>
                <a:latin typeface="Times New Roman" panose="02020603050405020304" pitchFamily="18" charset="0"/>
                <a:ea typeface="Times New Roman" panose="02020603050405020304" pitchFamily="18" charset="0"/>
              </a:rPr>
              <a:t> 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giữa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bánh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xe</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mặt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đường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dính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bùn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nhỏ</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làm</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cho</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bánh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xe</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không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bám</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vào</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mặt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đường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được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Lực</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a:solidFill>
                  <a:srgbClr val="0000CC"/>
                </a:solidFill>
                <a:latin typeface="Times New Roman" panose="02020603050405020304" pitchFamily="18" charset="0"/>
                <a:ea typeface="Times New Roman" panose="02020603050405020304" pitchFamily="18" charset="0"/>
              </a:rPr>
              <a:t>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này</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có</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lợi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vì</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nhờ</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xe</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mới</a:t>
            </a:r>
            <a:r>
              <a:rPr lang="fr-FR" sz="3200" dirty="0">
                <a:solidFill>
                  <a:srgbClr val="0000CC"/>
                </a:solidFill>
                <a:latin typeface="Times New Roman" panose="02020603050405020304" pitchFamily="18" charset="0"/>
                <a:ea typeface="Times New Roman" panose="02020603050405020304" pitchFamily="18" charset="0"/>
              </a:rPr>
              <a:t> di </a:t>
            </a:r>
            <a:r>
              <a:rPr lang="fr-FR" sz="3200" dirty="0" err="1">
                <a:solidFill>
                  <a:srgbClr val="0000CC"/>
                </a:solidFill>
                <a:latin typeface="Times New Roman" panose="02020603050405020304" pitchFamily="18" charset="0"/>
                <a:ea typeface="Times New Roman" panose="02020603050405020304" pitchFamily="18" charset="0"/>
              </a:rPr>
              <a:t>chuyển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được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không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sa </a:t>
            </a:r>
            <a:r>
              <a:rPr lang="fr-FR" sz="3200" dirty="0" err="1">
                <a:solidFill>
                  <a:srgbClr val="0000CC"/>
                </a:solidFill>
                <a:latin typeface="Times New Roman" panose="02020603050405020304" pitchFamily="18" charset="0"/>
                <a:ea typeface="Times New Roman" panose="02020603050405020304" pitchFamily="18" charset="0"/>
              </a:rPr>
              <a:t>lầy</a:t>
            </a:r>
            <a:r>
              <a:rPr lang="fr-FR" sz="3200" dirty="0">
                <a:solidFill>
                  <a:srgbClr val="0000CC"/>
                </a:solidFill>
                <a:latin typeface="Times New Roman" panose="02020603050405020304" pitchFamily="18" charset="0"/>
                <a:ea typeface="Times New Roman" panose="02020603050405020304" pitchFamily="18" charset="0"/>
              </a:rPr>
              <a:t>.</a:t>
            </a:r>
            <a:endParaRPr lang="vi-VN" sz="3200" dirty="0">
              <a:solidFill>
                <a:srgbClr val="0000CC"/>
              </a:solidFill>
              <a:latin typeface="Times New Roman" panose="02020603050405020304" pitchFamily="18" charset="0"/>
              <a:ea typeface="Times New Roman" panose="02020603050405020304" pitchFamily="18" charset="0"/>
            </a:endParaRPr>
          </a:p>
          <a:p>
            <a:pPr indent="180340" algn="just">
              <a:spcAft>
                <a:spcPts val="0"/>
              </a:spcAft>
            </a:pPr>
            <a:r>
              <a:rPr lang="fr-FR" sz="3200" dirty="0" smtClean="0">
                <a:solidFill>
                  <a:srgbClr val="0000CC"/>
                </a:solidFill>
                <a:latin typeface="Times New Roman" panose="02020603050405020304" pitchFamily="18" charset="0"/>
                <a:ea typeface="Times New Roman" panose="02020603050405020304" pitchFamily="18" charset="0"/>
              </a:rPr>
              <a:t>b. </a:t>
            </a:r>
            <a:r>
              <a:rPr lang="fr-FR" sz="3200" dirty="0">
                <a:solidFill>
                  <a:srgbClr val="0000CC"/>
                </a:solidFill>
                <a:latin typeface="Times New Roman" panose="02020603050405020304" pitchFamily="18" charset="0"/>
                <a:ea typeface="Times New Roman" panose="02020603050405020304" pitchFamily="18" charset="0"/>
              </a:rPr>
              <a:t>Khi ta </a:t>
            </a:r>
            <a:r>
              <a:rPr lang="fr-FR" sz="3200" dirty="0" err="1">
                <a:solidFill>
                  <a:srgbClr val="0000CC"/>
                </a:solidFill>
                <a:latin typeface="Times New Roman" panose="02020603050405020304" pitchFamily="18" charset="0"/>
                <a:ea typeface="Times New Roman" panose="02020603050405020304" pitchFamily="18" charset="0"/>
              </a:rPr>
              <a:t>đi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sàn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đá</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hoa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mới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lau</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dễ</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ngã</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vì</a:t>
            </a:r>
            <a:r>
              <a:rPr lang="fr-FR" sz="3200" dirty="0">
                <a:solidFill>
                  <a:srgbClr val="0000CC"/>
                </a:solidFill>
                <a:latin typeface="Times New Roman" panose="02020603050405020304" pitchFamily="18" charset="0"/>
                <a:ea typeface="Times New Roman" panose="02020603050405020304" pitchFamily="18" charset="0"/>
              </a:rPr>
              <a:t> khi </a:t>
            </a:r>
            <a:r>
              <a:rPr lang="fr-FR" sz="3200" dirty="0" err="1">
                <a:solidFill>
                  <a:srgbClr val="0000CC"/>
                </a:solidFill>
                <a:latin typeface="Times New Roman" panose="02020603050405020304" pitchFamily="18" charset="0"/>
                <a:ea typeface="Times New Roman" panose="02020603050405020304" pitchFamily="18" charset="0"/>
              </a:rPr>
              <a:t>đó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lực</a:t>
            </a:r>
            <a:r>
              <a:rPr lang="fr-FR" sz="3200" dirty="0">
                <a:solidFill>
                  <a:srgbClr val="0000CC"/>
                </a:solidFill>
                <a:latin typeface="Times New Roman" panose="02020603050405020304" pitchFamily="18" charset="0"/>
                <a:ea typeface="Times New Roman" panose="02020603050405020304" pitchFamily="18" charset="0"/>
              </a:rPr>
              <a:t> 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giữa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chân</a:t>
            </a:r>
            <a:r>
              <a:rPr lang="fr-FR" sz="3200" dirty="0">
                <a:solidFill>
                  <a:srgbClr val="0000CC"/>
                </a:solidFill>
                <a:latin typeface="Times New Roman" panose="02020603050405020304" pitchFamily="18" charset="0"/>
                <a:ea typeface="Times New Roman" panose="02020603050405020304" pitchFamily="18" charset="0"/>
              </a:rPr>
              <a:t> ta </a:t>
            </a:r>
            <a:r>
              <a:rPr lang="fr-FR" sz="3200" dirty="0" err="1">
                <a:solidFill>
                  <a:srgbClr val="0000CC"/>
                </a:solidFill>
                <a:latin typeface="Times New Roman" panose="02020603050405020304" pitchFamily="18" charset="0"/>
                <a:ea typeface="Times New Roman" panose="02020603050405020304" pitchFamily="18" charset="0"/>
              </a:rPr>
              <a:t>và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sàn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nhà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giảm</a:t>
            </a:r>
            <a:r>
              <a:rPr lang="fr-FR" sz="3200" dirty="0">
                <a:solidFill>
                  <a:srgbClr val="0000CC"/>
                </a:solidFill>
                <a:latin typeface="Times New Roman" panose="02020603050405020304" pitchFamily="18" charset="0"/>
                <a:ea typeface="Times New Roman" panose="02020603050405020304" pitchFamily="18" charset="0"/>
              </a:rPr>
              <a:t> do </a:t>
            </a:r>
            <a:r>
              <a:rPr lang="fr-FR" sz="3200" dirty="0" err="1">
                <a:solidFill>
                  <a:srgbClr val="0000CC"/>
                </a:solidFill>
                <a:latin typeface="Times New Roman" panose="02020603050405020304" pitchFamily="18" charset="0"/>
                <a:ea typeface="Times New Roman" panose="02020603050405020304" pitchFamily="18" charset="0"/>
              </a:rPr>
              <a:t>có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nước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dính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sàn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nhà</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Lực</a:t>
            </a:r>
            <a:r>
              <a:rPr lang="fr-FR" sz="3200" dirty="0" smtClean="0">
                <a:solidFill>
                  <a:srgbClr val="0000CC"/>
                </a:solidFill>
                <a:latin typeface="Times New Roman" panose="02020603050405020304" pitchFamily="18" charset="0"/>
                <a:ea typeface="Times New Roman" panose="02020603050405020304" pitchFamily="18" charset="0"/>
              </a:rPr>
              <a:t> 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này</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có</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lợi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vì</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giúp</a:t>
            </a:r>
            <a:r>
              <a:rPr lang="fr-FR" sz="3200" dirty="0">
                <a:solidFill>
                  <a:srgbClr val="0000CC"/>
                </a:solidFill>
                <a:latin typeface="Times New Roman" panose="02020603050405020304" pitchFamily="18" charset="0"/>
                <a:ea typeface="Times New Roman" panose="02020603050405020304" pitchFamily="18" charset="0"/>
              </a:rPr>
              <a:t> ta </a:t>
            </a:r>
            <a:r>
              <a:rPr lang="fr-FR" sz="3200" dirty="0" err="1">
                <a:solidFill>
                  <a:srgbClr val="0000CC"/>
                </a:solidFill>
                <a:latin typeface="Times New Roman" panose="02020603050405020304" pitchFamily="18" charset="0"/>
                <a:ea typeface="Times New Roman" panose="02020603050405020304" pitchFamily="18" charset="0"/>
              </a:rPr>
              <a:t>đi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lại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tránh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ngã</a:t>
            </a:r>
            <a:r>
              <a:rPr lang="fr-FR" sz="3200" dirty="0">
                <a:solidFill>
                  <a:srgbClr val="0000CC"/>
                </a:solidFill>
                <a:latin typeface="Times New Roman" panose="02020603050405020304" pitchFamily="18" charset="0"/>
                <a:ea typeface="Times New Roman" panose="02020603050405020304" pitchFamily="18" charset="0"/>
              </a:rPr>
              <a:t>.</a:t>
            </a:r>
            <a:endParaRPr lang="vi-VN" sz="3200"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364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anim calcmode="lin" valueType="num">
                                      <p:cBhvr>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hình nền bài giảng powerpoint">
            <a:extLst>
              <a:ext uri="{FF2B5EF4-FFF2-40B4-BE49-F238E27FC236}">
                <a16:creationId xmlns:a16="http://schemas.microsoft.com/office/drawing/2014/main" id="{F00D2D83-E598-461D-BF79-8E69D0860E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24"/>
            <a:ext cx="12192000" cy="6868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05C61F-9005-4F14-AAC5-86C48AA5DAAE}"/>
              </a:ext>
            </a:extLst>
          </p:cNvPr>
          <p:cNvSpPr>
            <a:spLocks noGrp="1"/>
          </p:cNvSpPr>
          <p:nvPr>
            <p:ph type="ctrTitle"/>
          </p:nvPr>
        </p:nvSpPr>
        <p:spPr>
          <a:xfrm>
            <a:off x="3059289" y="646580"/>
            <a:ext cx="6299200" cy="1659467"/>
          </a:xfrm>
          <a:solidFill>
            <a:schemeClr val="bg2"/>
          </a:solidFill>
        </p:spPr>
        <p:txBody>
          <a:bodyPr>
            <a:normAutofit/>
          </a:bodyPr>
          <a:lstStyle/>
          <a:p>
            <a:r>
              <a:rPr lang="en-US" sz="5400" b="1" dirty="0" err="1" smtClean="0">
                <a:solidFill>
                  <a:srgbClr val="FF0000"/>
                </a:solidFill>
                <a:latin typeface="Times New Roman" pitchFamily="18" charset="0"/>
                <a:cs typeface="Times New Roman" pitchFamily="18" charset="0"/>
              </a:rPr>
              <a:t>Bài</a:t>
            </a:r>
            <a:r>
              <a:rPr lang="en-US" sz="5400" b="1" dirty="0" smtClean="0">
                <a:solidFill>
                  <a:srgbClr val="FF0000"/>
                </a:solidFill>
                <a:latin typeface="Times New Roman" pitchFamily="18" charset="0"/>
                <a:cs typeface="Times New Roman" pitchFamily="18" charset="0"/>
              </a:rPr>
              <a:t> 40</a:t>
            </a:r>
            <a:r>
              <a:rPr lang="en-US" sz="5400" b="1" dirty="0">
                <a:solidFill>
                  <a:srgbClr val="FF0000"/>
                </a:solidFill>
                <a:latin typeface="Times New Roman" pitchFamily="18" charset="0"/>
                <a:cs typeface="Times New Roman" pitchFamily="18" charset="0"/>
              </a:rPr>
              <a:t/>
            </a:r>
            <a:br>
              <a:rPr lang="en-US" sz="5400" b="1" dirty="0">
                <a:solidFill>
                  <a:srgbClr val="FF0000"/>
                </a:solidFill>
                <a:latin typeface="Times New Roman" pitchFamily="18" charset="0"/>
                <a:cs typeface="Times New Roman" pitchFamily="18" charset="0"/>
              </a:rPr>
            </a:br>
            <a:r>
              <a:rPr lang="en-US" sz="5400" b="1" dirty="0" smtClean="0">
                <a:solidFill>
                  <a:srgbClr val="FF0000"/>
                </a:solidFill>
                <a:latin typeface="Times New Roman" pitchFamily="18" charset="0"/>
                <a:cs typeface="Times New Roman" pitchFamily="18" charset="0"/>
              </a:rPr>
              <a:t> </a:t>
            </a:r>
            <a:r>
              <a:rPr lang="en-US" sz="5400" b="1" dirty="0">
                <a:solidFill>
                  <a:srgbClr val="0033CC"/>
                </a:solidFill>
                <a:latin typeface="Times New Roman" pitchFamily="18" charset="0"/>
                <a:cs typeface="Times New Roman" pitchFamily="18" charset="0"/>
              </a:rPr>
              <a:t>LỰC MA SÁT</a:t>
            </a:r>
            <a:endParaRPr lang="vi-VN" sz="5400" b="1" dirty="0">
              <a:solidFill>
                <a:srgbClr val="0033CC"/>
              </a:solidFill>
              <a:latin typeface="Times New Roman" pitchFamily="18" charset="0"/>
              <a:cs typeface="Times New Roman" pitchFamily="18" charset="0"/>
            </a:endParaRPr>
          </a:p>
        </p:txBody>
      </p:sp>
      <p:pic>
        <p:nvPicPr>
          <p:cNvPr id="4" name="Picture 2" descr="Káº¿t quáº£ hÃ¬nh áº£nh cho lá»p xe"/>
          <p:cNvPicPr>
            <a:picLocks noChangeAspect="1" noChangeArrowheads="1"/>
          </p:cNvPicPr>
          <p:nvPr/>
        </p:nvPicPr>
        <p:blipFill>
          <a:blip r:embed="rId3" cstate="print"/>
          <a:srcRect/>
          <a:stretch>
            <a:fillRect/>
          </a:stretch>
        </p:blipFill>
        <p:spPr bwMode="auto">
          <a:xfrm>
            <a:off x="4943863" y="3285600"/>
            <a:ext cx="6970633" cy="2936220"/>
          </a:xfrm>
          <a:prstGeom prst="rect">
            <a:avLst/>
          </a:prstGeom>
          <a:noFill/>
        </p:spPr>
      </p:pic>
      <p:pic>
        <p:nvPicPr>
          <p:cNvPr id="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46" y="3457568"/>
            <a:ext cx="4616317" cy="278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944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271297" y="131795"/>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Vận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endParaRPr lang="en-US" sz="3600" dirty="0">
              <a:solidFill>
                <a:srgbClr val="FF0000"/>
              </a:solidFill>
              <a:latin typeface="Times New Roman" pitchFamily="18" charset="0"/>
              <a:cs typeface="Times New Roman" pitchFamily="18" charset="0"/>
            </a:endParaRPr>
          </a:p>
        </p:txBody>
      </p:sp>
      <p:sp>
        <p:nvSpPr>
          <p:cNvPr id="2" name="Rectangle 1"/>
          <p:cNvSpPr/>
          <p:nvPr/>
        </p:nvSpPr>
        <p:spPr>
          <a:xfrm>
            <a:off x="806056" y="1358678"/>
            <a:ext cx="10646229" cy="1077218"/>
          </a:xfrm>
          <a:prstGeom prst="rect">
            <a:avLst/>
          </a:prstGeom>
        </p:spPr>
        <p:txBody>
          <a:bodyPr wrap="square">
            <a:spAutoFit/>
          </a:bodyPr>
          <a:lstStyle/>
          <a:p>
            <a:pPr algn="just">
              <a:spcAft>
                <a:spcPts val="0"/>
              </a:spcAft>
              <a:tabLst>
                <a:tab pos="519430" algn="l"/>
              </a:tabLst>
            </a:pPr>
            <a:r>
              <a:rPr lang="fr-FR" sz="3200" b="1" dirty="0" err="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Câu</a:t>
            </a:r>
            <a:r>
              <a:rPr lang="fr-FR" sz="3200" b="1" dirty="0"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6.</a:t>
            </a:r>
            <a:r>
              <a:rPr lang="fr-FR" sz="3200" b="1" dirty="0" smtClean="0">
                <a:solidFill>
                  <a:srgbClr val="0033CC"/>
                </a:solidFill>
                <a:latin typeface="Times New Roman" panose="02020603050405020304" pitchFamily="18" charset="0"/>
                <a:ea typeface="Quattrocento Sans"/>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mòn</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mòn</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930729" y="3105835"/>
            <a:ext cx="10521556" cy="1569660"/>
          </a:xfrm>
          <a:prstGeom prst="rect">
            <a:avLst/>
          </a:prstGeom>
        </p:spPr>
        <p:txBody>
          <a:bodyPr wrap="square">
            <a:spAutoFit/>
          </a:bodyPr>
          <a:lstStyle/>
          <a:p>
            <a:pPr indent="180340" algn="just">
              <a:spcAft>
                <a:spcPts val="0"/>
              </a:spcAft>
              <a:tabLst>
                <a:tab pos="428625" algn="l"/>
              </a:tabLst>
            </a:pPr>
            <a:r>
              <a:rPr lang="fr-FR" sz="3200" dirty="0" err="1" smtClean="0">
                <a:solidFill>
                  <a:srgbClr val="0000CC"/>
                </a:solidFill>
                <a:latin typeface="Times New Roman" panose="02020603050405020304" pitchFamily="18" charset="0"/>
                <a:ea typeface="Times New Roman" panose="02020603050405020304" pitchFamily="18" charset="0"/>
              </a:rPr>
              <a:t>Trả</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lời</a:t>
            </a:r>
            <a:r>
              <a:rPr lang="fr-FR" sz="3200" dirty="0" smtClean="0">
                <a:solidFill>
                  <a:srgbClr val="0000CC"/>
                </a:solidFill>
                <a:latin typeface="Times New Roman" panose="02020603050405020304" pitchFamily="18" charset="0"/>
                <a:ea typeface="Times New Roman" panose="02020603050405020304" pitchFamily="18" charset="0"/>
              </a:rPr>
              <a:t>: </a:t>
            </a:r>
          </a:p>
          <a:p>
            <a:pPr indent="180340" algn="just">
              <a:spcAft>
                <a:spcPts val="0"/>
              </a:spcAft>
              <a:tabLst>
                <a:tab pos="428625" algn="l"/>
              </a:tabLst>
            </a:pPr>
            <a:r>
              <a:rPr lang="fr-FR" sz="3200" dirty="0">
                <a:solidFill>
                  <a:srgbClr val="0000CC"/>
                </a:solidFill>
                <a:latin typeface="Times New Roman" panose="02020603050405020304" pitchFamily="18" charset="0"/>
                <a:ea typeface="Times New Roman" panose="02020603050405020304" pitchFamily="18" charset="0"/>
              </a:rPr>
              <a:t> </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Vì</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a:solidFill>
                  <a:srgbClr val="0000CC"/>
                </a:solidFill>
                <a:latin typeface="Times New Roman" panose="02020603050405020304" pitchFamily="18" charset="0"/>
                <a:ea typeface="Times New Roman" panose="02020603050405020304" pitchFamily="18" charset="0"/>
              </a:rPr>
              <a:t>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do </a:t>
            </a:r>
            <a:r>
              <a:rPr lang="fr-FR" sz="3200" dirty="0" err="1">
                <a:solidFill>
                  <a:srgbClr val="0000CC"/>
                </a:solidFill>
                <a:latin typeface="Times New Roman" panose="02020603050405020304" pitchFamily="18" charset="0"/>
                <a:ea typeface="Times New Roman" panose="02020603050405020304" pitchFamily="18" charset="0"/>
              </a:rPr>
              <a:t>lực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của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dòng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chảy</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của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nước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tác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dụng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vào</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đá</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lớn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đá</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lại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được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hình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thành</a:t>
            </a:r>
            <a:r>
              <a:rPr lang="fr-FR" sz="3200" dirty="0">
                <a:solidFill>
                  <a:srgbClr val="0000CC"/>
                </a:solidFill>
                <a:latin typeface="Times New Roman" panose="02020603050405020304" pitchFamily="18" charset="0"/>
                <a:ea typeface="Times New Roman" panose="02020603050405020304" pitchFamily="18" charset="0"/>
              </a:rPr>
              <a:t> do </a:t>
            </a:r>
            <a:r>
              <a:rPr lang="fr-FR" sz="3200" dirty="0" err="1">
                <a:solidFill>
                  <a:srgbClr val="0000CC"/>
                </a:solidFill>
                <a:latin typeface="Times New Roman" panose="02020603050405020304" pitchFamily="18" charset="0"/>
                <a:ea typeface="Times New Roman" panose="02020603050405020304" pitchFamily="18" charset="0"/>
              </a:rPr>
              <a:t>sự</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kết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tinh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dễ</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mòn</a:t>
            </a:r>
            <a:endParaRPr lang="vi-VN" sz="3200"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760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9713" y="1309692"/>
            <a:ext cx="10156372" cy="1077218"/>
          </a:xfrm>
          <a:prstGeom prst="rect">
            <a:avLst/>
          </a:prstGeom>
        </p:spPr>
        <p:txBody>
          <a:bodyPr wrap="square">
            <a:spAutoFit/>
          </a:bodyPr>
          <a:lstStyle/>
          <a:p>
            <a:pPr algn="just">
              <a:spcAft>
                <a:spcPts val="0"/>
              </a:spcAft>
              <a:tabLst>
                <a:tab pos="434975" algn="l"/>
              </a:tabLst>
            </a:pPr>
            <a:r>
              <a:rPr lang="fr-FR" sz="3200" b="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Câu</a:t>
            </a:r>
            <a:r>
              <a:rPr lang="fr-FR" sz="32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7.</a:t>
            </a:r>
            <a:r>
              <a:rPr lang="fr-FR" sz="3200" b="1" dirty="0" smtClean="0">
                <a:solidFill>
                  <a:srgbClr val="0033CC"/>
                </a:solidFill>
                <a:latin typeface="Times New Roman" panose="02020603050405020304" pitchFamily="18" charset="0"/>
                <a:ea typeface="Quattrocento Sans"/>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xích</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đạp</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dầu</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nhớt</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4AE6793-EA05-44F5-86F2-EF3A1EA78258}"/>
              </a:ext>
            </a:extLst>
          </p:cNvPr>
          <p:cNvSpPr txBox="1"/>
          <p:nvPr/>
        </p:nvSpPr>
        <p:spPr>
          <a:xfrm>
            <a:off x="271297" y="131795"/>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Vận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endParaRPr lang="en-US" sz="3600" dirty="0">
              <a:solidFill>
                <a:srgbClr val="FF0000"/>
              </a:solidFill>
              <a:latin typeface="Times New Roman" pitchFamily="18" charset="0"/>
              <a:cs typeface="Times New Roman" pitchFamily="18" charset="0"/>
            </a:endParaRPr>
          </a:p>
        </p:txBody>
      </p:sp>
      <p:sp>
        <p:nvSpPr>
          <p:cNvPr id="6" name="Rectangle 5"/>
          <p:cNvSpPr/>
          <p:nvPr/>
        </p:nvSpPr>
        <p:spPr>
          <a:xfrm>
            <a:off x="1050984" y="2962997"/>
            <a:ext cx="10156373" cy="1569660"/>
          </a:xfrm>
          <a:prstGeom prst="rect">
            <a:avLst/>
          </a:prstGeom>
        </p:spPr>
        <p:txBody>
          <a:bodyPr wrap="square">
            <a:spAutoFit/>
          </a:bodyPr>
          <a:lstStyle/>
          <a:p>
            <a:pPr algn="just">
              <a:spcAft>
                <a:spcPts val="0"/>
              </a:spcAft>
              <a:tabLst>
                <a:tab pos="720725" algn="l"/>
              </a:tabLst>
            </a:pPr>
            <a:r>
              <a:rPr lang="en-US" sz="3200" dirty="0" err="1" smtClean="0">
                <a:solidFill>
                  <a:srgbClr val="0033CC"/>
                </a:solidFill>
                <a:latin typeface="Times New Roman" panose="02020603050405020304" pitchFamily="18" charset="0"/>
                <a:ea typeface="Times New Roman" panose="02020603050405020304" pitchFamily="18" charset="0"/>
              </a:rPr>
              <a:t>Trả</a:t>
            </a:r>
            <a:r>
              <a:rPr lang="en-US" sz="3200" dirty="0" smtClean="0">
                <a:solidFill>
                  <a:srgbClr val="0033CC"/>
                </a:solidFill>
                <a:latin typeface="Times New Roman" panose="02020603050405020304" pitchFamily="18" charset="0"/>
                <a:ea typeface="Times New Roman" panose="02020603050405020304" pitchFamily="18" charset="0"/>
              </a:rPr>
              <a:t> </a:t>
            </a:r>
            <a:r>
              <a:rPr lang="en-US" sz="3200" dirty="0" err="1" smtClean="0">
                <a:solidFill>
                  <a:srgbClr val="0033CC"/>
                </a:solidFill>
                <a:latin typeface="Times New Roman" panose="02020603050405020304" pitchFamily="18" charset="0"/>
                <a:ea typeface="Times New Roman" panose="02020603050405020304" pitchFamily="18" charset="0"/>
              </a:rPr>
              <a:t>lời</a:t>
            </a:r>
            <a:r>
              <a:rPr lang="en-US" sz="3200" dirty="0" smtClean="0">
                <a:solidFill>
                  <a:srgbClr val="0033CC"/>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pPr indent="180340" algn="just">
              <a:spcAft>
                <a:spcPts val="0"/>
              </a:spcAft>
              <a:tabLst>
                <a:tab pos="720725" algn="l"/>
              </a:tabLst>
            </a:pPr>
            <a:r>
              <a:rPr lang="fr-FR" sz="3200" dirty="0" smtClean="0">
                <a:solidFill>
                  <a:srgbClr val="0000CC"/>
                </a:solidFill>
                <a:latin typeface="Times New Roman" panose="02020603050405020304" pitchFamily="18" charset="0"/>
                <a:ea typeface="Times New Roman" panose="02020603050405020304" pitchFamily="18" charset="0"/>
              </a:rPr>
              <a:t>   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làm</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cản</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trở</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chuyển</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động</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và</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làm</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mòn</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xích</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phải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dầu</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thường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xuyên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để</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làm</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giảm</a:t>
            </a:r>
            <a:r>
              <a:rPr lang="fr-FR" sz="3200" dirty="0">
                <a:solidFill>
                  <a:srgbClr val="0000CC"/>
                </a:solidFill>
                <a:latin typeface="Times New Roman" panose="02020603050405020304" pitchFamily="18" charset="0"/>
                <a:ea typeface="Times New Roman" panose="02020603050405020304" pitchFamily="18" charset="0"/>
              </a:rPr>
              <a:t> ma </a:t>
            </a:r>
            <a:r>
              <a:rPr lang="fr-FR" sz="3200" dirty="0" err="1" smtClean="0">
                <a:solidFill>
                  <a:srgbClr val="0000CC"/>
                </a:solidFill>
                <a:latin typeface="Times New Roman" panose="02020603050405020304" pitchFamily="18" charset="0"/>
                <a:ea typeface="Times New Roman" panose="02020603050405020304" pitchFamily="18" charset="0"/>
              </a:rPr>
              <a:t>sát</a:t>
            </a:r>
            <a:r>
              <a:rPr lang="fr-FR" sz="3200" dirty="0" smtClean="0">
                <a:solidFill>
                  <a:srgbClr val="0000CC"/>
                </a:solidFill>
                <a:latin typeface="Times New Roman" panose="02020603050405020304" pitchFamily="18" charset="0"/>
                <a:ea typeface="Times New Roman" panose="02020603050405020304" pitchFamily="18" charset="0"/>
              </a:rPr>
              <a:t>.</a:t>
            </a:r>
            <a:endParaRPr lang="vi-VN" sz="3200"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702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476251" y="811063"/>
            <a:ext cx="7018564" cy="646331"/>
          </a:xfrm>
          <a:prstGeom prst="rect">
            <a:avLst/>
          </a:prstGeom>
          <a:noFill/>
        </p:spPr>
        <p:txBody>
          <a:bodyPr wrap="square" rtlCol="0">
            <a:spAutoFit/>
          </a:bodyPr>
          <a:lstStyle/>
          <a:p>
            <a:r>
              <a:rPr lang="vi-VN" sz="3600" b="1" dirty="0" smtClean="0">
                <a:solidFill>
                  <a:srgbClr val="FF0000"/>
                </a:solidFill>
                <a:latin typeface="Times New Roman" pitchFamily="18" charset="0"/>
                <a:cs typeface="Times New Roman" pitchFamily="18" charset="0"/>
              </a:rPr>
              <a:t>N</a:t>
            </a:r>
            <a:r>
              <a:rPr lang="en-US" sz="3600" b="1" dirty="0" err="1" smtClean="0">
                <a:solidFill>
                  <a:srgbClr val="FF0000"/>
                </a:solidFill>
                <a:latin typeface="Times New Roman" pitchFamily="18" charset="0"/>
                <a:cs typeface="Times New Roman" pitchFamily="18" charset="0"/>
              </a:rPr>
              <a:t>hiệm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vụ</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học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tập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nhà</a:t>
            </a:r>
            <a:r>
              <a:rPr lang="en-US" sz="3600" b="1" dirty="0" smtClean="0">
                <a:solidFill>
                  <a:srgbClr val="FF0000"/>
                </a:solidFill>
                <a:latin typeface="Times New Roman" pitchFamily="18" charset="0"/>
                <a:cs typeface="Times New Roman" pitchFamily="18" charset="0"/>
              </a:rPr>
              <a:t>: </a:t>
            </a:r>
            <a:endParaRPr lang="vi-VN" sz="3600" b="1" dirty="0">
              <a:solidFill>
                <a:srgbClr val="FF000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86733C9C-CF0A-4D72-A288-5E22097B3198}"/>
              </a:ext>
            </a:extLst>
          </p:cNvPr>
          <p:cNvSpPr txBox="1"/>
          <p:nvPr/>
        </p:nvSpPr>
        <p:spPr>
          <a:xfrm>
            <a:off x="476250" y="2403530"/>
            <a:ext cx="10185321" cy="1218475"/>
          </a:xfrm>
          <a:prstGeom prst="rect">
            <a:avLst/>
          </a:prstGeom>
          <a:noFill/>
        </p:spPr>
        <p:txBody>
          <a:bodyPr wrap="square" rtlCol="0">
            <a:spAutoFit/>
          </a:bodyPr>
          <a:lstStyle/>
          <a:p>
            <a:pPr algn="just">
              <a:lnSpc>
                <a:spcPct val="105000"/>
              </a:lnSpc>
              <a:spcBef>
                <a:spcPts val="600"/>
              </a:spcBef>
              <a:spcAft>
                <a:spcPts val="600"/>
              </a:spcAft>
            </a:pPr>
            <a:r>
              <a:rPr lang="en-US" sz="3600" dirty="0" smtClean="0">
                <a:solidFill>
                  <a:srgbClr val="000000"/>
                </a:solidFill>
                <a:latin typeface="Times New Roman" panose="02020603050405020304" pitchFamily="18" charset="0"/>
                <a:ea typeface="Arial" panose="020B0604020202020204" pitchFamily="34" charset="0"/>
              </a:rPr>
              <a:t>+ </a:t>
            </a:r>
            <a:r>
              <a:rPr lang="en-US" sz="3600" dirty="0" err="1" smtClean="0">
                <a:solidFill>
                  <a:srgbClr val="000000"/>
                </a:solidFill>
                <a:latin typeface="Times New Roman" panose="02020603050405020304" pitchFamily="18" charset="0"/>
                <a:ea typeface="Arial" panose="020B0604020202020204" pitchFamily="34" charset="0"/>
              </a:rPr>
              <a:t>Vào</a:t>
            </a:r>
            <a:r>
              <a:rPr lang="en-US" sz="3600" dirty="0" smtClean="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những</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ngày</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thời</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tiết</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nồm</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nền</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nhà</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thường</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bị</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trơn</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trượt</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Em</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hãy</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tìm</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cách</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giải</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quyết</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vấn</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đề</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trên</a:t>
            </a:r>
            <a:r>
              <a:rPr lang="en-US" sz="3600" dirty="0">
                <a:solidFill>
                  <a:srgbClr val="000000"/>
                </a:solidFill>
                <a:latin typeface="Times New Roman" panose="02020603050405020304" pitchFamily="18" charset="0"/>
                <a:ea typeface="Arial" panose="020B0604020202020204" pitchFamily="34" charset="0"/>
              </a:rPr>
              <a:t>. </a:t>
            </a:r>
          </a:p>
        </p:txBody>
      </p:sp>
    </p:spTree>
    <p:extLst>
      <p:ext uri="{BB962C8B-B14F-4D97-AF65-F5344CB8AC3E}">
        <p14:creationId xmlns:p14="http://schemas.microsoft.com/office/powerpoint/2010/main" val="37807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49381">
            <a:off x="5302373" y="1485279"/>
            <a:ext cx="2502781" cy="18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7" name="Picture 3" descr="image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341578">
            <a:off x="4258313" y="602235"/>
            <a:ext cx="1030816" cy="339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8" name="Picture 4" descr="image0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140007">
            <a:off x="1699946" y="3360496"/>
            <a:ext cx="4622619"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0" name="Picture 6" descr="image0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956730">
            <a:off x="5301341" y="3222175"/>
            <a:ext cx="161713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1" name="Picture 7" descr="image0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569675">
            <a:off x="6430795" y="2416401"/>
            <a:ext cx="3693583"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3" name="Picture 9" descr="image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5500" y="2740025"/>
            <a:ext cx="2836333"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4" name="AutoShape 10"/>
          <p:cNvSpPr>
            <a:spLocks noChangeArrowheads="1"/>
          </p:cNvSpPr>
          <p:nvPr/>
        </p:nvSpPr>
        <p:spPr bwMode="auto">
          <a:xfrm>
            <a:off x="1285255" y="236482"/>
            <a:ext cx="3454400" cy="1860331"/>
          </a:xfrm>
          <a:prstGeom prst="irregularSeal1">
            <a:avLst/>
          </a:prstGeom>
          <a:solidFill>
            <a:schemeClr val="bg1"/>
          </a:solidFill>
          <a:ln w="9525">
            <a:solidFill>
              <a:srgbClr val="0000FF"/>
            </a:solidFill>
            <a:miter lim="800000"/>
            <a:headEnd/>
            <a:tailEnd/>
          </a:ln>
        </p:spPr>
        <p:txBody>
          <a:bodyPr wrap="none" anchor="ctr"/>
          <a:lstStyle/>
          <a:p>
            <a:pPr algn="ct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ma </a:t>
            </a:r>
          </a:p>
          <a:p>
            <a:pPr algn="ctr"/>
            <a:r>
              <a:rPr lang="en-US" sz="2400" b="1" dirty="0" err="1">
                <a:latin typeface="Times New Roman" pitchFamily="18" charset="0"/>
                <a:cs typeface="Times New Roman" pitchFamily="18" charset="0"/>
              </a:rPr>
              <a:t>sát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trượt</a:t>
            </a:r>
            <a:endParaRPr lang="en-US" sz="2400" b="1" dirty="0">
              <a:latin typeface="Times New Roman" pitchFamily="18" charset="0"/>
              <a:cs typeface="Times New Roman" pitchFamily="18" charset="0"/>
            </a:endParaRPr>
          </a:p>
        </p:txBody>
      </p:sp>
      <p:sp>
        <p:nvSpPr>
          <p:cNvPr id="134155" name="AutoShape 11"/>
          <p:cNvSpPr>
            <a:spLocks noChangeArrowheads="1"/>
          </p:cNvSpPr>
          <p:nvPr/>
        </p:nvSpPr>
        <p:spPr bwMode="auto">
          <a:xfrm>
            <a:off x="5603721" y="-28065"/>
            <a:ext cx="3149600" cy="2590801"/>
          </a:xfrm>
          <a:prstGeom prst="irregularSeal1">
            <a:avLst/>
          </a:prstGeom>
          <a:solidFill>
            <a:schemeClr val="bg1"/>
          </a:solidFill>
          <a:ln w="9525">
            <a:solidFill>
              <a:srgbClr val="C00000"/>
            </a:solidFill>
            <a:miter lim="800000"/>
            <a:headEnd/>
            <a:tailEnd/>
          </a:ln>
        </p:spPr>
        <p:txBody>
          <a:bodyPr wrap="none" anchor="ctr"/>
          <a:lstStyle/>
          <a:p>
            <a:pPr algn="ct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ma </a:t>
            </a:r>
          </a:p>
          <a:p>
            <a:pPr algn="ctr"/>
            <a:r>
              <a:rPr lang="en-US" sz="2400" b="1" dirty="0" err="1">
                <a:latin typeface="Times New Roman" pitchFamily="18" charset="0"/>
                <a:cs typeface="Times New Roman" pitchFamily="18" charset="0"/>
              </a:rPr>
              <a:t>sát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nghỉ</a:t>
            </a:r>
            <a:endParaRPr lang="en-US" sz="2400" b="1" dirty="0">
              <a:latin typeface="Times New Roman" pitchFamily="18" charset="0"/>
              <a:cs typeface="Times New Roman" pitchFamily="18" charset="0"/>
            </a:endParaRPr>
          </a:p>
        </p:txBody>
      </p:sp>
      <p:sp>
        <p:nvSpPr>
          <p:cNvPr id="134156" name="AutoShape 12"/>
          <p:cNvSpPr>
            <a:spLocks noChangeArrowheads="1"/>
          </p:cNvSpPr>
          <p:nvPr/>
        </p:nvSpPr>
        <p:spPr bwMode="auto">
          <a:xfrm>
            <a:off x="8367872" y="1453239"/>
            <a:ext cx="3845697" cy="3837214"/>
          </a:xfrm>
          <a:prstGeom prst="irregularSeal1">
            <a:avLst/>
          </a:prstGeom>
          <a:solidFill>
            <a:schemeClr val="bg1"/>
          </a:solidFill>
          <a:ln w="9525">
            <a:solidFill>
              <a:srgbClr val="990099"/>
            </a:solidFill>
            <a:miter lim="800000"/>
            <a:headEnd/>
            <a:tailEnd/>
          </a:ln>
        </p:spPr>
        <p:txBody>
          <a:bodyPr wrap="none" anchor="ctr"/>
          <a:lstStyle/>
          <a:p>
            <a:pPr algn="ctr"/>
            <a:r>
              <a:rPr lang="en-US" sz="2400" b="1" dirty="0" err="1" smtClean="0">
                <a:latin typeface="Times New Roman" pitchFamily="18" charset="0"/>
                <a:cs typeface="Times New Roman" pitchFamily="18" charset="0"/>
              </a:rPr>
              <a:t>Tác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p>
          <a:p>
            <a:pPr algn="ctr"/>
            <a:r>
              <a:rPr lang="en-US" sz="2400" b="1" dirty="0" err="1" smtClean="0">
                <a:latin typeface="Times New Roman" pitchFamily="18" charset="0"/>
                <a:cs typeface="Times New Roman" pitchFamily="18" charset="0"/>
              </a:rPr>
              <a:t>cản</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trở</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thúc</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đẩy</a:t>
            </a:r>
            <a:r>
              <a:rPr lang="en-US" sz="2400" b="1" dirty="0">
                <a:latin typeface="Times New Roman" pitchFamily="18" charset="0"/>
                <a:cs typeface="Times New Roman" pitchFamily="18" charset="0"/>
              </a:rPr>
              <a:t> </a:t>
            </a:r>
          </a:p>
          <a:p>
            <a:pPr algn="ct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endParaRPr lang="en-US" sz="2400" b="1"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ma </a:t>
            </a:r>
            <a:r>
              <a:rPr lang="en-US" sz="2400" b="1" dirty="0" err="1">
                <a:latin typeface="Times New Roman" pitchFamily="18" charset="0"/>
                <a:cs typeface="Times New Roman" pitchFamily="18" charset="0"/>
              </a:rPr>
              <a:t>sát</a:t>
            </a:r>
            <a:endParaRPr lang="en-US" sz="2400" b="1" dirty="0">
              <a:latin typeface="Times New Roman" pitchFamily="18" charset="0"/>
              <a:cs typeface="Times New Roman" pitchFamily="18" charset="0"/>
            </a:endParaRPr>
          </a:p>
        </p:txBody>
      </p:sp>
      <p:sp>
        <p:nvSpPr>
          <p:cNvPr id="134157" name="AutoShape 13"/>
          <p:cNvSpPr>
            <a:spLocks noChangeArrowheads="1"/>
          </p:cNvSpPr>
          <p:nvPr/>
        </p:nvSpPr>
        <p:spPr bwMode="auto">
          <a:xfrm>
            <a:off x="3722914" y="4450140"/>
            <a:ext cx="5600699" cy="2396785"/>
          </a:xfrm>
          <a:prstGeom prst="irregularSeal1">
            <a:avLst/>
          </a:prstGeom>
          <a:solidFill>
            <a:schemeClr val="bg1"/>
          </a:solidFill>
          <a:ln w="9525">
            <a:solidFill>
              <a:srgbClr val="FF00FF"/>
            </a:solidFill>
            <a:miter lim="800000"/>
            <a:headEnd/>
            <a:tailEnd/>
          </a:ln>
        </p:spPr>
        <p:txBody>
          <a:bodyPr wrap="none" anchor="ctr"/>
          <a:lstStyle/>
          <a:p>
            <a:pPr algn="ctr"/>
            <a:r>
              <a:rPr lang="en-US" sz="2400" b="1" dirty="0" err="1">
                <a:latin typeface="Times New Roman" pitchFamily="18" charset="0"/>
                <a:cs typeface="Times New Roman" pitchFamily="18" charset="0"/>
              </a:rPr>
              <a:t>Ả</a:t>
            </a:r>
            <a:r>
              <a:rPr lang="en-US" sz="2400" b="1" dirty="0" err="1" smtClean="0">
                <a:latin typeface="Times New Roman" pitchFamily="18" charset="0"/>
                <a:cs typeface="Times New Roman" pitchFamily="18" charset="0"/>
              </a:rPr>
              <a:t>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hưởng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lực</a:t>
            </a:r>
            <a:r>
              <a:rPr lang="en-US" sz="2400" b="1" dirty="0" smtClean="0">
                <a:latin typeface="Times New Roman" pitchFamily="18" charset="0"/>
                <a:cs typeface="Times New Roman" pitchFamily="18" charset="0"/>
              </a:rPr>
              <a:t> </a:t>
            </a:r>
          </a:p>
          <a:p>
            <a:pPr algn="ctr"/>
            <a:r>
              <a:rPr lang="en-US" sz="2400" b="1" dirty="0" smtClean="0">
                <a:latin typeface="Times New Roman" pitchFamily="18" charset="0"/>
                <a:cs typeface="Times New Roman" pitchFamily="18" charset="0"/>
              </a:rPr>
              <a:t>ma </a:t>
            </a:r>
            <a:r>
              <a:rPr lang="en-US" sz="2400" b="1" dirty="0" err="1" smtClean="0">
                <a:latin typeface="Times New Roman" pitchFamily="18" charset="0"/>
                <a:cs typeface="Times New Roman" pitchFamily="18" charset="0"/>
              </a:rPr>
              <a:t>sát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an </a:t>
            </a:r>
          </a:p>
          <a:p>
            <a:pPr algn="ctr"/>
            <a:r>
              <a:rPr lang="en-US" sz="2400" b="1" dirty="0" err="1" smtClean="0">
                <a:latin typeface="Times New Roman" pitchFamily="18" charset="0"/>
                <a:cs typeface="Times New Roman" pitchFamily="18" charset="0"/>
              </a:rPr>
              <a:t>toàn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giao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thông</a:t>
            </a:r>
            <a:endParaRPr lang="en-US" sz="2400" b="1" dirty="0">
              <a:latin typeface="Times New Roman" pitchFamily="18" charset="0"/>
              <a:cs typeface="Times New Roman" pitchFamily="18" charset="0"/>
            </a:endParaRPr>
          </a:p>
        </p:txBody>
      </p:sp>
      <p:sp>
        <p:nvSpPr>
          <p:cNvPr id="134158" name="AutoShape 14"/>
          <p:cNvSpPr>
            <a:spLocks noChangeArrowheads="1"/>
          </p:cNvSpPr>
          <p:nvPr/>
        </p:nvSpPr>
        <p:spPr bwMode="auto">
          <a:xfrm>
            <a:off x="228381" y="3151414"/>
            <a:ext cx="3236133" cy="2318287"/>
          </a:xfrm>
          <a:prstGeom prst="irregularSeal1">
            <a:avLst/>
          </a:prstGeom>
          <a:solidFill>
            <a:schemeClr val="bg1"/>
          </a:solidFill>
          <a:ln w="9525">
            <a:solidFill>
              <a:srgbClr val="006600"/>
            </a:solidFill>
            <a:miter lim="800000"/>
            <a:headEnd/>
            <a:tailEnd/>
          </a:ln>
        </p:spPr>
        <p:txBody>
          <a:bodyPr wrap="none" anchor="ctr"/>
          <a:lstStyle/>
          <a:p>
            <a:pPr algn="ctr"/>
            <a:r>
              <a:rPr lang="en-US" sz="2400" b="1" dirty="0" err="1" smtClean="0">
                <a:latin typeface="Times New Roman" pitchFamily="18" charset="0"/>
                <a:cs typeface="Times New Roman" pitchFamily="18" charset="0"/>
              </a:rPr>
              <a:t>Lực</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cản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algn="ctr"/>
            <a:r>
              <a:rPr lang="en-US" sz="2400" b="1" dirty="0" err="1" smtClean="0">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khí</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0223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4153"/>
                                        </p:tgtEl>
                                        <p:attrNameLst>
                                          <p:attrName>style.visibility</p:attrName>
                                        </p:attrNameLst>
                                      </p:cBhvr>
                                      <p:to>
                                        <p:strVal val="visible"/>
                                      </p:to>
                                    </p:set>
                                    <p:animEffect transition="in" filter="checkerboard(across)">
                                      <p:cBhvr>
                                        <p:cTn id="7" dur="500"/>
                                        <p:tgtEl>
                                          <p:spTgt spid="134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4147"/>
                                        </p:tgtEl>
                                        <p:attrNameLst>
                                          <p:attrName>style.visibility</p:attrName>
                                        </p:attrNameLst>
                                      </p:cBhvr>
                                      <p:to>
                                        <p:strVal val="visible"/>
                                      </p:to>
                                    </p:set>
                                    <p:animEffect transition="in" filter="checkerboard(across)">
                                      <p:cBhvr>
                                        <p:cTn id="12" dur="500"/>
                                        <p:tgtEl>
                                          <p:spTgt spid="13414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34154"/>
                                        </p:tgtEl>
                                        <p:attrNameLst>
                                          <p:attrName>style.visibility</p:attrName>
                                        </p:attrNameLst>
                                      </p:cBhvr>
                                      <p:to>
                                        <p:strVal val="visible"/>
                                      </p:to>
                                    </p:set>
                                    <p:animEffect transition="in" filter="checkerboard(across)">
                                      <p:cBhvr>
                                        <p:cTn id="15" dur="500"/>
                                        <p:tgtEl>
                                          <p:spTgt spid="1341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34146"/>
                                        </p:tgtEl>
                                        <p:attrNameLst>
                                          <p:attrName>style.visibility</p:attrName>
                                        </p:attrNameLst>
                                      </p:cBhvr>
                                      <p:to>
                                        <p:strVal val="visible"/>
                                      </p:to>
                                    </p:set>
                                    <p:anim calcmode="lin" valueType="num">
                                      <p:cBhvr additive="base">
                                        <p:cTn id="20" dur="500" fill="hold"/>
                                        <p:tgtEl>
                                          <p:spTgt spid="134146"/>
                                        </p:tgtEl>
                                        <p:attrNameLst>
                                          <p:attrName>ppt_x</p:attrName>
                                        </p:attrNameLst>
                                      </p:cBhvr>
                                      <p:tavLst>
                                        <p:tav tm="0">
                                          <p:val>
                                            <p:strVal val="#ppt_x"/>
                                          </p:val>
                                        </p:tav>
                                        <p:tav tm="100000">
                                          <p:val>
                                            <p:strVal val="#ppt_x"/>
                                          </p:val>
                                        </p:tav>
                                      </p:tavLst>
                                    </p:anim>
                                    <p:anim calcmode="lin" valueType="num">
                                      <p:cBhvr additive="base">
                                        <p:cTn id="21" dur="500" fill="hold"/>
                                        <p:tgtEl>
                                          <p:spTgt spid="13414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4155"/>
                                        </p:tgtEl>
                                        <p:attrNameLst>
                                          <p:attrName>style.visibility</p:attrName>
                                        </p:attrNameLst>
                                      </p:cBhvr>
                                      <p:to>
                                        <p:strVal val="visible"/>
                                      </p:to>
                                    </p:set>
                                    <p:anim calcmode="lin" valueType="num">
                                      <p:cBhvr additive="base">
                                        <p:cTn id="24" dur="500" fill="hold"/>
                                        <p:tgtEl>
                                          <p:spTgt spid="134155"/>
                                        </p:tgtEl>
                                        <p:attrNameLst>
                                          <p:attrName>ppt_x</p:attrName>
                                        </p:attrNameLst>
                                      </p:cBhvr>
                                      <p:tavLst>
                                        <p:tav tm="0">
                                          <p:val>
                                            <p:strVal val="#ppt_x"/>
                                          </p:val>
                                        </p:tav>
                                        <p:tav tm="100000">
                                          <p:val>
                                            <p:strVal val="#ppt_x"/>
                                          </p:val>
                                        </p:tav>
                                      </p:tavLst>
                                    </p:anim>
                                    <p:anim calcmode="lin" valueType="num">
                                      <p:cBhvr additive="base">
                                        <p:cTn id="25" dur="500" fill="hold"/>
                                        <p:tgtEl>
                                          <p:spTgt spid="13415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134151"/>
                                        </p:tgtEl>
                                        <p:attrNameLst>
                                          <p:attrName>style.visibility</p:attrName>
                                        </p:attrNameLst>
                                      </p:cBhvr>
                                      <p:to>
                                        <p:strVal val="visible"/>
                                      </p:to>
                                    </p:set>
                                    <p:animEffect transition="in" filter="diamond(in)">
                                      <p:cBhvr>
                                        <p:cTn id="30" dur="2000"/>
                                        <p:tgtEl>
                                          <p:spTgt spid="134151"/>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34156"/>
                                        </p:tgtEl>
                                        <p:attrNameLst>
                                          <p:attrName>style.visibility</p:attrName>
                                        </p:attrNameLst>
                                      </p:cBhvr>
                                      <p:to>
                                        <p:strVal val="visible"/>
                                      </p:to>
                                    </p:set>
                                    <p:animEffect transition="in" filter="diamond(in)">
                                      <p:cBhvr>
                                        <p:cTn id="33" dur="2000"/>
                                        <p:tgtEl>
                                          <p:spTgt spid="13415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nodeType="clickEffect">
                                  <p:stCondLst>
                                    <p:cond delay="0"/>
                                  </p:stCondLst>
                                  <p:childTnLst>
                                    <p:set>
                                      <p:cBhvr>
                                        <p:cTn id="37" dur="1" fill="hold">
                                          <p:stCondLst>
                                            <p:cond delay="0"/>
                                          </p:stCondLst>
                                        </p:cTn>
                                        <p:tgtEl>
                                          <p:spTgt spid="134150"/>
                                        </p:tgtEl>
                                        <p:attrNameLst>
                                          <p:attrName>style.visibility</p:attrName>
                                        </p:attrNameLst>
                                      </p:cBhvr>
                                      <p:to>
                                        <p:strVal val="visible"/>
                                      </p:to>
                                    </p:set>
                                    <p:animEffect transition="in" filter="diamond(in)">
                                      <p:cBhvr>
                                        <p:cTn id="38" dur="2000"/>
                                        <p:tgtEl>
                                          <p:spTgt spid="13415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34157"/>
                                        </p:tgtEl>
                                        <p:attrNameLst>
                                          <p:attrName>style.visibility</p:attrName>
                                        </p:attrNameLst>
                                      </p:cBhvr>
                                      <p:to>
                                        <p:strVal val="visible"/>
                                      </p:to>
                                    </p:set>
                                    <p:animEffect transition="in" filter="diamond(in)">
                                      <p:cBhvr>
                                        <p:cTn id="41" dur="2000"/>
                                        <p:tgtEl>
                                          <p:spTgt spid="13415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34148"/>
                                        </p:tgtEl>
                                        <p:attrNameLst>
                                          <p:attrName>style.visibility</p:attrName>
                                        </p:attrNameLst>
                                      </p:cBhvr>
                                      <p:to>
                                        <p:strVal val="visible"/>
                                      </p:to>
                                    </p:set>
                                    <p:anim calcmode="lin" valueType="num">
                                      <p:cBhvr additive="base">
                                        <p:cTn id="46" dur="500" fill="hold"/>
                                        <p:tgtEl>
                                          <p:spTgt spid="134148"/>
                                        </p:tgtEl>
                                        <p:attrNameLst>
                                          <p:attrName>ppt_x</p:attrName>
                                        </p:attrNameLst>
                                      </p:cBhvr>
                                      <p:tavLst>
                                        <p:tav tm="0">
                                          <p:val>
                                            <p:strVal val="#ppt_x"/>
                                          </p:val>
                                        </p:tav>
                                        <p:tav tm="100000">
                                          <p:val>
                                            <p:strVal val="#ppt_x"/>
                                          </p:val>
                                        </p:tav>
                                      </p:tavLst>
                                    </p:anim>
                                    <p:anim calcmode="lin" valueType="num">
                                      <p:cBhvr additive="base">
                                        <p:cTn id="47" dur="500" fill="hold"/>
                                        <p:tgtEl>
                                          <p:spTgt spid="13414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4158"/>
                                        </p:tgtEl>
                                        <p:attrNameLst>
                                          <p:attrName>style.visibility</p:attrName>
                                        </p:attrNameLst>
                                      </p:cBhvr>
                                      <p:to>
                                        <p:strVal val="visible"/>
                                      </p:to>
                                    </p:set>
                                    <p:anim calcmode="lin" valueType="num">
                                      <p:cBhvr additive="base">
                                        <p:cTn id="50" dur="500" fill="hold"/>
                                        <p:tgtEl>
                                          <p:spTgt spid="134158"/>
                                        </p:tgtEl>
                                        <p:attrNameLst>
                                          <p:attrName>ppt_x</p:attrName>
                                        </p:attrNameLst>
                                      </p:cBhvr>
                                      <p:tavLst>
                                        <p:tav tm="0">
                                          <p:val>
                                            <p:strVal val="#ppt_x"/>
                                          </p:val>
                                        </p:tav>
                                        <p:tav tm="100000">
                                          <p:val>
                                            <p:strVal val="#ppt_x"/>
                                          </p:val>
                                        </p:tav>
                                      </p:tavLst>
                                    </p:anim>
                                    <p:anim calcmode="lin" valueType="num">
                                      <p:cBhvr additive="base">
                                        <p:cTn id="51" dur="500" fill="hold"/>
                                        <p:tgtEl>
                                          <p:spTgt spid="134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4" grpId="0" animBg="1"/>
      <p:bldP spid="134155" grpId="0" animBg="1"/>
      <p:bldP spid="134156" grpId="0" animBg="1"/>
      <p:bldP spid="134157" grpId="0" animBg="1"/>
      <p:bldP spid="13415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endParaRPr lang="vi-VN"/>
          </a:p>
        </p:txBody>
      </p:sp>
      <p:pic>
        <p:nvPicPr>
          <p:cNvPr id="80900" name="Picture 4" descr="22"/>
          <p:cNvPicPr>
            <a:picLocks noGrp="1" noChangeAspect="1" noChangeArrowheads="1" noCro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892800" y="1"/>
            <a:ext cx="2133600" cy="3686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0901" name="Picture 5"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9700"/>
            <a:ext cx="12192000" cy="6997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0902" name="WordArt 6"/>
          <p:cNvSpPr>
            <a:spLocks noChangeArrowheads="1" noChangeShapeType="1" noTextEdit="1"/>
          </p:cNvSpPr>
          <p:nvPr/>
        </p:nvSpPr>
        <p:spPr bwMode="auto">
          <a:xfrm>
            <a:off x="1422400" y="2209800"/>
            <a:ext cx="9753600" cy="2514600"/>
          </a:xfrm>
          <a:prstGeom prst="rect">
            <a:avLst/>
          </a:prstGeom>
        </p:spPr>
        <p:txBody>
          <a:bodyPr spcFirstLastPara="1" wrap="none" fromWordArt="1">
            <a:prstTxWarp prst="textArchUp">
              <a:avLst>
                <a:gd name="adj" fmla="val 10800000"/>
              </a:avLst>
            </a:prstTxWarp>
          </a:bodyPr>
          <a:lstStyle/>
          <a:p>
            <a:pPr algn="ctr"/>
            <a:r>
              <a:rPr lang="en-US" sz="3600" i="1" kern="10" dirty="0" err="1">
                <a:ln w="9525">
                  <a:solidFill>
                    <a:srgbClr val="CC99FF"/>
                  </a:solidFill>
                  <a:round/>
                  <a:headEnd/>
                  <a:tailEnd/>
                </a:ln>
                <a:solidFill>
                  <a:srgbClr val="0000FF"/>
                </a:solidFill>
                <a:effectLst>
                  <a:outerShdw dist="53882" dir="2700000" algn="ctr" rotWithShape="0">
                    <a:srgbClr val="9999FF">
                      <a:alpha val="80000"/>
                    </a:srgbClr>
                  </a:outerShdw>
                </a:effectLst>
                <a:latin typeface="Arial"/>
                <a:cs typeface="Arial"/>
              </a:rPr>
              <a:t>Chúc</a:t>
            </a:r>
            <a:r>
              <a:rPr lang="en-US" sz="3600" i="1" kern="10" dirty="0">
                <a:ln w="9525">
                  <a:solidFill>
                    <a:srgbClr val="CC99FF"/>
                  </a:solidFill>
                  <a:round/>
                  <a:headEnd/>
                  <a:tailEnd/>
                </a:ln>
                <a:solidFill>
                  <a:srgbClr val="0000FF"/>
                </a:solidFill>
                <a:effectLst>
                  <a:outerShdw dist="53882" dir="2700000" algn="ctr" rotWithShape="0">
                    <a:srgbClr val="9999FF">
                      <a:alpha val="80000"/>
                    </a:srgbClr>
                  </a:outerShdw>
                </a:effectLst>
                <a:latin typeface="Arial"/>
                <a:cs typeface="Arial"/>
              </a:rPr>
              <a:t> </a:t>
            </a:r>
            <a:r>
              <a:rPr lang="en-US" sz="3600" i="1" kern="10" dirty="0" err="1">
                <a:ln w="9525">
                  <a:solidFill>
                    <a:srgbClr val="CC99FF"/>
                  </a:solidFill>
                  <a:round/>
                  <a:headEnd/>
                  <a:tailEnd/>
                </a:ln>
                <a:solidFill>
                  <a:srgbClr val="0000FF"/>
                </a:solidFill>
                <a:effectLst>
                  <a:outerShdw dist="53882" dir="2700000" algn="ctr" rotWithShape="0">
                    <a:srgbClr val="9999FF">
                      <a:alpha val="80000"/>
                    </a:srgbClr>
                  </a:outerShdw>
                </a:effectLst>
                <a:latin typeface="Arial"/>
                <a:cs typeface="Arial"/>
              </a:rPr>
              <a:t>các</a:t>
            </a:r>
            <a:r>
              <a:rPr lang="en-US" sz="3600" i="1" kern="10" dirty="0">
                <a:ln w="9525">
                  <a:solidFill>
                    <a:srgbClr val="CC99FF"/>
                  </a:solidFill>
                  <a:round/>
                  <a:headEnd/>
                  <a:tailEnd/>
                </a:ln>
                <a:solidFill>
                  <a:srgbClr val="0000FF"/>
                </a:solidFill>
                <a:effectLst>
                  <a:outerShdw dist="53882" dir="2700000" algn="ctr" rotWithShape="0">
                    <a:srgbClr val="9999FF">
                      <a:alpha val="80000"/>
                    </a:srgbClr>
                  </a:outerShdw>
                </a:effectLst>
                <a:latin typeface="Arial"/>
                <a:cs typeface="Arial"/>
              </a:rPr>
              <a:t> </a:t>
            </a:r>
            <a:r>
              <a:rPr lang="en-US" sz="3600" i="1" kern="10" dirty="0" err="1">
                <a:ln w="9525">
                  <a:solidFill>
                    <a:srgbClr val="CC99FF"/>
                  </a:solidFill>
                  <a:round/>
                  <a:headEnd/>
                  <a:tailEnd/>
                </a:ln>
                <a:solidFill>
                  <a:srgbClr val="0000FF"/>
                </a:solidFill>
                <a:effectLst>
                  <a:outerShdw dist="53882" dir="2700000" algn="ctr" rotWithShape="0">
                    <a:srgbClr val="9999FF">
                      <a:alpha val="80000"/>
                    </a:srgbClr>
                  </a:outerShdw>
                </a:effectLst>
                <a:latin typeface="Arial"/>
                <a:cs typeface="Arial"/>
              </a:rPr>
              <a:t>em</a:t>
            </a:r>
            <a:r>
              <a:rPr lang="en-US" sz="3600" i="1" kern="10" dirty="0">
                <a:ln w="9525">
                  <a:solidFill>
                    <a:srgbClr val="CC99FF"/>
                  </a:solidFill>
                  <a:round/>
                  <a:headEnd/>
                  <a:tailEnd/>
                </a:ln>
                <a:solidFill>
                  <a:srgbClr val="0000FF"/>
                </a:solidFill>
                <a:effectLst>
                  <a:outerShdw dist="53882" dir="2700000" algn="ctr" rotWithShape="0">
                    <a:srgbClr val="9999FF">
                      <a:alpha val="80000"/>
                    </a:srgbClr>
                  </a:outerShdw>
                </a:effectLst>
                <a:latin typeface="Arial"/>
                <a:cs typeface="Arial"/>
              </a:rPr>
              <a:t> </a:t>
            </a:r>
            <a:r>
              <a:rPr lang="en-US" sz="3600" i="1" kern="10" dirty="0" err="1">
                <a:ln w="9525">
                  <a:solidFill>
                    <a:srgbClr val="CC99FF"/>
                  </a:solidFill>
                  <a:round/>
                  <a:headEnd/>
                  <a:tailEnd/>
                </a:ln>
                <a:solidFill>
                  <a:srgbClr val="0000FF"/>
                </a:solidFill>
                <a:effectLst>
                  <a:outerShdw dist="53882" dir="2700000" algn="ctr" rotWithShape="0">
                    <a:srgbClr val="9999FF">
                      <a:alpha val="80000"/>
                    </a:srgbClr>
                  </a:outerShdw>
                </a:effectLst>
                <a:latin typeface="Arial"/>
                <a:cs typeface="Arial"/>
              </a:rPr>
              <a:t>học</a:t>
            </a:r>
            <a:r>
              <a:rPr lang="en-US" sz="3600" i="1" kern="10" dirty="0">
                <a:ln w="9525">
                  <a:solidFill>
                    <a:srgbClr val="CC99FF"/>
                  </a:solidFill>
                  <a:round/>
                  <a:headEnd/>
                  <a:tailEnd/>
                </a:ln>
                <a:solidFill>
                  <a:srgbClr val="0000FF"/>
                </a:solidFill>
                <a:effectLst>
                  <a:outerShdw dist="53882" dir="2700000" algn="ctr" rotWithShape="0">
                    <a:srgbClr val="9999FF">
                      <a:alpha val="80000"/>
                    </a:srgbClr>
                  </a:outerShdw>
                </a:effectLst>
                <a:latin typeface="Arial"/>
                <a:cs typeface="Arial"/>
              </a:rPr>
              <a:t> </a:t>
            </a:r>
            <a:r>
              <a:rPr lang="en-US" sz="3600" i="1" kern="10" dirty="0" err="1">
                <a:ln w="9525">
                  <a:solidFill>
                    <a:srgbClr val="CC99FF"/>
                  </a:solidFill>
                  <a:round/>
                  <a:headEnd/>
                  <a:tailEnd/>
                </a:ln>
                <a:solidFill>
                  <a:srgbClr val="0000FF"/>
                </a:solidFill>
                <a:effectLst>
                  <a:outerShdw dist="53882" dir="2700000" algn="ctr" rotWithShape="0">
                    <a:srgbClr val="9999FF">
                      <a:alpha val="80000"/>
                    </a:srgbClr>
                  </a:outerShdw>
                </a:effectLst>
                <a:latin typeface="Arial"/>
                <a:cs typeface="Arial"/>
              </a:rPr>
              <a:t>tập</a:t>
            </a:r>
            <a:r>
              <a:rPr lang="en-US" sz="3600" i="1" kern="10" dirty="0">
                <a:ln w="9525">
                  <a:solidFill>
                    <a:srgbClr val="CC99FF"/>
                  </a:solidFill>
                  <a:round/>
                  <a:headEnd/>
                  <a:tailEnd/>
                </a:ln>
                <a:solidFill>
                  <a:srgbClr val="0000FF"/>
                </a:solidFill>
                <a:effectLst>
                  <a:outerShdw dist="53882" dir="2700000" algn="ctr" rotWithShape="0">
                    <a:srgbClr val="9999FF">
                      <a:alpha val="80000"/>
                    </a:srgbClr>
                  </a:outerShdw>
                </a:effectLst>
                <a:latin typeface="Arial"/>
                <a:cs typeface="Arial"/>
              </a:rPr>
              <a:t> </a:t>
            </a:r>
            <a:r>
              <a:rPr lang="en-US" sz="3600" i="1" kern="10" dirty="0" err="1">
                <a:ln w="9525">
                  <a:solidFill>
                    <a:srgbClr val="CC99FF"/>
                  </a:solidFill>
                  <a:round/>
                  <a:headEnd/>
                  <a:tailEnd/>
                </a:ln>
                <a:solidFill>
                  <a:srgbClr val="0000FF"/>
                </a:solidFill>
                <a:effectLst>
                  <a:outerShdw dist="53882" dir="2700000" algn="ctr" rotWithShape="0">
                    <a:srgbClr val="9999FF">
                      <a:alpha val="80000"/>
                    </a:srgbClr>
                  </a:outerShdw>
                </a:effectLst>
                <a:latin typeface="Arial"/>
                <a:cs typeface="Arial"/>
              </a:rPr>
              <a:t>tốt</a:t>
            </a:r>
            <a:endParaRPr lang="en-US" sz="3600" i="1" kern="10" dirty="0">
              <a:ln w="9525">
                <a:solidFill>
                  <a:srgbClr val="CC99FF"/>
                </a:solidFill>
                <a:round/>
                <a:headEnd/>
                <a:tailEnd/>
              </a:ln>
              <a:solidFill>
                <a:srgbClr val="0000FF"/>
              </a:solidFill>
              <a:effectLst>
                <a:outerShdw dist="53882" dir="2700000" algn="ctr" rotWithShape="0">
                  <a:srgbClr val="9999FF">
                    <a:alpha val="80000"/>
                  </a:srgbClr>
                </a:outerShdw>
              </a:effectLst>
              <a:latin typeface="Arial"/>
              <a:cs typeface="Arial"/>
            </a:endParaRPr>
          </a:p>
        </p:txBody>
      </p:sp>
      <p:pic>
        <p:nvPicPr>
          <p:cNvPr id="80903" name="Picture 7" descr="22"/>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1" y="1"/>
            <a:ext cx="3534833" cy="566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900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0902"/>
                                        </p:tgtEl>
                                        <p:attrNameLst>
                                          <p:attrName>style.visibility</p:attrName>
                                        </p:attrNameLst>
                                      </p:cBhvr>
                                      <p:to>
                                        <p:strVal val="visible"/>
                                      </p:to>
                                    </p:set>
                                    <p:animEffect transition="in" filter="randombar(horizontal)">
                                      <p:cBhvr>
                                        <p:cTn id="7" dur="5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27D168-0AE3-41AC-8187-0FF07D992108}"/>
              </a:ext>
            </a:extLst>
          </p:cNvPr>
          <p:cNvPicPr>
            <a:picLocks noChangeAspect="1"/>
          </p:cNvPicPr>
          <p:nvPr/>
        </p:nvPicPr>
        <p:blipFill>
          <a:blip r:embed="rId2" cstate="print"/>
          <a:stretch>
            <a:fillRect/>
          </a:stretch>
        </p:blipFill>
        <p:spPr>
          <a:xfrm>
            <a:off x="281354" y="750277"/>
            <a:ext cx="11712056" cy="3880338"/>
          </a:xfrm>
          <a:prstGeom prst="rect">
            <a:avLst/>
          </a:prstGeom>
        </p:spPr>
      </p:pic>
      <p:sp>
        <p:nvSpPr>
          <p:cNvPr id="4" name="TextBox 3">
            <a:extLst>
              <a:ext uri="{FF2B5EF4-FFF2-40B4-BE49-F238E27FC236}">
                <a16:creationId xmlns:a16="http://schemas.microsoft.com/office/drawing/2014/main" id="{A8611AA5-CA5C-430B-95CE-489FD07948B3}"/>
              </a:ext>
            </a:extLst>
          </p:cNvPr>
          <p:cNvSpPr txBox="1"/>
          <p:nvPr/>
        </p:nvSpPr>
        <p:spPr>
          <a:xfrm>
            <a:off x="842759" y="3213501"/>
            <a:ext cx="7117210" cy="584775"/>
          </a:xfrm>
          <a:prstGeom prst="rect">
            <a:avLst/>
          </a:prstGeom>
          <a:noFill/>
        </p:spPr>
        <p:txBody>
          <a:bodyPr wrap="square" rtlCol="0">
            <a:spAutoFit/>
          </a:bodyPr>
          <a:lstStyle/>
          <a:p>
            <a:r>
              <a:rPr lang="en-US" sz="3200" dirty="0" err="1">
                <a:solidFill>
                  <a:srgbClr val="C00000"/>
                </a:solidFill>
                <a:latin typeface="Times New Roman" pitchFamily="18" charset="0"/>
                <a:cs typeface="Times New Roman" pitchFamily="18" charset="0"/>
              </a:rPr>
              <a:t>Hãy</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chỉ</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ra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các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lực</a:t>
            </a:r>
            <a:r>
              <a:rPr lang="en-US" sz="3200" dirty="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tác</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dụng</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vào</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tủ</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gỗ</a:t>
            </a:r>
            <a:r>
              <a:rPr lang="en-US" sz="3200" dirty="0" smtClean="0">
                <a:solidFill>
                  <a:srgbClr val="C00000"/>
                </a:solidFill>
                <a:latin typeface="Times New Roman" pitchFamily="18" charset="0"/>
                <a:cs typeface="Times New Roman" pitchFamily="18" charset="0"/>
              </a:rPr>
              <a:t>? </a:t>
            </a:r>
            <a:endParaRPr lang="en-US" sz="3200" dirty="0">
              <a:solidFill>
                <a:srgbClr val="C00000"/>
              </a:solidFill>
              <a:latin typeface="Times New Roman" pitchFamily="18" charset="0"/>
              <a:cs typeface="Times New Roman" pitchFamily="18" charset="0"/>
            </a:endParaRPr>
          </a:p>
        </p:txBody>
      </p:sp>
      <p:sp>
        <p:nvSpPr>
          <p:cNvPr id="6" name="Title 1">
            <a:extLst>
              <a:ext uri="{FF2B5EF4-FFF2-40B4-BE49-F238E27FC236}">
                <a16:creationId xmlns:a16="http://schemas.microsoft.com/office/drawing/2014/main" id="{6105C61F-9005-4F14-AAC5-86C48AA5DAAE}"/>
              </a:ext>
            </a:extLst>
          </p:cNvPr>
          <p:cNvSpPr txBox="1">
            <a:spLocks/>
          </p:cNvSpPr>
          <p:nvPr/>
        </p:nvSpPr>
        <p:spPr>
          <a:xfrm>
            <a:off x="8846" y="0"/>
            <a:ext cx="3098042" cy="846161"/>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smtClean="0">
                <a:solidFill>
                  <a:srgbClr val="FF0000"/>
                </a:solidFill>
                <a:latin typeface="Times New Roman" pitchFamily="18" charset="0"/>
                <a:cs typeface="Times New Roman" pitchFamily="18" charset="0"/>
              </a:rPr>
              <a:t>Tìm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hiểu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bài</a:t>
            </a:r>
            <a:endParaRPr lang="vi-VN" sz="4000" b="1" dirty="0">
              <a:solidFill>
                <a:srgbClr val="0033CC"/>
              </a:solidFill>
              <a:latin typeface="Times New Roman" pitchFamily="18" charset="0"/>
              <a:cs typeface="Times New Roman" pitchFamily="18" charset="0"/>
            </a:endParaRPr>
          </a:p>
        </p:txBody>
      </p:sp>
      <p:grpSp>
        <p:nvGrpSpPr>
          <p:cNvPr id="5" name="Group 4"/>
          <p:cNvGrpSpPr/>
          <p:nvPr/>
        </p:nvGrpSpPr>
        <p:grpSpPr>
          <a:xfrm>
            <a:off x="10634587" y="2285193"/>
            <a:ext cx="738554" cy="98002"/>
            <a:chOff x="10634587" y="2285193"/>
            <a:chExt cx="738554" cy="98002"/>
          </a:xfrm>
        </p:grpSpPr>
        <p:cxnSp>
          <p:nvCxnSpPr>
            <p:cNvPr id="8" name="Straight Arrow Connector 7"/>
            <p:cNvCxnSpPr/>
            <p:nvPr/>
          </p:nvCxnSpPr>
          <p:spPr>
            <a:xfrm>
              <a:off x="10634587" y="2336839"/>
              <a:ext cx="738554" cy="11723"/>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0634587" y="2285193"/>
              <a:ext cx="89095" cy="9800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 name="Group 6"/>
          <p:cNvGrpSpPr/>
          <p:nvPr/>
        </p:nvGrpSpPr>
        <p:grpSpPr>
          <a:xfrm>
            <a:off x="10351476" y="3854191"/>
            <a:ext cx="782512" cy="98002"/>
            <a:chOff x="10351476" y="3854191"/>
            <a:chExt cx="782512" cy="98002"/>
          </a:xfrm>
        </p:grpSpPr>
        <p:cxnSp>
          <p:nvCxnSpPr>
            <p:cNvPr id="9" name="Straight Arrow Connector 8"/>
            <p:cNvCxnSpPr/>
            <p:nvPr/>
          </p:nvCxnSpPr>
          <p:spPr>
            <a:xfrm flipH="1">
              <a:off x="10351476" y="3903783"/>
              <a:ext cx="731638"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1044893" y="3854191"/>
              <a:ext cx="89095" cy="9800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TextBox 10">
            <a:extLst>
              <a:ext uri="{FF2B5EF4-FFF2-40B4-BE49-F238E27FC236}">
                <a16:creationId xmlns:a16="http://schemas.microsoft.com/office/drawing/2014/main" id="{CA07191A-853B-47F1-9B27-4836AB48A974}"/>
              </a:ext>
            </a:extLst>
          </p:cNvPr>
          <p:cNvSpPr txBox="1"/>
          <p:nvPr/>
        </p:nvSpPr>
        <p:spPr>
          <a:xfrm>
            <a:off x="422030" y="4807837"/>
            <a:ext cx="11351172" cy="1569660"/>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đẩy</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tủ</a:t>
            </a:r>
            <a:r>
              <a:rPr lang="en-US" sz="3200" dirty="0">
                <a:latin typeface="Times New Roman" pitchFamily="18" charset="0"/>
                <a:cs typeface="Times New Roman" pitchFamily="18" charset="0"/>
              </a:rPr>
              <a:t> di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phía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t>
            </a:r>
            <a:r>
              <a:rPr lang="vi-VN" sz="3200" dirty="0">
                <a:latin typeface="Times New Roman" pitchFamily="18" charset="0"/>
                <a:cs typeface="Times New Roman" pitchFamily="18" charset="0"/>
              </a:rPr>
              <a:t>ư</a:t>
            </a:r>
            <a:r>
              <a:rPr lang="en-US" sz="3200" dirty="0" err="1" smtClean="0">
                <a:latin typeface="Times New Roman" pitchFamily="18" charset="0"/>
                <a:cs typeface="Times New Roman" pitchFamily="18" charset="0"/>
              </a:rPr>
              <a:t>ớc</a:t>
            </a:r>
            <a:r>
              <a:rPr lang="en-US" sz="3200" dirty="0" smtClean="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sàn</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tủ</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di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tủ</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40781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1000"/>
                                        <p:tgtEl>
                                          <p:spTgt spid="11">
                                            <p:txEl>
                                              <p:pRg st="1" end="1"/>
                                            </p:txEl>
                                          </p:spTgt>
                                        </p:tgtEl>
                                      </p:cBhvr>
                                    </p:animEffect>
                                    <p:anim calcmode="lin" valueType="num">
                                      <p:cBhvr>
                                        <p:cTn id="2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989" y="1369721"/>
            <a:ext cx="6162769" cy="4832092"/>
          </a:xfrm>
          <a:prstGeom prst="rect">
            <a:avLst/>
          </a:prstGeom>
        </p:spPr>
        <p:txBody>
          <a:bodyPr wrap="square">
            <a:spAutoFit/>
          </a:bodyPr>
          <a:lstStyle/>
          <a:p>
            <a:pPr algn="ctr"/>
            <a:r>
              <a:rPr lang="en-US" sz="2800" b="1" dirty="0" err="1">
                <a:solidFill>
                  <a:srgbClr val="FF0000"/>
                </a:solidFill>
                <a:latin typeface="Times New Roman" pitchFamily="18" charset="0"/>
                <a:ea typeface="Calibri"/>
                <a:cs typeface="Times New Roman" pitchFamily="18" charset="0"/>
              </a:rPr>
              <a:t>Thảo</a:t>
            </a:r>
            <a:r>
              <a:rPr lang="en-US" sz="2800" b="1" dirty="0">
                <a:solidFill>
                  <a:srgbClr val="FF0000"/>
                </a:solidFill>
                <a:latin typeface="Times New Roman" pitchFamily="18" charset="0"/>
                <a:ea typeface="Calibri"/>
                <a:cs typeface="Times New Roman" pitchFamily="18" charset="0"/>
              </a:rPr>
              <a:t> </a:t>
            </a:r>
            <a:r>
              <a:rPr lang="en-US" sz="2800" b="1" dirty="0" err="1" smtClean="0">
                <a:solidFill>
                  <a:srgbClr val="FF0000"/>
                </a:solidFill>
                <a:latin typeface="Times New Roman" pitchFamily="18" charset="0"/>
                <a:ea typeface="Calibri"/>
                <a:cs typeface="Times New Roman" pitchFamily="18" charset="0"/>
              </a:rPr>
              <a:t>luận</a:t>
            </a:r>
            <a:r>
              <a:rPr lang="en-US" sz="2800" b="1" dirty="0" smtClean="0">
                <a:solidFill>
                  <a:srgbClr val="FF0000"/>
                </a:solidFill>
                <a:latin typeface="Times New Roman" pitchFamily="18" charset="0"/>
                <a:ea typeface="Calibri"/>
                <a:cs typeface="Times New Roman" pitchFamily="18" charset="0"/>
              </a:rPr>
              <a:t> – </a:t>
            </a:r>
            <a:r>
              <a:rPr lang="en-US" sz="2800" b="1" dirty="0" err="1" smtClean="0">
                <a:solidFill>
                  <a:srgbClr val="FF0000"/>
                </a:solidFill>
                <a:latin typeface="Times New Roman" pitchFamily="18" charset="0"/>
                <a:ea typeface="Calibri"/>
                <a:cs typeface="Times New Roman" pitchFamily="18" charset="0"/>
              </a:rPr>
              <a:t>Phiếu</a:t>
            </a:r>
            <a:r>
              <a:rPr lang="en-US" sz="2800" b="1" dirty="0" smtClean="0">
                <a:solidFill>
                  <a:srgbClr val="FF0000"/>
                </a:solidFill>
                <a:latin typeface="Times New Roman" pitchFamily="18" charset="0"/>
                <a:ea typeface="Calibri"/>
                <a:cs typeface="Times New Roman" pitchFamily="18" charset="0"/>
              </a:rPr>
              <a:t> </a:t>
            </a:r>
            <a:r>
              <a:rPr lang="en-US" sz="2800" b="1" dirty="0" err="1" smtClean="0">
                <a:solidFill>
                  <a:srgbClr val="FF0000"/>
                </a:solidFill>
                <a:latin typeface="Times New Roman" pitchFamily="18" charset="0"/>
                <a:ea typeface="Calibri"/>
                <a:cs typeface="Times New Roman" pitchFamily="18" charset="0"/>
              </a:rPr>
              <a:t>học</a:t>
            </a:r>
            <a:r>
              <a:rPr lang="en-US" sz="2800" b="1" dirty="0" smtClean="0">
                <a:solidFill>
                  <a:srgbClr val="FF0000"/>
                </a:solidFill>
                <a:latin typeface="Times New Roman" pitchFamily="18" charset="0"/>
                <a:ea typeface="Calibri"/>
                <a:cs typeface="Times New Roman" pitchFamily="18" charset="0"/>
              </a:rPr>
              <a:t> </a:t>
            </a:r>
            <a:r>
              <a:rPr lang="en-US" sz="2800" b="1" dirty="0" err="1" smtClean="0">
                <a:solidFill>
                  <a:srgbClr val="FF0000"/>
                </a:solidFill>
                <a:latin typeface="Times New Roman" pitchFamily="18" charset="0"/>
                <a:ea typeface="Calibri"/>
                <a:cs typeface="Times New Roman" pitchFamily="18" charset="0"/>
              </a:rPr>
              <a:t>tập</a:t>
            </a:r>
            <a:r>
              <a:rPr lang="en-US" sz="2800" b="1" dirty="0" smtClean="0">
                <a:solidFill>
                  <a:srgbClr val="FF0000"/>
                </a:solidFill>
                <a:latin typeface="Times New Roman" pitchFamily="18" charset="0"/>
                <a:ea typeface="Calibri"/>
                <a:cs typeface="Times New Roman" pitchFamily="18" charset="0"/>
              </a:rPr>
              <a:t> 01</a:t>
            </a:r>
          </a:p>
          <a:p>
            <a:pPr algn="just"/>
            <a:r>
              <a:rPr lang="en-US" sz="2800" b="1" dirty="0" err="1" smtClean="0">
                <a:solidFill>
                  <a:srgbClr val="002060"/>
                </a:solidFill>
                <a:latin typeface="Times New Roman" pitchFamily="18" charset="0"/>
                <a:cs typeface="Times New Roman" pitchFamily="18" charset="0"/>
              </a:rPr>
              <a:t>Câu</a:t>
            </a:r>
            <a:r>
              <a:rPr lang="en-US" sz="2800" b="1" dirty="0" smtClean="0">
                <a:solidFill>
                  <a:srgbClr val="002060"/>
                </a:solidFill>
                <a:latin typeface="Times New Roman" pitchFamily="18" charset="0"/>
                <a:cs typeface="Times New Roman" pitchFamily="18" charset="0"/>
              </a:rPr>
              <a:t> 1:</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Lực</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trở</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khi</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chuyển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trên</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mặt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tiếp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xúc</a:t>
            </a:r>
            <a:r>
              <a:rPr lang="en-US" sz="2800" dirty="0">
                <a:solidFill>
                  <a:srgbClr val="002060"/>
                </a:solidFill>
                <a:latin typeface="Times New Roman" pitchFamily="18" charset="0"/>
                <a:cs typeface="Times New Roman" pitchFamily="18" charset="0"/>
              </a:rPr>
              <a:t> hay </a:t>
            </a:r>
            <a:r>
              <a:rPr lang="en-US" sz="2800" dirty="0" err="1">
                <a:solidFill>
                  <a:srgbClr val="002060"/>
                </a:solidFill>
                <a:latin typeface="Times New Roman" pitchFamily="18" charset="0"/>
                <a:cs typeface="Times New Roman" pitchFamily="18" charset="0"/>
              </a:rPr>
              <a:t>lực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tiếp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xúc</a:t>
            </a:r>
            <a:r>
              <a:rPr lang="en-US" sz="2800" dirty="0">
                <a:solidFill>
                  <a:srgbClr val="002060"/>
                </a:solidFill>
                <a:latin typeface="Times New Roman" pitchFamily="18" charset="0"/>
                <a:cs typeface="Times New Roman" pitchFamily="18" charset="0"/>
              </a:rPr>
              <a:t>?</a:t>
            </a:r>
          </a:p>
          <a:p>
            <a:pPr algn="just"/>
            <a:r>
              <a:rPr lang="en-US" sz="2800" b="1" dirty="0" err="1">
                <a:solidFill>
                  <a:srgbClr val="002060"/>
                </a:solidFill>
                <a:latin typeface="Times New Roman" pitchFamily="18" charset="0"/>
                <a:cs typeface="Times New Roman" pitchFamily="18" charset="0"/>
              </a:rPr>
              <a:t>Câu</a:t>
            </a:r>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kéo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gỗ</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trượt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đều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 40.1, 40.2 </a:t>
            </a:r>
            <a:r>
              <a:rPr lang="en-US" sz="2800" dirty="0" err="1">
                <a:solidFill>
                  <a:srgbClr val="002060"/>
                </a:solidFill>
                <a:latin typeface="Times New Roman" pitchFamily="18" charset="0"/>
                <a:cs typeface="Times New Roman" pitchFamily="18" charset="0"/>
              </a:rPr>
              <a:t>tại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sao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trị</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nhau</a:t>
            </a:r>
            <a:r>
              <a:rPr lang="en-US" sz="2800" dirty="0">
                <a:solidFill>
                  <a:srgbClr val="002060"/>
                </a:solidFill>
                <a:latin typeface="Times New Roman" pitchFamily="18" charset="0"/>
                <a:cs typeface="Times New Roman" pitchFamily="18" charset="0"/>
              </a:rPr>
              <a:t>?</a:t>
            </a:r>
          </a:p>
          <a:p>
            <a:pPr algn="just"/>
            <a:r>
              <a:rPr lang="en-US" sz="2800" b="1" dirty="0" err="1">
                <a:solidFill>
                  <a:srgbClr val="002060"/>
                </a:solidFill>
                <a:latin typeface="Times New Roman" pitchFamily="18" charset="0"/>
                <a:cs typeface="Times New Roman" pitchFamily="18" charset="0"/>
              </a:rPr>
              <a:t>Câu</a:t>
            </a:r>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3: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lực</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ma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algn="just"/>
            <a:r>
              <a:rPr lang="en-US" sz="2800" b="1" dirty="0" err="1" smtClean="0">
                <a:solidFill>
                  <a:srgbClr val="002060"/>
                </a:solidFill>
                <a:latin typeface="Times New Roman" pitchFamily="18" charset="0"/>
                <a:cs typeface="Times New Roman" pitchFamily="18" charset="0"/>
              </a:rPr>
              <a:t>Câu</a:t>
            </a:r>
            <a:r>
              <a:rPr lang="en-US" sz="2800" b="1" dirty="0" smtClean="0">
                <a:solidFill>
                  <a:srgbClr val="002060"/>
                </a:solidFill>
                <a:latin typeface="Times New Roman" pitchFamily="18" charset="0"/>
                <a:cs typeface="Times New Roman" pitchFamily="18" charset="0"/>
              </a:rPr>
              <a:t> 4: </a:t>
            </a:r>
            <a:r>
              <a:rPr lang="en-US" sz="2800" dirty="0" err="1">
                <a:solidFill>
                  <a:srgbClr val="002060"/>
                </a:solidFill>
                <a:latin typeface="Times New Roman" pitchFamily="18" charset="0"/>
                <a:cs typeface="Times New Roman" pitchFamily="18" charset="0"/>
              </a:rPr>
              <a:t>Dựa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 40.1, 40.2, </a:t>
            </a:r>
            <a:r>
              <a:rPr lang="en-US" sz="2800" dirty="0" err="1">
                <a:solidFill>
                  <a:srgbClr val="002060"/>
                </a:solidFill>
                <a:latin typeface="Times New Roman" pitchFamily="18" charset="0"/>
                <a:cs typeface="Times New Roman" pitchFamily="18" charset="0"/>
              </a:rPr>
              <a:t>giải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nguyên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xuất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lực</a:t>
            </a:r>
            <a:r>
              <a:rPr lang="en-US" sz="2800" dirty="0">
                <a:solidFill>
                  <a:srgbClr val="002060"/>
                </a:solidFill>
                <a:latin typeface="Times New Roman" pitchFamily="18" charset="0"/>
                <a:cs typeface="Times New Roman" pitchFamily="18" charset="0"/>
              </a:rPr>
              <a:t> ma </a:t>
            </a:r>
            <a:r>
              <a:rPr lang="en-US" sz="2800" dirty="0" err="1">
                <a:solidFill>
                  <a:srgbClr val="002060"/>
                </a:solidFill>
                <a:latin typeface="Times New Roman" pitchFamily="18" charset="0"/>
                <a:cs typeface="Times New Roman" pitchFamily="18" charset="0"/>
              </a:rPr>
              <a:t>sát</a:t>
            </a:r>
            <a:r>
              <a:rPr lang="en-US" sz="2800" dirty="0">
                <a:solidFill>
                  <a:srgbClr val="002060"/>
                </a:solidFill>
                <a:latin typeface="Times New Roman" pitchFamily="18" charset="0"/>
                <a:cs typeface="Times New Roman" pitchFamily="18" charset="0"/>
              </a:rPr>
              <a:t>?</a:t>
            </a:r>
          </a:p>
        </p:txBody>
      </p:sp>
      <p:pic>
        <p:nvPicPr>
          <p:cNvPr id="4" name="Shape 2668"/>
          <p:cNvPicPr/>
          <p:nvPr/>
        </p:nvPicPr>
        <p:blipFill>
          <a:blip r:embed="rId2" cstate="print"/>
          <a:stretch/>
        </p:blipFill>
        <p:spPr>
          <a:xfrm>
            <a:off x="6548285" y="1907458"/>
            <a:ext cx="5449276" cy="1289513"/>
          </a:xfrm>
          <a:prstGeom prst="rect">
            <a:avLst/>
          </a:prstGeom>
        </p:spPr>
      </p:pic>
      <p:pic>
        <p:nvPicPr>
          <p:cNvPr id="5" name="Shape 2672"/>
          <p:cNvPicPr/>
          <p:nvPr/>
        </p:nvPicPr>
        <p:blipFill>
          <a:blip r:embed="rId3" cstate="print"/>
          <a:stretch/>
        </p:blipFill>
        <p:spPr>
          <a:xfrm>
            <a:off x="6548286" y="3628103"/>
            <a:ext cx="5449276" cy="1337187"/>
          </a:xfrm>
          <a:prstGeom prst="rect">
            <a:avLst/>
          </a:prstGeom>
        </p:spPr>
      </p:pic>
      <p:sp>
        <p:nvSpPr>
          <p:cNvPr id="6" name="TextBox 5"/>
          <p:cNvSpPr txBox="1"/>
          <p:nvPr/>
        </p:nvSpPr>
        <p:spPr>
          <a:xfrm>
            <a:off x="9031" y="29496"/>
            <a:ext cx="4860626" cy="646331"/>
          </a:xfrm>
          <a:prstGeom prst="rect">
            <a:avLst/>
          </a:prstGeom>
          <a:noFill/>
        </p:spPr>
        <p:txBody>
          <a:bodyPr wrap="none" rtlCol="0">
            <a:spAutoFit/>
          </a:bodyPr>
          <a:lstStyle/>
          <a:p>
            <a:r>
              <a:rPr lang="en-US" sz="3600" b="1" dirty="0" smtClean="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Khái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niệm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smtClean="0">
                <a:solidFill>
                  <a:srgbClr val="FF0000"/>
                </a:solidFill>
                <a:latin typeface="Times New Roman" pitchFamily="18" charset="0"/>
                <a:cs typeface="Times New Roman" pitchFamily="18" charset="0"/>
              </a:rPr>
              <a:t>sát</a:t>
            </a:r>
            <a:endParaRPr lang="en-US" sz="3600" b="1" dirty="0" smtClean="0">
              <a:solidFill>
                <a:srgbClr val="FF0000"/>
              </a:solidFill>
              <a:latin typeface="Times New Roman" pitchFamily="18" charset="0"/>
              <a:cs typeface="Times New Roman" pitchFamily="18" charset="0"/>
            </a:endParaRPr>
          </a:p>
        </p:txBody>
      </p:sp>
      <p:sp>
        <p:nvSpPr>
          <p:cNvPr id="2" name="Rectangle 1"/>
          <p:cNvSpPr/>
          <p:nvPr/>
        </p:nvSpPr>
        <p:spPr>
          <a:xfrm>
            <a:off x="472985" y="692561"/>
            <a:ext cx="7847020" cy="584775"/>
          </a:xfrm>
          <a:prstGeom prst="rect">
            <a:avLst/>
          </a:prstGeom>
        </p:spPr>
        <p:txBody>
          <a:bodyPr wrap="none">
            <a:spAutoFit/>
          </a:bodyPr>
          <a:lstStyle/>
          <a:p>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40.1, 40.2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36994013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30954738"/>
              </p:ext>
            </p:extLst>
          </p:nvPr>
        </p:nvGraphicFramePr>
        <p:xfrm>
          <a:off x="189186" y="140069"/>
          <a:ext cx="11808370" cy="6370424"/>
        </p:xfrm>
        <a:graphic>
          <a:graphicData uri="http://schemas.openxmlformats.org/drawingml/2006/table">
            <a:tbl>
              <a:tblPr firstRow="1" firstCol="1" bandRow="1">
                <a:tableStyleId>{5C22544A-7EE6-4342-B048-85BDC9FD1C3A}</a:tableStyleId>
              </a:tblPr>
              <a:tblGrid>
                <a:gridCol w="5233806">
                  <a:extLst>
                    <a:ext uri="{9D8B030D-6E8A-4147-A177-3AD203B41FA5}">
                      <a16:colId xmlns:a16="http://schemas.microsoft.com/office/drawing/2014/main" val="1719262719"/>
                    </a:ext>
                  </a:extLst>
                </a:gridCol>
                <a:gridCol w="6574564">
                  <a:extLst>
                    <a:ext uri="{9D8B030D-6E8A-4147-A177-3AD203B41FA5}">
                      <a16:colId xmlns:a16="http://schemas.microsoft.com/office/drawing/2014/main" val="2160899047"/>
                    </a:ext>
                  </a:extLst>
                </a:gridCol>
              </a:tblGrid>
              <a:tr h="648207">
                <a:tc gridSpan="2">
                  <a:txBody>
                    <a:bodyPr/>
                    <a:lstStyle/>
                    <a:p>
                      <a:pPr algn="ctr">
                        <a:lnSpc>
                          <a:spcPct val="107000"/>
                        </a:lnSpc>
                        <a:spcAft>
                          <a:spcPts val="0"/>
                        </a:spcAft>
                      </a:pPr>
                      <a:r>
                        <a:rPr lang="en-US" sz="3200" b="1" dirty="0" smtClean="0">
                          <a:solidFill>
                            <a:srgbClr val="FF0000"/>
                          </a:solidFill>
                          <a:effectLst/>
                          <a:latin typeface="Times New Roman" panose="02020603050405020304" pitchFamily="18" charset="0"/>
                          <a:cs typeface="Times New Roman" panose="02020603050405020304" pitchFamily="18" charset="0"/>
                        </a:rPr>
                        <a:t>PHIẾU HỌC TẬP SỐ 1</a:t>
                      </a:r>
                      <a:endParaRPr lang="vi-VN" sz="32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vi-VN"/>
                    </a:p>
                  </a:txBody>
                  <a:tcPr/>
                </a:tc>
                <a:extLst>
                  <a:ext uri="{0D108BD9-81ED-4DB2-BD59-A6C34878D82A}">
                    <a16:rowId xmlns:a16="http://schemas.microsoft.com/office/drawing/2014/main" val="3219173295"/>
                  </a:ext>
                </a:extLst>
              </a:tr>
              <a:tr h="1501612">
                <a:tc>
                  <a:txBody>
                    <a:bodyPr/>
                    <a:lstStyle/>
                    <a:p>
                      <a:pPr algn="just"/>
                      <a:r>
                        <a:rPr lang="en-US" sz="2800" b="1" dirty="0" err="1" smtClean="0">
                          <a:solidFill>
                            <a:schemeClr val="tx1"/>
                          </a:solidFill>
                          <a:latin typeface="Times New Roman" pitchFamily="18" charset="0"/>
                          <a:cs typeface="Times New Roman" pitchFamily="18" charset="0"/>
                        </a:rPr>
                        <a:t>Câu</a:t>
                      </a:r>
                      <a:r>
                        <a:rPr lang="en-US" sz="2800" b="1" dirty="0" smtClean="0">
                          <a:solidFill>
                            <a:schemeClr val="tx1"/>
                          </a:solidFill>
                          <a:latin typeface="Times New Roman" pitchFamily="18" charset="0"/>
                          <a:cs typeface="Times New Roman" pitchFamily="18" charset="0"/>
                        </a:rPr>
                        <a:t> 1:</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cản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trở</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vật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chuyển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động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mặt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tiếp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xúc</a:t>
                      </a:r>
                      <a:r>
                        <a:rPr lang="en-US" sz="2800" dirty="0" smtClean="0">
                          <a:solidFill>
                            <a:schemeClr val="tx1"/>
                          </a:solidFill>
                          <a:latin typeface="Times New Roman" pitchFamily="18" charset="0"/>
                          <a:cs typeface="Times New Roman" pitchFamily="18" charset="0"/>
                        </a:rPr>
                        <a:t> hay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tiếp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xúc</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a:txBody>
                  <a:tcPr marL="68580" marR="68580" marT="0" marB="0" anchor="ctr">
                    <a:solidFill>
                      <a:schemeClr val="accent1">
                        <a:lumMod val="20000"/>
                        <a:lumOff val="80000"/>
                      </a:schemeClr>
                    </a:solidFill>
                  </a:tcPr>
                </a:tc>
                <a:tc>
                  <a:txBody>
                    <a:bodyPr/>
                    <a:lstStyle/>
                    <a:p>
                      <a:endParaRPr lang="vi-VN" sz="2800" b="1" dirty="0"/>
                    </a:p>
                  </a:txBody>
                  <a:tcPr marL="68580" marR="68580" marT="0" marB="0">
                    <a:solidFill>
                      <a:schemeClr val="accent3">
                        <a:lumMod val="20000"/>
                        <a:lumOff val="80000"/>
                      </a:schemeClr>
                    </a:solidFill>
                  </a:tcPr>
                </a:tc>
                <a:extLst>
                  <a:ext uri="{0D108BD9-81ED-4DB2-BD59-A6C34878D82A}">
                    <a16:rowId xmlns:a16="http://schemas.microsoft.com/office/drawing/2014/main" val="7549913"/>
                  </a:ext>
                </a:extLst>
              </a:tr>
              <a:tr h="1667257">
                <a:tc>
                  <a:txBody>
                    <a:bodyPr/>
                    <a:lstStyle/>
                    <a:p>
                      <a:pPr algn="just"/>
                      <a:r>
                        <a:rPr lang="en-US" sz="2800" b="1" dirty="0" err="1" smtClean="0">
                          <a:solidFill>
                            <a:schemeClr val="tx1"/>
                          </a:solidFill>
                          <a:latin typeface="Times New Roman" pitchFamily="18" charset="0"/>
                          <a:cs typeface="Times New Roman" pitchFamily="18" charset="0"/>
                        </a:rPr>
                        <a:t>Câu</a:t>
                      </a:r>
                      <a:r>
                        <a:rPr lang="en-US" sz="2800" b="1" dirty="0" smtClean="0">
                          <a:solidFill>
                            <a:schemeClr val="tx1"/>
                          </a:solidFill>
                          <a:latin typeface="Times New Roman" pitchFamily="18" charset="0"/>
                          <a:cs typeface="Times New Roman" pitchFamily="18" charset="0"/>
                        </a:rPr>
                        <a:t> 2:</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kéo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khối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gỗ</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trượt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đều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40.1, 40.2 </a:t>
                      </a:r>
                      <a:r>
                        <a:rPr lang="en-US" sz="2800" dirty="0" err="1" smtClean="0">
                          <a:solidFill>
                            <a:schemeClr val="tx1"/>
                          </a:solidFill>
                          <a:latin typeface="Times New Roman" pitchFamily="18" charset="0"/>
                          <a:cs typeface="Times New Roman" pitchFamily="18" charset="0"/>
                        </a:rPr>
                        <a:t>tại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trị</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nhau</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a:txBody>
                  <a:tcPr marL="68580" marR="68580" marT="0" marB="0" anchor="ctr">
                    <a:solidFill>
                      <a:schemeClr val="bg2">
                        <a:lumMod val="90000"/>
                      </a:schemeClr>
                    </a:solidFill>
                  </a:tcPr>
                </a:tc>
                <a:tc>
                  <a:txBody>
                    <a:bodyPr/>
                    <a:lstStyle/>
                    <a:p>
                      <a:endParaRPr lang="vi-VN" dirty="0"/>
                    </a:p>
                  </a:txBody>
                  <a:tcPr marL="68580" marR="68580" marT="0" marB="0">
                    <a:solidFill>
                      <a:schemeClr val="accent4">
                        <a:lumMod val="20000"/>
                        <a:lumOff val="80000"/>
                      </a:schemeClr>
                    </a:solidFill>
                  </a:tcPr>
                </a:tc>
                <a:extLst>
                  <a:ext uri="{0D108BD9-81ED-4DB2-BD59-A6C34878D82A}">
                    <a16:rowId xmlns:a16="http://schemas.microsoft.com/office/drawing/2014/main" val="1483088374"/>
                  </a:ext>
                </a:extLst>
              </a:tr>
              <a:tr h="990809">
                <a:tc>
                  <a:txBody>
                    <a:bodyPr/>
                    <a:lstStyle/>
                    <a:p>
                      <a:pPr algn="just"/>
                      <a:r>
                        <a:rPr lang="en-US" sz="2800" b="1" dirty="0" err="1" smtClean="0">
                          <a:solidFill>
                            <a:schemeClr val="tx1"/>
                          </a:solidFill>
                          <a:latin typeface="Times New Roman" pitchFamily="18" charset="0"/>
                          <a:cs typeface="Times New Roman" pitchFamily="18" charset="0"/>
                        </a:rPr>
                        <a:t>Câu</a:t>
                      </a:r>
                      <a:r>
                        <a:rPr lang="en-US" sz="2800" b="1" dirty="0" smtClean="0">
                          <a:solidFill>
                            <a:schemeClr val="tx1"/>
                          </a:solidFill>
                          <a:latin typeface="Times New Roman" pitchFamily="18" charset="0"/>
                          <a:cs typeface="Times New Roman" pitchFamily="18" charset="0"/>
                        </a:rPr>
                        <a:t> 3: </a:t>
                      </a:r>
                      <a:r>
                        <a:rPr lang="en-US" sz="2800" dirty="0" err="1" smtClean="0">
                          <a:solidFill>
                            <a:schemeClr val="tx1"/>
                          </a:solidFill>
                          <a:latin typeface="Times New Roman" panose="02020603050405020304" pitchFamily="18" charset="0"/>
                          <a:cs typeface="Times New Roman" panose="02020603050405020304" pitchFamily="18" charset="0"/>
                        </a:rPr>
                        <a:t>Khái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niệm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lực</a:t>
                      </a:r>
                      <a:r>
                        <a:rPr lang="en-US" sz="2800" dirty="0" smtClean="0">
                          <a:solidFill>
                            <a:schemeClr val="tx1"/>
                          </a:solidFill>
                          <a:latin typeface="Times New Roman" panose="02020603050405020304" pitchFamily="18" charset="0"/>
                          <a:cs typeface="Times New Roman" panose="02020603050405020304" pitchFamily="18" charset="0"/>
                        </a:rPr>
                        <a:t> ma </a:t>
                      </a:r>
                      <a:r>
                        <a:rPr lang="en-US" sz="2800" dirty="0" err="1" smtClean="0">
                          <a:solidFill>
                            <a:schemeClr val="tx1"/>
                          </a:solidFill>
                          <a:latin typeface="Times New Roman" panose="02020603050405020304" pitchFamily="18" charset="0"/>
                          <a:cs typeface="Times New Roman" panose="02020603050405020304" pitchFamily="18" charset="0"/>
                        </a:rPr>
                        <a:t>sát</a:t>
                      </a:r>
                      <a:endParaRPr lang="en-US" sz="2800" dirty="0" smtClean="0">
                        <a:solidFill>
                          <a:schemeClr val="tx1"/>
                        </a:solidFill>
                        <a:latin typeface="Times New Roman" pitchFamily="18" charset="0"/>
                        <a:cs typeface="Times New Roman" pitchFamily="18" charset="0"/>
                      </a:endParaRPr>
                    </a:p>
                  </a:txBody>
                  <a:tcPr marL="68580" marR="68580" marT="0" marB="0" anchor="ctr">
                    <a:solidFill>
                      <a:schemeClr val="accent1">
                        <a:lumMod val="20000"/>
                        <a:lumOff val="80000"/>
                      </a:schemeClr>
                    </a:solidFill>
                  </a:tcPr>
                </a:tc>
                <a:tc>
                  <a:txBody>
                    <a:bodyPr/>
                    <a:lstStyle/>
                    <a:p>
                      <a:endParaRPr lang="vi-VN" dirty="0"/>
                    </a:p>
                  </a:txBody>
                  <a:tcPr marL="68580" marR="68580" marT="0" marB="0">
                    <a:solidFill>
                      <a:schemeClr val="accent3">
                        <a:lumMod val="20000"/>
                        <a:lumOff val="80000"/>
                      </a:schemeClr>
                    </a:solidFill>
                  </a:tcPr>
                </a:tc>
                <a:extLst>
                  <a:ext uri="{0D108BD9-81ED-4DB2-BD59-A6C34878D82A}">
                    <a16:rowId xmlns:a16="http://schemas.microsoft.com/office/drawing/2014/main" val="463560105"/>
                  </a:ext>
                </a:extLst>
              </a:tr>
              <a:tr h="1562539">
                <a:tc>
                  <a:txBody>
                    <a:bodyPr/>
                    <a:lstStyle/>
                    <a:p>
                      <a:pPr algn="just">
                        <a:lnSpc>
                          <a:spcPct val="107000"/>
                        </a:lnSpc>
                        <a:spcAft>
                          <a:spcPts val="0"/>
                        </a:spcAft>
                      </a:pPr>
                      <a:r>
                        <a:rPr lang="en-US" sz="2800" b="1" dirty="0" err="1" smtClean="0">
                          <a:solidFill>
                            <a:schemeClr val="tx1"/>
                          </a:solidFill>
                          <a:latin typeface="Times New Roman" pitchFamily="18" charset="0"/>
                          <a:cs typeface="Times New Roman" pitchFamily="18" charset="0"/>
                        </a:rPr>
                        <a:t>Câu</a:t>
                      </a:r>
                      <a:r>
                        <a:rPr lang="en-US" sz="2800" b="1" dirty="0" smtClean="0">
                          <a:solidFill>
                            <a:schemeClr val="tx1"/>
                          </a:solidFill>
                          <a:latin typeface="Times New Roman" pitchFamily="18" charset="0"/>
                          <a:cs typeface="Times New Roman" pitchFamily="18" charset="0"/>
                        </a:rPr>
                        <a:t> 4: </a:t>
                      </a:r>
                      <a:r>
                        <a:rPr lang="en-US" sz="2800" dirty="0" err="1" smtClean="0">
                          <a:solidFill>
                            <a:schemeClr val="tx1"/>
                          </a:solidFill>
                          <a:latin typeface="Times New Roman" pitchFamily="18" charset="0"/>
                          <a:cs typeface="Times New Roman" pitchFamily="18" charset="0"/>
                        </a:rPr>
                        <a:t>Dựa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40.1, 40.2, </a:t>
                      </a:r>
                      <a:r>
                        <a:rPr lang="en-US" sz="2800" dirty="0" err="1" smtClean="0">
                          <a:solidFill>
                            <a:schemeClr val="tx1"/>
                          </a:solidFill>
                          <a:latin typeface="Times New Roman" pitchFamily="18" charset="0"/>
                          <a:cs typeface="Times New Roman" pitchFamily="18" charset="0"/>
                        </a:rPr>
                        <a:t>giải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thích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nguyên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xuất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ma </a:t>
                      </a:r>
                      <a:r>
                        <a:rPr lang="en-US" sz="2800" dirty="0" err="1" smtClean="0">
                          <a:solidFill>
                            <a:schemeClr val="tx1"/>
                          </a:solidFill>
                          <a:latin typeface="Times New Roman" pitchFamily="18" charset="0"/>
                          <a:cs typeface="Times New Roman" pitchFamily="18" charset="0"/>
                        </a:rPr>
                        <a:t>sát</a:t>
                      </a:r>
                      <a:r>
                        <a:rPr lang="en-US" sz="2800" dirty="0" smtClean="0">
                          <a:solidFill>
                            <a:schemeClr val="tx1"/>
                          </a:solidFill>
                          <a:latin typeface="Times New Roman" pitchFamily="18" charset="0"/>
                          <a:cs typeface="Times New Roman" pitchFamily="18" charset="0"/>
                        </a:rPr>
                        <a:t>?</a:t>
                      </a:r>
                    </a:p>
                  </a:txBody>
                  <a:tcPr marL="68580" marR="68580" marT="0" marB="0" anchor="ctr">
                    <a:solidFill>
                      <a:schemeClr val="bg2">
                        <a:lumMod val="90000"/>
                      </a:schemeClr>
                    </a:solidFill>
                  </a:tcPr>
                </a:tc>
                <a:tc>
                  <a:txBody>
                    <a:bodyPr/>
                    <a:lstStyle/>
                    <a:p>
                      <a:endParaRPr lang="vi-VN" dirty="0"/>
                    </a:p>
                  </a:txBody>
                  <a:tcPr marL="68580" marR="68580" marT="0" marB="0">
                    <a:solidFill>
                      <a:schemeClr val="accent4">
                        <a:lumMod val="20000"/>
                        <a:lumOff val="80000"/>
                      </a:schemeClr>
                    </a:solidFill>
                  </a:tcPr>
                </a:tc>
                <a:extLst>
                  <a:ext uri="{0D108BD9-81ED-4DB2-BD59-A6C34878D82A}">
                    <a16:rowId xmlns:a16="http://schemas.microsoft.com/office/drawing/2014/main" val="4196921172"/>
                  </a:ext>
                </a:extLst>
              </a:tr>
            </a:tbl>
          </a:graphicData>
        </a:graphic>
      </p:graphicFrame>
      <p:sp>
        <p:nvSpPr>
          <p:cNvPr id="5" name="Rectangle 4"/>
          <p:cNvSpPr/>
          <p:nvPr/>
        </p:nvSpPr>
        <p:spPr>
          <a:xfrm>
            <a:off x="5525811" y="853766"/>
            <a:ext cx="6385034" cy="954107"/>
          </a:xfrm>
          <a:prstGeom prst="rect">
            <a:avLst/>
          </a:prstGeom>
          <a:ln>
            <a:noFill/>
          </a:ln>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trở</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chuyển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động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mặt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tiếp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xúc</a:t>
            </a:r>
            <a:r>
              <a:rPr lang="en-US" sz="2800" b="1" dirty="0">
                <a:solidFill>
                  <a:srgbClr val="0000FF"/>
                </a:solidFill>
                <a:latin typeface="Times New Roman" panose="02020603050405020304" pitchFamily="18" charset="0"/>
                <a:cs typeface="Times New Roman" panose="02020603050405020304" pitchFamily="18" charset="0"/>
              </a:rPr>
              <a:t> </a:t>
            </a:r>
            <a:endParaRPr lang="vi-VN" sz="2800" b="1" dirty="0">
              <a:solidFill>
                <a:srgbClr val="0000FF"/>
              </a:solidFill>
            </a:endParaRPr>
          </a:p>
        </p:txBody>
      </p:sp>
      <p:sp>
        <p:nvSpPr>
          <p:cNvPr id="6" name="Rectangle 5"/>
          <p:cNvSpPr/>
          <p:nvPr/>
        </p:nvSpPr>
        <p:spPr>
          <a:xfrm>
            <a:off x="5470633" y="2425896"/>
            <a:ext cx="6558455" cy="1384995"/>
          </a:xfrm>
          <a:prstGeom prst="rect">
            <a:avLst/>
          </a:prstGeom>
          <a:noFill/>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Hình</a:t>
            </a:r>
            <a:r>
              <a:rPr lang="en-US" sz="2800" b="1" dirty="0" smtClean="0">
                <a:solidFill>
                  <a:srgbClr val="0000FF"/>
                </a:solidFill>
                <a:latin typeface="Times New Roman" panose="02020603050405020304" pitchFamily="18" charset="0"/>
                <a:cs typeface="Times New Roman" panose="02020603050405020304" pitchFamily="18" charset="0"/>
              </a:rPr>
              <a:t> 40.1 </a:t>
            </a:r>
            <a:r>
              <a:rPr lang="en-US" sz="2800" b="1" dirty="0" err="1" smtClean="0">
                <a:solidFill>
                  <a:srgbClr val="0000FF"/>
                </a:solidFill>
                <a:latin typeface="Times New Roman" panose="02020603050405020304" pitchFamily="18" charset="0"/>
                <a:cs typeface="Times New Roman" panose="02020603050405020304" pitchFamily="18" charset="0"/>
              </a:rPr>
              <a:t>mặt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tiếp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xúc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gồ</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ghề</a:t>
            </a:r>
            <a:endParaRPr lang="en-US" sz="2800" b="1" dirty="0" smtClean="0">
              <a:solidFill>
                <a:srgbClr val="0000FF"/>
              </a:solidFill>
              <a:latin typeface="Times New Roman" panose="02020603050405020304" pitchFamily="18" charset="0"/>
              <a:cs typeface="Times New Roman" panose="02020603050405020304" pitchFamily="18" charset="0"/>
            </a:endParaRPr>
          </a:p>
          <a:p>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Hình</a:t>
            </a:r>
            <a:r>
              <a:rPr lang="en-US" sz="2800" b="1" dirty="0" smtClean="0">
                <a:solidFill>
                  <a:srgbClr val="0000FF"/>
                </a:solidFill>
                <a:latin typeface="Times New Roman" panose="02020603050405020304" pitchFamily="18" charset="0"/>
                <a:cs typeface="Times New Roman" panose="02020603050405020304" pitchFamily="18" charset="0"/>
              </a:rPr>
              <a:t> 40.2 </a:t>
            </a:r>
            <a:r>
              <a:rPr lang="en-US" sz="2800" b="1" dirty="0" err="1">
                <a:solidFill>
                  <a:srgbClr val="0000FF"/>
                </a:solidFill>
                <a:latin typeface="Times New Roman" panose="02020603050405020304" pitchFamily="18" charset="0"/>
                <a:cs typeface="Times New Roman" panose="02020603050405020304" pitchFamily="18" charset="0"/>
              </a:rPr>
              <a:t>mặt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tiếp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xúc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nhẵn</a:t>
            </a:r>
            <a:endParaRPr lang="en-US" sz="2800" b="1" dirty="0" smtClean="0">
              <a:solidFill>
                <a:srgbClr val="0000FF"/>
              </a:solidFill>
              <a:latin typeface="Times New Roman" panose="02020603050405020304" pitchFamily="18" charset="0"/>
              <a:cs typeface="Times New Roman" panose="02020603050405020304" pitchFamily="18" charset="0"/>
            </a:endParaRPr>
          </a:p>
          <a:p>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lực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cản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trở</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chuyển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động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nhau</a:t>
            </a:r>
            <a:endParaRPr lang="vi-VN" sz="2800" b="1" dirty="0">
              <a:solidFill>
                <a:srgbClr val="0000FF"/>
              </a:solidFill>
            </a:endParaRPr>
          </a:p>
        </p:txBody>
      </p:sp>
      <p:sp>
        <p:nvSpPr>
          <p:cNvPr id="7" name="Rectangle 6"/>
          <p:cNvSpPr/>
          <p:nvPr/>
        </p:nvSpPr>
        <p:spPr>
          <a:xfrm>
            <a:off x="5486400" y="3879520"/>
            <a:ext cx="6385034" cy="1077218"/>
          </a:xfrm>
          <a:prstGeom prst="rect">
            <a:avLst/>
          </a:prstGeom>
        </p:spPr>
        <p:txBody>
          <a:bodyPr wrap="square">
            <a:spAutoFit/>
          </a:bodyPr>
          <a:lstStyle/>
          <a:p>
            <a:pPr algn="just"/>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ma </a:t>
            </a:r>
            <a:r>
              <a:rPr lang="en-US" sz="3200" b="1" dirty="0" err="1">
                <a:solidFill>
                  <a:srgbClr val="0033CC"/>
                </a:solidFill>
                <a:latin typeface="Times New Roman" pitchFamily="18" charset="0"/>
                <a:cs typeface="Times New Roman" pitchFamily="18" charset="0"/>
              </a:rPr>
              <a:t>sát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là</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tiếp</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xúc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xuất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hiện</a:t>
            </a:r>
            <a:r>
              <a:rPr lang="en-US" sz="3200" b="1" dirty="0">
                <a:solidFill>
                  <a:srgbClr val="0033CC"/>
                </a:solidFill>
                <a:latin typeface="Times New Roman" pitchFamily="18" charset="0"/>
                <a:cs typeface="Times New Roman" pitchFamily="18" charset="0"/>
              </a:rPr>
              <a:t> ở </a:t>
            </a:r>
            <a:r>
              <a:rPr lang="en-US" sz="3200" b="1" dirty="0" err="1">
                <a:solidFill>
                  <a:srgbClr val="0033CC"/>
                </a:solidFill>
                <a:latin typeface="Times New Roman" pitchFamily="18" charset="0"/>
                <a:cs typeface="Times New Roman" pitchFamily="18" charset="0"/>
              </a:rPr>
              <a:t>bề</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mặt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tiếp</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xúc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giữa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hai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a:t>
            </a:r>
          </a:p>
        </p:txBody>
      </p:sp>
      <p:sp>
        <p:nvSpPr>
          <p:cNvPr id="8" name="Rectangle 7"/>
          <p:cNvSpPr/>
          <p:nvPr/>
        </p:nvSpPr>
        <p:spPr>
          <a:xfrm>
            <a:off x="5423342" y="4945905"/>
            <a:ext cx="6542688" cy="1569660"/>
          </a:xfrm>
          <a:prstGeom prst="rect">
            <a:avLst/>
          </a:prstGeom>
          <a:noFill/>
        </p:spPr>
        <p:txBody>
          <a:bodyPr wrap="square">
            <a:spAutoFit/>
          </a:bodyPr>
          <a:lstStyle/>
          <a:p>
            <a:pPr algn="just"/>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Nguyên</a:t>
            </a:r>
            <a:r>
              <a:rPr lang="en-US" sz="3200" b="1" dirty="0" smtClean="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nhân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xuất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hiện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ma </a:t>
            </a:r>
            <a:r>
              <a:rPr lang="en-US" sz="3200" b="1" dirty="0" err="1">
                <a:solidFill>
                  <a:srgbClr val="0033CC"/>
                </a:solidFill>
                <a:latin typeface="Times New Roman" pitchFamily="18" charset="0"/>
                <a:cs typeface="Times New Roman" pitchFamily="18" charset="0"/>
              </a:rPr>
              <a:t>sát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đó</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là</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sự</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tương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tác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giữa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bề</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mặt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hai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endParaRPr lang="en-US" sz="3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81654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106" y="988368"/>
            <a:ext cx="2159566" cy="646331"/>
          </a:xfrm>
          <a:prstGeom prst="rect">
            <a:avLst/>
          </a:prstGeom>
          <a:noFill/>
        </p:spPr>
        <p:txBody>
          <a:bodyPr wrap="none" rtlCol="0">
            <a:spAutoFit/>
          </a:bodyPr>
          <a:lstStyle/>
          <a:p>
            <a:r>
              <a:rPr lang="en-US" sz="3600" b="1" dirty="0" err="1" smtClean="0">
                <a:solidFill>
                  <a:srgbClr val="FF0000"/>
                </a:solidFill>
                <a:latin typeface="Times New Roman" pitchFamily="18" charset="0"/>
                <a:cs typeface="Times New Roman" pitchFamily="18" charset="0"/>
              </a:rPr>
              <a:t>Kết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luận</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3" name="Rectangle 2"/>
          <p:cNvSpPr/>
          <p:nvPr/>
        </p:nvSpPr>
        <p:spPr>
          <a:xfrm>
            <a:off x="351692" y="1947239"/>
            <a:ext cx="5533293" cy="3539430"/>
          </a:xfrm>
          <a:prstGeom prst="rect">
            <a:avLst/>
          </a:prstGeom>
        </p:spPr>
        <p:txBody>
          <a:bodyPr wrap="square">
            <a:spAutoFit/>
          </a:bodyPr>
          <a:lstStyle/>
          <a:p>
            <a:pPr algn="just"/>
            <a:r>
              <a:rPr lang="en-US" sz="3200" b="1" dirty="0" smtClean="0">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Lực</a:t>
            </a:r>
            <a:r>
              <a:rPr lang="en-US" sz="3200" b="1" dirty="0" smtClean="0">
                <a:solidFill>
                  <a:srgbClr val="0000FF"/>
                </a:solidFill>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ở </a:t>
            </a:r>
            <a:r>
              <a:rPr lang="en-US" sz="3200" b="1" dirty="0" err="1">
                <a:solidFill>
                  <a:srgbClr val="0000FF"/>
                </a:solidFill>
                <a:latin typeface="Times New Roman" pitchFamily="18" charset="0"/>
                <a:cs typeface="Times New Roman" pitchFamily="18" charset="0"/>
              </a:rPr>
              <a:t>bề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giữa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hai</a:t>
            </a:r>
            <a:r>
              <a:rPr lang="en-US" sz="3200" b="1" dirty="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vật</a:t>
            </a:r>
            <a:r>
              <a:rPr lang="en-US" sz="3200" b="1" dirty="0" smtClean="0">
                <a:solidFill>
                  <a:srgbClr val="0000FF"/>
                </a:solidFill>
                <a:latin typeface="Times New Roman" pitchFamily="18" charset="0"/>
                <a:cs typeface="Times New Roman" pitchFamily="18" charset="0"/>
              </a:rPr>
              <a:t>.</a:t>
            </a:r>
          </a:p>
          <a:p>
            <a:pPr algn="just"/>
            <a:endParaRPr lang="en-US" sz="3200" dirty="0">
              <a:solidFill>
                <a:srgbClr val="0000FF"/>
              </a:solidFill>
              <a:latin typeface="Times New Roman" pitchFamily="18" charset="0"/>
              <a:cs typeface="Times New Roman" pitchFamily="18" charset="0"/>
            </a:endParaRPr>
          </a:p>
          <a:p>
            <a:pPr algn="just"/>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Nguyên</a:t>
            </a:r>
            <a:r>
              <a:rPr lang="en-US" sz="3200" b="1" dirty="0" smtClean="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nhân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sự</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tương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giữa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hai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endParaRPr lang="en-US" sz="3200" dirty="0">
              <a:solidFill>
                <a:srgbClr val="0000FF"/>
              </a:solidFill>
              <a:latin typeface="Times New Roman" pitchFamily="18" charset="0"/>
              <a:cs typeface="Times New Roman" pitchFamily="18" charset="0"/>
            </a:endParaRPr>
          </a:p>
        </p:txBody>
      </p:sp>
      <p:sp>
        <p:nvSpPr>
          <p:cNvPr id="4" name="TextBox 3"/>
          <p:cNvSpPr txBox="1"/>
          <p:nvPr/>
        </p:nvSpPr>
        <p:spPr>
          <a:xfrm>
            <a:off x="9031" y="0"/>
            <a:ext cx="4860626" cy="646331"/>
          </a:xfrm>
          <a:prstGeom prst="rect">
            <a:avLst/>
          </a:prstGeom>
          <a:noFill/>
        </p:spPr>
        <p:txBody>
          <a:bodyPr wrap="none" rtlCol="0">
            <a:spAutoFit/>
          </a:bodyPr>
          <a:lstStyle/>
          <a:p>
            <a:r>
              <a:rPr lang="en-US" sz="3600" b="1" dirty="0" smtClean="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Khái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niệm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smtClean="0">
                <a:solidFill>
                  <a:srgbClr val="FF0000"/>
                </a:solidFill>
                <a:latin typeface="Times New Roman" pitchFamily="18" charset="0"/>
                <a:cs typeface="Times New Roman" pitchFamily="18" charset="0"/>
              </a:rPr>
              <a:t>sát</a:t>
            </a:r>
            <a:endParaRPr lang="en-US" sz="3600" b="1" dirty="0" smtClean="0">
              <a:solidFill>
                <a:srgbClr val="FF0000"/>
              </a:solidFill>
              <a:latin typeface="Times New Roman" pitchFamily="18" charset="0"/>
              <a:cs typeface="Times New Roman" pitchFamily="18" charset="0"/>
            </a:endParaRPr>
          </a:p>
        </p:txBody>
      </p:sp>
      <p:pic>
        <p:nvPicPr>
          <p:cNvPr id="5" name="Shape 2668"/>
          <p:cNvPicPr/>
          <p:nvPr/>
        </p:nvPicPr>
        <p:blipFill>
          <a:blip r:embed="rId2" cstate="print"/>
          <a:stretch/>
        </p:blipFill>
        <p:spPr>
          <a:xfrm>
            <a:off x="6548285" y="1907458"/>
            <a:ext cx="5449276" cy="1289513"/>
          </a:xfrm>
          <a:prstGeom prst="rect">
            <a:avLst/>
          </a:prstGeom>
        </p:spPr>
      </p:pic>
      <p:pic>
        <p:nvPicPr>
          <p:cNvPr id="6" name="Shape 2672"/>
          <p:cNvPicPr/>
          <p:nvPr/>
        </p:nvPicPr>
        <p:blipFill>
          <a:blip r:embed="rId3" cstate="print"/>
          <a:stretch/>
        </p:blipFill>
        <p:spPr>
          <a:xfrm>
            <a:off x="6548286" y="3669323"/>
            <a:ext cx="5449276" cy="1295967"/>
          </a:xfrm>
          <a:prstGeom prst="rect">
            <a:avLst/>
          </a:prstGeom>
        </p:spPr>
      </p:pic>
      <p:grpSp>
        <p:nvGrpSpPr>
          <p:cNvPr id="7" name="Group 6"/>
          <p:cNvGrpSpPr/>
          <p:nvPr/>
        </p:nvGrpSpPr>
        <p:grpSpPr>
          <a:xfrm>
            <a:off x="9893607" y="2710862"/>
            <a:ext cx="905771" cy="111166"/>
            <a:chOff x="10634587" y="2285193"/>
            <a:chExt cx="738554" cy="98002"/>
          </a:xfrm>
        </p:grpSpPr>
        <p:cxnSp>
          <p:nvCxnSpPr>
            <p:cNvPr id="8" name="Straight Arrow Connector 7"/>
            <p:cNvCxnSpPr/>
            <p:nvPr/>
          </p:nvCxnSpPr>
          <p:spPr>
            <a:xfrm>
              <a:off x="10634587" y="2336839"/>
              <a:ext cx="738554" cy="11723"/>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0634587" y="2285193"/>
              <a:ext cx="89095" cy="9800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 name="Group 9"/>
          <p:cNvGrpSpPr/>
          <p:nvPr/>
        </p:nvGrpSpPr>
        <p:grpSpPr>
          <a:xfrm>
            <a:off x="9846311" y="4460834"/>
            <a:ext cx="669289" cy="126932"/>
            <a:chOff x="10634587" y="2285193"/>
            <a:chExt cx="738554" cy="98002"/>
          </a:xfrm>
        </p:grpSpPr>
        <p:cxnSp>
          <p:nvCxnSpPr>
            <p:cNvPr id="11" name="Straight Arrow Connector 10"/>
            <p:cNvCxnSpPr/>
            <p:nvPr/>
          </p:nvCxnSpPr>
          <p:spPr>
            <a:xfrm>
              <a:off x="10634587" y="2336839"/>
              <a:ext cx="738554" cy="11723"/>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634587" y="2285193"/>
              <a:ext cx="89095" cy="9800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16818567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983" y="326216"/>
            <a:ext cx="4232249" cy="646331"/>
          </a:xfrm>
          <a:prstGeom prst="rect">
            <a:avLst/>
          </a:prstGeom>
          <a:noFill/>
        </p:spPr>
        <p:txBody>
          <a:bodyPr wrap="none" rtlCol="0">
            <a:spAutoFit/>
          </a:bodyPr>
          <a:lstStyle/>
          <a:p>
            <a:r>
              <a:rPr lang="en-US" sz="3600" b="1" dirty="0" err="1" smtClean="0">
                <a:solidFill>
                  <a:srgbClr val="FF0000"/>
                </a:solidFill>
                <a:latin typeface="Times New Roman" pitchFamily="18" charset="0"/>
                <a:cs typeface="Times New Roman" pitchFamily="18" charset="0"/>
              </a:rPr>
              <a:t>Ví</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dụ</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lực</a:t>
            </a:r>
            <a:r>
              <a:rPr lang="en-US" sz="3600" b="1" dirty="0" smtClean="0">
                <a:solidFill>
                  <a:srgbClr val="FF0000"/>
                </a:solidFill>
                <a:latin typeface="Times New Roman" pitchFamily="18" charset="0"/>
                <a:cs typeface="Times New Roman" pitchFamily="18" charset="0"/>
              </a:rPr>
              <a:t> ma </a:t>
            </a:r>
            <a:r>
              <a:rPr lang="en-US" sz="3600" b="1" dirty="0" err="1" smtClean="0">
                <a:solidFill>
                  <a:srgbClr val="FF0000"/>
                </a:solidFill>
                <a:latin typeface="Times New Roman" pitchFamily="18" charset="0"/>
                <a:cs typeface="Times New Roman" pitchFamily="18" charset="0"/>
              </a:rPr>
              <a:t>sát</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pic>
        <p:nvPicPr>
          <p:cNvPr id="6" name="Shape 2700"/>
          <p:cNvPicPr/>
          <p:nvPr/>
        </p:nvPicPr>
        <p:blipFill rotWithShape="1">
          <a:blip r:embed="rId2" cstate="print"/>
          <a:srcRect r="45895"/>
          <a:stretch/>
        </p:blipFill>
        <p:spPr>
          <a:xfrm>
            <a:off x="78831" y="1450429"/>
            <a:ext cx="6025662" cy="4610402"/>
          </a:xfrm>
          <a:prstGeom prst="rect">
            <a:avLst/>
          </a:prstGeom>
        </p:spPr>
      </p:pic>
      <p:pic>
        <p:nvPicPr>
          <p:cNvPr id="7" name="Picture 10" descr="NVSP08%20Viet%20bang%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4493" y="1450429"/>
            <a:ext cx="5956128" cy="461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68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1951</TotalTime>
  <Words>2356</Words>
  <Application>Microsoft Office PowerPoint</Application>
  <PresentationFormat>Widescreen</PresentationFormat>
  <Paragraphs>214</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Quattrocento Sans</vt:lpstr>
      <vt:lpstr>VNI-Times</vt:lpstr>
      <vt:lpstr>Arial</vt:lpstr>
      <vt:lpstr>Calibri</vt:lpstr>
      <vt:lpstr>Calibri Light</vt:lpstr>
      <vt:lpstr>Segoe UI</vt:lpstr>
      <vt:lpstr>Times New Roman</vt:lpstr>
      <vt:lpstr>Office Theme</vt:lpstr>
      <vt:lpstr>Tiết 113: Lực ma sát Lớp 6C – ngày 29/3/2024</vt:lpstr>
      <vt:lpstr>PowerPoint Presentation</vt:lpstr>
      <vt:lpstr>PowerPoint Presentation</vt:lpstr>
      <vt:lpstr>Bài 40  LỰC MA SÁT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9:  SỰ ĐA DẠNG VÀ CÁC THỂ CƠ BẢN CỦA CHẤT. TÍNH CHẤT CỦA CHẤT</dc:title>
  <dc:creator>Admin</dc:creator>
  <cp:lastModifiedBy>DatPhan</cp:lastModifiedBy>
  <cp:revision>222</cp:revision>
  <dcterms:created xsi:type="dcterms:W3CDTF">2021-02-06T13:24:47Z</dcterms:created>
  <dcterms:modified xsi:type="dcterms:W3CDTF">2024-05-06T14:50:15Z</dcterms:modified>
</cp:coreProperties>
</file>