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88" r:id="rId4"/>
    <p:sldId id="268" r:id="rId5"/>
    <p:sldId id="271" r:id="rId6"/>
    <p:sldId id="261" r:id="rId7"/>
    <p:sldId id="257" r:id="rId8"/>
    <p:sldId id="277" r:id="rId9"/>
    <p:sldId id="259" r:id="rId10"/>
    <p:sldId id="258" r:id="rId11"/>
    <p:sldId id="276" r:id="rId12"/>
    <p:sldId id="262" r:id="rId13"/>
    <p:sldId id="263" r:id="rId14"/>
    <p:sldId id="264" r:id="rId15"/>
    <p:sldId id="260" r:id="rId16"/>
    <p:sldId id="285" r:id="rId17"/>
    <p:sldId id="272" r:id="rId18"/>
    <p:sldId id="281" r:id="rId19"/>
    <p:sldId id="270" r:id="rId20"/>
    <p:sldId id="266" r:id="rId21"/>
    <p:sldId id="282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06BF-0BCE-45E6-90E1-1A7364F480CF}" type="datetimeFigureOut">
              <a:rPr lang="en-US" smtClean="0"/>
              <a:t>07/05/2024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ADC17-7922-4818-BE96-D22E201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DC17-7922-4818-BE96-D22E201FF4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DC17-7922-4818-BE96-D22E201FF4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1in=52cm, </a:t>
            </a:r>
            <a:r>
              <a:rPr lang="en-US" dirty="0" err="1" smtClean="0"/>
              <a:t>vậy</a:t>
            </a:r>
            <a:r>
              <a:rPr lang="en-US" baseline="0" dirty="0" smtClean="0"/>
              <a:t> 52in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m?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2,54x52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vi,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cm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, chia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ntn</a:t>
            </a:r>
            <a:r>
              <a:rPr lang="en-US" baseline="0" dirty="0" smtClean="0"/>
              <a:t>?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DC17-7922-4818-BE96-D22E201FF4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DC17-7922-4818-BE96-D22E201FF4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DC17-7922-4818-BE96-D22E201FF4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ngang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dọc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nháp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DC17-7922-4818-BE96-D22E201FF4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4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DC17-7922-4818-BE96-D22E201FF4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39.png"/><Relationship Id="rId33" Type="http://schemas.openxmlformats.org/officeDocument/2006/relationships/image" Target="../media/image38.png"/><Relationship Id="rId17" Type="http://schemas.openxmlformats.org/officeDocument/2006/relationships/image" Target="../media/image63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7.png"/><Relationship Id="rId28" Type="http://schemas.openxmlformats.org/officeDocument/2006/relationships/image" Target="../media/image36.png"/><Relationship Id="rId10" Type="http://schemas.openxmlformats.org/officeDocument/2006/relationships/image" Target="../media/image35.png"/><Relationship Id="rId31" Type="http://schemas.openxmlformats.org/officeDocument/2006/relationships/image" Target="../media/image40.svg"/><Relationship Id="rId9" Type="http://schemas.openxmlformats.org/officeDocument/2006/relationships/image" Target="../media/image18.svg"/><Relationship Id="rId27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3.svg"/><Relationship Id="rId4" Type="http://schemas.openxmlformats.org/officeDocument/2006/relationships/image" Target="../media/image41.png"/><Relationship Id="rId9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0.svg"/><Relationship Id="rId3" Type="http://schemas.openxmlformats.org/officeDocument/2006/relationships/image" Target="../media/image10.svg"/><Relationship Id="rId7" Type="http://schemas.openxmlformats.org/officeDocument/2006/relationships/image" Target="../media/image64.svg"/><Relationship Id="rId12" Type="http://schemas.openxmlformats.org/officeDocument/2006/relationships/image" Target="../media/image48.png"/><Relationship Id="rId17" Type="http://schemas.openxmlformats.org/officeDocument/2006/relationships/image" Target="../media/image74.svg"/><Relationship Id="rId2" Type="http://schemas.openxmlformats.org/officeDocument/2006/relationships/image" Target="../media/image30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66.sv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599" y="2476500"/>
            <a:ext cx="13258799" cy="528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THẦY CÔ VÀ CÁC EM 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2700" y="1783656"/>
            <a:ext cx="9144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8,15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(- 4,26)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19,427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3400" y="479749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8780" y="5536820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8,15 . (- 4,26) = - (8,15 . 4,26)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= - 34,719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19,427 . 1,8 = 34,9686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0" y="1090614"/>
            <a:ext cx="4381500" cy="438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6621428"/>
            <a:ext cx="1324945" cy="2990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1790700"/>
            <a:ext cx="16535400" cy="777240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0823">
            <a:off x="15605825" y="7950420"/>
            <a:ext cx="2761346" cy="2168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682079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66441" y="1871124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3238" y="1906276"/>
            <a:ext cx="1319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4445337" y="-170747"/>
            <a:ext cx="2635444" cy="26776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2544" y="3590621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a.b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b.a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a.b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).c = a.(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b.c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a.1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1.a = 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a;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6463" y="2749162"/>
            <a:ext cx="374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3541" y="3562175"/>
            <a:ext cx="83296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phối của phép nhân đối với phép cộng và phép trừ:</a:t>
            </a:r>
          </a:p>
          <a:p>
            <a:pPr algn="just">
              <a:lnSpc>
                <a:spcPct val="150000"/>
              </a:lnSpc>
            </a:pPr>
            <a:r>
              <a:rPr lang="de-DE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.(b + c) = ab + ac;</a:t>
            </a:r>
          </a:p>
          <a:p>
            <a:pPr algn="just">
              <a:lnSpc>
                <a:spcPct val="150000"/>
              </a:lnSpc>
            </a:pP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a.(b – c) = ab – ac.</a:t>
            </a:r>
          </a:p>
          <a:p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8" grpId="0"/>
      <p:bldP spid="1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9" name="Group 9"/>
          <p:cNvGrpSpPr/>
          <p:nvPr/>
        </p:nvGrpSpPr>
        <p:grpSpPr>
          <a:xfrm>
            <a:off x="4876800" y="4360482"/>
            <a:ext cx="12382500" cy="4240006"/>
            <a:chOff x="0" y="0"/>
            <a:chExt cx="2745176" cy="7465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24000" y="723900"/>
            <a:ext cx="15735300" cy="3429000"/>
            <a:chOff x="0" y="0"/>
            <a:chExt cx="2745176" cy="7465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" y="5600700"/>
            <a:ext cx="5562600" cy="33679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931481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12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0,125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14 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76800" y="4355903"/>
            <a:ext cx="123825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0,25. 12 = 0,25 . 4 . 3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=(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0,25 .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 . 3 = 3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0,125 . 14 . 36 = 0,125 . 2 . 7 . 4 . 9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(0,125 . 2 . 4) . (7 . 9) = 1 . 63 = 63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73195" y="247650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993360" y="5079976"/>
            <a:ext cx="5940942" cy="44935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0" y="8763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53160" y="20955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9" y="2236857"/>
            <a:ext cx="10725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247,68 : 144.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37719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247,68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3235" y="37719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0" y="3535859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610100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6258" y="4932597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103 6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398" y="497645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1,72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41393" y="581610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2 88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9985" y="6585542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14502" y="7584562"/>
            <a:ext cx="62007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247,68 : 144 = 1,72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0" grpId="0"/>
      <p:bldP spid="31" grpId="0"/>
      <p:bldP spid="36" grpId="0"/>
      <p:bldP spid="37" grpId="0"/>
      <p:bldP spid="38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2" name="Rounded Rectangle 11"/>
          <p:cNvSpPr/>
          <p:nvPr/>
        </p:nvSpPr>
        <p:spPr>
          <a:xfrm>
            <a:off x="1905000" y="1028700"/>
            <a:ext cx="14859000" cy="701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5760" y="1725543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866900"/>
            <a:ext cx="1059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311,01 : 0,3.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3502" y="3287006"/>
            <a:ext cx="231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311,0,1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2235" y="328700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63000" y="3050965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4125206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72377" y="4012566"/>
            <a:ext cx="1832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81432" y="4483284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1036,7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6586" y="4681076"/>
            <a:ext cx="1688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2 0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1685" y="6101182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3502" y="7099668"/>
            <a:ext cx="6630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311,01 : 0,3 = 1036,7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7907" y="5331741"/>
            <a:ext cx="1688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412321" y="382335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72032" y="378305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7549848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3320" y="1469610"/>
            <a:ext cx="9144000" cy="7092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1" dirty="0"/>
              <a:t>Bước 1. </a:t>
            </a:r>
            <a:r>
              <a:rPr lang="vi-VN" sz="4400" dirty="0"/>
              <a:t>Số chia có bao nhiêu chữ số sau dấu “,” thì ta chuyển dấu “,” ở số bị chia sang bên phải bấy nhiêu chữ số (nếu số bị chia không đủ vị trí để chuyển dấu thì ta điền thêm những chữ số 0 vào bên phải của số đó) </a:t>
            </a:r>
            <a:endParaRPr lang="en-US" sz="4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2835691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402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751320" y="4533900"/>
            <a:ext cx="10607040" cy="4011225"/>
            <a:chOff x="0" y="0"/>
            <a:chExt cx="2968132" cy="682310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7384526" y="1460758"/>
            <a:ext cx="9401587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1" dirty="0"/>
              <a:t>Bước 2. </a:t>
            </a:r>
            <a:r>
              <a:rPr lang="vi-VN" sz="4400" dirty="0"/>
              <a:t>Bỏ đi dấu ở số chia, ta nhận được số nguyên </a:t>
            </a:r>
            <a:r>
              <a:rPr lang="vi-VN" sz="4400" dirty="0" smtClean="0"/>
              <a:t>dương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384525" y="4629515"/>
            <a:ext cx="9401587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Đem số nhận được ở </a:t>
            </a:r>
            <a:r>
              <a:rPr lang="vi-VN" sz="4400" i="1" dirty="0"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chia cho số nguyên dương nhận được ở </a:t>
            </a:r>
            <a:r>
              <a:rPr lang="vi-VN" sz="4400" i="1" dirty="0"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, ta có thương cần tìm.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43000" y="1181100"/>
            <a:ext cx="16078200" cy="8001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89336">
            <a:off x="13727520" y="8201486"/>
            <a:ext cx="5124006" cy="11882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1679" y="3811416"/>
            <a:ext cx="10924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Quy tắc chia hai số thập phân (cùng dấu hoặc khác dấu) được thực hiện giống như quy tắc chia hai số nguyên.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2797" y="25301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4" y="7519711"/>
            <a:ext cx="2503120" cy="230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399">
            <a:off x="1072985" y="5895056"/>
            <a:ext cx="1528298" cy="2408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14" y="-29337"/>
            <a:ext cx="2404984" cy="29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1825023" y="4049895"/>
            <a:ext cx="5116070" cy="7242119"/>
            <a:chOff x="0" y="0"/>
            <a:chExt cx="2706649" cy="4703261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2710862" cy="4703261"/>
            </a:xfrm>
            <a:custGeom>
              <a:avLst/>
              <a:gdLst/>
              <a:ahLst/>
              <a:cxnLst/>
              <a:rect l="l" t="t" r="r" b="b"/>
              <a:pathLst>
                <a:path w="2710862" h="4703261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68932"/>
                    <a:pt x="2701715" y="3940677"/>
                  </a:cubicBezTo>
                  <a:cubicBezTo>
                    <a:pt x="2701715" y="4154835"/>
                    <a:pt x="2710862" y="4454014"/>
                    <a:pt x="2710862" y="4454014"/>
                  </a:cubicBezTo>
                  <a:cubicBezTo>
                    <a:pt x="2710862" y="4582683"/>
                    <a:pt x="2706693" y="4703261"/>
                    <a:pt x="2453855" y="4695126"/>
                  </a:cubicBezTo>
                  <a:cubicBezTo>
                    <a:pt x="2453855" y="4695126"/>
                    <a:pt x="2077383" y="4674828"/>
                    <a:pt x="1758641" y="4682426"/>
                  </a:cubicBezTo>
                  <a:cubicBezTo>
                    <a:pt x="1073704" y="4690561"/>
                    <a:pt x="304023" y="4703261"/>
                    <a:pt x="304023" y="4703261"/>
                  </a:cubicBezTo>
                  <a:cubicBezTo>
                    <a:pt x="132548" y="4703261"/>
                    <a:pt x="4213" y="4602192"/>
                    <a:pt x="8532" y="4399644"/>
                  </a:cubicBezTo>
                  <a:cubicBezTo>
                    <a:pt x="8532" y="4399644"/>
                    <a:pt x="9630" y="3901103"/>
                    <a:pt x="4815" y="13304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8" name="Group 8"/>
          <p:cNvGrpSpPr/>
          <p:nvPr/>
        </p:nvGrpSpPr>
        <p:grpSpPr>
          <a:xfrm rot="16200000">
            <a:off x="11048263" y="-1942363"/>
            <a:ext cx="3887674" cy="9067800"/>
            <a:chOff x="0" y="0"/>
            <a:chExt cx="4340455" cy="8111803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4348114" cy="8111803"/>
            </a:xfrm>
            <a:custGeom>
              <a:avLst/>
              <a:gdLst/>
              <a:ahLst/>
              <a:cxnLst/>
              <a:rect l="l" t="t" r="r" b="b"/>
              <a:pathLst>
                <a:path w="4348114" h="8111803">
                  <a:moveTo>
                    <a:pt x="3841675" y="8094884"/>
                  </a:moveTo>
                  <a:cubicBezTo>
                    <a:pt x="3841675" y="8094884"/>
                    <a:pt x="3604679" y="8084915"/>
                    <a:pt x="3242540" y="8098359"/>
                  </a:cubicBezTo>
                  <a:cubicBezTo>
                    <a:pt x="2880402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795126" y="0"/>
                    <a:pt x="3795126" y="0"/>
                  </a:cubicBezTo>
                  <a:cubicBezTo>
                    <a:pt x="4107027" y="0"/>
                    <a:pt x="4340455" y="101069"/>
                    <a:pt x="4332598" y="303616"/>
                  </a:cubicBezTo>
                  <a:cubicBezTo>
                    <a:pt x="4332598" y="303616"/>
                    <a:pt x="4330603" y="5078045"/>
                    <a:pt x="4339358" y="7154834"/>
                  </a:cubicBezTo>
                  <a:cubicBezTo>
                    <a:pt x="4348114" y="7448135"/>
                    <a:pt x="4301566" y="7781207"/>
                    <a:pt x="4301566" y="7781207"/>
                  </a:cubicBezTo>
                  <a:cubicBezTo>
                    <a:pt x="4298600" y="7961232"/>
                    <a:pt x="4087097" y="8094884"/>
                    <a:pt x="3841675" y="80948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446957" y="-1037254"/>
            <a:ext cx="3881271" cy="7251185"/>
            <a:chOff x="0" y="0"/>
            <a:chExt cx="4642964" cy="8111803"/>
          </a:xfrm>
        </p:grpSpPr>
        <p:sp>
          <p:nvSpPr>
            <p:cNvPr id="13" name="Freeform 13"/>
            <p:cNvSpPr/>
            <p:nvPr/>
          </p:nvSpPr>
          <p:spPr>
            <a:xfrm>
              <a:off x="-1" y="0"/>
              <a:ext cx="4650623" cy="8111803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6" name="Group 16"/>
          <p:cNvGrpSpPr/>
          <p:nvPr/>
        </p:nvGrpSpPr>
        <p:grpSpPr>
          <a:xfrm rot="16200000">
            <a:off x="10431030" y="3134019"/>
            <a:ext cx="5122141" cy="9067798"/>
            <a:chOff x="0" y="0"/>
            <a:chExt cx="2706649" cy="4709557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2710862" cy="4709557"/>
            </a:xfrm>
            <a:custGeom>
              <a:avLst/>
              <a:gdLst/>
              <a:ahLst/>
              <a:cxnLst/>
              <a:rect l="l" t="t" r="r" b="b"/>
              <a:pathLst>
                <a:path w="2710862" h="4709557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74142"/>
                    <a:pt x="2701715" y="3946973"/>
                  </a:cubicBezTo>
                  <a:cubicBezTo>
                    <a:pt x="2701715" y="4161131"/>
                    <a:pt x="2710862" y="4460310"/>
                    <a:pt x="2710862" y="4460310"/>
                  </a:cubicBezTo>
                  <a:cubicBezTo>
                    <a:pt x="2710862" y="4588979"/>
                    <a:pt x="2706693" y="4709557"/>
                    <a:pt x="2453855" y="4701422"/>
                  </a:cubicBezTo>
                  <a:cubicBezTo>
                    <a:pt x="2453855" y="4701422"/>
                    <a:pt x="2077383" y="4681124"/>
                    <a:pt x="1758641" y="4688722"/>
                  </a:cubicBezTo>
                  <a:cubicBezTo>
                    <a:pt x="1073704" y="4696857"/>
                    <a:pt x="304023" y="4709557"/>
                    <a:pt x="304023" y="4709557"/>
                  </a:cubicBezTo>
                  <a:cubicBezTo>
                    <a:pt x="132548" y="4709557"/>
                    <a:pt x="4213" y="4608488"/>
                    <a:pt x="8532" y="4405940"/>
                  </a:cubicBezTo>
                  <a:cubicBezTo>
                    <a:pt x="8532" y="4405940"/>
                    <a:pt x="9630" y="3907399"/>
                    <a:pt x="4815" y="13313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557323" y="1072575"/>
            <a:ext cx="5660539" cy="302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</a:rPr>
              <a:t>Thương của hai số thập phân cùng dấu luôn là số dương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28248" y="5818409"/>
            <a:ext cx="5889614" cy="302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solidFill>
                  <a:schemeClr val="bg1"/>
                </a:solidFill>
              </a:rPr>
              <a:t>Thương </a:t>
            </a:r>
            <a:r>
              <a:rPr lang="vi-VN" sz="4400" dirty="0">
                <a:solidFill>
                  <a:schemeClr val="bg1"/>
                </a:solidFill>
              </a:rPr>
              <a:t>của hai số thập phân khác dấu luôn là một số âm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01" y="1403656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chia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24901" y="5058344"/>
            <a:ext cx="8763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Khi </a:t>
            </a:r>
            <a:r>
              <a:rPr lang="vi-VN" sz="4400" dirty="0" smtClean="0"/>
              <a:t>chia hai </a:t>
            </a:r>
            <a:r>
              <a:rPr lang="vi-VN" sz="4400" dirty="0"/>
              <a:t>số thập phân khác dấu, </a:t>
            </a:r>
            <a:r>
              <a:rPr lang="vi-VN" sz="4400" dirty="0" smtClean="0"/>
              <a:t>ta</a:t>
            </a:r>
            <a:r>
              <a:rPr lang="en-US" sz="4400" dirty="0" smtClean="0"/>
              <a:t> </a:t>
            </a:r>
            <a:r>
              <a:rPr lang="vi-VN" sz="4400" dirty="0" smtClean="0"/>
              <a:t>thực </a:t>
            </a:r>
            <a:r>
              <a:rPr lang="vi-VN" sz="4400" dirty="0"/>
              <a:t>hiện phép chia giữa số dương với số đối của số âm rồi thêm dấu “-” trước kết quả nhận được.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14400" y="647700"/>
            <a:ext cx="16611600" cy="8915400"/>
            <a:chOff x="0" y="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10612">
            <a:off x="427374" y="500566"/>
            <a:ext cx="1387832" cy="1504425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7091352" y="769000"/>
            <a:ext cx="697446" cy="1177123"/>
          </a:xfrm>
          <a:prstGeom prst="rect">
            <a:avLst/>
          </a:prstGeom>
        </p:spPr>
      </p:pic>
      <p:pic>
        <p:nvPicPr>
          <p:cNvPr id="48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579568">
            <a:off x="15709462" y="8830409"/>
            <a:ext cx="2104332" cy="14653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9511" y="1252779"/>
            <a:ext cx="117348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(- 17,01) : ( 12,15)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(- 15,175) : 12,17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3152029" y="5025725"/>
            <a:ext cx="2332076" cy="1143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0507" y="4873962"/>
            <a:ext cx="10078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(- 17,01) : (- 12,15) = 17,01 : 12,15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= 1,4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(- 15,175) : 12,14 = - (15,175 : 12,14)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= - 1,25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714500"/>
            <a:ext cx="1871924" cy="22954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5349">
            <a:off x="14047916" y="2048898"/>
            <a:ext cx="1392791" cy="1561137"/>
          </a:xfrm>
          <a:prstGeom prst="rect">
            <a:avLst/>
          </a:prstGeom>
        </p:spPr>
      </p:pic>
      <p:pic>
        <p:nvPicPr>
          <p:cNvPr id="54" name="Pictur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7822" y="3086100"/>
            <a:ext cx="2004039" cy="6846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/>
          <p:nvPr/>
        </p:nvGrpSpPr>
        <p:grpSpPr>
          <a:xfrm>
            <a:off x="9108198" y="875648"/>
            <a:ext cx="8839200" cy="8762508"/>
            <a:chOff x="0" y="0"/>
            <a:chExt cx="2350371" cy="2462159"/>
          </a:xfrm>
        </p:grpSpPr>
        <p:sp>
          <p:nvSpPr>
            <p:cNvPr id="15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98523" y="823185"/>
            <a:ext cx="8839200" cy="8763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" y="1257300"/>
            <a:ext cx="1625397" cy="16253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15690" y="1795738"/>
            <a:ext cx="786144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Tính: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(-5) . (-18)    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27 . (-12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b)</a:t>
            </a:r>
            <a:r>
              <a:rPr lang="vi-VN" sz="4800" dirty="0">
                <a:cs typeface="Arial" panose="020B0604020202020204" pitchFamily="34" charset="0"/>
              </a:rPr>
              <a:t> (-435) : (-5)                 </a:t>
            </a:r>
            <a:endParaRPr lang="en-US" sz="4800" dirty="0" smtClean="0">
              <a:cs typeface="Arial" panose="020B0604020202020204" pitchFamily="34" charset="0"/>
            </a:endParaRPr>
          </a:p>
          <a:p>
            <a:r>
              <a:rPr lang="vi-VN" sz="4800" dirty="0" smtClean="0">
                <a:cs typeface="Arial" panose="020B0604020202020204" pitchFamily="34" charset="0"/>
              </a:rPr>
              <a:t> </a:t>
            </a:r>
            <a:r>
              <a:rPr lang="en-US" sz="4800" dirty="0" smtClean="0">
                <a:cs typeface="Arial" panose="020B0604020202020204" pitchFamily="34" charset="0"/>
              </a:rPr>
              <a:t>		</a:t>
            </a:r>
            <a:r>
              <a:rPr lang="vi-VN" sz="4800" dirty="0" smtClean="0">
                <a:cs typeface="Arial" panose="020B0604020202020204" pitchFamily="34" charset="0"/>
              </a:rPr>
              <a:t>72 </a:t>
            </a:r>
            <a:r>
              <a:rPr lang="vi-VN" sz="4800" dirty="0">
                <a:cs typeface="Arial" panose="020B0604020202020204" pitchFamily="34" charset="0"/>
              </a:rPr>
              <a:t>: (-12)</a:t>
            </a:r>
          </a:p>
          <a:p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2422" y="459881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3788" y="5087855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a) (-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5) . (-18) = 5 . 18 = 90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(-12) = - (27 . 12) = - 324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b)(-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435) : (-5) = 435 : 5 = 87</a:t>
            </a:r>
          </a:p>
          <a:p>
            <a:pPr algn="just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72 : (-12) = - (72 : 12) = -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83906" y="1728611"/>
            <a:ext cx="8118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52" y="4406642"/>
            <a:ext cx="5906388" cy="5906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2652" y="102797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44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5399" y="3639391"/>
            <a:ext cx="5694280" cy="4528580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5"/>
              <a:ext cx="7072813" cy="1079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34226" y="3639391"/>
            <a:ext cx="4730794" cy="4528580"/>
            <a:chOff x="0" y="0"/>
            <a:chExt cx="630772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39068" y="2242790"/>
              <a:ext cx="5429586" cy="10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058" y="3639391"/>
            <a:ext cx="4730794" cy="4528580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5" y="2266920"/>
              <a:ext cx="5429586" cy="2310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0799" y="2794735"/>
            <a:ext cx="1689312" cy="168931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54967" y="2794735"/>
            <a:ext cx="1689312" cy="168931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52998" y="3271327"/>
            <a:ext cx="593288" cy="8891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839679" y="2794735"/>
            <a:ext cx="1689312" cy="168931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26746" y="3222734"/>
            <a:ext cx="804836" cy="78873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43140" y="3091977"/>
            <a:ext cx="644629" cy="84617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558572" y="819874"/>
            <a:ext cx="11170856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734226" y="4925113"/>
            <a:ext cx="50782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8829" y="4985840"/>
            <a:ext cx="5410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759" y="2870690"/>
            <a:ext cx="1546248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7984">
            <a:off x="-565735" y="1759018"/>
            <a:ext cx="3956988" cy="917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4977">
            <a:off x="15698631" y="8042277"/>
            <a:ext cx="1305718" cy="2705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1699">
            <a:off x="13599998" y="2447146"/>
            <a:ext cx="1868052" cy="992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976">
            <a:off x="15665416" y="7291270"/>
            <a:ext cx="3565242" cy="447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8703">
            <a:off x="759962" y="-107509"/>
            <a:ext cx="1305594" cy="1599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47852">
            <a:off x="13172835" y="9079612"/>
            <a:ext cx="1512586" cy="97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740012" y="7210183"/>
            <a:ext cx="1319655" cy="14331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86055">
            <a:off x="2624539" y="434258"/>
            <a:ext cx="1550602" cy="1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613237"/>
            <a:ext cx="51672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(+).(+)-&gt;(+)</a:t>
            </a: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(-).(-)-&gt;(+)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(+).(-)-&gt;(-)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(-).(+)-&gt;(-)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0" y="2628899"/>
            <a:ext cx="510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(+):(+)-&gt;(+)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(-):(-)-&gt;(+)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(+):(-)-&gt;(-)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(-):(+)-&gt;(-)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653478" y="2396067"/>
            <a:ext cx="5089405" cy="7648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3000" y="-419100"/>
            <a:ext cx="2437194" cy="23945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00200" y="801245"/>
            <a:ext cx="13066161" cy="327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/>
              <a:t>Inch (đọc là in-sơ, kí hiệu là in) là tên của một đơn vị đo độ dài: 1 in = 2,54 cm. Một chiếc ti vi màn hình phẳng có độ dài đường chéo là 52 in</a:t>
            </a:r>
            <a:r>
              <a:rPr lang="vi-VN" sz="4800" dirty="0" smtClean="0"/>
              <a:t>.</a:t>
            </a:r>
            <a:endParaRPr lang="vi-VN" sz="4800" dirty="0"/>
          </a:p>
        </p:txBody>
      </p:sp>
      <p:sp>
        <p:nvSpPr>
          <p:cNvPr id="23" name="Oval Callout 22"/>
          <p:cNvSpPr/>
          <p:nvPr/>
        </p:nvSpPr>
        <p:spPr>
          <a:xfrm>
            <a:off x="6248400" y="4249271"/>
            <a:ext cx="7924800" cy="3962399"/>
          </a:xfrm>
          <a:prstGeom prst="wedgeEllipseCallout">
            <a:avLst>
              <a:gd name="adj1" fmla="val 56920"/>
              <a:gd name="adj2" fmla="val -4015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2364413"/>
            <a:ext cx="6858000" cy="78909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48138" y="4281509"/>
            <a:ext cx="5320419" cy="337659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65237" y="5200363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2,54 . 52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02600">
            <a:off x="11935835" y="7709405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94897" y="2395462"/>
            <a:ext cx="13698206" cy="4422867"/>
            <a:chOff x="0" y="0"/>
            <a:chExt cx="15490891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1904" y="745810"/>
              <a:ext cx="15368987" cy="3507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83: </a:t>
              </a: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NHÂN, PHÉP CHIA SỐ </a:t>
              </a:r>
              <a:r>
                <a:rPr lang="en-US" sz="66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THẬP PHÂN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94578" y="8211055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29008" y="8464209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44140">
            <a:off x="1427500" y="2509590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93655">
            <a:off x="3516608" y="1338097"/>
            <a:ext cx="93629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6169" y="3491979"/>
            <a:ext cx="6407522" cy="3832566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52111" y="3491979"/>
            <a:ext cx="6407522" cy="3832566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10252" y="1327258"/>
              <a:ext cx="1617771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42737" y="1086060"/>
            <a:ext cx="11802526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8464" y="4100296"/>
            <a:ext cx="4324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48128" y="4100296"/>
            <a:ext cx="4511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896600" y="7506576"/>
            <a:ext cx="5581270" cy="36024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510390" y="7049376"/>
            <a:ext cx="2392538" cy="485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658600" y="33384"/>
            <a:ext cx="2437194" cy="2394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127303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9974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840" y="299679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2173"/>
            <a:ext cx="9511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104960"/>
            <a:ext cx="3779724" cy="3720104"/>
            <a:chOff x="136406" y="-33729"/>
            <a:chExt cx="2348499" cy="3720104"/>
          </a:xfrm>
        </p:grpSpPr>
        <p:grpSp>
          <p:nvGrpSpPr>
            <p:cNvPr id="13" name="Group 12"/>
            <p:cNvGrpSpPr/>
            <p:nvPr/>
          </p:nvGrpSpPr>
          <p:grpSpPr>
            <a:xfrm>
              <a:off x="259635" y="-33729"/>
              <a:ext cx="2225270" cy="3686375"/>
              <a:chOff x="259636" y="-82158"/>
              <a:chExt cx="2225270" cy="3718998"/>
            </a:xfrm>
          </p:grpSpPr>
          <p:sp>
            <p:nvSpPr>
              <p:cNvPr id="15" name="Text Box 23"/>
              <p:cNvSpPr txBox="1"/>
              <p:nvPr/>
            </p:nvSpPr>
            <p:spPr>
              <a:xfrm>
                <a:off x="259636" y="-82158"/>
                <a:ext cx="2225270" cy="37189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5,2 8 5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7,2 1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1 0 5 7 0</a:t>
                </a:r>
                <a:endParaRPr lang="en-US" sz="3600" kern="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24"/>
              <p:cNvSpPr txBox="1"/>
              <p:nvPr/>
            </p:nvSpPr>
            <p:spPr>
              <a:xfrm flipH="1">
                <a:off x="333374" y="153665"/>
                <a:ext cx="276225" cy="3605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333374" y="1485077"/>
                <a:ext cx="1611912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136406" y="3686375"/>
              <a:ext cx="180888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5105399" y="707169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3 6 9 9 5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1443" y="7943126"/>
            <a:ext cx="32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3 8, 1 0 4 8 5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3600" y="5102422"/>
            <a:ext cx="73152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 = 38,10485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  <p:bldP spid="21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762000"/>
            <a:ext cx="16306800" cy="87630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133600" y="662168"/>
            <a:ext cx="1485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6" y="6825444"/>
            <a:ext cx="2384469" cy="308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776069"/>
            <a:ext cx="1976936" cy="1239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" y="239419"/>
            <a:ext cx="2185087" cy="215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6014" y="3515872"/>
            <a:ext cx="15181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5714" y="4463657"/>
            <a:ext cx="148482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“,”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9794140"/>
            <a:ext cx="18288000" cy="492859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838200" y="528007"/>
            <a:ext cx="15270480" cy="2209800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dirty="0"/>
              <a:t>Quy tắc nhân hai số thập phân (cùng dấu hoặc khác dấu) được thực hiện giống như quy tắc nhân hai số nguyên.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855785" y="3771900"/>
            <a:ext cx="167171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cùng dấu luôn là số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khác dấu luôn là một số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1255</Words>
  <Application>Microsoft Office PowerPoint</Application>
  <PresentationFormat>Custom</PresentationFormat>
  <Paragraphs>141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may4</cp:lastModifiedBy>
  <cp:revision>63</cp:revision>
  <dcterms:created xsi:type="dcterms:W3CDTF">2006-08-16T00:00:00Z</dcterms:created>
  <dcterms:modified xsi:type="dcterms:W3CDTF">2024-05-07T01:10:23Z</dcterms:modified>
  <dc:identifier>DAEs52c6gtQ</dc:identifier>
</cp:coreProperties>
</file>