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9" r:id="rId2"/>
    <p:sldId id="261" r:id="rId3"/>
    <p:sldId id="282" r:id="rId4"/>
    <p:sldId id="264" r:id="rId5"/>
    <p:sldId id="265" r:id="rId6"/>
    <p:sldId id="266" r:id="rId7"/>
    <p:sldId id="297" r:id="rId8"/>
    <p:sldId id="298" r:id="rId9"/>
    <p:sldId id="283" r:id="rId10"/>
    <p:sldId id="299" r:id="rId11"/>
    <p:sldId id="300" r:id="rId12"/>
    <p:sldId id="301" r:id="rId13"/>
    <p:sldId id="304" r:id="rId14"/>
    <p:sldId id="305" r:id="rId15"/>
    <p:sldId id="306" r:id="rId16"/>
    <p:sldId id="307" r:id="rId17"/>
    <p:sldId id="308" r:id="rId18"/>
    <p:sldId id="309" r:id="rId19"/>
    <p:sldId id="311" r:id="rId20"/>
    <p:sldId id="291" r:id="rId21"/>
    <p:sldId id="313" r:id="rId22"/>
    <p:sldId id="310" r:id="rId23"/>
    <p:sldId id="314" r:id="rId24"/>
    <p:sldId id="317" r:id="rId25"/>
    <p:sldId id="315" r:id="rId26"/>
    <p:sldId id="296" r:id="rId27"/>
    <p:sldId id="318" r:id="rId28"/>
    <p:sldId id="275" r:id="rId29"/>
    <p:sldId id="276" r:id="rId30"/>
    <p:sldId id="278" r:id="rId31"/>
  </p:sldIdLst>
  <p:sldSz cx="12192000" cy="6858000"/>
  <p:notesSz cx="6858000" cy="9144000"/>
  <p:embeddedFontLst>
    <p:embeddedFont>
      <p:font typeface="Cambria Math" pitchFamily="18" charset="0"/>
      <p:regular r:id="rId33"/>
    </p:embeddedFont>
    <p:embeddedFont>
      <p:font typeface="Calibri"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g7GhgE4N8+vjOCcHM/Tym7rAK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E01E9B"/>
    <a:srgbClr val="9DE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snapToGrid="0">
      <p:cViewPr varScale="1">
        <p:scale>
          <a:sx n="109" d="100"/>
          <a:sy n="109" d="100"/>
        </p:scale>
        <p:origin x="-55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260660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3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658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287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31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6781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2704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794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491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5312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5"/>
          <p:cNvSpPr>
            <a:spLocks noGrp="1"/>
          </p:cNvSpPr>
          <p:nvPr>
            <p:ph type="pic" idx="2"/>
          </p:nvPr>
        </p:nvSpPr>
        <p:spPr>
          <a:xfrm>
            <a:off x="5183188" y="987425"/>
            <a:ext cx="6172200" cy="4873625"/>
          </a:xfrm>
          <a:prstGeom prst="rect">
            <a:avLst/>
          </a:prstGeom>
          <a:noFill/>
          <a:ln>
            <a:noFill/>
          </a:ln>
        </p:spPr>
      </p:sp>
      <p:sp>
        <p:nvSpPr>
          <p:cNvPr id="64" name="Google Shape;64;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5" name="Rectangle 4"/>
          <p:cNvSpPr/>
          <p:nvPr/>
        </p:nvSpPr>
        <p:spPr>
          <a:xfrm>
            <a:off x="959371" y="5173916"/>
            <a:ext cx="10702978" cy="861774"/>
          </a:xfrm>
          <a:prstGeom prst="rect">
            <a:avLst/>
          </a:prstGeom>
        </p:spPr>
        <p:txBody>
          <a:bodyPr wrap="square">
            <a:spAutoFit/>
          </a:bodyPr>
          <a:lstStyle/>
          <a:p>
            <a:r>
              <a:rPr lang="en-US" sz="2500" i="1">
                <a:solidFill>
                  <a:srgbClr val="FF0000"/>
                </a:solidFill>
                <a:latin typeface="Times New Roman" panose="02020603050405020304" pitchFamily="18" charset="0"/>
                <a:cs typeface="Times New Roman" panose="02020603050405020304" pitchFamily="18" charset="0"/>
              </a:rPr>
              <a:t>Đã bao giờ bạn đặt ra câu hỏi “khi mình đạp xe được một vòng thì bánh xe của mình lăn được mấy vòng” không?</a:t>
            </a:r>
            <a:endParaRPr lang="en-US" sz="2500" i="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71" y="595746"/>
            <a:ext cx="5433935" cy="41009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3306" y="595746"/>
            <a:ext cx="5121639" cy="410094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5963" y="323755"/>
            <a:ext cx="10709563" cy="1602875"/>
          </a:xfrm>
          <a:prstGeom prst="rect">
            <a:avLst/>
          </a:prstGeom>
        </p:spPr>
        <p:txBody>
          <a:bodyPr wrap="square">
            <a:spAutoFit/>
          </a:bodyPr>
          <a:lstStyle/>
          <a:p>
            <a:pPr lvl="0">
              <a:lnSpc>
                <a:spcPct val="109000"/>
              </a:lnSpc>
              <a:buClr>
                <a:srgbClr val="231F20"/>
              </a:buClr>
              <a:buSzPts val="1400"/>
              <a:tabLst>
                <a:tab pos="283210" algn="l"/>
              </a:tabLst>
            </a:pPr>
            <a:r>
              <a:rPr lang="en-US" sz="2400" b="1">
                <a:solidFill>
                  <a:srgbClr val="0066FF"/>
                </a:solidFill>
                <a:latin typeface="Times New Roman" panose="02020603050405020304" pitchFamily="18" charset="0"/>
                <a:ea typeface="Arial" panose="020B0604020202020204" pitchFamily="34" charset="0"/>
                <a:cs typeface="Times New Roman" panose="02020603050405020304" pitchFamily="18" charset="0"/>
              </a:rPr>
              <a:t>c, Ứng dụng</a:t>
            </a:r>
            <a:endParaRPr lang="en-US" sz="2400">
              <a:solidFill>
                <a:srgbClr val="0066FF"/>
              </a:solidFill>
              <a:latin typeface="Times New Roman" panose="02020603050405020304" pitchFamily="18" charset="0"/>
              <a:ea typeface="Arial" panose="020B060402020202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cs typeface="Times New Roman" panose="02020603050405020304" pitchFamily="18" charset="0"/>
              </a:rPr>
              <a:t>Bộ truyền động đai </a:t>
            </a:r>
            <a:r>
              <a:rPr lang="en-US" sz="2400">
                <a:solidFill>
                  <a:srgbClr val="48484A"/>
                </a:solidFill>
                <a:latin typeface="Times New Roman" panose="02020603050405020304" pitchFamily="18" charset="0"/>
                <a:ea typeface="Calibri" panose="020F0502020204030204" pitchFamily="34" charset="0"/>
                <a:cs typeface="Times New Roman" panose="02020603050405020304" pitchFamily="18" charset="0"/>
              </a:rPr>
              <a:t>có cấu tạo đơn giản, làm việc êm, có </a:t>
            </a:r>
            <a:r>
              <a:rPr lang="en-US" sz="2400">
                <a:latin typeface="Times New Roman" panose="02020603050405020304" pitchFamily="18" charset="0"/>
                <a:ea typeface="Calibri" panose="020F0502020204030204" pitchFamily="34" charset="0"/>
                <a:cs typeface="Times New Roman" panose="02020603050405020304" pitchFamily="18" charset="0"/>
              </a:rPr>
              <a:t>thể truyền chuyển động giữa các trục cách xa </a:t>
            </a:r>
            <a:r>
              <a:rPr lang="en-US" sz="2400">
                <a:solidFill>
                  <a:srgbClr val="48484A"/>
                </a:solidFill>
                <a:latin typeface="Times New Roman" panose="02020603050405020304" pitchFamily="18" charset="0"/>
                <a:ea typeface="Calibri" panose="020F0502020204030204" pitchFamily="34" charset="0"/>
                <a:cs typeface="Times New Roman" panose="02020603050405020304" pitchFamily="18" charset="0"/>
              </a:rPr>
              <a:t>nhau, </a:t>
            </a:r>
            <a:r>
              <a:rPr lang="en-US" sz="2400">
                <a:latin typeface="Times New Roman" panose="02020603050405020304" pitchFamily="18" charset="0"/>
                <a:ea typeface="Calibri" panose="020F0502020204030204" pitchFamily="34" charset="0"/>
                <a:cs typeface="Times New Roman" panose="02020603050405020304" pitchFamily="18" charset="0"/>
              </a:rPr>
              <a:t>nên </a:t>
            </a:r>
            <a:r>
              <a:rPr lang="en-US" sz="2400">
                <a:solidFill>
                  <a:srgbClr val="48484A"/>
                </a:solidFill>
                <a:latin typeface="Times New Roman" panose="02020603050405020304" pitchFamily="18" charset="0"/>
                <a:ea typeface="Calibri" panose="020F0502020204030204" pitchFamily="34" charset="0"/>
                <a:cs typeface="Times New Roman" panose="02020603050405020304" pitchFamily="18" charset="0"/>
              </a:rPr>
              <a:t>được </a:t>
            </a:r>
            <a:r>
              <a:rPr lang="en-US" sz="2400">
                <a:latin typeface="Times New Roman" panose="02020603050405020304" pitchFamily="18" charset="0"/>
                <a:ea typeface="Calibri" panose="020F0502020204030204" pitchFamily="34" charset="0"/>
                <a:cs typeface="Times New Roman" panose="02020603050405020304" pitchFamily="18" charset="0"/>
              </a:rPr>
              <a:t>sử dụng </a:t>
            </a:r>
            <a:r>
              <a:rPr lang="en-US" sz="2400">
                <a:solidFill>
                  <a:srgbClr val="48484A"/>
                </a:solidFill>
                <a:latin typeface="Times New Roman" panose="02020603050405020304" pitchFamily="18" charset="0"/>
                <a:ea typeface="Calibri" panose="020F0502020204030204" pitchFamily="34" charset="0"/>
                <a:cs typeface="Times New Roman" panose="02020603050405020304" pitchFamily="18" charset="0"/>
              </a:rPr>
              <a:t>rộng </a:t>
            </a:r>
            <a:r>
              <a:rPr lang="en-US" sz="2400">
                <a:latin typeface="Times New Roman" panose="02020603050405020304" pitchFamily="18" charset="0"/>
                <a:ea typeface="Calibri" panose="020F0502020204030204" pitchFamily="34" charset="0"/>
                <a:cs typeface="Times New Roman" panose="02020603050405020304" pitchFamily="18" charset="0"/>
              </a:rPr>
              <a:t>rãi trong nhiều loại máy khác nhau như máy khâu, </a:t>
            </a:r>
            <a:r>
              <a:rPr lang="en-US" sz="2400">
                <a:solidFill>
                  <a:srgbClr val="48484A"/>
                </a:solidFill>
                <a:latin typeface="Times New Roman" panose="02020603050405020304" pitchFamily="18" charset="0"/>
                <a:ea typeface="Calibri" panose="020F0502020204030204" pitchFamily="34" charset="0"/>
                <a:cs typeface="Times New Roman" panose="02020603050405020304" pitchFamily="18" charset="0"/>
              </a:rPr>
              <a:t>máy khoan, máy tiện, ô tô, máy kéo,...</a:t>
            </a:r>
            <a:endParaRPr lang="en-US" sz="2400">
              <a:latin typeface="Times New Roman" panose="02020603050405020304" pitchFamily="18" charset="0"/>
              <a:cs typeface="Times New Roman" panose="02020603050405020304" pitchFamily="18" charset="0"/>
            </a:endParaRPr>
          </a:p>
        </p:txBody>
      </p:sp>
      <p:pic>
        <p:nvPicPr>
          <p:cNvPr id="5" name="Picture 4" descr="WP_20151109_0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9016" y="2318904"/>
            <a:ext cx="5527966" cy="3971059"/>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images (42)"/>
          <p:cNvPicPr/>
          <p:nvPr/>
        </p:nvPicPr>
        <p:blipFill>
          <a:blip r:embed="rId3">
            <a:extLst>
              <a:ext uri="{28A0092B-C50C-407E-A947-70E740481C1C}">
                <a14:useLocalDpi xmlns:a14="http://schemas.microsoft.com/office/drawing/2010/main" val="0"/>
              </a:ext>
            </a:extLst>
          </a:blip>
          <a:srcRect/>
          <a:stretch>
            <a:fillRect/>
          </a:stretch>
        </p:blipFill>
        <p:spPr bwMode="auto">
          <a:xfrm>
            <a:off x="1177636" y="2318904"/>
            <a:ext cx="4821381" cy="3971059"/>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574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6"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33978382"/>
              </p:ext>
            </p:extLst>
          </p:nvPr>
        </p:nvGraphicFramePr>
        <p:xfrm>
          <a:off x="401782" y="152400"/>
          <a:ext cx="11263746" cy="6442364"/>
        </p:xfrm>
        <a:graphic>
          <a:graphicData uri="http://schemas.openxmlformats.org/presentationml/2006/ole">
            <mc:AlternateContent xmlns:mc="http://schemas.openxmlformats.org/markup-compatibility/2006">
              <mc:Choice xmlns:v="urn:schemas-microsoft-com:vml" Requires="v">
                <p:oleObj spid="_x0000_s1028" name="Presentation" r:id="rId3" imgW="4571822" imgH="3428892" progId="PowerPoint.Show.8">
                  <p:embed/>
                </p:oleObj>
              </mc:Choice>
              <mc:Fallback>
                <p:oleObj name="Presentation" r:id="rId3" imgW="4571822" imgH="3428892"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82" y="152400"/>
                        <a:ext cx="11263746" cy="6442364"/>
                      </a:xfrm>
                      <a:prstGeom prst="rect">
                        <a:avLst/>
                      </a:prstGeom>
                      <a:noFill/>
                    </p:spPr>
                  </p:pic>
                </p:oleObj>
              </mc:Fallback>
            </mc:AlternateContent>
          </a:graphicData>
        </a:graphic>
      </p:graphicFrame>
    </p:spTree>
    <p:extLst>
      <p:ext uri="{BB962C8B-B14F-4D97-AF65-F5344CB8AC3E}">
        <p14:creationId xmlns:p14="http://schemas.microsoft.com/office/powerpoint/2010/main" val="32337199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3852" y="250329"/>
            <a:ext cx="3889206" cy="523220"/>
          </a:xfrm>
          <a:prstGeom prst="rect">
            <a:avLst/>
          </a:prstGeom>
        </p:spPr>
        <p:txBody>
          <a:bodyPr wrap="none">
            <a:spAutoFit/>
          </a:bodyPr>
          <a:lstStyle/>
          <a:p>
            <a:r>
              <a:rPr lang="pt-BR" sz="2800" b="1" u="sng" dirty="0">
                <a:latin typeface="Times New Roman" panose="02020603050405020304" pitchFamily="18" charset="0"/>
                <a:cs typeface="Times New Roman" panose="02020603050405020304" pitchFamily="18" charset="0"/>
              </a:rPr>
              <a:t>2</a:t>
            </a:r>
            <a:r>
              <a:rPr lang="pt-BR" sz="2800" b="1" u="sng">
                <a:latin typeface="Times New Roman" panose="02020603050405020304" pitchFamily="18" charset="0"/>
                <a:cs typeface="Times New Roman" panose="02020603050405020304" pitchFamily="18" charset="0"/>
              </a:rPr>
              <a:t>. Truyền động ăn khớp</a:t>
            </a:r>
            <a:endParaRPr lang="en-US" sz="2800" b="1" u="sng"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333134" y="1076758"/>
            <a:ext cx="6334520" cy="4007860"/>
          </a:xfrm>
          <a:prstGeom prst="rect">
            <a:avLst/>
          </a:prstGeom>
          <a:ln w="12700">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52" y="1344121"/>
            <a:ext cx="4348240" cy="3861062"/>
          </a:xfrm>
          <a:prstGeom prst="rect">
            <a:avLst/>
          </a:prstGeom>
        </p:spPr>
      </p:pic>
      <p:sp>
        <p:nvSpPr>
          <p:cNvPr id="7" name="TextBox 6"/>
          <p:cNvSpPr txBox="1"/>
          <p:nvPr/>
        </p:nvSpPr>
        <p:spPr>
          <a:xfrm>
            <a:off x="523852" y="5655190"/>
            <a:ext cx="11278054" cy="523220"/>
          </a:xfrm>
          <a:prstGeom prst="rect">
            <a:avLst/>
          </a:prstGeom>
          <a:noFill/>
        </p:spPr>
        <p:txBody>
          <a:bodyPr wrap="square" rtlCol="0">
            <a:spAutoFit/>
          </a:bodyPr>
          <a:lstStyle/>
          <a:p>
            <a:r>
              <a:rPr lang="en-US" sz="2800" b="1" i="1">
                <a:solidFill>
                  <a:srgbClr val="FF0000"/>
                </a:solidFill>
                <a:latin typeface="Times New Roman" panose="02020603050405020304" pitchFamily="18" charset="0"/>
                <a:cs typeface="Times New Roman" panose="02020603050405020304" pitchFamily="18" charset="0"/>
              </a:rPr>
              <a:t>Quan sát mô hình kết hợp thông tin SGK hoàn thành phiếu học tập số 2?</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641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5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8980" y="911596"/>
            <a:ext cx="10695710" cy="5006948"/>
          </a:xfrm>
          <a:prstGeom prst="rect">
            <a:avLst/>
          </a:prstGeom>
          <a:solidFill>
            <a:schemeClr val="accent4">
              <a:lumMod val="20000"/>
              <a:lumOff val="80000"/>
            </a:schemeClr>
          </a:solidFill>
          <a:ln w="12700">
            <a:solidFill>
              <a:schemeClr val="tx1"/>
            </a:solidFill>
          </a:ln>
        </p:spPr>
        <p:txBody>
          <a:bodyPr wrap="square">
            <a:spAutoFit/>
          </a:bodyPr>
          <a:lstStyle/>
          <a:p>
            <a:pPr algn="ctr">
              <a:lnSpc>
                <a:spcPct val="107000"/>
              </a:lnSpc>
              <a:spcAft>
                <a:spcPts val="800"/>
              </a:spcAft>
            </a:pPr>
            <a:r>
              <a:rPr lang="en-US" sz="2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HỌC TẬP SỐ 2</a:t>
            </a:r>
            <a:endParaRPr lang="en-US" sz="26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2600">
                <a:latin typeface="Times New Roman" panose="02020603050405020304" pitchFamily="18" charset="0"/>
                <a:ea typeface="Times New Roman" panose="02020603050405020304" pitchFamily="18" charset="0"/>
                <a:cs typeface="Times New Roman" panose="02020603050405020304" pitchFamily="18" charset="0"/>
              </a:rPr>
              <a:t>Bộ truyền động ăn khớp gồm những bộ phận nào?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2. Chiều quay của các bánh như thế nào.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3. Khi em quay bánh 1, tại sao bánh 2 quay theo.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4. Em vận hành mô hình, quan sát xem bánh nào quay nhanh hơn? Vì sao?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5. Kể một số máy quanh em có ứng dụng bộ truyền động ăn khớp?</a:t>
            </a:r>
          </a:p>
          <a:p>
            <a:pPr lvl="0">
              <a:lnSpc>
                <a:spcPct val="107000"/>
              </a:lnSpc>
              <a:spcAft>
                <a:spcPts val="80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33859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872" y="495960"/>
            <a:ext cx="10751128" cy="5778313"/>
          </a:xfrm>
          <a:prstGeom prst="rect">
            <a:avLst/>
          </a:prstGeom>
          <a:solidFill>
            <a:schemeClr val="accent4">
              <a:lumMod val="20000"/>
              <a:lumOff val="80000"/>
            </a:schemeClr>
          </a:solidFill>
          <a:ln w="12700">
            <a:solidFill>
              <a:schemeClr val="tx1"/>
            </a:solidFill>
          </a:ln>
        </p:spPr>
        <p:txBody>
          <a:bodyPr wrap="square">
            <a:spAutoFit/>
          </a:bodyPr>
          <a:lstStyle/>
          <a:p>
            <a:pPr algn="ctr">
              <a:lnSpc>
                <a:spcPct val="107000"/>
              </a:lnSpc>
              <a:spcAft>
                <a:spcPts val="800"/>
              </a:spcAft>
            </a:pPr>
            <a:r>
              <a:rPr lang="en-US" sz="2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HỌC TẬP SỐ 2</a:t>
            </a:r>
            <a:endParaRPr lang="en-US" sz="26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2600">
                <a:latin typeface="Times New Roman" panose="02020603050405020304" pitchFamily="18" charset="0"/>
                <a:ea typeface="Times New Roman" panose="02020603050405020304" pitchFamily="18" charset="0"/>
                <a:cs typeface="Times New Roman" panose="02020603050405020304" pitchFamily="18" charset="0"/>
              </a:rPr>
              <a:t>Bộ truyền động ăn khớp gồm những bộ phận nào?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r>
              <a:rPr lang="en-US" sz="2600">
                <a:solidFill>
                  <a:srgbClr val="0066FF"/>
                </a:solidFill>
                <a:latin typeface="Times New Roman" panose="02020603050405020304" pitchFamily="18" charset="0"/>
                <a:cs typeface="Times New Roman" panose="02020603050405020304" pitchFamily="18" charset="0"/>
              </a:rPr>
              <a:t>    - Truyền động bánh răng: bánh dẫn và bánh bị dẫn.</a:t>
            </a:r>
          </a:p>
          <a:p>
            <a:r>
              <a:rPr lang="en-US" sz="2600">
                <a:solidFill>
                  <a:srgbClr val="0066FF"/>
                </a:solidFill>
                <a:latin typeface="Times New Roman" panose="02020603050405020304" pitchFamily="18" charset="0"/>
                <a:cs typeface="Times New Roman" panose="02020603050405020304" pitchFamily="18" charset="0"/>
              </a:rPr>
              <a:t>    - Truyền động xích: Đĩa dẫn, đĩa bị dẫn và xích.</a:t>
            </a:r>
          </a:p>
          <a:p>
            <a:pPr lvl="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2. Chiều quay của các bánh như thế nào.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US" sz="260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Cùng chiều hoặc ngược chiều.</a:t>
            </a:r>
            <a:endParaRPr lang="en-US" sz="2600">
              <a:solidFill>
                <a:srgbClr val="0066FF"/>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3. Khi em quay bánh 1, tại sao bánh 2 quay theo.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US" sz="260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Khi bánh 1 quay nhờ ăn khớp giữa các răng (răng và mắt xích) làm </a:t>
            </a:r>
          </a:p>
          <a:p>
            <a:pPr lvl="0">
              <a:lnSpc>
                <a:spcPct val="107000"/>
              </a:lnSpc>
            </a:pPr>
            <a:r>
              <a:rPr lang="en-US" sz="260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cho bánh  2   quay theo.</a:t>
            </a:r>
          </a:p>
          <a:p>
            <a:pPr lvl="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4. Em vận hành mô hình, quan sát xem bánh nào quay nhanh hơn? Vì sao?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US" sz="260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Bánh 2 quay nhanh hơn do kích thước nhỏ hơn</a:t>
            </a:r>
            <a:endParaRPr lang="en-US" sz="2600">
              <a:solidFill>
                <a:srgbClr val="0066FF"/>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5. Kể một số máy quanh em có ứng dụng bộ truyền ăn khớp?</a:t>
            </a:r>
          </a:p>
          <a:p>
            <a:pPr lvl="0">
              <a:lnSpc>
                <a:spcPct val="107000"/>
              </a:lnSpc>
              <a:spcAft>
                <a:spcPts val="80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  </a:t>
            </a:r>
            <a:r>
              <a:rPr lang="en-US" sz="260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Máy đạp, xe máy, đồng hồ….</a:t>
            </a:r>
          </a:p>
        </p:txBody>
      </p:sp>
    </p:spTree>
    <p:extLst>
      <p:ext uri="{BB962C8B-B14F-4D97-AF65-F5344CB8AC3E}">
        <p14:creationId xmlns:p14="http://schemas.microsoft.com/office/powerpoint/2010/main" val="70207785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3852" y="250329"/>
            <a:ext cx="3889206" cy="523220"/>
          </a:xfrm>
          <a:prstGeom prst="rect">
            <a:avLst/>
          </a:prstGeom>
        </p:spPr>
        <p:txBody>
          <a:bodyPr wrap="none">
            <a:spAutoFit/>
          </a:bodyPr>
          <a:lstStyle/>
          <a:p>
            <a:r>
              <a:rPr lang="pt-BR" sz="2800" b="1" u="sng" dirty="0">
                <a:latin typeface="Times New Roman" panose="02020603050405020304" pitchFamily="18" charset="0"/>
                <a:cs typeface="Times New Roman" panose="02020603050405020304" pitchFamily="18" charset="0"/>
              </a:rPr>
              <a:t>2</a:t>
            </a:r>
            <a:r>
              <a:rPr lang="pt-BR" sz="2800" b="1" u="sng">
                <a:latin typeface="Times New Roman" panose="02020603050405020304" pitchFamily="18" charset="0"/>
                <a:cs typeface="Times New Roman" panose="02020603050405020304" pitchFamily="18" charset="0"/>
              </a:rPr>
              <a:t>. Truyền động ăn khớp</a:t>
            </a:r>
            <a:endParaRPr lang="en-US" sz="2800" b="1" u="sng"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06582" y="794667"/>
            <a:ext cx="2230582" cy="461665"/>
          </a:xfrm>
          <a:prstGeom prst="rect">
            <a:avLst/>
          </a:prstGeom>
          <a:noFill/>
        </p:spPr>
        <p:txBody>
          <a:bodyPr wrap="square" rtlCol="0">
            <a:spAutoFit/>
          </a:bodyPr>
          <a:lstStyle/>
          <a:p>
            <a:r>
              <a:rPr lang="en-US" sz="2400" b="1">
                <a:solidFill>
                  <a:srgbClr val="0066FF"/>
                </a:solidFill>
                <a:latin typeface="Times New Roman" panose="02020603050405020304" pitchFamily="18" charset="0"/>
                <a:cs typeface="Times New Roman" panose="02020603050405020304" pitchFamily="18" charset="0"/>
              </a:rPr>
              <a:t>a, Cấu tạo</a:t>
            </a:r>
          </a:p>
        </p:txBody>
      </p:sp>
      <p:sp>
        <p:nvSpPr>
          <p:cNvPr id="6" name="TextBox 5"/>
          <p:cNvSpPr txBox="1"/>
          <p:nvPr/>
        </p:nvSpPr>
        <p:spPr>
          <a:xfrm>
            <a:off x="706582" y="1978581"/>
            <a:ext cx="3445186" cy="461665"/>
          </a:xfrm>
          <a:prstGeom prst="rect">
            <a:avLst/>
          </a:prstGeom>
          <a:noFill/>
        </p:spPr>
        <p:txBody>
          <a:bodyPr wrap="square" rtlCol="0">
            <a:spAutoFit/>
          </a:bodyPr>
          <a:lstStyle/>
          <a:p>
            <a:r>
              <a:rPr lang="en-US" sz="2400" b="1">
                <a:solidFill>
                  <a:srgbClr val="0066FF"/>
                </a:solidFill>
                <a:latin typeface="Times New Roman" panose="02020603050405020304" pitchFamily="18" charset="0"/>
                <a:cs typeface="Times New Roman" panose="02020603050405020304" pitchFamily="18" charset="0"/>
              </a:rPr>
              <a:t>b, Nguyên lý làm việc</a:t>
            </a:r>
          </a:p>
        </p:txBody>
      </p:sp>
      <mc:AlternateContent xmlns:mc="http://schemas.openxmlformats.org/markup-compatibility/2006" xmlns:a14="http://schemas.microsoft.com/office/drawing/2010/main">
        <mc:Choice Requires="a14">
          <p:sp>
            <p:nvSpPr>
              <p:cNvPr id="7" name="Rectangle 6"/>
              <p:cNvSpPr/>
              <p:nvPr/>
            </p:nvSpPr>
            <p:spPr>
              <a:xfrm>
                <a:off x="942109" y="2693352"/>
                <a:ext cx="10474036" cy="2899448"/>
              </a:xfrm>
              <a:prstGeom prst="rect">
                <a:avLst/>
              </a:prstGeom>
            </p:spPr>
            <p:txBody>
              <a:bodyPr wrap="square">
                <a:spAutoFit/>
              </a:bodyPr>
              <a:lstStyle/>
              <a:p>
                <a:pPr marL="6985" indent="-6985" algn="just">
                  <a:lnSpc>
                    <a:spcPct val="122000"/>
                  </a:lnSpc>
                </a:pPr>
                <a:r>
                  <a:rPr lang="en-US" sz="2400">
                    <a:solidFill>
                      <a:srgbClr val="231F20"/>
                    </a:solidFill>
                    <a:latin typeface="Times New Roman" panose="02020603050405020304" pitchFamily="18" charset="0"/>
                    <a:ea typeface="Arial" panose="020B0604020202020204" pitchFamily="34" charset="0"/>
                  </a:rPr>
                  <a:t>	Khi bánh dẫn hoặc đĩa dẫn (1) (có số răng </a:t>
                </a:r>
                <a:r>
                  <a:rPr lang="en-US" sz="2400" i="1">
                    <a:solidFill>
                      <a:srgbClr val="231F20"/>
                    </a:solidFill>
                    <a:latin typeface="Times New Roman" panose="02020603050405020304" pitchFamily="18" charset="0"/>
                    <a:ea typeface="Arial" panose="020B0604020202020204" pitchFamily="34" charset="0"/>
                  </a:rPr>
                  <a:t>z</a:t>
                </a:r>
                <a:r>
                  <a:rPr lang="en-US" sz="2400" i="1" baseline="-25000">
                    <a:solidFill>
                      <a:srgbClr val="231F20"/>
                    </a:solidFill>
                    <a:latin typeface="Times New Roman" panose="02020603050405020304" pitchFamily="18" charset="0"/>
                    <a:ea typeface="Arial" panose="020B0604020202020204" pitchFamily="34" charset="0"/>
                  </a:rPr>
                  <a:t>1</a:t>
                </a:r>
                <a:r>
                  <a:rPr lang="en-US" sz="2400" i="1">
                    <a:solidFill>
                      <a:srgbClr val="231F20"/>
                    </a:solidFill>
                    <a:latin typeface="Times New Roman" panose="02020603050405020304" pitchFamily="18" charset="0"/>
                    <a:ea typeface="Arial" panose="020B0604020202020204" pitchFamily="34" charset="0"/>
                  </a:rPr>
                  <a:t>) </a:t>
                </a:r>
                <a:r>
                  <a:rPr lang="en-US" sz="2400">
                    <a:solidFill>
                      <a:srgbClr val="231F20"/>
                    </a:solidFill>
                    <a:latin typeface="Times New Roman" panose="02020603050405020304" pitchFamily="18" charset="0"/>
                    <a:ea typeface="Arial" panose="020B0604020202020204" pitchFamily="34" charset="0"/>
                  </a:rPr>
                  <a:t>quay với tốc độ n</a:t>
                </a:r>
                <a:r>
                  <a:rPr lang="en-US" sz="2400" baseline="-25000">
                    <a:solidFill>
                      <a:srgbClr val="231F20"/>
                    </a:solidFill>
                    <a:latin typeface="Times New Roman" panose="02020603050405020304" pitchFamily="18" charset="0"/>
                    <a:ea typeface="Arial" panose="020B0604020202020204" pitchFamily="34" charset="0"/>
                  </a:rPr>
                  <a:t>1</a:t>
                </a:r>
                <a:r>
                  <a:rPr lang="en-US" sz="2400">
                    <a:solidFill>
                      <a:srgbClr val="231F20"/>
                    </a:solidFill>
                    <a:latin typeface="Times New Roman" panose="02020603050405020304" pitchFamily="18" charset="0"/>
                    <a:ea typeface="Arial" panose="020B0604020202020204" pitchFamily="34" charset="0"/>
                  </a:rPr>
                  <a:t> (vòng/phút), nhờ ăn khớp giữa hai bánh răng (hoặc giữa xích và đĩa xích), bánh bị dẫn hoặc đĩa bị dẫn (2) (có số răng z</a:t>
                </a:r>
                <a:r>
                  <a:rPr lang="en-US" sz="2400" baseline="-25000">
                    <a:solidFill>
                      <a:srgbClr val="231F20"/>
                    </a:solidFill>
                    <a:latin typeface="Times New Roman" panose="02020603050405020304" pitchFamily="18" charset="0"/>
                    <a:ea typeface="Arial" panose="020B0604020202020204" pitchFamily="34" charset="0"/>
                  </a:rPr>
                  <a:t>2</a:t>
                </a:r>
                <a:r>
                  <a:rPr lang="en-US" sz="2400">
                    <a:solidFill>
                      <a:srgbClr val="231F20"/>
                    </a:solidFill>
                    <a:latin typeface="Times New Roman" panose="02020603050405020304" pitchFamily="18" charset="0"/>
                    <a:ea typeface="Arial" panose="020B0604020202020204" pitchFamily="34" charset="0"/>
                  </a:rPr>
                  <a:t>) sẽ quay với tốc độ n</a:t>
                </a:r>
                <a:r>
                  <a:rPr lang="en-US" sz="2400" baseline="-25000">
                    <a:solidFill>
                      <a:srgbClr val="231F20"/>
                    </a:solidFill>
                    <a:latin typeface="Times New Roman" panose="02020603050405020304" pitchFamily="18" charset="0"/>
                    <a:ea typeface="Arial" panose="020B0604020202020204" pitchFamily="34" charset="0"/>
                  </a:rPr>
                  <a:t>2</a:t>
                </a:r>
                <a:r>
                  <a:rPr lang="en-US" sz="2400">
                    <a:solidFill>
                      <a:srgbClr val="231F20"/>
                    </a:solidFill>
                    <a:latin typeface="Times New Roman" panose="02020603050405020304" pitchFamily="18" charset="0"/>
                    <a:ea typeface="Arial" panose="020B0604020202020204" pitchFamily="34" charset="0"/>
                  </a:rPr>
                  <a:t> (vòng/phút), tỉ số truyền i được xác định bởi công thức:</a:t>
                </a:r>
                <a:endParaRPr lang="en-US" sz="2400">
                  <a:solidFill>
                    <a:srgbClr val="231F20"/>
                  </a:solidFill>
                  <a:effectLst/>
                  <a:latin typeface="Arial" panose="020B0604020202020204" pitchFamily="34" charset="0"/>
                  <a:ea typeface="Arial" panose="020B0604020202020204" pitchFamily="34" charset="0"/>
                </a:endParaRPr>
              </a:p>
              <a:p>
                <a:pPr algn="just">
                  <a:lnSpc>
                    <a:spcPct val="120000"/>
                  </a:lnSpc>
                  <a:spcAft>
                    <a:spcPts val="800"/>
                  </a:spcAft>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𝒊</m:t>
                      </m:r>
                      <m:r>
                        <a:rPr lang="en-US" sz="2400" b="1"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rgbClr val="FF0000"/>
                              </a:solidFill>
                              <a:latin typeface="Cambria Math"/>
                              <a:ea typeface="Calibri" panose="020F0502020204030204" pitchFamily="34" charset="0"/>
                              <a:cs typeface="Times New Roman" panose="02020603050405020304" pitchFamily="18" charset="0"/>
                            </a:rPr>
                          </m:ctrlPr>
                        </m:fPr>
                        <m:num>
                          <m:sSub>
                            <m:sSubPr>
                              <m:ctrlPr>
                                <a:rPr lang="en-US" sz="2400" b="1" i="1">
                                  <a:solidFill>
                                    <a:srgbClr val="FF0000"/>
                                  </a:solidFill>
                                  <a:latin typeface="Cambria Math"/>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𝒏</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Sub>
                        </m:num>
                        <m:den>
                          <m:sSub>
                            <m:sSubPr>
                              <m:ctrlPr>
                                <a:rPr lang="en-US" sz="2400" b="1" i="1">
                                  <a:solidFill>
                                    <a:srgbClr val="FF0000"/>
                                  </a:solidFill>
                                  <a:latin typeface="Cambria Math"/>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𝒏</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den>
                      </m:f>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rgbClr val="FF0000"/>
                              </a:solidFill>
                              <a:latin typeface="Cambria Math"/>
                              <a:ea typeface="Calibri" panose="020F0502020204030204" pitchFamily="34" charset="0"/>
                              <a:cs typeface="Times New Roman" panose="02020603050405020304" pitchFamily="18" charset="0"/>
                            </a:rPr>
                          </m:ctrlPr>
                        </m:fPr>
                        <m:num>
                          <m:sSub>
                            <m:sSubPr>
                              <m:ctrlPr>
                                <a:rPr lang="en-US" sz="2400" b="1" i="1">
                                  <a:solidFill>
                                    <a:srgbClr val="FF0000"/>
                                  </a:solidFill>
                                  <a:latin typeface="Cambria Math"/>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𝒁</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num>
                        <m:den>
                          <m:sSub>
                            <m:sSubPr>
                              <m:ctrlPr>
                                <a:rPr lang="en-US" sz="2400" b="1" i="1">
                                  <a:solidFill>
                                    <a:srgbClr val="FF0000"/>
                                  </a:solidFill>
                                  <a:latin typeface="Cambria Math"/>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𝒁</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Sub>
                        </m:den>
                      </m:f>
                    </m:oMath>
                  </m:oMathPara>
                </a14:m>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42109" y="2693352"/>
                <a:ext cx="10474036" cy="2899448"/>
              </a:xfrm>
              <a:prstGeom prst="rect">
                <a:avLst/>
              </a:prstGeom>
              <a:blipFill>
                <a:blip r:embed="rId2"/>
                <a:stretch>
                  <a:fillRect l="-873" t="-211" r="-873"/>
                </a:stretch>
              </a:blipFill>
            </p:spPr>
            <p:txBody>
              <a:bodyPr/>
              <a:lstStyle/>
              <a:p>
                <a:r>
                  <a:rPr lang="en-US">
                    <a:noFill/>
                  </a:rPr>
                  <a:t> </a:t>
                </a:r>
              </a:p>
            </p:txBody>
          </p:sp>
        </mc:Fallback>
      </mc:AlternateContent>
      <p:sp>
        <p:nvSpPr>
          <p:cNvPr id="8" name="TextBox 7"/>
          <p:cNvSpPr txBox="1"/>
          <p:nvPr/>
        </p:nvSpPr>
        <p:spPr>
          <a:xfrm>
            <a:off x="942108" y="1201958"/>
            <a:ext cx="9060873" cy="830997"/>
          </a:xfrm>
          <a:prstGeom prst="rect">
            <a:avLst/>
          </a:prstGeom>
          <a:noFill/>
        </p:spPr>
        <p:txBody>
          <a:bodyPr wrap="square" rtlCol="0">
            <a:spAutoFit/>
          </a:bodyPr>
          <a:lstStyle/>
          <a:p>
            <a:pPr algn="just"/>
            <a:r>
              <a:rPr lang="en-US" sz="2400">
                <a:latin typeface="Times New Roman" panose="02020603050405020304" pitchFamily="18" charset="0"/>
                <a:ea typeface="Calibri" panose="020F0502020204030204" pitchFamily="34" charset="0"/>
                <a:cs typeface="Times New Roman" panose="02020603050405020304" pitchFamily="18" charset="0"/>
              </a:rPr>
              <a:t>- Truyền động bánh răng: bánh dẫn và bánh bị dẫn.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r>
              <a:rPr lang="en-US" sz="2400">
                <a:latin typeface="Times New Roman" panose="02020603050405020304" pitchFamily="18" charset="0"/>
                <a:ea typeface="Calibri" panose="020F0502020204030204" pitchFamily="34" charset="0"/>
                <a:cs typeface="Times New Roman" panose="02020603050405020304" pitchFamily="18" charset="0"/>
              </a:rPr>
              <a:t>- Truyền động xích: Đĩa dẫn, đĩa bị dẫn và xích.</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3666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2327" y="729839"/>
            <a:ext cx="9753601" cy="2268954"/>
          </a:xfrm>
          <a:prstGeom prst="rect">
            <a:avLst/>
          </a:prstGeom>
        </p:spPr>
        <p:txBody>
          <a:bodyPr wrap="square">
            <a:spAutoFit/>
          </a:bodyPr>
          <a:lstStyle/>
          <a:p>
            <a:pPr lvl="0">
              <a:lnSpc>
                <a:spcPct val="110000"/>
              </a:lnSpc>
              <a:buClr>
                <a:srgbClr val="231F20"/>
              </a:buClr>
              <a:buSzPts val="1100"/>
              <a:tabLst>
                <a:tab pos="245745" algn="l"/>
              </a:tabLst>
            </a:pPr>
            <a:r>
              <a:rPr lang="en-US" sz="2600" b="1" dirty="0">
                <a:solidFill>
                  <a:srgbClr val="0066FF"/>
                </a:solidFill>
                <a:latin typeface="Times New Roman" panose="02020603050405020304" pitchFamily="18" charset="0"/>
                <a:ea typeface="Arial" panose="020B0604020202020204" pitchFamily="34" charset="0"/>
                <a:cs typeface="Arial" panose="020B0604020202020204" pitchFamily="34" charset="0"/>
              </a:rPr>
              <a:t>c, </a:t>
            </a:r>
            <a:r>
              <a:rPr lang="en-US" sz="2600" b="1" dirty="0" err="1">
                <a:solidFill>
                  <a:srgbClr val="0066FF"/>
                </a:solidFill>
                <a:latin typeface="Times New Roman" panose="02020603050405020304" pitchFamily="18" charset="0"/>
                <a:ea typeface="Arial" panose="020B0604020202020204" pitchFamily="34" charset="0"/>
                <a:cs typeface="Arial" panose="020B0604020202020204" pitchFamily="34" charset="0"/>
              </a:rPr>
              <a:t>Ứng</a:t>
            </a:r>
            <a:r>
              <a:rPr lang="en-US" sz="2600" b="1" dirty="0">
                <a:solidFill>
                  <a:srgbClr val="0066FF"/>
                </a:solidFill>
                <a:latin typeface="Times New Roman" panose="02020603050405020304" pitchFamily="18" charset="0"/>
                <a:ea typeface="Arial" panose="020B0604020202020204" pitchFamily="34" charset="0"/>
                <a:cs typeface="Arial" panose="020B0604020202020204" pitchFamily="34" charset="0"/>
              </a:rPr>
              <a:t> </a:t>
            </a:r>
            <a:r>
              <a:rPr lang="en-US" sz="2600" b="1" dirty="0" err="1">
                <a:solidFill>
                  <a:srgbClr val="0066FF"/>
                </a:solidFill>
                <a:latin typeface="Times New Roman" panose="02020603050405020304" pitchFamily="18" charset="0"/>
                <a:ea typeface="Arial" panose="020B0604020202020204" pitchFamily="34" charset="0"/>
                <a:cs typeface="Arial" panose="020B0604020202020204" pitchFamily="34" charset="0"/>
              </a:rPr>
              <a:t>dụng</a:t>
            </a:r>
            <a:endParaRPr lang="en-US" sz="2600" b="1" dirty="0">
              <a:solidFill>
                <a:srgbClr val="0066FF"/>
              </a:solidFill>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7000"/>
              </a:lnSpc>
              <a:buClr>
                <a:srgbClr val="231F20"/>
              </a:buClr>
              <a:buSzPts val="1000"/>
              <a:buFontTx/>
              <a:buChar char="-"/>
              <a:tabLst>
                <a:tab pos="97155" algn="l"/>
              </a:tabLst>
            </a:pPr>
            <a:r>
              <a:rPr lang="en-US" sz="2600" dirty="0" err="1">
                <a:solidFill>
                  <a:srgbClr val="231F20"/>
                </a:solidFill>
                <a:latin typeface="Times New Roman" panose="02020603050405020304" pitchFamily="18" charset="0"/>
                <a:ea typeface="Arial" panose="020B0604020202020204" pitchFamily="34" charset="0"/>
                <a:cs typeface="Arial" panose="020B0604020202020204" pitchFamily="34" charset="0"/>
              </a:rPr>
              <a:t>Bộ</a:t>
            </a:r>
            <a:r>
              <a:rPr lang="en-US" sz="2600" dirty="0">
                <a:solidFill>
                  <a:srgbClr val="231F20"/>
                </a:solidFill>
                <a:latin typeface="Times New Roman" panose="02020603050405020304" pitchFamily="18" charset="0"/>
                <a:ea typeface="Arial" panose="020B0604020202020204" pitchFamily="34" charset="0"/>
                <a:cs typeface="Arial" panose="020B0604020202020204" pitchFamily="34" charset="0"/>
              </a:rPr>
              <a:t> </a:t>
            </a:r>
            <a:r>
              <a:rPr lang="en-US" sz="2600" dirty="0" err="1">
                <a:solidFill>
                  <a:srgbClr val="231F20"/>
                </a:solidFill>
                <a:latin typeface="Times New Roman" panose="02020603050405020304" pitchFamily="18" charset="0"/>
                <a:ea typeface="Arial" panose="020B0604020202020204" pitchFamily="34" charset="0"/>
                <a:cs typeface="Arial" panose="020B0604020202020204" pitchFamily="34" charset="0"/>
              </a:rPr>
              <a:t>truyền</a:t>
            </a:r>
            <a:r>
              <a:rPr lang="en-US" sz="2600" dirty="0">
                <a:solidFill>
                  <a:srgbClr val="231F20"/>
                </a:solidFill>
                <a:latin typeface="Times New Roman" panose="02020603050405020304" pitchFamily="18" charset="0"/>
                <a:ea typeface="Arial" panose="020B0604020202020204" pitchFamily="34" charset="0"/>
                <a:cs typeface="Arial" panose="020B0604020202020204" pitchFamily="34" charset="0"/>
              </a:rPr>
              <a:t> </a:t>
            </a:r>
            <a:r>
              <a:rPr lang="en-US" sz="2600" dirty="0" err="1">
                <a:solidFill>
                  <a:srgbClr val="231F20"/>
                </a:solidFill>
                <a:latin typeface="Times New Roman" panose="02020603050405020304" pitchFamily="18" charset="0"/>
                <a:ea typeface="Arial" panose="020B0604020202020204" pitchFamily="34" charset="0"/>
                <a:cs typeface="Arial" panose="020B0604020202020204" pitchFamily="34" charset="0"/>
              </a:rPr>
              <a:t>động</a:t>
            </a:r>
            <a:r>
              <a:rPr lang="en-US" sz="2600" dirty="0">
                <a:solidFill>
                  <a:srgbClr val="231F20"/>
                </a:solidFill>
                <a:latin typeface="Times New Roman" panose="02020603050405020304" pitchFamily="18" charset="0"/>
                <a:ea typeface="Arial" panose="020B0604020202020204" pitchFamily="34" charset="0"/>
                <a:cs typeface="Arial" panose="020B0604020202020204" pitchFamily="34" charset="0"/>
              </a:rPr>
              <a:t> </a:t>
            </a:r>
            <a:r>
              <a:rPr lang="en-US" sz="2600" dirty="0" err="1">
                <a:solidFill>
                  <a:srgbClr val="48484A"/>
                </a:solidFill>
                <a:latin typeface="Times New Roman" panose="02020603050405020304" pitchFamily="18" charset="0"/>
                <a:ea typeface="Arial" panose="020B0604020202020204" pitchFamily="34" charset="0"/>
                <a:cs typeface="Arial" panose="020B0604020202020204" pitchFamily="34" charset="0"/>
              </a:rPr>
              <a:t>bánh</a:t>
            </a:r>
            <a:r>
              <a:rPr lang="en-US" sz="2600" dirty="0">
                <a:solidFill>
                  <a:srgbClr val="48484A"/>
                </a:solidFill>
                <a:latin typeface="Times New Roman" panose="02020603050405020304" pitchFamily="18" charset="0"/>
                <a:ea typeface="Arial" panose="020B0604020202020204" pitchFamily="34" charset="0"/>
                <a:cs typeface="Arial" panose="020B0604020202020204" pitchFamily="34" charset="0"/>
              </a:rPr>
              <a:t> </a:t>
            </a:r>
            <a:r>
              <a:rPr lang="en-US" sz="2600" dirty="0" err="1">
                <a:solidFill>
                  <a:srgbClr val="48484A"/>
                </a:solidFill>
                <a:latin typeface="Times New Roman" panose="02020603050405020304" pitchFamily="18" charset="0"/>
                <a:ea typeface="Arial" panose="020B0604020202020204" pitchFamily="34" charset="0"/>
                <a:cs typeface="Arial" panose="020B0604020202020204" pitchFamily="34" charset="0"/>
              </a:rPr>
              <a:t>răng</a:t>
            </a:r>
            <a:r>
              <a:rPr lang="en-US" sz="2600" dirty="0">
                <a:solidFill>
                  <a:srgbClr val="48484A"/>
                </a:solidFill>
                <a:latin typeface="Times New Roman" panose="02020603050405020304" pitchFamily="18" charset="0"/>
                <a:ea typeface="Arial" panose="020B0604020202020204" pitchFamily="34" charset="0"/>
                <a:cs typeface="Arial" panose="020B0604020202020204" pitchFamily="34" charset="0"/>
              </a:rPr>
              <a:t> </a:t>
            </a:r>
            <a:r>
              <a:rPr lang="en-US" sz="2600" dirty="0" smtClean="0">
                <a:solidFill>
                  <a:srgbClr val="48484A"/>
                </a:solidFill>
                <a:latin typeface="Times New Roman" panose="02020603050405020304" pitchFamily="18" charset="0"/>
                <a:ea typeface="Arial" panose="020B0604020202020204" pitchFamily="34" charset="0"/>
                <a:cs typeface="Arial" panose="020B0604020202020204" pitchFamily="34" charset="0"/>
              </a:rPr>
              <a:t>: </a:t>
            </a:r>
            <a:r>
              <a:rPr lang="en-US" sz="2600" dirty="0" err="1">
                <a:solidFill>
                  <a:srgbClr val="231F20"/>
                </a:solidFill>
                <a:latin typeface="Times New Roman" panose="02020603050405020304" pitchFamily="18" charset="0"/>
                <a:ea typeface="Arial" panose="020B0604020202020204" pitchFamily="34" charset="0"/>
                <a:cs typeface="Arial" panose="020B0604020202020204" pitchFamily="34" charset="0"/>
              </a:rPr>
              <a:t>đồng</a:t>
            </a:r>
            <a:r>
              <a:rPr lang="en-US" sz="2600" dirty="0">
                <a:solidFill>
                  <a:srgbClr val="231F20"/>
                </a:solidFill>
                <a:latin typeface="Times New Roman" panose="02020603050405020304" pitchFamily="18" charset="0"/>
                <a:ea typeface="Arial" panose="020B0604020202020204" pitchFamily="34" charset="0"/>
                <a:cs typeface="Arial" panose="020B0604020202020204" pitchFamily="34" charset="0"/>
              </a:rPr>
              <a:t> </a:t>
            </a:r>
            <a:r>
              <a:rPr lang="en-US" sz="2600" dirty="0" err="1">
                <a:solidFill>
                  <a:srgbClr val="231F20"/>
                </a:solidFill>
                <a:latin typeface="Times New Roman" panose="02020603050405020304" pitchFamily="18" charset="0"/>
                <a:ea typeface="Arial" panose="020B0604020202020204" pitchFamily="34" charset="0"/>
                <a:cs typeface="Arial" panose="020B0604020202020204" pitchFamily="34" charset="0"/>
              </a:rPr>
              <a:t>hồ</a:t>
            </a:r>
            <a:r>
              <a:rPr lang="en-US" sz="2600" dirty="0">
                <a:solidFill>
                  <a:srgbClr val="231F20"/>
                </a:solidFill>
                <a:latin typeface="Times New Roman" panose="02020603050405020304" pitchFamily="18" charset="0"/>
                <a:ea typeface="Arial" panose="020B0604020202020204" pitchFamily="34" charset="0"/>
                <a:cs typeface="Arial" panose="020B0604020202020204" pitchFamily="34" charset="0"/>
              </a:rPr>
              <a:t>, </a:t>
            </a:r>
            <a:r>
              <a:rPr lang="en-US" sz="2600" dirty="0" err="1">
                <a:solidFill>
                  <a:srgbClr val="231F20"/>
                </a:solidFill>
                <a:latin typeface="Times New Roman" panose="02020603050405020304" pitchFamily="18" charset="0"/>
                <a:ea typeface="Arial" panose="020B0604020202020204" pitchFamily="34" charset="0"/>
                <a:cs typeface="Arial" panose="020B0604020202020204" pitchFamily="34" charset="0"/>
              </a:rPr>
              <a:t>hộp</a:t>
            </a:r>
            <a:r>
              <a:rPr lang="en-US" sz="2600" dirty="0">
                <a:solidFill>
                  <a:srgbClr val="231F20"/>
                </a:solidFill>
                <a:latin typeface="Times New Roman" panose="02020603050405020304" pitchFamily="18" charset="0"/>
                <a:ea typeface="Arial" panose="020B0604020202020204" pitchFamily="34" charset="0"/>
                <a:cs typeface="Arial" panose="020B0604020202020204" pitchFamily="34" charset="0"/>
              </a:rPr>
              <a:t> </a:t>
            </a:r>
            <a:r>
              <a:rPr lang="en-US" sz="2600" dirty="0" err="1">
                <a:solidFill>
                  <a:srgbClr val="231F20"/>
                </a:solidFill>
                <a:latin typeface="Times New Roman" panose="02020603050405020304" pitchFamily="18" charset="0"/>
                <a:ea typeface="Arial" panose="020B0604020202020204" pitchFamily="34" charset="0"/>
                <a:cs typeface="Arial" panose="020B0604020202020204" pitchFamily="34" charset="0"/>
              </a:rPr>
              <a:t>số</a:t>
            </a:r>
            <a:r>
              <a:rPr lang="en-US" sz="2600" dirty="0">
                <a:solidFill>
                  <a:srgbClr val="231F20"/>
                </a:solidFill>
                <a:latin typeface="Times New Roman" panose="02020603050405020304" pitchFamily="18" charset="0"/>
                <a:ea typeface="Arial" panose="020B0604020202020204" pitchFamily="34" charset="0"/>
                <a:cs typeface="Arial" panose="020B0604020202020204" pitchFamily="34" charset="0"/>
              </a:rPr>
              <a:t> </a:t>
            </a:r>
            <a:r>
              <a:rPr lang="en-US" sz="2600" dirty="0" err="1">
                <a:solidFill>
                  <a:srgbClr val="231F20"/>
                </a:solidFill>
                <a:latin typeface="Times New Roman" panose="02020603050405020304" pitchFamily="18" charset="0"/>
                <a:ea typeface="Arial" panose="020B0604020202020204" pitchFamily="34" charset="0"/>
                <a:cs typeface="Arial" panose="020B0604020202020204" pitchFamily="34" charset="0"/>
              </a:rPr>
              <a:t>xe</a:t>
            </a:r>
            <a:r>
              <a:rPr lang="en-US" sz="2600" dirty="0">
                <a:solidFill>
                  <a:srgbClr val="231F20"/>
                </a:solidFill>
                <a:latin typeface="Times New Roman" panose="02020603050405020304" pitchFamily="18" charset="0"/>
                <a:ea typeface="Arial" panose="020B0604020202020204" pitchFamily="34" charset="0"/>
                <a:cs typeface="Arial" panose="020B0604020202020204" pitchFamily="34" charset="0"/>
              </a:rPr>
              <a:t> </a:t>
            </a:r>
            <a:r>
              <a:rPr lang="en-US" sz="2600" dirty="0" err="1">
                <a:solidFill>
                  <a:srgbClr val="231F20"/>
                </a:solidFill>
                <a:latin typeface="Times New Roman" panose="02020603050405020304" pitchFamily="18" charset="0"/>
                <a:ea typeface="Arial" panose="020B0604020202020204" pitchFamily="34" charset="0"/>
                <a:cs typeface="Arial" panose="020B0604020202020204" pitchFamily="34" charset="0"/>
              </a:rPr>
              <a:t>máy</a:t>
            </a:r>
            <a:r>
              <a:rPr lang="en-US" sz="2600" dirty="0">
                <a:solidFill>
                  <a:srgbClr val="231F20"/>
                </a:solidFill>
                <a:latin typeface="Times New Roman" panose="02020603050405020304" pitchFamily="18" charset="0"/>
                <a:ea typeface="Arial" panose="020B0604020202020204" pitchFamily="34" charset="0"/>
                <a:cs typeface="Arial" panose="020B0604020202020204" pitchFamily="34" charset="0"/>
              </a:rPr>
              <a:t>, </a:t>
            </a:r>
            <a:r>
              <a:rPr lang="en-US" sz="2600" dirty="0" err="1">
                <a:solidFill>
                  <a:srgbClr val="231F20"/>
                </a:solidFill>
                <a:latin typeface="Times New Roman" panose="02020603050405020304" pitchFamily="18" charset="0"/>
                <a:ea typeface="Arial" panose="020B0604020202020204" pitchFamily="34" charset="0"/>
                <a:cs typeface="Arial" panose="020B0604020202020204" pitchFamily="34" charset="0"/>
              </a:rPr>
              <a:t>ôtô</a:t>
            </a:r>
            <a:r>
              <a:rPr lang="en-US" sz="2600" dirty="0">
                <a:solidFill>
                  <a:srgbClr val="231F20"/>
                </a:solidFill>
                <a:latin typeface="Times New Roman" panose="02020603050405020304" pitchFamily="18" charset="0"/>
                <a:ea typeface="Arial" panose="020B0604020202020204" pitchFamily="34" charset="0"/>
                <a:cs typeface="Arial" panose="020B0604020202020204" pitchFamily="34" charset="0"/>
              </a:rPr>
              <a:t>,...</a:t>
            </a:r>
          </a:p>
          <a:p>
            <a:pPr marL="342900" lvl="0" indent="-342900" algn="just">
              <a:lnSpc>
                <a:spcPct val="117000"/>
              </a:lnSpc>
              <a:buClr>
                <a:srgbClr val="231F20"/>
              </a:buClr>
              <a:buSzPts val="1000"/>
              <a:buFontTx/>
              <a:buChar char="-"/>
              <a:tabLst>
                <a:tab pos="97155" algn="l"/>
              </a:tabLst>
            </a:pPr>
            <a:endParaRPr lang="en-US" sz="2600" dirty="0">
              <a:solidFill>
                <a:srgbClr val="231F20"/>
              </a:solidFill>
              <a:latin typeface="Arial" panose="020B0604020202020204" pitchFamily="34" charset="0"/>
              <a:ea typeface="Arial" panose="020B0604020202020204" pitchFamily="34" charset="0"/>
              <a:cs typeface="Arial" panose="020B0604020202020204" pitchFamily="34" charset="0"/>
            </a:endParaRPr>
          </a:p>
          <a:p>
            <a:pPr marL="342900" indent="-342900">
              <a:buFontTx/>
              <a:buChar char="-"/>
            </a:pPr>
            <a:r>
              <a:rPr lang="en-US" sz="2600" dirty="0" err="1">
                <a:latin typeface="Times New Roman" panose="02020603050405020304" pitchFamily="18" charset="0"/>
                <a:ea typeface="Calibri" panose="020F0502020204030204" pitchFamily="34" charset="0"/>
              </a:rPr>
              <a:t>Bộ</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truyền</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động</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xích</a:t>
            </a:r>
            <a:r>
              <a:rPr lang="en-US" sz="2600">
                <a:latin typeface="Times New Roman" panose="02020603050405020304" pitchFamily="18" charset="0"/>
                <a:ea typeface="Calibri" panose="020F0502020204030204" pitchFamily="34" charset="0"/>
              </a:rPr>
              <a:t> </a:t>
            </a:r>
            <a:r>
              <a:rPr lang="en-US" sz="2600" smtClean="0">
                <a:solidFill>
                  <a:srgbClr val="48484A"/>
                </a:solidFill>
                <a:latin typeface="Times New Roman" panose="02020603050405020304" pitchFamily="18" charset="0"/>
                <a:ea typeface="Calibri" panose="020F0502020204030204" pitchFamily="34" charset="0"/>
              </a:rPr>
              <a:t>:</a:t>
            </a:r>
            <a:r>
              <a:rPr lang="en-US" sz="2600" smtClean="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xe</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đạp</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xe</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máy</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máy</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nâng</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chuyển</a:t>
            </a:r>
            <a:r>
              <a:rPr lang="en-US" sz="2600" dirty="0">
                <a:latin typeface="Times New Roman" panose="02020603050405020304" pitchFamily="18" charset="0"/>
                <a:ea typeface="Calibri" panose="020F0502020204030204" pitchFamily="34" charset="0"/>
              </a:rPr>
              <a:t>,…</a:t>
            </a:r>
          </a:p>
          <a:p>
            <a:endParaRPr lang="en-US" sz="2600" dirty="0"/>
          </a:p>
        </p:txBody>
      </p:sp>
    </p:spTree>
    <p:extLst>
      <p:ext uri="{BB962C8B-B14F-4D97-AF65-F5344CB8AC3E}">
        <p14:creationId xmlns:p14="http://schemas.microsoft.com/office/powerpoint/2010/main" val="585604517"/>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997526" y="526472"/>
            <a:ext cx="10612583" cy="5929746"/>
            <a:chOff x="2066" y="9948"/>
            <a:chExt cx="8338" cy="496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 y="9948"/>
              <a:ext cx="4198" cy="2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FF"/>
                  </a:solidFill>
                  <a:miter lim="800000"/>
                  <a:headEnd/>
                  <a:tailEnd/>
                </a14:hiddenLine>
              </a:ext>
            </a:extLst>
          </p:spPr>
        </p:pic>
        <p:pic>
          <p:nvPicPr>
            <p:cNvPr id="6" name="Picture 5" descr="xe m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1" y="12462"/>
              <a:ext cx="4072" cy="2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xe may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 y="12468"/>
              <a:ext cx="3955" cy="2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8" name="TextBox 7"/>
          <p:cNvSpPr txBox="1"/>
          <p:nvPr/>
        </p:nvSpPr>
        <p:spPr>
          <a:xfrm>
            <a:off x="1733288" y="1205408"/>
            <a:ext cx="3020291" cy="830997"/>
          </a:xfrm>
          <a:prstGeom prst="rect">
            <a:avLst/>
          </a:prstGeom>
          <a:noFill/>
        </p:spPr>
        <p:txBody>
          <a:bodyPr wrap="square" rtlCol="0">
            <a:spAutoFit/>
          </a:bodyPr>
          <a:lstStyle/>
          <a:p>
            <a:r>
              <a:rPr lang="en-US" sz="2400">
                <a:solidFill>
                  <a:srgbClr val="0066FF"/>
                </a:solidFill>
                <a:latin typeface="Times New Roman" panose="02020603050405020304" pitchFamily="18" charset="0"/>
                <a:cs typeface="Times New Roman" panose="02020603050405020304" pitchFamily="18" charset="0"/>
              </a:rPr>
              <a:t>Bộ truyền động xích trong xe đạp, xe máy.</a:t>
            </a:r>
          </a:p>
        </p:txBody>
      </p:sp>
    </p:spTree>
    <p:extLst>
      <p:ext uri="{BB962C8B-B14F-4D97-AF65-F5344CB8AC3E}">
        <p14:creationId xmlns:p14="http://schemas.microsoft.com/office/powerpoint/2010/main" val="4031339765"/>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descr="WP_20151109_006"/>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45126" y="401782"/>
            <a:ext cx="10501745" cy="5541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228065" y="6055667"/>
            <a:ext cx="5735866" cy="461665"/>
          </a:xfrm>
          <a:prstGeom prst="rect">
            <a:avLst/>
          </a:prstGeom>
        </p:spPr>
        <p:txBody>
          <a:bodyPr wrap="none">
            <a:spAutoFit/>
          </a:bodyPr>
          <a:lstStyle/>
          <a:p>
            <a:pPr algn="ctr"/>
            <a:r>
              <a:rPr lang="en-US" sz="2400" u="sng">
                <a:solidFill>
                  <a:srgbClr val="0066FF"/>
                </a:solidFill>
                <a:latin typeface="Times New Roman" panose="02020603050405020304" pitchFamily="18" charset="0"/>
                <a:ea typeface="Times New Roman" panose="02020603050405020304" pitchFamily="18" charset="0"/>
              </a:rPr>
              <a:t>Bộ truyền động xích ở máy gặt đập liên hoàn</a:t>
            </a:r>
            <a:endParaRPr lang="en-US" sz="2400">
              <a:solidFill>
                <a:srgbClr val="0066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154654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336" y="61716"/>
            <a:ext cx="6966972" cy="584775"/>
          </a:xfrm>
          <a:prstGeom prst="rect">
            <a:avLst/>
          </a:prstGeom>
        </p:spPr>
        <p:txBody>
          <a:bodyPr wrap="none">
            <a:spAutoFit/>
          </a:bodyPr>
          <a:lstStyle/>
          <a:p>
            <a:r>
              <a:rPr lang="en-US" sz="3200" b="1" u="sng" dirty="0">
                <a:solidFill>
                  <a:schemeClr val="tx1"/>
                </a:solidFill>
                <a:latin typeface="Times New Roman" panose="02020603050405020304" pitchFamily="18" charset="0"/>
                <a:cs typeface="Times New Roman" panose="02020603050405020304" pitchFamily="18" charset="0"/>
              </a:rPr>
              <a:t>II</a:t>
            </a:r>
            <a:r>
              <a:rPr lang="en-US" sz="3200" b="1" u="sng">
                <a:solidFill>
                  <a:schemeClr val="tx1"/>
                </a:solidFill>
                <a:latin typeface="Times New Roman" panose="02020603050405020304" pitchFamily="18" charset="0"/>
                <a:cs typeface="Times New Roman" panose="02020603050405020304" pitchFamily="18" charset="0"/>
              </a:rPr>
              <a:t>. Một số cơ cấu biến đổi chuyển động</a:t>
            </a:r>
            <a:endParaRPr lang="en-US" sz="3200" b="1" u="sng"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33093" y="814388"/>
            <a:ext cx="4500564" cy="5357812"/>
          </a:xfrm>
          <a:prstGeom prst="rect">
            <a:avLst/>
          </a:prstGeom>
          <a:ln w="19050">
            <a:solidFill>
              <a:schemeClr val="tx1"/>
            </a:solidFill>
          </a:ln>
        </p:spPr>
      </p:pic>
      <p:pic>
        <p:nvPicPr>
          <p:cNvPr id="5" name="Picture 4"/>
          <p:cNvPicPr>
            <a:picLocks noChangeAspect="1"/>
          </p:cNvPicPr>
          <p:nvPr/>
        </p:nvPicPr>
        <p:blipFill>
          <a:blip r:embed="rId3"/>
          <a:stretch>
            <a:fillRect/>
          </a:stretch>
        </p:blipFill>
        <p:spPr>
          <a:xfrm>
            <a:off x="4962524" y="814388"/>
            <a:ext cx="6438901" cy="5357812"/>
          </a:xfrm>
          <a:prstGeom prst="rect">
            <a:avLst/>
          </a:prstGeom>
          <a:ln w="19050">
            <a:solidFill>
              <a:schemeClr val="tx1"/>
            </a:solidFill>
          </a:ln>
        </p:spPr>
      </p:pic>
    </p:spTree>
    <p:extLst>
      <p:ext uri="{BB962C8B-B14F-4D97-AF65-F5344CB8AC3E}">
        <p14:creationId xmlns:p14="http://schemas.microsoft.com/office/powerpoint/2010/main" val="357683571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6047" y="263236"/>
            <a:ext cx="11320317" cy="5832764"/>
          </a:xfrm>
          <a:prstGeom prst="rect">
            <a:avLst/>
          </a:prstGeom>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336" y="147728"/>
            <a:ext cx="4724702" cy="523220"/>
          </a:xfrm>
          <a:prstGeom prst="rect">
            <a:avLst/>
          </a:prstGeom>
          <a:solidFill>
            <a:srgbClr val="9DEE32"/>
          </a:solidFill>
        </p:spPr>
        <p:txBody>
          <a:bodyPr wrap="square">
            <a:spAutoFit/>
          </a:bodyPr>
          <a:lstStyle/>
          <a:p>
            <a:r>
              <a:rPr lang="pt-BR" sz="2800" b="1" u="sng" dirty="0">
                <a:solidFill>
                  <a:schemeClr val="tx1"/>
                </a:solidFill>
                <a:latin typeface="Times New Roman" panose="02020603050405020304" pitchFamily="18" charset="0"/>
                <a:cs typeface="Times New Roman" panose="02020603050405020304" pitchFamily="18" charset="0"/>
              </a:rPr>
              <a:t>1</a:t>
            </a:r>
            <a:r>
              <a:rPr lang="pt-BR" sz="2800" b="1" u="sng">
                <a:solidFill>
                  <a:schemeClr val="tx1"/>
                </a:solidFill>
                <a:latin typeface="Times New Roman" panose="02020603050405020304" pitchFamily="18" charset="0"/>
                <a:cs typeface="Times New Roman" panose="02020603050405020304" pitchFamily="18" charset="0"/>
              </a:rPr>
              <a:t>. Cơ cấu tay quay con trượt</a:t>
            </a:r>
            <a:endParaRPr lang="en-US" sz="2800" b="1" u="sng"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391392" y="670948"/>
            <a:ext cx="8524008" cy="590670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09375697"/>
              </p:ext>
            </p:extLst>
          </p:nvPr>
        </p:nvGraphicFramePr>
        <p:xfrm>
          <a:off x="8787981" y="1817541"/>
          <a:ext cx="3213520" cy="3613521"/>
        </p:xfrm>
        <a:graphic>
          <a:graphicData uri="http://schemas.openxmlformats.org/drawingml/2006/table">
            <a:tbl>
              <a:tblPr firstRow="1" bandRow="1">
                <a:tableStyleId>{5C22544A-7EE6-4342-B048-85BDC9FD1C3A}</a:tableStyleId>
              </a:tblPr>
              <a:tblGrid>
                <a:gridCol w="1606760">
                  <a:extLst>
                    <a:ext uri="{9D8B030D-6E8A-4147-A177-3AD203B41FA5}">
                      <a16:colId xmlns="" xmlns:a16="http://schemas.microsoft.com/office/drawing/2014/main" val="1491788793"/>
                    </a:ext>
                  </a:extLst>
                </a:gridCol>
                <a:gridCol w="1606760">
                  <a:extLst>
                    <a:ext uri="{9D8B030D-6E8A-4147-A177-3AD203B41FA5}">
                      <a16:colId xmlns="" xmlns:a16="http://schemas.microsoft.com/office/drawing/2014/main" val="4140749738"/>
                    </a:ext>
                  </a:extLst>
                </a:gridCol>
              </a:tblGrid>
              <a:tr h="504561">
                <a:tc>
                  <a:txBody>
                    <a:bodyPr/>
                    <a:lstStyle/>
                    <a:p>
                      <a:pPr algn="ctr"/>
                      <a:r>
                        <a:rPr lang="en-US" sz="2000"/>
                        <a:t>H 7.4 b</a:t>
                      </a:r>
                    </a:p>
                  </a:txBody>
                  <a:tcPr/>
                </a:tc>
                <a:tc>
                  <a:txBody>
                    <a:bodyPr/>
                    <a:lstStyle/>
                    <a:p>
                      <a:pPr algn="ctr"/>
                      <a:r>
                        <a:rPr lang="en-US" sz="2000"/>
                        <a:t>H 7.4 a</a:t>
                      </a:r>
                    </a:p>
                  </a:txBody>
                  <a:tcPr/>
                </a:tc>
                <a:extLst>
                  <a:ext uri="{0D108BD9-81ED-4DB2-BD59-A6C34878D82A}">
                    <a16:rowId xmlns="" xmlns:a16="http://schemas.microsoft.com/office/drawing/2014/main" val="3473309577"/>
                  </a:ext>
                </a:extLst>
              </a:tr>
              <a:tr h="504561">
                <a:tc>
                  <a:txBody>
                    <a:bodyPr/>
                    <a:lstStyle/>
                    <a:p>
                      <a:r>
                        <a:rPr lang="en-US" sz="2000">
                          <a:solidFill>
                            <a:srgbClr val="FF0000"/>
                          </a:solidFill>
                          <a:latin typeface="Times New Roman" panose="02020603050405020304" pitchFamily="18" charset="0"/>
                          <a:cs typeface="Times New Roman" panose="02020603050405020304" pitchFamily="18" charset="0"/>
                        </a:rPr>
                        <a:t>Trục khuỷu 1 </a:t>
                      </a:r>
                      <a:endParaRPr lang="en-US" sz="200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a:solidFill>
                            <a:srgbClr val="FF0000"/>
                          </a:solidFill>
                          <a:latin typeface="Times New Roman" panose="02020603050405020304" pitchFamily="18" charset="0"/>
                          <a:cs typeface="Times New Roman" panose="02020603050405020304" pitchFamily="18" charset="0"/>
                        </a:rPr>
                        <a:t>Tay quay AB</a:t>
                      </a:r>
                    </a:p>
                    <a:p>
                      <a:endParaRPr lang="en-US" sz="2000"/>
                    </a:p>
                  </a:txBody>
                  <a:tcPr/>
                </a:tc>
                <a:extLst>
                  <a:ext uri="{0D108BD9-81ED-4DB2-BD59-A6C34878D82A}">
                    <a16:rowId xmlns="" xmlns:a16="http://schemas.microsoft.com/office/drawing/2014/main" val="2205042604"/>
                  </a:ext>
                </a:extLst>
              </a:tr>
              <a:tr h="504561">
                <a:tc>
                  <a:txBody>
                    <a:bodyPr/>
                    <a:lstStyle/>
                    <a:p>
                      <a:r>
                        <a:rPr lang="en-US" sz="2000">
                          <a:solidFill>
                            <a:srgbClr val="FF0000"/>
                          </a:solidFill>
                          <a:latin typeface="Times New Roman" panose="02020603050405020304" pitchFamily="18" charset="0"/>
                          <a:cs typeface="Times New Roman" panose="02020603050405020304" pitchFamily="18" charset="0"/>
                        </a:rPr>
                        <a:t>Thanh truyền 2</a:t>
                      </a:r>
                      <a:endParaRPr lang="en-US" sz="200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a:solidFill>
                            <a:srgbClr val="FF0000"/>
                          </a:solidFill>
                          <a:latin typeface="Times New Roman" panose="02020603050405020304" pitchFamily="18" charset="0"/>
                          <a:cs typeface="Times New Roman" panose="02020603050405020304" pitchFamily="18" charset="0"/>
                        </a:rPr>
                        <a:t>Thanh truyền BC</a:t>
                      </a:r>
                    </a:p>
                    <a:p>
                      <a:endParaRPr lang="en-US" sz="2000"/>
                    </a:p>
                  </a:txBody>
                  <a:tcPr/>
                </a:tc>
                <a:extLst>
                  <a:ext uri="{0D108BD9-81ED-4DB2-BD59-A6C34878D82A}">
                    <a16:rowId xmlns="" xmlns:a16="http://schemas.microsoft.com/office/drawing/2014/main" val="1972388953"/>
                  </a:ext>
                </a:extLst>
              </a:tr>
              <a:tr h="504561">
                <a:tc>
                  <a:txBody>
                    <a:bodyPr/>
                    <a:lstStyle/>
                    <a:p>
                      <a:r>
                        <a:rPr lang="en-US" sz="2000">
                          <a:solidFill>
                            <a:srgbClr val="FF0000"/>
                          </a:solidFill>
                          <a:latin typeface="Times New Roman" panose="02020603050405020304" pitchFamily="18" charset="0"/>
                          <a:cs typeface="Times New Roman" panose="02020603050405020304" pitchFamily="18" charset="0"/>
                        </a:rPr>
                        <a:t>Pit tông 3 </a:t>
                      </a:r>
                      <a:endParaRPr lang="en-US" sz="200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a:solidFill>
                            <a:srgbClr val="FF0000"/>
                          </a:solidFill>
                          <a:latin typeface="Times New Roman" panose="02020603050405020304" pitchFamily="18" charset="0"/>
                          <a:cs typeface="Times New Roman" panose="02020603050405020304" pitchFamily="18" charset="0"/>
                        </a:rPr>
                        <a:t>Con trượt C</a:t>
                      </a:r>
                    </a:p>
                    <a:p>
                      <a:endParaRPr lang="en-US" sz="2000"/>
                    </a:p>
                  </a:txBody>
                  <a:tcPr/>
                </a:tc>
                <a:extLst>
                  <a:ext uri="{0D108BD9-81ED-4DB2-BD59-A6C34878D82A}">
                    <a16:rowId xmlns="" xmlns:a16="http://schemas.microsoft.com/office/drawing/2014/main" val="120267258"/>
                  </a:ext>
                </a:extLst>
              </a:tr>
              <a:tr h="504561">
                <a:tc>
                  <a:txBody>
                    <a:bodyPr/>
                    <a:lstStyle/>
                    <a:p>
                      <a:r>
                        <a:rPr lang="en-US" sz="2000">
                          <a:solidFill>
                            <a:srgbClr val="FF0000"/>
                          </a:solidFill>
                          <a:latin typeface="Times New Roman" panose="02020603050405020304" pitchFamily="18" charset="0"/>
                          <a:cs typeface="Times New Roman" panose="02020603050405020304" pitchFamily="18" charset="0"/>
                        </a:rPr>
                        <a:t>Xi lanh 4 </a:t>
                      </a:r>
                      <a:endParaRPr lang="en-US" sz="200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a:solidFill>
                            <a:srgbClr val="FF0000"/>
                          </a:solidFill>
                          <a:latin typeface="Times New Roman" panose="02020603050405020304" pitchFamily="18" charset="0"/>
                          <a:cs typeface="Times New Roman" panose="02020603050405020304" pitchFamily="18" charset="0"/>
                        </a:rPr>
                        <a:t>Giá đỡ</a:t>
                      </a:r>
                    </a:p>
                    <a:p>
                      <a:endParaRPr lang="en-US" sz="2000"/>
                    </a:p>
                  </a:txBody>
                  <a:tcPr/>
                </a:tc>
                <a:extLst>
                  <a:ext uri="{0D108BD9-81ED-4DB2-BD59-A6C34878D82A}">
                    <a16:rowId xmlns="" xmlns:a16="http://schemas.microsoft.com/office/drawing/2014/main" val="508304025"/>
                  </a:ext>
                </a:extLst>
              </a:tr>
            </a:tbl>
          </a:graphicData>
        </a:graphic>
      </p:graphicFrame>
    </p:spTree>
    <p:extLst>
      <p:ext uri="{BB962C8B-B14F-4D97-AF65-F5344CB8AC3E}">
        <p14:creationId xmlns:p14="http://schemas.microsoft.com/office/powerpoint/2010/main" val="100443754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4499" y="3089381"/>
            <a:ext cx="8269866" cy="1878206"/>
          </a:xfrm>
          <a:prstGeom prst="rect">
            <a:avLst/>
          </a:prstGeom>
          <a:solidFill>
            <a:srgbClr val="FFFF00"/>
          </a:solidFill>
        </p:spPr>
        <p:txBody>
          <a:bodyPr wrap="square">
            <a:spAutoFit/>
          </a:bodyPr>
          <a:lstStyle/>
          <a:p>
            <a:pPr algn="just">
              <a:lnSpc>
                <a:spcPct val="107000"/>
              </a:lnSpc>
              <a:spcAft>
                <a:spcPts val="8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C1: Mô tả cấu tạo cơ cấu tay quay con trượt.</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C2: Vận hành mô hình cơ cấu tay quay con trượt, quan sát, nêu nguyên lí làm việc của cơ cấu.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C3: Kể tên một số máy có ứng dụng các cơ cấu trên.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Explosion 2 4"/>
          <p:cNvSpPr/>
          <p:nvPr/>
        </p:nvSpPr>
        <p:spPr>
          <a:xfrm>
            <a:off x="983673" y="277089"/>
            <a:ext cx="4447309" cy="254923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Thảo luận</a:t>
            </a:r>
          </a:p>
        </p:txBody>
      </p:sp>
    </p:spTree>
    <p:extLst>
      <p:ext uri="{BB962C8B-B14F-4D97-AF65-F5344CB8AC3E}">
        <p14:creationId xmlns:p14="http://schemas.microsoft.com/office/powerpoint/2010/main" val="393783827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5839" y="615585"/>
            <a:ext cx="10372724" cy="4926605"/>
          </a:xfrm>
          <a:prstGeom prst="rect">
            <a:avLst/>
          </a:prstGeom>
        </p:spPr>
        <p:txBody>
          <a:bodyPr wrap="square">
            <a:spAutoFit/>
          </a:bodyPr>
          <a:lstStyle/>
          <a:p>
            <a:pPr algn="just">
              <a:lnSpc>
                <a:spcPct val="119000"/>
              </a:lnSpc>
            </a:pPr>
            <a:endParaRPr lang="en-US" sz="2400">
              <a:solidFill>
                <a:srgbClr val="231F20"/>
              </a:solidFill>
              <a:latin typeface="Arial" panose="020B0604020202020204" pitchFamily="34" charset="0"/>
              <a:ea typeface="Arial" panose="020B0604020202020204" pitchFamily="34" charset="0"/>
            </a:endParaRPr>
          </a:p>
          <a:p>
            <a:pPr lvl="0" algn="just">
              <a:lnSpc>
                <a:spcPct val="119000"/>
              </a:lnSpc>
              <a:tabLst>
                <a:tab pos="97155" algn="l"/>
              </a:tabLst>
            </a:pPr>
            <a:r>
              <a:rPr lang="en-US" sz="2400" b="1" i="1">
                <a:solidFill>
                  <a:srgbClr val="0066FF"/>
                </a:solidFill>
                <a:latin typeface="Times New Roman" panose="02020603050405020304" pitchFamily="18" charset="0"/>
                <a:ea typeface="Arial" panose="020B0604020202020204" pitchFamily="34" charset="0"/>
              </a:rPr>
              <a:t>a, Cấu tạo</a:t>
            </a:r>
            <a:endParaRPr lang="en-US" sz="2400" b="1">
              <a:solidFill>
                <a:srgbClr val="0066FF"/>
              </a:solidFill>
              <a:latin typeface="Arial" panose="020B0604020202020204" pitchFamily="34" charset="0"/>
              <a:ea typeface="Arial" panose="020B0604020202020204" pitchFamily="34" charset="0"/>
            </a:endParaRPr>
          </a:p>
          <a:p>
            <a:pPr algn="just">
              <a:lnSpc>
                <a:spcPct val="119000"/>
              </a:lnSpc>
              <a:tabLst>
                <a:tab pos="97155" algn="l"/>
              </a:tabLst>
            </a:pPr>
            <a:r>
              <a:rPr lang="en-US" sz="2400">
                <a:solidFill>
                  <a:srgbClr val="231F20"/>
                </a:solidFill>
                <a:latin typeface="Times New Roman" panose="02020603050405020304" pitchFamily="18" charset="0"/>
                <a:ea typeface="Arial" panose="020B0604020202020204" pitchFamily="34" charset="0"/>
              </a:rPr>
              <a:t>Tay quay, thanh truyền, con trượt và giá đỡ.</a:t>
            </a:r>
            <a:endParaRPr lang="en-US" sz="2400">
              <a:solidFill>
                <a:srgbClr val="231F20"/>
              </a:solidFill>
              <a:latin typeface="Arial" panose="020B0604020202020204" pitchFamily="34" charset="0"/>
              <a:ea typeface="Arial" panose="020B0604020202020204" pitchFamily="34" charset="0"/>
            </a:endParaRPr>
          </a:p>
          <a:p>
            <a:pPr algn="just">
              <a:lnSpc>
                <a:spcPct val="119000"/>
              </a:lnSpc>
              <a:tabLst>
                <a:tab pos="97155" algn="l"/>
              </a:tabLst>
            </a:pPr>
            <a:r>
              <a:rPr lang="en-US" sz="2400" b="1" i="1">
                <a:solidFill>
                  <a:srgbClr val="0066FF"/>
                </a:solidFill>
                <a:latin typeface="Times New Roman" panose="02020603050405020304" pitchFamily="18" charset="0"/>
                <a:ea typeface="Arial" panose="020B0604020202020204" pitchFamily="34" charset="0"/>
                <a:cs typeface="Times New Roman" panose="02020603050405020304" pitchFamily="18" charset="0"/>
              </a:rPr>
              <a:t>b, Nguyên lí làm việc</a:t>
            </a:r>
            <a:endParaRPr lang="en-US" sz="2400">
              <a:solidFill>
                <a:srgbClr val="0066FF"/>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9000"/>
              </a:lnSpc>
            </a:pPr>
            <a:r>
              <a:rPr lang="en-US" sz="2400">
                <a:solidFill>
                  <a:srgbClr val="231F20"/>
                </a:solidFill>
                <a:latin typeface="Times New Roman" panose="02020603050405020304" pitchFamily="18" charset="0"/>
                <a:ea typeface="Arial" panose="020B0604020202020204" pitchFamily="34" charset="0"/>
              </a:rPr>
              <a:t>Khi tay quay (1) quay quanh trục A, đầu B của thanh truyền chuyển động tròn, làm cho con trượt (3) chuyển động tịnh tiến qua lại trên giá đỡ (4). Nhờ đó chuyển động tròn của tay quay được biến thành chuyển động tịnh tiến qua lại của con trượt.</a:t>
            </a:r>
            <a:endParaRPr lang="en-US" sz="2400">
              <a:solidFill>
                <a:srgbClr val="231F20"/>
              </a:solidFill>
              <a:latin typeface="Arial" panose="020B0604020202020204" pitchFamily="34" charset="0"/>
              <a:ea typeface="Arial" panose="020B0604020202020204" pitchFamily="34" charset="0"/>
            </a:endParaRPr>
          </a:p>
          <a:p>
            <a:pPr algn="just">
              <a:lnSpc>
                <a:spcPct val="119000"/>
              </a:lnSpc>
            </a:pPr>
            <a:r>
              <a:rPr lang="en-US" sz="2400" b="1" i="1">
                <a:solidFill>
                  <a:srgbClr val="0066FF"/>
                </a:solidFill>
                <a:latin typeface="Arial" panose="020B0604020202020204" pitchFamily="34" charset="0"/>
                <a:ea typeface="Arial" panose="020B0604020202020204" pitchFamily="34" charset="0"/>
              </a:rPr>
              <a:t>c, </a:t>
            </a:r>
            <a:r>
              <a:rPr lang="en-US" sz="2400" b="1" i="1">
                <a:solidFill>
                  <a:srgbClr val="0066FF"/>
                </a:solidFill>
                <a:latin typeface="Times New Roman" panose="02020603050405020304" pitchFamily="18" charset="0"/>
                <a:ea typeface="Arial" panose="020B0604020202020204" pitchFamily="34" charset="0"/>
              </a:rPr>
              <a:t>Ứng dụng</a:t>
            </a:r>
            <a:endParaRPr lang="en-US" sz="2400">
              <a:solidFill>
                <a:srgbClr val="0066FF"/>
              </a:solidFill>
              <a:latin typeface="Arial" panose="020B0604020202020204" pitchFamily="34" charset="0"/>
              <a:ea typeface="Arial" panose="020B0604020202020204" pitchFamily="34" charset="0"/>
            </a:endParaRPr>
          </a:p>
          <a:p>
            <a:pPr algn="just">
              <a:lnSpc>
                <a:spcPct val="119000"/>
              </a:lnSpc>
            </a:pPr>
            <a:r>
              <a:rPr lang="en-US" sz="2400">
                <a:solidFill>
                  <a:srgbClr val="231F20"/>
                </a:solidFill>
                <a:latin typeface="Times New Roman" panose="02020603050405020304" pitchFamily="18" charset="0"/>
                <a:ea typeface="Arial" panose="020B0604020202020204" pitchFamily="34" charset="0"/>
              </a:rPr>
              <a:t>Cơ cấu trên thường được dùng ở các máy khâu đạp chân, máy cưa gỗ, máy hơi nước, các máy có động cơ đốt trong,...</a:t>
            </a:r>
            <a:endParaRPr lang="en-US" sz="2400">
              <a:solidFill>
                <a:srgbClr val="231F20"/>
              </a:solidFill>
              <a:effectLst/>
              <a:latin typeface="Arial" panose="020B0604020202020204" pitchFamily="34" charset="0"/>
              <a:ea typeface="Arial" panose="020B0604020202020204" pitchFamily="34" charset="0"/>
            </a:endParaRPr>
          </a:p>
        </p:txBody>
      </p:sp>
      <p:sp>
        <p:nvSpPr>
          <p:cNvPr id="5" name="Rectangle 4"/>
          <p:cNvSpPr/>
          <p:nvPr/>
        </p:nvSpPr>
        <p:spPr>
          <a:xfrm>
            <a:off x="147336" y="147728"/>
            <a:ext cx="4724702" cy="523220"/>
          </a:xfrm>
          <a:prstGeom prst="rect">
            <a:avLst/>
          </a:prstGeom>
          <a:solidFill>
            <a:srgbClr val="9DEE32"/>
          </a:solidFill>
        </p:spPr>
        <p:txBody>
          <a:bodyPr wrap="square">
            <a:spAutoFit/>
          </a:bodyPr>
          <a:lstStyle/>
          <a:p>
            <a:r>
              <a:rPr lang="pt-BR" sz="2800" b="1" u="sng" dirty="0">
                <a:solidFill>
                  <a:schemeClr val="tx1"/>
                </a:solidFill>
                <a:latin typeface="Times New Roman" panose="02020603050405020304" pitchFamily="18" charset="0"/>
                <a:cs typeface="Times New Roman" panose="02020603050405020304" pitchFamily="18" charset="0"/>
              </a:rPr>
              <a:t>1</a:t>
            </a:r>
            <a:r>
              <a:rPr lang="pt-BR" sz="2800" b="1" u="sng">
                <a:solidFill>
                  <a:schemeClr val="tx1"/>
                </a:solidFill>
                <a:latin typeface="Times New Roman" panose="02020603050405020304" pitchFamily="18" charset="0"/>
                <a:cs typeface="Times New Roman" panose="02020603050405020304" pitchFamily="18" charset="0"/>
              </a:rPr>
              <a:t>. Cơ cấu tay quay con trượt</a:t>
            </a:r>
            <a:endParaRPr lang="en-US" sz="2800" b="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35442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336" y="147728"/>
            <a:ext cx="4724702" cy="523220"/>
          </a:xfrm>
          <a:prstGeom prst="rect">
            <a:avLst/>
          </a:prstGeom>
          <a:solidFill>
            <a:srgbClr val="9DEE32"/>
          </a:solidFill>
        </p:spPr>
        <p:txBody>
          <a:bodyPr wrap="square">
            <a:spAutoFit/>
          </a:bodyPr>
          <a:lstStyle/>
          <a:p>
            <a:r>
              <a:rPr lang="pt-BR" sz="2800" b="1" u="sng" dirty="0">
                <a:solidFill>
                  <a:schemeClr val="tx1"/>
                </a:solidFill>
                <a:latin typeface="Times New Roman" panose="02020603050405020304" pitchFamily="18" charset="0"/>
                <a:cs typeface="Times New Roman" panose="02020603050405020304" pitchFamily="18" charset="0"/>
              </a:rPr>
              <a:t>2</a:t>
            </a:r>
            <a:r>
              <a:rPr lang="pt-BR" sz="2800" b="1" u="sng">
                <a:solidFill>
                  <a:schemeClr val="tx1"/>
                </a:solidFill>
                <a:latin typeface="Times New Roman" panose="02020603050405020304" pitchFamily="18" charset="0"/>
                <a:cs typeface="Times New Roman" panose="02020603050405020304" pitchFamily="18" charset="0"/>
              </a:rPr>
              <a:t>. Cơ cấu tay quay thanh lắc:</a:t>
            </a:r>
            <a:endParaRPr lang="en-US" sz="2800" b="1" u="sng"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81092" y="670948"/>
            <a:ext cx="10563226" cy="6086475"/>
          </a:xfrm>
          <a:prstGeom prst="rect">
            <a:avLst/>
          </a:prstGeom>
        </p:spPr>
      </p:pic>
      <p:sp>
        <p:nvSpPr>
          <p:cNvPr id="3" name="TextBox 2"/>
          <p:cNvSpPr txBox="1"/>
          <p:nvPr/>
        </p:nvSpPr>
        <p:spPr>
          <a:xfrm>
            <a:off x="10001250" y="2400300"/>
            <a:ext cx="1643068" cy="1200329"/>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1- CD</a:t>
            </a:r>
          </a:p>
          <a:p>
            <a:r>
              <a:rPr lang="en-US" sz="2400" b="1">
                <a:solidFill>
                  <a:srgbClr val="FF0000"/>
                </a:solidFill>
                <a:latin typeface="Times New Roman" panose="02020603050405020304" pitchFamily="18" charset="0"/>
                <a:cs typeface="Times New Roman" panose="02020603050405020304" pitchFamily="18" charset="0"/>
              </a:rPr>
              <a:t>2- CB</a:t>
            </a:r>
          </a:p>
          <a:p>
            <a:r>
              <a:rPr lang="en-US" sz="2400" b="1">
                <a:solidFill>
                  <a:srgbClr val="FF0000"/>
                </a:solidFill>
                <a:latin typeface="Times New Roman" panose="02020603050405020304" pitchFamily="18" charset="0"/>
                <a:cs typeface="Times New Roman" panose="02020603050405020304" pitchFamily="18" charset="0"/>
              </a:rPr>
              <a:t>3- AB</a:t>
            </a:r>
          </a:p>
        </p:txBody>
      </p:sp>
    </p:spTree>
    <p:extLst>
      <p:ext uri="{BB962C8B-B14F-4D97-AF65-F5344CB8AC3E}">
        <p14:creationId xmlns:p14="http://schemas.microsoft.com/office/powerpoint/2010/main" val="3310667369"/>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4499" y="3089381"/>
            <a:ext cx="8269866" cy="1815882"/>
          </a:xfrm>
          <a:prstGeom prst="rect">
            <a:avLst/>
          </a:prstGeom>
          <a:solidFill>
            <a:srgbClr val="FFFF00"/>
          </a:solidFill>
        </p:spPr>
        <p:txBody>
          <a:bodyPr wrap="square">
            <a:spAutoFit/>
          </a:bodyPr>
          <a:lstStyle/>
          <a:p>
            <a:r>
              <a:rPr lang="en-US" sz="2800">
                <a:latin typeface="Times New Roman" panose="02020603050405020304" pitchFamily="18" charset="0"/>
                <a:cs typeface="Times New Roman" panose="02020603050405020304" pitchFamily="18" charset="0"/>
              </a:rPr>
              <a:t>C1: Mô tả cấu tạo cơ cấu tay quay thanh lắc.</a:t>
            </a:r>
          </a:p>
          <a:p>
            <a:r>
              <a:rPr lang="en-US" sz="2800">
                <a:latin typeface="Times New Roman" panose="02020603050405020304" pitchFamily="18" charset="0"/>
                <a:cs typeface="Times New Roman" panose="02020603050405020304" pitchFamily="18" charset="0"/>
              </a:rPr>
              <a:t>C2: Vận hành mô hình cơ cấu tay quay thanh lắc, quan sát, nêu nguyên lí làm việc của cơ cấu.</a:t>
            </a:r>
          </a:p>
          <a:p>
            <a:r>
              <a:rPr lang="en-US" sz="2800">
                <a:latin typeface="Times New Roman" panose="02020603050405020304" pitchFamily="18" charset="0"/>
                <a:cs typeface="Times New Roman" panose="02020603050405020304" pitchFamily="18" charset="0"/>
              </a:rPr>
              <a:t>C3: Kể tên một số máy có ứng dụng các cơ cấu trên.</a:t>
            </a:r>
          </a:p>
        </p:txBody>
      </p:sp>
      <p:sp>
        <p:nvSpPr>
          <p:cNvPr id="5" name="Explosion 2 4"/>
          <p:cNvSpPr/>
          <p:nvPr/>
        </p:nvSpPr>
        <p:spPr>
          <a:xfrm>
            <a:off x="983673" y="277089"/>
            <a:ext cx="4447309" cy="254923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Thảo luận</a:t>
            </a:r>
          </a:p>
        </p:txBody>
      </p:sp>
    </p:spTree>
    <p:extLst>
      <p:ext uri="{BB962C8B-B14F-4D97-AF65-F5344CB8AC3E}">
        <p14:creationId xmlns:p14="http://schemas.microsoft.com/office/powerpoint/2010/main" val="398125673"/>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336" y="147728"/>
            <a:ext cx="4724702" cy="523220"/>
          </a:xfrm>
          <a:prstGeom prst="rect">
            <a:avLst/>
          </a:prstGeom>
          <a:solidFill>
            <a:srgbClr val="9DEE32"/>
          </a:solidFill>
        </p:spPr>
        <p:txBody>
          <a:bodyPr wrap="square">
            <a:spAutoFit/>
          </a:bodyPr>
          <a:lstStyle/>
          <a:p>
            <a:r>
              <a:rPr lang="pt-BR" sz="2800" b="1" u="sng" dirty="0">
                <a:solidFill>
                  <a:schemeClr val="tx1"/>
                </a:solidFill>
                <a:latin typeface="Times New Roman" panose="02020603050405020304" pitchFamily="18" charset="0"/>
                <a:cs typeface="Times New Roman" panose="02020603050405020304" pitchFamily="18" charset="0"/>
              </a:rPr>
              <a:t>2</a:t>
            </a:r>
            <a:r>
              <a:rPr lang="pt-BR" sz="2800" b="1" u="sng">
                <a:solidFill>
                  <a:schemeClr val="tx1"/>
                </a:solidFill>
                <a:latin typeface="Times New Roman" panose="02020603050405020304" pitchFamily="18" charset="0"/>
                <a:cs typeface="Times New Roman" panose="02020603050405020304" pitchFamily="18" charset="0"/>
              </a:rPr>
              <a:t>. Cơ cấu tay quay thanh lắc:</a:t>
            </a:r>
            <a:endParaRPr lang="en-US" sz="2800" b="1" u="sng"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628650" y="1098171"/>
            <a:ext cx="10515600" cy="3749488"/>
          </a:xfrm>
          <a:prstGeom prst="rect">
            <a:avLst/>
          </a:prstGeom>
        </p:spPr>
        <p:txBody>
          <a:bodyPr wrap="square">
            <a:spAutoFit/>
          </a:bodyPr>
          <a:lstStyle/>
          <a:p>
            <a:pPr lvl="0" algn="just">
              <a:lnSpc>
                <a:spcPct val="119000"/>
              </a:lnSpc>
              <a:tabLst>
                <a:tab pos="97155" algn="l"/>
              </a:tabLst>
            </a:pPr>
            <a:r>
              <a:rPr lang="en-US" sz="2600" b="1" i="1">
                <a:solidFill>
                  <a:srgbClr val="0066FF"/>
                </a:solidFill>
                <a:latin typeface="Times New Roman" panose="02020603050405020304" pitchFamily="18" charset="0"/>
                <a:ea typeface="Arial" panose="020B0604020202020204" pitchFamily="34" charset="0"/>
              </a:rPr>
              <a:t>a, Cấu tạo</a:t>
            </a:r>
            <a:endParaRPr lang="en-US" sz="2600">
              <a:solidFill>
                <a:srgbClr val="0066FF"/>
              </a:solidFill>
              <a:latin typeface="Arial" panose="020B0604020202020204" pitchFamily="34" charset="0"/>
              <a:ea typeface="Arial" panose="020B0604020202020204" pitchFamily="34" charset="0"/>
            </a:endParaRPr>
          </a:p>
          <a:p>
            <a:pPr algn="just">
              <a:lnSpc>
                <a:spcPct val="119000"/>
              </a:lnSpc>
              <a:tabLst>
                <a:tab pos="97155" algn="l"/>
              </a:tabLst>
            </a:pPr>
            <a:r>
              <a:rPr lang="en-US" sz="2600">
                <a:solidFill>
                  <a:srgbClr val="231F20"/>
                </a:solidFill>
                <a:latin typeface="Times New Roman" panose="02020603050405020304" pitchFamily="18" charset="0"/>
                <a:ea typeface="Arial" panose="020B0604020202020204" pitchFamily="34" charset="0"/>
              </a:rPr>
              <a:t>Tay quay, thanh truyền, thanh lắc và giá đỡ.</a:t>
            </a:r>
            <a:endParaRPr lang="en-US" sz="2600">
              <a:solidFill>
                <a:srgbClr val="231F20"/>
              </a:solidFill>
              <a:latin typeface="Arial" panose="020B0604020202020204" pitchFamily="34" charset="0"/>
              <a:ea typeface="Arial" panose="020B0604020202020204" pitchFamily="34" charset="0"/>
            </a:endParaRPr>
          </a:p>
          <a:p>
            <a:pPr lvl="0" algn="just">
              <a:lnSpc>
                <a:spcPct val="119000"/>
              </a:lnSpc>
              <a:tabLst>
                <a:tab pos="97155" algn="l"/>
              </a:tabLst>
            </a:pPr>
            <a:r>
              <a:rPr lang="en-US" sz="2600" b="1" i="1">
                <a:solidFill>
                  <a:srgbClr val="0066FF"/>
                </a:solidFill>
                <a:latin typeface="Times New Roman" panose="02020603050405020304" pitchFamily="18" charset="0"/>
                <a:ea typeface="Arial" panose="020B0604020202020204" pitchFamily="34" charset="0"/>
              </a:rPr>
              <a:t>b, Nguyên lí làm việc</a:t>
            </a:r>
            <a:endParaRPr lang="en-US" sz="2600">
              <a:solidFill>
                <a:srgbClr val="0066FF"/>
              </a:solidFill>
              <a:latin typeface="Arial" panose="020B0604020202020204" pitchFamily="34" charset="0"/>
              <a:ea typeface="Arial" panose="020B0604020202020204" pitchFamily="34" charset="0"/>
            </a:endParaRPr>
          </a:p>
          <a:p>
            <a:pPr>
              <a:lnSpc>
                <a:spcPct val="119000"/>
              </a:lnSpc>
            </a:pPr>
            <a:r>
              <a:rPr lang="en-US" sz="2600">
                <a:solidFill>
                  <a:srgbClr val="231F20"/>
                </a:solidFill>
                <a:latin typeface="Times New Roman" panose="02020603050405020304" pitchFamily="18" charset="0"/>
                <a:ea typeface="Arial" panose="020B0604020202020204" pitchFamily="34" charset="0"/>
              </a:rPr>
              <a:t>Khi tay quay AB quay đều quanh trục A thông qua thanh truyền BC, làm thanh lắc CD lắc qua lắc lại quanh trục D một góc xác định.</a:t>
            </a:r>
            <a:endParaRPr lang="en-US" sz="2600">
              <a:solidFill>
                <a:srgbClr val="231F20"/>
              </a:solidFill>
              <a:latin typeface="Arial" panose="020B0604020202020204" pitchFamily="34" charset="0"/>
              <a:ea typeface="Arial" panose="020B0604020202020204" pitchFamily="34" charset="0"/>
            </a:endParaRPr>
          </a:p>
          <a:p>
            <a:pPr lvl="0" algn="just">
              <a:lnSpc>
                <a:spcPct val="119000"/>
              </a:lnSpc>
              <a:tabLst>
                <a:tab pos="97155" algn="l"/>
              </a:tabLst>
            </a:pPr>
            <a:r>
              <a:rPr lang="en-US" sz="2600" b="1" i="1">
                <a:solidFill>
                  <a:srgbClr val="0066FF"/>
                </a:solidFill>
                <a:latin typeface="Times New Roman" panose="02020603050405020304" pitchFamily="18" charset="0"/>
                <a:ea typeface="Arial" panose="020B0604020202020204" pitchFamily="34" charset="0"/>
              </a:rPr>
              <a:t>c, Ứng dụng</a:t>
            </a:r>
            <a:endParaRPr lang="en-US" sz="2600">
              <a:solidFill>
                <a:srgbClr val="0066FF"/>
              </a:solidFill>
              <a:latin typeface="Arial" panose="020B0604020202020204" pitchFamily="34" charset="0"/>
              <a:ea typeface="Arial" panose="020B0604020202020204" pitchFamily="34" charset="0"/>
            </a:endParaRPr>
          </a:p>
          <a:p>
            <a:r>
              <a:rPr lang="en-US" sz="2600">
                <a:latin typeface="Times New Roman" panose="02020603050405020304" pitchFamily="18" charset="0"/>
                <a:ea typeface="Calibri" panose="020F0502020204030204" pitchFamily="34" charset="0"/>
              </a:rPr>
              <a:t>Cơ cấu tay quay thanh lắc được ứng dụng trong nhiều loại máy như: máy dệt, máy khâu đạp chân, xe tự đẩy,...</a:t>
            </a:r>
            <a:endParaRPr lang="en-US" sz="2600"/>
          </a:p>
        </p:txBody>
      </p:sp>
    </p:spTree>
    <p:extLst>
      <p:ext uri="{BB962C8B-B14F-4D97-AF65-F5344CB8AC3E}">
        <p14:creationId xmlns:p14="http://schemas.microsoft.com/office/powerpoint/2010/main" val="987310503"/>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771"/>
            <a:ext cx="12192000" cy="1077218"/>
          </a:xfrm>
          <a:prstGeom prst="rect">
            <a:avLst/>
          </a:prstGeom>
        </p:spPr>
        <p:txBody>
          <a:bodyPr wrap="square">
            <a:spAutoFit/>
          </a:bodyPr>
          <a:lstStyle/>
          <a:p>
            <a:pPr>
              <a:spcBef>
                <a:spcPts val="300"/>
              </a:spcBef>
              <a:spcAft>
                <a:spcPts val="300"/>
              </a:spcAft>
            </a:pPr>
            <a:r>
              <a:rPr lang="nl-NL" sz="3200" b="1" u="sng">
                <a:solidFill>
                  <a:schemeClr val="accent5">
                    <a:lumMod val="75000"/>
                  </a:schemeClr>
                </a:solidFill>
                <a:latin typeface="Times New Roman" panose="02020603050405020304" pitchFamily="18" charset="0"/>
                <a:ea typeface="Calibri" panose="020F0502020204030204" pitchFamily="34" charset="0"/>
              </a:rPr>
              <a:t>III. Thực hành:</a:t>
            </a:r>
            <a:r>
              <a:rPr lang="nl-NL" sz="3200" b="1">
                <a:solidFill>
                  <a:schemeClr val="accent5">
                    <a:lumMod val="75000"/>
                  </a:schemeClr>
                </a:solidFill>
                <a:latin typeface="Times New Roman" panose="02020603050405020304" pitchFamily="18" charset="0"/>
                <a:ea typeface="Calibri" panose="020F0502020204030204" pitchFamily="34" charset="0"/>
              </a:rPr>
              <a:t>  </a:t>
            </a:r>
            <a:r>
              <a:rPr lang="en-US" sz="3200" b="1" kern="1200">
                <a:latin typeface="Times New Roman" panose="02020603050405020304" pitchFamily="18" charset="0"/>
                <a:cs typeface="Times New Roman" panose="02020603050405020304" pitchFamily="18" charset="0"/>
              </a:rPr>
              <a:t>Tháo lắp và tính toán tỉ số truyền của một số bộ truyền động và biến đổi chuyển động</a:t>
            </a:r>
          </a:p>
        </p:txBody>
      </p:sp>
      <p:sp>
        <p:nvSpPr>
          <p:cNvPr id="6" name="Rectangle 5"/>
          <p:cNvSpPr/>
          <p:nvPr/>
        </p:nvSpPr>
        <p:spPr>
          <a:xfrm>
            <a:off x="263236" y="1436055"/>
            <a:ext cx="11443855" cy="4487126"/>
          </a:xfrm>
          <a:prstGeom prst="rect">
            <a:avLst/>
          </a:prstGeom>
        </p:spPr>
        <p:txBody>
          <a:bodyPr wrap="square">
            <a:spAutoFit/>
          </a:bodyPr>
          <a:lstStyle/>
          <a:p>
            <a:pPr lvl="0" algn="ctr">
              <a:lnSpc>
                <a:spcPct val="119000"/>
              </a:lnSpc>
              <a:buClr>
                <a:srgbClr val="231F20"/>
              </a:buClr>
              <a:buSzPts val="1100"/>
              <a:tabLst>
                <a:tab pos="248920" algn="l"/>
              </a:tabLst>
            </a:pPr>
            <a:r>
              <a:rPr lang="en-US" sz="2400" b="1">
                <a:solidFill>
                  <a:srgbClr val="FF0000"/>
                </a:solidFill>
                <a:latin typeface="Times New Roman" panose="02020603050405020304" pitchFamily="18" charset="0"/>
                <a:ea typeface="Arial" panose="020B0604020202020204" pitchFamily="34" charset="0"/>
                <a:cs typeface="Arial" panose="020B0604020202020204" pitchFamily="34" charset="0"/>
              </a:rPr>
              <a:t>TRÌNH TỰ THỰC HÀNH</a:t>
            </a:r>
          </a:p>
          <a:p>
            <a:pPr lvl="0">
              <a:lnSpc>
                <a:spcPct val="119000"/>
              </a:lnSpc>
              <a:buClr>
                <a:srgbClr val="231F20"/>
              </a:buClr>
              <a:buSzPts val="1100"/>
              <a:tabLst>
                <a:tab pos="248920" algn="l"/>
              </a:tabLst>
            </a:pPr>
            <a:r>
              <a:rPr lang="en-US" sz="2400" b="1" i="1">
                <a:solidFill>
                  <a:srgbClr val="231F20"/>
                </a:solidFill>
                <a:latin typeface="Times New Roman" panose="02020603050405020304" pitchFamily="18" charset="0"/>
                <a:ea typeface="Arial" panose="020B0604020202020204" pitchFamily="34" charset="0"/>
                <a:cs typeface="Arial" panose="020B0604020202020204" pitchFamily="34" charset="0"/>
              </a:rPr>
              <a:t>a, Đo đường kính bánh đai, đếm số răng của các bánh răng</a:t>
            </a:r>
            <a:endParaRPr lang="en-US" sz="2400">
              <a:solidFill>
                <a:srgbClr val="231F20"/>
              </a:solidFill>
              <a:latin typeface="Arial" panose="020B0604020202020204" pitchFamily="34" charset="0"/>
              <a:ea typeface="Arial" panose="020B0604020202020204" pitchFamily="34" charset="0"/>
              <a:cs typeface="Arial" panose="020B0604020202020204" pitchFamily="34" charset="0"/>
            </a:endParaRPr>
          </a:p>
          <a:p>
            <a:pPr marL="215900" indent="12700">
              <a:lnSpc>
                <a:spcPct val="119000"/>
              </a:lnSpc>
            </a:pPr>
            <a:r>
              <a:rPr lang="en-US" sz="2400">
                <a:solidFill>
                  <a:srgbClr val="231F20"/>
                </a:solidFill>
                <a:latin typeface="Times New Roman" panose="02020603050405020304" pitchFamily="18" charset="0"/>
                <a:ea typeface="Arial" panose="020B0604020202020204" pitchFamily="34" charset="0"/>
              </a:rPr>
              <a:t>ghi số liệu đo và đếm được vào báo cáo thực hành.</a:t>
            </a:r>
            <a:endParaRPr lang="en-US" sz="2400">
              <a:solidFill>
                <a:srgbClr val="231F20"/>
              </a:solidFill>
              <a:latin typeface="Arial" panose="020B0604020202020204" pitchFamily="34" charset="0"/>
              <a:ea typeface="Arial" panose="020B0604020202020204" pitchFamily="34" charset="0"/>
            </a:endParaRPr>
          </a:p>
          <a:p>
            <a:pPr lvl="0">
              <a:lnSpc>
                <a:spcPct val="119000"/>
              </a:lnSpc>
              <a:buClr>
                <a:srgbClr val="231F20"/>
              </a:buClr>
              <a:buSzPts val="1100"/>
              <a:tabLst>
                <a:tab pos="255270" algn="l"/>
              </a:tabLst>
            </a:pPr>
            <a:r>
              <a:rPr lang="en-US" sz="2400" b="1" i="1">
                <a:solidFill>
                  <a:srgbClr val="231F20"/>
                </a:solidFill>
                <a:latin typeface="Times New Roman" panose="02020603050405020304" pitchFamily="18" charset="0"/>
                <a:ea typeface="Arial" panose="020B0604020202020204" pitchFamily="34" charset="0"/>
                <a:cs typeface="Arial" panose="020B0604020202020204" pitchFamily="34" charset="0"/>
              </a:rPr>
              <a:t>b, Lắp ráp các bộ truyền và biến đổi chuyển động</a:t>
            </a:r>
            <a:endParaRPr lang="en-US" sz="2400">
              <a:solidFill>
                <a:srgbClr val="231F20"/>
              </a:solidFill>
              <a:latin typeface="Arial" panose="020B0604020202020204" pitchFamily="34" charset="0"/>
              <a:ea typeface="Arial" panose="020B0604020202020204" pitchFamily="34" charset="0"/>
              <a:cs typeface="Arial" panose="020B0604020202020204" pitchFamily="34" charset="0"/>
            </a:endParaRPr>
          </a:p>
          <a:p>
            <a:pPr>
              <a:lnSpc>
                <a:spcPct val="119000"/>
              </a:lnSpc>
            </a:pPr>
            <a:r>
              <a:rPr lang="en-US" sz="2400" b="1" i="1">
                <a:solidFill>
                  <a:srgbClr val="231F20"/>
                </a:solidFill>
                <a:latin typeface="Times New Roman" panose="02020603050405020304" pitchFamily="18" charset="0"/>
                <a:ea typeface="Arial" panose="020B0604020202020204" pitchFamily="34" charset="0"/>
              </a:rPr>
              <a:t>-</a:t>
            </a:r>
            <a:r>
              <a:rPr lang="en-US" sz="2400">
                <a:solidFill>
                  <a:srgbClr val="231F20"/>
                </a:solidFill>
                <a:latin typeface="Times New Roman" panose="02020603050405020304" pitchFamily="18" charset="0"/>
                <a:ea typeface="Arial" panose="020B0604020202020204" pitchFamily="34" charset="0"/>
              </a:rPr>
              <a:t> Lắp ráp bộ truyền đai.</a:t>
            </a:r>
            <a:endParaRPr lang="en-US" sz="2400">
              <a:solidFill>
                <a:srgbClr val="231F20"/>
              </a:solidFill>
              <a:latin typeface="Arial" panose="020B0604020202020204" pitchFamily="34" charset="0"/>
              <a:ea typeface="Arial" panose="020B0604020202020204" pitchFamily="34" charset="0"/>
            </a:endParaRPr>
          </a:p>
          <a:p>
            <a:pPr algn="just">
              <a:lnSpc>
                <a:spcPct val="119000"/>
              </a:lnSpc>
            </a:pPr>
            <a:r>
              <a:rPr lang="en-US" sz="2400">
                <a:solidFill>
                  <a:srgbClr val="231F20"/>
                </a:solidFill>
                <a:latin typeface="Times New Roman" panose="02020603050405020304" pitchFamily="18" charset="0"/>
                <a:ea typeface="Arial" panose="020B0604020202020204" pitchFamily="34" charset="0"/>
              </a:rPr>
              <a:t>- Lắp ráp bộ truyền bánh răng.</a:t>
            </a:r>
            <a:endParaRPr lang="en-US" sz="2400">
              <a:solidFill>
                <a:srgbClr val="231F20"/>
              </a:solidFill>
              <a:latin typeface="Arial" panose="020B0604020202020204" pitchFamily="34" charset="0"/>
              <a:ea typeface="Arial" panose="020B0604020202020204" pitchFamily="34" charset="0"/>
            </a:endParaRPr>
          </a:p>
          <a:p>
            <a:pPr algn="just">
              <a:lnSpc>
                <a:spcPct val="119000"/>
              </a:lnSpc>
            </a:pPr>
            <a:r>
              <a:rPr lang="en-US" sz="2400">
                <a:solidFill>
                  <a:srgbClr val="231F20"/>
                </a:solidFill>
                <a:latin typeface="Times New Roman" panose="02020603050405020304" pitchFamily="18" charset="0"/>
                <a:ea typeface="Arial" panose="020B0604020202020204" pitchFamily="34" charset="0"/>
              </a:rPr>
              <a:t>- Lắp ráp cơ cấu tay quay con trượt.</a:t>
            </a:r>
            <a:endParaRPr lang="en-US" sz="2400">
              <a:solidFill>
                <a:srgbClr val="231F20"/>
              </a:solidFill>
              <a:latin typeface="Arial" panose="020B0604020202020204" pitchFamily="34" charset="0"/>
              <a:ea typeface="Arial" panose="020B0604020202020204" pitchFamily="34" charset="0"/>
            </a:endParaRPr>
          </a:p>
          <a:p>
            <a:pPr algn="just">
              <a:lnSpc>
                <a:spcPct val="119000"/>
              </a:lnSpc>
            </a:pPr>
            <a:r>
              <a:rPr lang="en-US" sz="2400" b="1" i="1">
                <a:solidFill>
                  <a:srgbClr val="231F20"/>
                </a:solidFill>
                <a:latin typeface="Times New Roman" panose="02020603050405020304" pitchFamily="18" charset="0"/>
                <a:ea typeface="Arial" panose="020B0604020202020204" pitchFamily="34" charset="0"/>
              </a:rPr>
              <a:t>c) Kiểm tra tỉ số </a:t>
            </a:r>
            <a:r>
              <a:rPr lang="en-US" sz="2400" b="1" i="1">
                <a:solidFill>
                  <a:srgbClr val="48484A"/>
                </a:solidFill>
                <a:latin typeface="Times New Roman" panose="02020603050405020304" pitchFamily="18" charset="0"/>
                <a:ea typeface="Arial" panose="020B0604020202020204" pitchFamily="34" charset="0"/>
              </a:rPr>
              <a:t>truyền</a:t>
            </a:r>
            <a:endParaRPr lang="en-US" sz="2400">
              <a:solidFill>
                <a:srgbClr val="231F20"/>
              </a:solidFill>
              <a:latin typeface="Arial" panose="020B0604020202020204" pitchFamily="34" charset="0"/>
              <a:ea typeface="Arial" panose="020B0604020202020204" pitchFamily="34" charset="0"/>
            </a:endParaRPr>
          </a:p>
          <a:p>
            <a:pPr algn="just">
              <a:lnSpc>
                <a:spcPct val="119000"/>
              </a:lnSpc>
            </a:pPr>
            <a:r>
              <a:rPr lang="en-US" sz="2400">
                <a:solidFill>
                  <a:srgbClr val="231F20"/>
                </a:solidFill>
                <a:latin typeface="Times New Roman" panose="02020603050405020304" pitchFamily="18" charset="0"/>
                <a:ea typeface="Arial" panose="020B0604020202020204" pitchFamily="34" charset="0"/>
              </a:rPr>
              <a:t>Đánh dấu vào </a:t>
            </a:r>
            <a:r>
              <a:rPr lang="en-US" sz="2400">
                <a:solidFill>
                  <a:srgbClr val="48484A"/>
                </a:solidFill>
                <a:latin typeface="Times New Roman" panose="02020603050405020304" pitchFamily="18" charset="0"/>
                <a:ea typeface="Arial" panose="020B0604020202020204" pitchFamily="34" charset="0"/>
              </a:rPr>
              <a:t>một điểm của bánh bị dẫn, quay bánh dẫn một vòng </a:t>
            </a:r>
            <a:r>
              <a:rPr lang="en-US" sz="2400">
                <a:solidFill>
                  <a:srgbClr val="231F20"/>
                </a:solidFill>
                <a:latin typeface="Times New Roman" panose="02020603050405020304" pitchFamily="18" charset="0"/>
                <a:ea typeface="Arial" panose="020B0604020202020204" pitchFamily="34" charset="0"/>
              </a:rPr>
              <a:t>và đếm số vòng quay của bánh bị </a:t>
            </a:r>
            <a:r>
              <a:rPr lang="en-US" sz="2400">
                <a:solidFill>
                  <a:srgbClr val="48484A"/>
                </a:solidFill>
                <a:latin typeface="Times New Roman" panose="02020603050405020304" pitchFamily="18" charset="0"/>
                <a:ea typeface="Arial" panose="020B0604020202020204" pitchFamily="34" charset="0"/>
              </a:rPr>
              <a:t>dẫn sau đó ghi kết quả vào phiếu báo cáo thực hành.</a:t>
            </a:r>
            <a:endParaRPr lang="en-US" sz="2400">
              <a:solidFill>
                <a:srgbClr val="231F2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3527230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785300080"/>
                  </p:ext>
                </p:extLst>
              </p:nvPr>
            </p:nvGraphicFramePr>
            <p:xfrm>
              <a:off x="623454" y="1330038"/>
              <a:ext cx="11291454" cy="4768822"/>
            </p:xfrm>
            <a:graphic>
              <a:graphicData uri="http://schemas.openxmlformats.org/drawingml/2006/table">
                <a:tbl>
                  <a:tblPr firstRow="1" firstCol="1" bandRow="1">
                    <a:tableStyleId>{5C22544A-7EE6-4342-B048-85BDC9FD1C3A}</a:tableStyleId>
                  </a:tblPr>
                  <a:tblGrid>
                    <a:gridCol w="2653480">
                      <a:extLst>
                        <a:ext uri="{9D8B030D-6E8A-4147-A177-3AD203B41FA5}">
                          <a16:colId xmlns="" xmlns:a16="http://schemas.microsoft.com/office/drawing/2014/main" val="1057156563"/>
                        </a:ext>
                      </a:extLst>
                    </a:gridCol>
                    <a:gridCol w="1980480">
                      <a:extLst>
                        <a:ext uri="{9D8B030D-6E8A-4147-A177-3AD203B41FA5}">
                          <a16:colId xmlns="" xmlns:a16="http://schemas.microsoft.com/office/drawing/2014/main" val="481400538"/>
                        </a:ext>
                      </a:extLst>
                    </a:gridCol>
                    <a:gridCol w="1980480">
                      <a:extLst>
                        <a:ext uri="{9D8B030D-6E8A-4147-A177-3AD203B41FA5}">
                          <a16:colId xmlns="" xmlns:a16="http://schemas.microsoft.com/office/drawing/2014/main" val="2476564927"/>
                        </a:ext>
                      </a:extLst>
                    </a:gridCol>
                    <a:gridCol w="2354370">
                      <a:extLst>
                        <a:ext uri="{9D8B030D-6E8A-4147-A177-3AD203B41FA5}">
                          <a16:colId xmlns="" xmlns:a16="http://schemas.microsoft.com/office/drawing/2014/main" val="2893623112"/>
                        </a:ext>
                      </a:extLst>
                    </a:gridCol>
                    <a:gridCol w="2322644">
                      <a:extLst>
                        <a:ext uri="{9D8B030D-6E8A-4147-A177-3AD203B41FA5}">
                          <a16:colId xmlns="" xmlns:a16="http://schemas.microsoft.com/office/drawing/2014/main" val="1673209072"/>
                        </a:ext>
                      </a:extLst>
                    </a:gridCol>
                  </a:tblGrid>
                  <a:tr h="759646">
                    <a:tc>
                      <a:txBody>
                        <a:bodyPr/>
                        <a:lstStyle/>
                        <a:p>
                          <a:pPr algn="ctr">
                            <a:lnSpc>
                              <a:spcPct val="119000"/>
                            </a:lnSpc>
                            <a:spcAft>
                              <a:spcPts val="0"/>
                            </a:spcAft>
                          </a:pPr>
                          <a:r>
                            <a:rPr lang="en-US" sz="2400">
                              <a:effectLst/>
                            </a:rPr>
                            <a:t>Thông số</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gn="ctr">
                            <a:lnSpc>
                              <a:spcPct val="119000"/>
                            </a:lnSpc>
                            <a:spcAft>
                              <a:spcPts val="0"/>
                            </a:spcAft>
                          </a:pPr>
                          <a:r>
                            <a:rPr lang="en-US" sz="2400">
                              <a:effectLst/>
                            </a:rPr>
                            <a:t>Bánh dẫn</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gn="ctr">
                            <a:lnSpc>
                              <a:spcPct val="119000"/>
                            </a:lnSpc>
                            <a:spcAft>
                              <a:spcPts val="0"/>
                            </a:spcAft>
                          </a:pPr>
                          <a:r>
                            <a:rPr lang="en-US" sz="2400">
                              <a:effectLst/>
                            </a:rPr>
                            <a:t>Bánh bị dẫn</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gn="ctr">
                            <a:lnSpc>
                              <a:spcPct val="119000"/>
                            </a:lnSpc>
                            <a:spcAft>
                              <a:spcPts val="0"/>
                            </a:spcAft>
                          </a:pPr>
                          <a:r>
                            <a:rPr lang="en-US" sz="2400">
                              <a:effectLst/>
                            </a:rPr>
                            <a:t>Tỉ số truyền lí thuyết</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tc>
                    <a:tc>
                      <a:txBody>
                        <a:bodyPr/>
                        <a:lstStyle/>
                        <a:p>
                          <a:pPr algn="ctr">
                            <a:lnSpc>
                              <a:spcPct val="119000"/>
                            </a:lnSpc>
                            <a:spcAft>
                              <a:spcPts val="0"/>
                            </a:spcAft>
                          </a:pPr>
                          <a:r>
                            <a:rPr lang="en-US" sz="2400">
                              <a:effectLst/>
                            </a:rPr>
                            <a:t>Tỉ số truyền thực tế</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tc>
                    <a:extLst>
                      <a:ext uri="{0D108BD9-81ED-4DB2-BD59-A6C34878D82A}">
                        <a16:rowId xmlns="" xmlns:a16="http://schemas.microsoft.com/office/drawing/2014/main" val="553490840"/>
                      </a:ext>
                    </a:extLst>
                  </a:tr>
                  <a:tr h="1856756">
                    <a:tc>
                      <a:txBody>
                        <a:bodyPr/>
                        <a:lstStyle/>
                        <a:p>
                          <a:pPr algn="ctr">
                            <a:lnSpc>
                              <a:spcPct val="119000"/>
                            </a:lnSpc>
                            <a:spcAft>
                              <a:spcPts val="0"/>
                            </a:spcAft>
                          </a:pPr>
                          <a:r>
                            <a:rPr lang="en-US" sz="2400">
                              <a:effectLst/>
                            </a:rPr>
                            <a:t>Đường kính</a:t>
                          </a:r>
                        </a:p>
                        <a:p>
                          <a:pPr algn="ctr">
                            <a:lnSpc>
                              <a:spcPct val="119000"/>
                            </a:lnSpc>
                            <a:spcAft>
                              <a:spcPts val="0"/>
                            </a:spcAft>
                          </a:pPr>
                          <a:r>
                            <a:rPr lang="en-US" sz="2400">
                              <a:effectLst/>
                            </a:rPr>
                            <a:t> bánh đai</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gn="ctr">
                            <a:lnSpc>
                              <a:spcPct val="119000"/>
                            </a:lnSpc>
                            <a:spcAft>
                              <a:spcPts val="0"/>
                            </a:spcAft>
                          </a:pPr>
                          <a:r>
                            <a:rPr lang="en-US" sz="2400">
                              <a:effectLst/>
                            </a:rPr>
                            <a:t>D</a:t>
                          </a:r>
                          <a:r>
                            <a:rPr lang="en-US" sz="2400" baseline="-25000">
                              <a:effectLst/>
                            </a:rPr>
                            <a:t>1</a:t>
                          </a:r>
                          <a:r>
                            <a:rPr lang="en-US" sz="2400">
                              <a:effectLst/>
                            </a:rPr>
                            <a:t>=?</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gn="ctr">
                            <a:lnSpc>
                              <a:spcPct val="119000"/>
                            </a:lnSpc>
                            <a:spcAft>
                              <a:spcPts val="0"/>
                            </a:spcAft>
                          </a:pPr>
                          <a:r>
                            <a:rPr lang="en-US" sz="2400">
                              <a:effectLst/>
                            </a:rPr>
                            <a:t>D</a:t>
                          </a:r>
                          <a:r>
                            <a:rPr lang="en-US" sz="2400" baseline="-25000">
                              <a:effectLst/>
                            </a:rPr>
                            <a:t>2</a:t>
                          </a:r>
                          <a:r>
                            <a:rPr lang="en-US" sz="2400">
                              <a:effectLst/>
                            </a:rPr>
                            <a:t> = ?</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gn="just">
                            <a:lnSpc>
                              <a:spcPct val="107000"/>
                            </a:lnSpc>
                            <a:spcAft>
                              <a:spcPts val="0"/>
                            </a:spcAft>
                          </a:pPr>
                          <a:r>
                            <a:rPr lang="en-US" sz="2400">
                              <a:effectLst/>
                            </a:rPr>
                            <a:t> </a:t>
                          </a:r>
                        </a:p>
                        <a:p>
                          <a:pPr algn="just">
                            <a:lnSpc>
                              <a:spcPct val="107000"/>
                            </a:lnSpc>
                            <a:spcAft>
                              <a:spcPts val="0"/>
                            </a:spcAft>
                          </a:pPr>
                          <a14:m>
                            <m:oMath xmlns:m="http://schemas.openxmlformats.org/officeDocument/2006/math">
                              <m:r>
                                <a:rPr lang="en-US" sz="2400">
                                  <a:effectLst/>
                                  <a:latin typeface="Cambria Math" panose="02040503050406030204" pitchFamily="18" charset="0"/>
                                </a:rPr>
                                <m:t>𝑖</m:t>
                              </m:r>
                              <m:r>
                                <a:rPr lang="en-US" sz="2400">
                                  <a:effectLst/>
                                  <a:latin typeface="Cambria Math" panose="02040503050406030204" pitchFamily="18" charset="0"/>
                                </a:rPr>
                                <m:t>=</m:t>
                              </m:r>
                              <m:f>
                                <m:fPr>
                                  <m:ctrlPr>
                                    <a:rPr lang="en-US" sz="2400" i="1">
                                      <a:effectLst/>
                                      <a:latin typeface="Cambria Math"/>
                                    </a:rPr>
                                  </m:ctrlPr>
                                </m:fPr>
                                <m:num>
                                  <m:sSub>
                                    <m:sSubPr>
                                      <m:ctrlPr>
                                        <a:rPr lang="en-US" sz="2400" i="1">
                                          <a:effectLst/>
                                          <a:latin typeface="Cambria Math"/>
                                        </a:rPr>
                                      </m:ctrlPr>
                                    </m:sSubPr>
                                    <m:e>
                                      <m:r>
                                        <a:rPr lang="en-US" sz="2400">
                                          <a:effectLst/>
                                          <a:latin typeface="Cambria Math" panose="02040503050406030204" pitchFamily="18" charset="0"/>
                                        </a:rPr>
                                        <m:t>𝐷</m:t>
                                      </m:r>
                                    </m:e>
                                    <m:sub>
                                      <m:r>
                                        <a:rPr lang="en-US" sz="2400">
                                          <a:effectLst/>
                                          <a:latin typeface="Cambria Math" panose="02040503050406030204" pitchFamily="18" charset="0"/>
                                        </a:rPr>
                                        <m:t>2</m:t>
                                      </m:r>
                                    </m:sub>
                                  </m:sSub>
                                </m:num>
                                <m:den>
                                  <m:sSub>
                                    <m:sSubPr>
                                      <m:ctrlPr>
                                        <a:rPr lang="en-US" sz="2400" i="1">
                                          <a:effectLst/>
                                          <a:latin typeface="Cambria Math"/>
                                        </a:rPr>
                                      </m:ctrlPr>
                                    </m:sSubPr>
                                    <m:e>
                                      <m:r>
                                        <a:rPr lang="en-US" sz="2400">
                                          <a:effectLst/>
                                          <a:latin typeface="Cambria Math" panose="02040503050406030204" pitchFamily="18" charset="0"/>
                                        </a:rPr>
                                        <m:t>𝐷</m:t>
                                      </m:r>
                                    </m:e>
                                    <m:sub>
                                      <m:r>
                                        <a:rPr lang="en-US" sz="2400">
                                          <a:effectLst/>
                                          <a:latin typeface="Cambria Math" panose="02040503050406030204" pitchFamily="18" charset="0"/>
                                        </a:rPr>
                                        <m:t>1</m:t>
                                      </m:r>
                                    </m:sub>
                                  </m:sSub>
                                </m:den>
                              </m:f>
                            </m:oMath>
                          </a14:m>
                          <a:r>
                            <a:rPr lang="en-US" sz="2400">
                              <a:effectLst/>
                            </a:rPr>
                            <a:t>=?</a:t>
                          </a:r>
                        </a:p>
                        <a:p>
                          <a:pPr algn="ctr">
                            <a:lnSpc>
                              <a:spcPct val="119000"/>
                            </a:lnSpc>
                            <a:spcAft>
                              <a:spcPts val="0"/>
                            </a:spcAft>
                          </a:pPr>
                          <a:r>
                            <a:rPr lang="en-US" sz="2400">
                              <a:effectLst/>
                            </a:rPr>
                            <a:t> </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b"/>
                    </a:tc>
                    <a:tc>
                      <a:txBody>
                        <a:bodyPr/>
                        <a:lstStyle/>
                        <a:p>
                          <a:pPr algn="just">
                            <a:lnSpc>
                              <a:spcPct val="107000"/>
                            </a:lnSpc>
                            <a:spcAft>
                              <a:spcPts val="0"/>
                            </a:spcAft>
                          </a:pPr>
                          <a14:m>
                            <m:oMath xmlns:m="http://schemas.openxmlformats.org/officeDocument/2006/math">
                              <m:r>
                                <a:rPr lang="en-US" sz="2400">
                                  <a:effectLst/>
                                  <a:latin typeface="Cambria Math" panose="02040503050406030204" pitchFamily="18" charset="0"/>
                                </a:rPr>
                                <m:t>𝑖</m:t>
                              </m:r>
                              <m:r>
                                <a:rPr lang="en-US" sz="2400">
                                  <a:effectLst/>
                                  <a:latin typeface="Cambria Math" panose="02040503050406030204" pitchFamily="18" charset="0"/>
                                </a:rPr>
                                <m:t>=</m:t>
                              </m:r>
                              <m:f>
                                <m:fPr>
                                  <m:ctrlPr>
                                    <a:rPr lang="en-US" sz="2400" i="1">
                                      <a:effectLst/>
                                      <a:latin typeface="Cambria Math"/>
                                    </a:rPr>
                                  </m:ctrlPr>
                                </m:fPr>
                                <m:num>
                                  <m:sSub>
                                    <m:sSubPr>
                                      <m:ctrlPr>
                                        <a:rPr lang="en-US" sz="2400" i="1">
                                          <a:effectLst/>
                                          <a:latin typeface="Cambria Math"/>
                                        </a:rPr>
                                      </m:ctrlPr>
                                    </m:sSubPr>
                                    <m:e>
                                      <m:r>
                                        <a:rPr lang="en-US" sz="2400">
                                          <a:effectLst/>
                                          <a:latin typeface="Cambria Math" panose="02040503050406030204" pitchFamily="18" charset="0"/>
                                        </a:rPr>
                                        <m:t>𝑛</m:t>
                                      </m:r>
                                    </m:e>
                                    <m:sub>
                                      <m:r>
                                        <a:rPr lang="en-US" sz="2400">
                                          <a:effectLst/>
                                          <a:latin typeface="Cambria Math" panose="02040503050406030204" pitchFamily="18" charset="0"/>
                                        </a:rPr>
                                        <m:t>1</m:t>
                                      </m:r>
                                    </m:sub>
                                  </m:sSub>
                                </m:num>
                                <m:den>
                                  <m:sSub>
                                    <m:sSubPr>
                                      <m:ctrlPr>
                                        <a:rPr lang="en-US" sz="2400" i="1">
                                          <a:effectLst/>
                                          <a:latin typeface="Cambria Math"/>
                                        </a:rPr>
                                      </m:ctrlPr>
                                    </m:sSubPr>
                                    <m:e>
                                      <m:r>
                                        <a:rPr lang="en-US" sz="2400">
                                          <a:effectLst/>
                                          <a:latin typeface="Cambria Math" panose="02040503050406030204" pitchFamily="18" charset="0"/>
                                        </a:rPr>
                                        <m:t>𝑛</m:t>
                                      </m:r>
                                    </m:e>
                                    <m:sub>
                                      <m:r>
                                        <a:rPr lang="en-US" sz="2400">
                                          <a:effectLst/>
                                          <a:latin typeface="Cambria Math" panose="02040503050406030204" pitchFamily="18" charset="0"/>
                                        </a:rPr>
                                        <m:t>2</m:t>
                                      </m:r>
                                    </m:sub>
                                  </m:sSub>
                                </m:den>
                              </m:f>
                            </m:oMath>
                          </a14:m>
                          <a:r>
                            <a:rPr lang="en-US" sz="2400">
                              <a:effectLst/>
                            </a:rPr>
                            <a:t>=?</a:t>
                          </a:r>
                        </a:p>
                        <a:p>
                          <a:pPr algn="just">
                            <a:lnSpc>
                              <a:spcPct val="107000"/>
                            </a:lnSpc>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tc>
                    <a:extLst>
                      <a:ext uri="{0D108BD9-81ED-4DB2-BD59-A6C34878D82A}">
                        <a16:rowId xmlns="" xmlns:a16="http://schemas.microsoft.com/office/drawing/2014/main" val="298470863"/>
                      </a:ext>
                    </a:extLst>
                  </a:tr>
                  <a:tr h="2041608">
                    <a:tc>
                      <a:txBody>
                        <a:bodyPr/>
                        <a:lstStyle/>
                        <a:p>
                          <a:pPr algn="ctr">
                            <a:lnSpc>
                              <a:spcPct val="119000"/>
                            </a:lnSpc>
                            <a:spcAft>
                              <a:spcPts val="0"/>
                            </a:spcAft>
                          </a:pPr>
                          <a:r>
                            <a:rPr lang="en-US" sz="2400">
                              <a:effectLst/>
                            </a:rPr>
                            <a:t>Số răng của</a:t>
                          </a:r>
                        </a:p>
                        <a:p>
                          <a:pPr algn="ctr">
                            <a:lnSpc>
                              <a:spcPct val="119000"/>
                            </a:lnSpc>
                            <a:spcAft>
                              <a:spcPts val="0"/>
                            </a:spcAft>
                          </a:pPr>
                          <a:r>
                            <a:rPr lang="en-US" sz="2400">
                              <a:effectLst/>
                            </a:rPr>
                            <a:t> cặp bánh răng</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gn="ctr">
                            <a:lnSpc>
                              <a:spcPct val="119000"/>
                            </a:lnSpc>
                            <a:spcAft>
                              <a:spcPts val="0"/>
                            </a:spcAft>
                          </a:pPr>
                          <a:r>
                            <a:rPr lang="en-US" sz="2400">
                              <a:effectLst/>
                            </a:rPr>
                            <a:t>Z</a:t>
                          </a:r>
                          <a:r>
                            <a:rPr lang="en-US" sz="2400" baseline="-25000">
                              <a:effectLst/>
                            </a:rPr>
                            <a:t>1</a:t>
                          </a:r>
                          <a:r>
                            <a:rPr lang="en-US" sz="2400">
                              <a:effectLst/>
                            </a:rPr>
                            <a:t>=?</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gn="ctr">
                            <a:lnSpc>
                              <a:spcPct val="119000"/>
                            </a:lnSpc>
                            <a:spcAft>
                              <a:spcPts val="0"/>
                            </a:spcAft>
                          </a:pPr>
                          <a:r>
                            <a:rPr lang="en-US" sz="2400">
                              <a:effectLst/>
                            </a:rPr>
                            <a:t>Z</a:t>
                          </a:r>
                          <a:r>
                            <a:rPr lang="en-US" sz="2400" baseline="-25000">
                              <a:effectLst/>
                            </a:rPr>
                            <a:t>2</a:t>
                          </a:r>
                          <a:r>
                            <a:rPr lang="en-US" sz="2400">
                              <a:effectLst/>
                            </a:rPr>
                            <a:t> = ?</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gn="just">
                            <a:lnSpc>
                              <a:spcPct val="107000"/>
                            </a:lnSpc>
                            <a:spcAft>
                              <a:spcPts val="0"/>
                            </a:spcAft>
                          </a:pPr>
                          <a:r>
                            <a:rPr lang="en-US" sz="2400">
                              <a:effectLst/>
                            </a:rPr>
                            <a:t> </a:t>
                          </a:r>
                        </a:p>
                        <a:p>
                          <a:pPr algn="just">
                            <a:lnSpc>
                              <a:spcPct val="107000"/>
                            </a:lnSpc>
                            <a:spcAft>
                              <a:spcPts val="0"/>
                            </a:spcAft>
                          </a:pPr>
                          <a14:m>
                            <m:oMath xmlns:m="http://schemas.openxmlformats.org/officeDocument/2006/math">
                              <m:r>
                                <a:rPr lang="en-US" sz="2400">
                                  <a:effectLst/>
                                  <a:latin typeface="Cambria Math" panose="02040503050406030204" pitchFamily="18" charset="0"/>
                                </a:rPr>
                                <m:t>𝑖</m:t>
                              </m:r>
                              <m:r>
                                <a:rPr lang="en-US" sz="2400">
                                  <a:effectLst/>
                                  <a:latin typeface="Cambria Math" panose="02040503050406030204" pitchFamily="18" charset="0"/>
                                </a:rPr>
                                <m:t>=</m:t>
                              </m:r>
                              <m:f>
                                <m:fPr>
                                  <m:ctrlPr>
                                    <a:rPr lang="en-US" sz="2400" i="1">
                                      <a:effectLst/>
                                      <a:latin typeface="Cambria Math"/>
                                    </a:rPr>
                                  </m:ctrlPr>
                                </m:fPr>
                                <m:num>
                                  <m:sSub>
                                    <m:sSubPr>
                                      <m:ctrlPr>
                                        <a:rPr lang="en-US" sz="2400" i="1">
                                          <a:effectLst/>
                                          <a:latin typeface="Cambria Math"/>
                                        </a:rPr>
                                      </m:ctrlPr>
                                    </m:sSubPr>
                                    <m:e>
                                      <m:r>
                                        <a:rPr lang="en-US" sz="2400">
                                          <a:effectLst/>
                                          <a:latin typeface="Cambria Math" panose="02040503050406030204" pitchFamily="18" charset="0"/>
                                        </a:rPr>
                                        <m:t>𝑍</m:t>
                                      </m:r>
                                    </m:e>
                                    <m:sub>
                                      <m:r>
                                        <a:rPr lang="en-US" sz="2400">
                                          <a:effectLst/>
                                          <a:latin typeface="Cambria Math" panose="02040503050406030204" pitchFamily="18" charset="0"/>
                                        </a:rPr>
                                        <m:t>2</m:t>
                                      </m:r>
                                    </m:sub>
                                  </m:sSub>
                                </m:num>
                                <m:den>
                                  <m:sSub>
                                    <m:sSubPr>
                                      <m:ctrlPr>
                                        <a:rPr lang="en-US" sz="2400" i="1">
                                          <a:effectLst/>
                                          <a:latin typeface="Cambria Math"/>
                                        </a:rPr>
                                      </m:ctrlPr>
                                    </m:sSubPr>
                                    <m:e>
                                      <m:r>
                                        <a:rPr lang="en-US" sz="2400">
                                          <a:effectLst/>
                                          <a:latin typeface="Cambria Math" panose="02040503050406030204" pitchFamily="18" charset="0"/>
                                        </a:rPr>
                                        <m:t>𝑍</m:t>
                                      </m:r>
                                    </m:e>
                                    <m:sub>
                                      <m:r>
                                        <a:rPr lang="en-US" sz="2400">
                                          <a:effectLst/>
                                          <a:latin typeface="Cambria Math" panose="02040503050406030204" pitchFamily="18" charset="0"/>
                                        </a:rPr>
                                        <m:t>1</m:t>
                                      </m:r>
                                    </m:sub>
                                  </m:sSub>
                                </m:den>
                              </m:f>
                            </m:oMath>
                          </a14:m>
                          <a:r>
                            <a:rPr lang="en-US" sz="2400">
                              <a:effectLst/>
                            </a:rPr>
                            <a:t>=?</a:t>
                          </a:r>
                        </a:p>
                        <a:p>
                          <a:pPr algn="ctr">
                            <a:lnSpc>
                              <a:spcPct val="119000"/>
                            </a:lnSpc>
                            <a:spcAft>
                              <a:spcPts val="0"/>
                            </a:spcAft>
                          </a:pPr>
                          <a:r>
                            <a:rPr lang="en-US" sz="2400">
                              <a:effectLst/>
                            </a:rPr>
                            <a:t> </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nSpc>
                              <a:spcPct val="119000"/>
                            </a:lnSpc>
                            <a:spcAft>
                              <a:spcPts val="0"/>
                            </a:spcAft>
                          </a:pPr>
                          <a14:m>
                            <m:oMath xmlns:m="http://schemas.openxmlformats.org/officeDocument/2006/math">
                              <m:r>
                                <a:rPr lang="en-US" sz="2400">
                                  <a:effectLst/>
                                  <a:latin typeface="Cambria Math" panose="02040503050406030204" pitchFamily="18" charset="0"/>
                                </a:rPr>
                                <m:t>𝑖</m:t>
                              </m:r>
                              <m:r>
                                <a:rPr lang="en-US" sz="2400">
                                  <a:effectLst/>
                                  <a:latin typeface="Cambria Math" panose="02040503050406030204" pitchFamily="18" charset="0"/>
                                </a:rPr>
                                <m:t>=</m:t>
                              </m:r>
                              <m:f>
                                <m:fPr>
                                  <m:ctrlPr>
                                    <a:rPr lang="en-US" sz="2400" i="1">
                                      <a:effectLst/>
                                      <a:latin typeface="Cambria Math"/>
                                    </a:rPr>
                                  </m:ctrlPr>
                                </m:fPr>
                                <m:num>
                                  <m:sSub>
                                    <m:sSubPr>
                                      <m:ctrlPr>
                                        <a:rPr lang="en-US" sz="2400" i="1">
                                          <a:effectLst/>
                                          <a:latin typeface="Cambria Math"/>
                                        </a:rPr>
                                      </m:ctrlPr>
                                    </m:sSubPr>
                                    <m:e>
                                      <m:r>
                                        <a:rPr lang="en-US" sz="2400">
                                          <a:effectLst/>
                                          <a:latin typeface="Cambria Math" panose="02040503050406030204" pitchFamily="18" charset="0"/>
                                        </a:rPr>
                                        <m:t>𝑛</m:t>
                                      </m:r>
                                    </m:e>
                                    <m:sub>
                                      <m:r>
                                        <a:rPr lang="en-US" sz="2400">
                                          <a:effectLst/>
                                          <a:latin typeface="Cambria Math" panose="02040503050406030204" pitchFamily="18" charset="0"/>
                                        </a:rPr>
                                        <m:t>1</m:t>
                                      </m:r>
                                    </m:sub>
                                  </m:sSub>
                                </m:num>
                                <m:den>
                                  <m:sSub>
                                    <m:sSubPr>
                                      <m:ctrlPr>
                                        <a:rPr lang="en-US" sz="2400" i="1">
                                          <a:effectLst/>
                                          <a:latin typeface="Cambria Math"/>
                                        </a:rPr>
                                      </m:ctrlPr>
                                    </m:sSubPr>
                                    <m:e>
                                      <m:r>
                                        <a:rPr lang="en-US" sz="2400">
                                          <a:effectLst/>
                                          <a:latin typeface="Cambria Math" panose="02040503050406030204" pitchFamily="18" charset="0"/>
                                        </a:rPr>
                                        <m:t>𝑛</m:t>
                                      </m:r>
                                    </m:e>
                                    <m:sub>
                                      <m:r>
                                        <a:rPr lang="en-US" sz="2400">
                                          <a:effectLst/>
                                          <a:latin typeface="Cambria Math" panose="02040503050406030204" pitchFamily="18" charset="0"/>
                                        </a:rPr>
                                        <m:t>2</m:t>
                                      </m:r>
                                    </m:sub>
                                  </m:sSub>
                                </m:den>
                              </m:f>
                            </m:oMath>
                          </a14:m>
                          <a:r>
                            <a:rPr lang="en-US" sz="2400">
                              <a:effectLst/>
                            </a:rPr>
                            <a:t>=? </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extLst>
                      <a:ext uri="{0D108BD9-81ED-4DB2-BD59-A6C34878D82A}">
                        <a16:rowId xmlns="" xmlns:a16="http://schemas.microsoft.com/office/drawing/2014/main" val="193939312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785300080"/>
                  </p:ext>
                </p:extLst>
              </p:nvPr>
            </p:nvGraphicFramePr>
            <p:xfrm>
              <a:off x="623454" y="1330038"/>
              <a:ext cx="11291454" cy="4729389"/>
            </p:xfrm>
            <a:graphic>
              <a:graphicData uri="http://schemas.openxmlformats.org/drawingml/2006/table">
                <a:tbl>
                  <a:tblPr firstRow="1" firstCol="1" bandRow="1">
                    <a:tableStyleId>{5C22544A-7EE6-4342-B048-85BDC9FD1C3A}</a:tableStyleId>
                  </a:tblPr>
                  <a:tblGrid>
                    <a:gridCol w="2653480">
                      <a:extLst>
                        <a:ext uri="{9D8B030D-6E8A-4147-A177-3AD203B41FA5}">
                          <a16:colId xmlns:a16="http://schemas.microsoft.com/office/drawing/2014/main" val="1057156563"/>
                        </a:ext>
                      </a:extLst>
                    </a:gridCol>
                    <a:gridCol w="1980480">
                      <a:extLst>
                        <a:ext uri="{9D8B030D-6E8A-4147-A177-3AD203B41FA5}">
                          <a16:colId xmlns:a16="http://schemas.microsoft.com/office/drawing/2014/main" val="481400538"/>
                        </a:ext>
                      </a:extLst>
                    </a:gridCol>
                    <a:gridCol w="1980480">
                      <a:extLst>
                        <a:ext uri="{9D8B030D-6E8A-4147-A177-3AD203B41FA5}">
                          <a16:colId xmlns:a16="http://schemas.microsoft.com/office/drawing/2014/main" val="2476564927"/>
                        </a:ext>
                      </a:extLst>
                    </a:gridCol>
                    <a:gridCol w="2354370">
                      <a:extLst>
                        <a:ext uri="{9D8B030D-6E8A-4147-A177-3AD203B41FA5}">
                          <a16:colId xmlns:a16="http://schemas.microsoft.com/office/drawing/2014/main" val="2893623112"/>
                        </a:ext>
                      </a:extLst>
                    </a:gridCol>
                    <a:gridCol w="2322644">
                      <a:extLst>
                        <a:ext uri="{9D8B030D-6E8A-4147-A177-3AD203B41FA5}">
                          <a16:colId xmlns:a16="http://schemas.microsoft.com/office/drawing/2014/main" val="1673209072"/>
                        </a:ext>
                      </a:extLst>
                    </a:gridCol>
                  </a:tblGrid>
                  <a:tr h="831025">
                    <a:tc>
                      <a:txBody>
                        <a:bodyPr/>
                        <a:lstStyle/>
                        <a:p>
                          <a:pPr algn="ctr">
                            <a:lnSpc>
                              <a:spcPct val="119000"/>
                            </a:lnSpc>
                            <a:spcAft>
                              <a:spcPts val="0"/>
                            </a:spcAft>
                          </a:pPr>
                          <a:r>
                            <a:rPr lang="en-US" sz="2400">
                              <a:effectLst/>
                            </a:rPr>
                            <a:t>Thông số</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gn="ctr">
                            <a:lnSpc>
                              <a:spcPct val="119000"/>
                            </a:lnSpc>
                            <a:spcAft>
                              <a:spcPts val="0"/>
                            </a:spcAft>
                          </a:pPr>
                          <a:r>
                            <a:rPr lang="en-US" sz="2400">
                              <a:effectLst/>
                            </a:rPr>
                            <a:t>Bánh </a:t>
                          </a:r>
                          <a:r>
                            <a:rPr lang="en-US" sz="2400" smtClean="0">
                              <a:effectLst/>
                            </a:rPr>
                            <a:t>dẫn</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gn="ctr">
                            <a:lnSpc>
                              <a:spcPct val="119000"/>
                            </a:lnSpc>
                            <a:spcAft>
                              <a:spcPts val="0"/>
                            </a:spcAft>
                          </a:pPr>
                          <a:r>
                            <a:rPr lang="en-US" sz="2400">
                              <a:effectLst/>
                            </a:rPr>
                            <a:t>Bánh </a:t>
                          </a:r>
                          <a:r>
                            <a:rPr lang="en-US" sz="2400">
                              <a:effectLst/>
                            </a:rPr>
                            <a:t>bị </a:t>
                          </a:r>
                          <a:r>
                            <a:rPr lang="en-US" sz="2400" smtClean="0">
                              <a:effectLst/>
                            </a:rPr>
                            <a:t>dẫn</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gn="ctr">
                            <a:lnSpc>
                              <a:spcPct val="119000"/>
                            </a:lnSpc>
                            <a:spcAft>
                              <a:spcPts val="0"/>
                            </a:spcAft>
                          </a:pPr>
                          <a:r>
                            <a:rPr lang="en-US" sz="2400">
                              <a:effectLst/>
                            </a:rPr>
                            <a:t>Tỉ số truyền lí thuyết</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tc>
                    <a:tc>
                      <a:txBody>
                        <a:bodyPr/>
                        <a:lstStyle/>
                        <a:p>
                          <a:pPr algn="ctr">
                            <a:lnSpc>
                              <a:spcPct val="119000"/>
                            </a:lnSpc>
                            <a:spcAft>
                              <a:spcPts val="0"/>
                            </a:spcAft>
                          </a:pPr>
                          <a:r>
                            <a:rPr lang="en-US" sz="2400">
                              <a:effectLst/>
                            </a:rPr>
                            <a:t>Tỉ số truyền thực tế</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tc>
                    <a:extLst>
                      <a:ext uri="{0D108BD9-81ED-4DB2-BD59-A6C34878D82A}">
                        <a16:rowId xmlns:a16="http://schemas.microsoft.com/office/drawing/2014/main" val="553490840"/>
                      </a:ext>
                    </a:extLst>
                  </a:tr>
                  <a:tr h="1856756">
                    <a:tc>
                      <a:txBody>
                        <a:bodyPr/>
                        <a:lstStyle/>
                        <a:p>
                          <a:pPr algn="ctr">
                            <a:lnSpc>
                              <a:spcPct val="119000"/>
                            </a:lnSpc>
                            <a:spcAft>
                              <a:spcPts val="0"/>
                            </a:spcAft>
                          </a:pPr>
                          <a:r>
                            <a:rPr lang="en-US" sz="2400">
                              <a:effectLst/>
                            </a:rPr>
                            <a:t>Đường </a:t>
                          </a:r>
                          <a:r>
                            <a:rPr lang="en-US" sz="2400" smtClean="0">
                              <a:effectLst/>
                            </a:rPr>
                            <a:t>kính</a:t>
                          </a:r>
                        </a:p>
                        <a:p>
                          <a:pPr algn="ctr">
                            <a:lnSpc>
                              <a:spcPct val="119000"/>
                            </a:lnSpc>
                            <a:spcAft>
                              <a:spcPts val="0"/>
                            </a:spcAft>
                          </a:pPr>
                          <a:r>
                            <a:rPr lang="en-US" sz="2400" smtClean="0">
                              <a:effectLst/>
                            </a:rPr>
                            <a:t> </a:t>
                          </a:r>
                          <a:r>
                            <a:rPr lang="en-US" sz="2400">
                              <a:effectLst/>
                            </a:rPr>
                            <a:t>bánh đai</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gn="ctr">
                            <a:lnSpc>
                              <a:spcPct val="119000"/>
                            </a:lnSpc>
                            <a:spcAft>
                              <a:spcPts val="0"/>
                            </a:spcAft>
                          </a:pPr>
                          <a:r>
                            <a:rPr lang="en-US" sz="2400">
                              <a:effectLst/>
                            </a:rPr>
                            <a:t>D</a:t>
                          </a:r>
                          <a:r>
                            <a:rPr lang="en-US" sz="2400" baseline="-25000">
                              <a:effectLst/>
                            </a:rPr>
                            <a:t>1</a:t>
                          </a:r>
                          <a:r>
                            <a:rPr lang="en-US" sz="2400">
                              <a:effectLst/>
                            </a:rPr>
                            <a:t>=?</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gn="ctr">
                            <a:lnSpc>
                              <a:spcPct val="119000"/>
                            </a:lnSpc>
                            <a:spcAft>
                              <a:spcPts val="0"/>
                            </a:spcAft>
                          </a:pPr>
                          <a:r>
                            <a:rPr lang="en-US" sz="2400">
                              <a:effectLst/>
                            </a:rPr>
                            <a:t>D</a:t>
                          </a:r>
                          <a:r>
                            <a:rPr lang="en-US" sz="2400" baseline="-25000">
                              <a:effectLst/>
                            </a:rPr>
                            <a:t>2</a:t>
                          </a:r>
                          <a:r>
                            <a:rPr lang="en-US" sz="2400">
                              <a:effectLst/>
                            </a:rPr>
                            <a:t> = ?</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endParaRPr lang="en-US"/>
                        </a:p>
                      </a:txBody>
                      <a:tcPr marL="6350" marR="6350" marT="0" marB="0" anchor="b">
                        <a:blipFill>
                          <a:blip r:embed="rId2"/>
                          <a:stretch>
                            <a:fillRect l="-280620" t="-47869" r="-99483" b="-110492"/>
                          </a:stretch>
                        </a:blipFill>
                      </a:tcPr>
                    </a:tc>
                    <a:tc>
                      <a:txBody>
                        <a:bodyPr/>
                        <a:lstStyle/>
                        <a:p>
                          <a:endParaRPr lang="en-US"/>
                        </a:p>
                      </a:txBody>
                      <a:tcPr marL="6350" marR="6350" marT="0" marB="0" anchor="b">
                        <a:blipFill>
                          <a:blip r:embed="rId2"/>
                          <a:stretch>
                            <a:fillRect l="-386614" t="-47869" r="-1050" b="-110492"/>
                          </a:stretch>
                        </a:blipFill>
                      </a:tcPr>
                    </a:tc>
                    <a:extLst>
                      <a:ext uri="{0D108BD9-81ED-4DB2-BD59-A6C34878D82A}">
                        <a16:rowId xmlns:a16="http://schemas.microsoft.com/office/drawing/2014/main" val="298470863"/>
                      </a:ext>
                    </a:extLst>
                  </a:tr>
                  <a:tr h="2041608">
                    <a:tc>
                      <a:txBody>
                        <a:bodyPr/>
                        <a:lstStyle/>
                        <a:p>
                          <a:pPr algn="ctr">
                            <a:lnSpc>
                              <a:spcPct val="119000"/>
                            </a:lnSpc>
                            <a:spcAft>
                              <a:spcPts val="0"/>
                            </a:spcAft>
                          </a:pPr>
                          <a:r>
                            <a:rPr lang="en-US" sz="2400">
                              <a:effectLst/>
                            </a:rPr>
                            <a:t>Số </a:t>
                          </a:r>
                          <a:r>
                            <a:rPr lang="en-US" sz="2400">
                              <a:effectLst/>
                            </a:rPr>
                            <a:t>răng </a:t>
                          </a:r>
                          <a:r>
                            <a:rPr lang="en-US" sz="2400" smtClean="0">
                              <a:effectLst/>
                            </a:rPr>
                            <a:t>của</a:t>
                          </a:r>
                        </a:p>
                        <a:p>
                          <a:pPr algn="ctr">
                            <a:lnSpc>
                              <a:spcPct val="119000"/>
                            </a:lnSpc>
                            <a:spcAft>
                              <a:spcPts val="0"/>
                            </a:spcAft>
                          </a:pPr>
                          <a:r>
                            <a:rPr lang="en-US" sz="2400" smtClean="0">
                              <a:effectLst/>
                            </a:rPr>
                            <a:t> </a:t>
                          </a:r>
                          <a:r>
                            <a:rPr lang="en-US" sz="2400">
                              <a:effectLst/>
                            </a:rPr>
                            <a:t>cặp bánh răng</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gn="ctr">
                            <a:lnSpc>
                              <a:spcPct val="119000"/>
                            </a:lnSpc>
                            <a:spcAft>
                              <a:spcPts val="0"/>
                            </a:spcAft>
                          </a:pPr>
                          <a:r>
                            <a:rPr lang="en-US" sz="2400">
                              <a:effectLst/>
                            </a:rPr>
                            <a:t>Z</a:t>
                          </a:r>
                          <a:r>
                            <a:rPr lang="en-US" sz="2400" baseline="-25000">
                              <a:effectLst/>
                            </a:rPr>
                            <a:t>1</a:t>
                          </a:r>
                          <a:r>
                            <a:rPr lang="en-US" sz="2400">
                              <a:effectLst/>
                            </a:rPr>
                            <a:t>=?</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pPr algn="ctr">
                            <a:lnSpc>
                              <a:spcPct val="119000"/>
                            </a:lnSpc>
                            <a:spcAft>
                              <a:spcPts val="0"/>
                            </a:spcAft>
                          </a:pPr>
                          <a:r>
                            <a:rPr lang="en-US" sz="2400">
                              <a:effectLst/>
                            </a:rPr>
                            <a:t>Z</a:t>
                          </a:r>
                          <a:r>
                            <a:rPr lang="en-US" sz="2400" baseline="-25000">
                              <a:effectLst/>
                            </a:rPr>
                            <a:t>2</a:t>
                          </a:r>
                          <a:r>
                            <a:rPr lang="en-US" sz="2400">
                              <a:effectLst/>
                            </a:rPr>
                            <a:t> = ?</a:t>
                          </a:r>
                          <a:endParaRPr lang="en-US" sz="2400">
                            <a:solidFill>
                              <a:srgbClr val="231F20"/>
                            </a:solidFill>
                            <a:effectLst/>
                            <a:latin typeface="Arial" panose="020B0604020202020204" pitchFamily="34" charset="0"/>
                            <a:ea typeface="Arial" panose="020B0604020202020204" pitchFamily="34" charset="0"/>
                          </a:endParaRPr>
                        </a:p>
                      </a:txBody>
                      <a:tcPr marL="6350" marR="6350" marT="0" marB="0" anchor="ctr"/>
                    </a:tc>
                    <a:tc>
                      <a:txBody>
                        <a:bodyPr/>
                        <a:lstStyle/>
                        <a:p>
                          <a:endParaRPr lang="en-US"/>
                        </a:p>
                      </a:txBody>
                      <a:tcPr marL="6350" marR="6350" marT="0" marB="0" anchor="ctr">
                        <a:blipFill>
                          <a:blip r:embed="rId2"/>
                          <a:stretch>
                            <a:fillRect l="-280620" t="-134627" r="-99483" b="-597"/>
                          </a:stretch>
                        </a:blipFill>
                      </a:tcPr>
                    </a:tc>
                    <a:tc>
                      <a:txBody>
                        <a:bodyPr/>
                        <a:lstStyle/>
                        <a:p>
                          <a:endParaRPr lang="en-US"/>
                        </a:p>
                      </a:txBody>
                      <a:tcPr marL="6350" marR="6350" marT="0" marB="0" anchor="ctr">
                        <a:blipFill>
                          <a:blip r:embed="rId2"/>
                          <a:stretch>
                            <a:fillRect l="-386614" t="-134627" r="-1050" b="-597"/>
                          </a:stretch>
                        </a:blipFill>
                      </a:tcPr>
                    </a:tc>
                    <a:extLst>
                      <a:ext uri="{0D108BD9-81ED-4DB2-BD59-A6C34878D82A}">
                        <a16:rowId xmlns:a16="http://schemas.microsoft.com/office/drawing/2014/main" val="1939393129"/>
                      </a:ext>
                    </a:extLst>
                  </a:tr>
                </a:tbl>
              </a:graphicData>
            </a:graphic>
          </p:graphicFrame>
        </mc:Fallback>
      </mc:AlternateContent>
      <p:sp>
        <p:nvSpPr>
          <p:cNvPr id="3" name="TextBox 2"/>
          <p:cNvSpPr txBox="1"/>
          <p:nvPr/>
        </p:nvSpPr>
        <p:spPr>
          <a:xfrm>
            <a:off x="4308764" y="484909"/>
            <a:ext cx="3948545" cy="461665"/>
          </a:xfrm>
          <a:prstGeom prst="rect">
            <a:avLst/>
          </a:prstGeom>
          <a:noFill/>
        </p:spPr>
        <p:txBody>
          <a:bodyPr wrap="square" rtlCol="0">
            <a:spAutoFit/>
          </a:bodyPr>
          <a:lstStyle/>
          <a:p>
            <a:r>
              <a:rPr lang="en-US" sz="2400" b="1"/>
              <a:t>BÁO CÁO THỰC HÀNH</a:t>
            </a:r>
          </a:p>
        </p:txBody>
      </p:sp>
    </p:spTree>
    <p:extLst>
      <p:ext uri="{BB962C8B-B14F-4D97-AF65-F5344CB8AC3E}">
        <p14:creationId xmlns:p14="http://schemas.microsoft.com/office/powerpoint/2010/main" val="182710002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sp>
        <p:nvSpPr>
          <p:cNvPr id="200" name="Google Shape;200;p20"/>
          <p:cNvSpPr/>
          <p:nvPr/>
        </p:nvSpPr>
        <p:spPr>
          <a:xfrm>
            <a:off x="2253006" y="2081071"/>
            <a:ext cx="8249063"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dirty="0">
                <a:solidFill>
                  <a:srgbClr val="262626"/>
                </a:solidFill>
                <a:latin typeface="Times New Roman"/>
                <a:ea typeface="Times New Roman"/>
                <a:cs typeface="Times New Roman"/>
                <a:sym typeface="Times New Roman"/>
              </a:rPr>
              <a:t>VẬN DỤNG - MỞ RỘNG</a:t>
            </a:r>
            <a:endParaRPr dirty="0"/>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Cloud 1"/>
          <p:cNvSpPr/>
          <p:nvPr/>
        </p:nvSpPr>
        <p:spPr>
          <a:xfrm>
            <a:off x="1219200" y="263236"/>
            <a:ext cx="10114045" cy="2437264"/>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FF0000"/>
                </a:solidFill>
                <a:latin typeface="Times New Roman" panose="02020603050405020304" pitchFamily="18" charset="0"/>
                <a:cs typeface="Times New Roman" panose="02020603050405020304" pitchFamily="18" charset="0"/>
              </a:rPr>
              <a:t>Bài tập: Một bộ truyền động đai gồm bánh dẫn có đường kính 40 cm, quay với tốc độ 60 vòng/phút, truyền chuyển động cho bánh bị dẫn có đường kính 16 cm. Tính tốc độ quay của bánh bị dẫn</a:t>
            </a:r>
          </a:p>
        </p:txBody>
      </p:sp>
      <p:sp>
        <p:nvSpPr>
          <p:cNvPr id="9" name="Rectangle 5"/>
          <p:cNvSpPr>
            <a:spLocks noChangeArrowheads="1"/>
          </p:cNvSpPr>
          <p:nvPr/>
        </p:nvSpPr>
        <p:spPr bwMode="auto">
          <a:xfrm>
            <a:off x="609600" y="2658524"/>
            <a:ext cx="315883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Tóm tắt:</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kumimoji="0" lang="en-US" altLang="en-US" sz="24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kumimoji="0" lang="en-US" altLang="en-US"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=40 cm, n</a:t>
            </a:r>
            <a:r>
              <a:rPr kumimoji="0" lang="en-US" altLang="en-US" sz="24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kumimoji="0" lang="en-US" altLang="en-US"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=60 vòng/phút</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kumimoji="0" lang="en-US" altLang="en-US" sz="24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 cm</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609600" y="4708930"/>
            <a:ext cx="1314450" cy="889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609600" y="4791435"/>
            <a:ext cx="1411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en-US" altLang="en-US" sz="24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768436" y="2700500"/>
                <a:ext cx="7356763" cy="3290196"/>
              </a:xfrm>
              <a:prstGeom prst="rect">
                <a:avLst/>
              </a:prstGeom>
            </p:spPr>
            <p:txBody>
              <a:bodyPr wrap="square">
                <a:spAutoFit/>
              </a:bodyPr>
              <a:lstStyle/>
              <a:p>
                <a:pPr algn="ctr">
                  <a:lnSpc>
                    <a:spcPct val="120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Giải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ADCT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𝑖</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a:ea typeface="Calibri" panose="020F0502020204030204" pitchFamily="34" charset="0"/>
                              <a:cs typeface="Times New Roman" panose="02020603050405020304" pitchFamily="18" charset="0"/>
                            </a:rPr>
                          </m:ctrlPr>
                        </m:fPr>
                        <m:num>
                          <m:sSub>
                            <m:sSubPr>
                              <m:ctrlPr>
                                <a:rPr lang="en-US" sz="2400" i="1">
                                  <a:latin typeface="Cambria Math"/>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𝑛</m:t>
                              </m:r>
                            </m:e>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400" i="1">
                                  <a:latin typeface="Cambria Math"/>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𝑛</m:t>
                              </m:r>
                            </m:e>
                            <m:sub>
                              <m:r>
                                <a:rPr lang="en-US" sz="2400" i="1">
                                  <a:latin typeface="Cambria Math" panose="02040503050406030204" pitchFamily="18" charset="0"/>
                                  <a:ea typeface="Calibri" panose="020F0502020204030204" pitchFamily="34" charset="0"/>
                                  <a:cs typeface="Times New Roman" panose="02020603050405020304" pitchFamily="18" charset="0"/>
                                </a:rPr>
                                <m:t>2</m:t>
                              </m:r>
                            </m:sub>
                          </m:sSub>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a:ea typeface="Calibri" panose="020F0502020204030204" pitchFamily="34" charset="0"/>
                              <a:cs typeface="Times New Roman" panose="02020603050405020304" pitchFamily="18" charset="0"/>
                            </a:rPr>
                          </m:ctrlPr>
                        </m:fPr>
                        <m:num>
                          <m:sSub>
                            <m:sSubPr>
                              <m:ctrlPr>
                                <a:rPr lang="en-US" sz="2400" i="1">
                                  <a:latin typeface="Cambria Math"/>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𝐷</m:t>
                              </m:r>
                            </m:e>
                            <m:sub>
                              <m:r>
                                <a:rPr lang="en-US" sz="2400" i="1">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2400" i="1">
                                  <a:latin typeface="Cambria Math"/>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𝐷</m:t>
                              </m:r>
                            </m:e>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Sub>
                        </m:den>
                      </m:f>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h𝑎𝑦</m:t>
                      </m:r>
                      <m:r>
                        <a:rPr lang="en-US" sz="2400" i="1">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400" i="1">
                              <a:latin typeface="Cambria Math"/>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𝑛</m:t>
                          </m:r>
                        </m:e>
                        <m:sub>
                          <m:r>
                            <a:rPr lang="en-US" sz="2400" i="1">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𝑛</m:t>
                          </m:r>
                        </m:e>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a:ea typeface="Calibri" panose="020F0502020204030204" pitchFamily="34" charset="0"/>
                              <a:cs typeface="Times New Roman" panose="02020603050405020304" pitchFamily="18" charset="0"/>
                            </a:rPr>
                          </m:ctrlPr>
                        </m:fPr>
                        <m:num>
                          <m:sSub>
                            <m:sSubPr>
                              <m:ctrlPr>
                                <a:rPr lang="en-US" sz="2400" i="1">
                                  <a:latin typeface="Cambria Math"/>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𝐷</m:t>
                              </m:r>
                            </m:e>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400" i="1">
                                  <a:latin typeface="Cambria Math"/>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𝐷</m:t>
                              </m:r>
                            </m:e>
                            <m:sub>
                              <m:r>
                                <a:rPr lang="en-US" sz="2400" i="1">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Thay số vào ta được </a:t>
                </a:r>
                <a14:m>
                  <m:oMath xmlns:m="http://schemas.openxmlformats.org/officeDocument/2006/math">
                    <m:sSub>
                      <m:sSubPr>
                        <m:ctrlPr>
                          <a:rPr lang="en-US" sz="2400" i="1">
                            <a:latin typeface="Cambria Math"/>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𝑛</m:t>
                        </m:r>
                      </m:e>
                      <m:sub>
                        <m:r>
                          <a:rPr lang="en-US" sz="2400" i="1">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latin typeface="Cambria Math" panose="02040503050406030204" pitchFamily="18" charset="0"/>
                        <a:ea typeface="Calibri" panose="020F0502020204030204" pitchFamily="34" charset="0"/>
                        <a:cs typeface="Times New Roman" panose="02020603050405020304" pitchFamily="18" charset="0"/>
                      </a:rPr>
                      <m:t>=60×</m:t>
                    </m:r>
                    <m:f>
                      <m:fPr>
                        <m:ctrlPr>
                          <a:rPr lang="en-US" sz="2400" i="1">
                            <a:latin typeface="Cambria Math"/>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40</m:t>
                        </m:r>
                      </m:num>
                      <m:den>
                        <m:r>
                          <a:rPr lang="en-US" sz="2400" i="1">
                            <a:latin typeface="Cambria Math" panose="02040503050406030204" pitchFamily="18" charset="0"/>
                            <a:ea typeface="Calibri" panose="020F0502020204030204" pitchFamily="34" charset="0"/>
                            <a:cs typeface="Times New Roman" panose="02020603050405020304" pitchFamily="18" charset="0"/>
                          </a:rPr>
                          <m:t>16</m:t>
                        </m:r>
                      </m:den>
                    </m:f>
                    <m:r>
                      <a:rPr lang="en-US" sz="2400" i="1">
                        <a:latin typeface="Cambria Math" panose="02040503050406030204" pitchFamily="18" charset="0"/>
                        <a:ea typeface="Calibri" panose="020F0502020204030204" pitchFamily="34" charset="0"/>
                        <a:cs typeface="Times New Roman" panose="02020603050405020304" pitchFamily="18" charset="0"/>
                      </a:rPr>
                      <m:t> </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 150 (vòng/phút)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Vậy bánh bị dẫn quay với tốc độ 150 vòng/phút.</a:t>
                </a:r>
                <a:endParaRPr lang="en-US" sz="2400"/>
              </a:p>
            </p:txBody>
          </p:sp>
        </mc:Choice>
        <mc:Fallback xmlns="">
          <p:sp>
            <p:nvSpPr>
              <p:cNvPr id="12" name="Rectangle 11"/>
              <p:cNvSpPr>
                <a:spLocks noRot="1" noChangeAspect="1" noMove="1" noResize="1" noEditPoints="1" noAdjustHandles="1" noChangeArrowheads="1" noChangeShapeType="1" noTextEdit="1"/>
              </p:cNvSpPr>
              <p:nvPr/>
            </p:nvSpPr>
            <p:spPr>
              <a:xfrm>
                <a:off x="3768436" y="2700500"/>
                <a:ext cx="7356763" cy="3290196"/>
              </a:xfrm>
              <a:prstGeom prst="rect">
                <a:avLst/>
              </a:prstGeom>
              <a:blipFill>
                <a:blip r:embed="rId3"/>
                <a:stretch>
                  <a:fillRect l="-1243" t="-370" b="-3333"/>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2;p7"/>
          <p:cNvSpPr txBox="1"/>
          <p:nvPr/>
        </p:nvSpPr>
        <p:spPr>
          <a:xfrm>
            <a:off x="3620450" y="231588"/>
            <a:ext cx="470321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FF0000"/>
                </a:solidFill>
                <a:latin typeface="Times New Roman"/>
                <a:ea typeface="Times New Roman"/>
                <a:cs typeface="Times New Roman"/>
                <a:sym typeface="Times New Roman"/>
              </a:rPr>
              <a:t>CẤU TRÚC BÀI HỌC</a:t>
            </a:r>
            <a:endParaRPr dirty="0"/>
          </a:p>
        </p:txBody>
      </p:sp>
      <p:sp>
        <p:nvSpPr>
          <p:cNvPr id="2" name="TextBox 1"/>
          <p:cNvSpPr txBox="1"/>
          <p:nvPr/>
        </p:nvSpPr>
        <p:spPr>
          <a:xfrm>
            <a:off x="484909" y="2159721"/>
            <a:ext cx="2153738"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b="1">
                <a:solidFill>
                  <a:srgbClr val="00B050"/>
                </a:solidFill>
                <a:latin typeface="Times New Roman" panose="02020603050405020304" pitchFamily="18" charset="0"/>
                <a:cs typeface="Times New Roman" panose="02020603050405020304" pitchFamily="18" charset="0"/>
              </a:rPr>
              <a:t>BÀI 7:</a:t>
            </a:r>
          </a:p>
          <a:p>
            <a:pPr algn="ctr"/>
            <a:r>
              <a:rPr lang="en-US" sz="3200" b="1">
                <a:solidFill>
                  <a:srgbClr val="00B050"/>
                </a:solidFill>
                <a:latin typeface="Times New Roman" panose="02020603050405020304" pitchFamily="18" charset="0"/>
                <a:cs typeface="Times New Roman" panose="02020603050405020304" pitchFamily="18" charset="0"/>
              </a:rPr>
              <a:t>TRUYỀN VÀ BIẾN ĐỔI CHUYỂN ĐỘNG</a:t>
            </a:r>
            <a:endParaRPr lang="en-US" sz="3200" b="1" dirty="0">
              <a:solidFill>
                <a:srgbClr val="00B050"/>
              </a:solidFill>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2972053" y="1636365"/>
            <a:ext cx="7862202" cy="4722871"/>
            <a:chOff x="3027471" y="1248438"/>
            <a:chExt cx="7019600" cy="4722871"/>
          </a:xfrm>
        </p:grpSpPr>
        <p:sp>
          <p:nvSpPr>
            <p:cNvPr id="8" name="Freeform 7"/>
            <p:cNvSpPr/>
            <p:nvPr/>
          </p:nvSpPr>
          <p:spPr>
            <a:xfrm>
              <a:off x="4151281" y="1248438"/>
              <a:ext cx="5895790" cy="1186613"/>
            </a:xfrm>
            <a:custGeom>
              <a:avLst/>
              <a:gdLst>
                <a:gd name="connsiteX0" fmla="*/ 0 w 5895790"/>
                <a:gd name="connsiteY0" fmla="*/ 0 h 1039810"/>
                <a:gd name="connsiteX1" fmla="*/ 5375885 w 5895790"/>
                <a:gd name="connsiteY1" fmla="*/ 0 h 1039810"/>
                <a:gd name="connsiteX2" fmla="*/ 5895790 w 5895790"/>
                <a:gd name="connsiteY2" fmla="*/ 519905 h 1039810"/>
                <a:gd name="connsiteX3" fmla="*/ 5375885 w 5895790"/>
                <a:gd name="connsiteY3" fmla="*/ 1039810 h 1039810"/>
                <a:gd name="connsiteX4" fmla="*/ 0 w 5895790"/>
                <a:gd name="connsiteY4" fmla="*/ 1039810 h 1039810"/>
                <a:gd name="connsiteX5" fmla="*/ 0 w 5895790"/>
                <a:gd name="connsiteY5" fmla="*/ 0 h 103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5790" h="1039810">
                  <a:moveTo>
                    <a:pt x="5895790" y="1039809"/>
                  </a:moveTo>
                  <a:lnTo>
                    <a:pt x="519905" y="1039809"/>
                  </a:lnTo>
                  <a:lnTo>
                    <a:pt x="0" y="519905"/>
                  </a:lnTo>
                  <a:lnTo>
                    <a:pt x="519905" y="1"/>
                  </a:lnTo>
                  <a:lnTo>
                    <a:pt x="5895790" y="1"/>
                  </a:lnTo>
                  <a:lnTo>
                    <a:pt x="5895790" y="103980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718480" tIns="106681" rIns="199136" bIns="106681" numCol="1" spcCol="1270" anchor="ctr" anchorCtr="0">
              <a:noAutofit/>
            </a:bodyPr>
            <a:lstStyle/>
            <a:p>
              <a:pPr lvl="0"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I</a:t>
              </a:r>
              <a:r>
                <a:rPr lang="en-US" sz="2800" b="1" kern="1200">
                  <a:latin typeface="Times New Roman" panose="02020603050405020304" pitchFamily="18" charset="0"/>
                  <a:cs typeface="Times New Roman" panose="02020603050405020304" pitchFamily="18" charset="0"/>
                </a:rPr>
                <a:t>. Một số cơ cấu truyền chuyển động</a:t>
              </a:r>
              <a:endParaRPr lang="en-US" sz="2800" b="1" kern="1200" dirty="0">
                <a:latin typeface="Times New Roman" panose="02020603050405020304" pitchFamily="18" charset="0"/>
                <a:cs typeface="Times New Roman" panose="02020603050405020304" pitchFamily="18" charset="0"/>
              </a:endParaRPr>
            </a:p>
          </p:txBody>
        </p:sp>
        <p:sp>
          <p:nvSpPr>
            <p:cNvPr id="10" name="Freeform 9"/>
            <p:cNvSpPr/>
            <p:nvPr/>
          </p:nvSpPr>
          <p:spPr>
            <a:xfrm>
              <a:off x="4151281" y="2788810"/>
              <a:ext cx="5895790" cy="1284427"/>
            </a:xfrm>
            <a:custGeom>
              <a:avLst/>
              <a:gdLst>
                <a:gd name="connsiteX0" fmla="*/ 0 w 5895790"/>
                <a:gd name="connsiteY0" fmla="*/ 0 h 1039810"/>
                <a:gd name="connsiteX1" fmla="*/ 5375885 w 5895790"/>
                <a:gd name="connsiteY1" fmla="*/ 0 h 1039810"/>
                <a:gd name="connsiteX2" fmla="*/ 5895790 w 5895790"/>
                <a:gd name="connsiteY2" fmla="*/ 519905 h 1039810"/>
                <a:gd name="connsiteX3" fmla="*/ 5375885 w 5895790"/>
                <a:gd name="connsiteY3" fmla="*/ 1039810 h 1039810"/>
                <a:gd name="connsiteX4" fmla="*/ 0 w 5895790"/>
                <a:gd name="connsiteY4" fmla="*/ 1039810 h 1039810"/>
                <a:gd name="connsiteX5" fmla="*/ 0 w 5895790"/>
                <a:gd name="connsiteY5" fmla="*/ 0 h 103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5790" h="1039810">
                  <a:moveTo>
                    <a:pt x="5895790" y="1039809"/>
                  </a:moveTo>
                  <a:lnTo>
                    <a:pt x="519905" y="1039809"/>
                  </a:lnTo>
                  <a:lnTo>
                    <a:pt x="0" y="519905"/>
                  </a:lnTo>
                  <a:lnTo>
                    <a:pt x="519905" y="1"/>
                  </a:lnTo>
                  <a:lnTo>
                    <a:pt x="5895790" y="1"/>
                  </a:lnTo>
                  <a:lnTo>
                    <a:pt x="5895790" y="103980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3266964"/>
                <a:satOff val="-13592"/>
                <a:lumOff val="3203"/>
                <a:alphaOff val="0"/>
              </a:schemeClr>
            </a:fillRef>
            <a:effectRef idx="1">
              <a:schemeClr val="accent4">
                <a:hueOff val="3266964"/>
                <a:satOff val="-13592"/>
                <a:lumOff val="3203"/>
                <a:alphaOff val="0"/>
              </a:schemeClr>
            </a:effectRef>
            <a:fontRef idx="minor">
              <a:schemeClr val="dk1"/>
            </a:fontRef>
          </p:style>
          <p:txBody>
            <a:bodyPr spcFirstLastPara="0" vert="horz" wrap="square" lIns="718480" tIns="106681" rIns="199136" bIns="106680" numCol="1" spcCol="1270" anchor="ctr" anchorCtr="0">
              <a:noAutofit/>
            </a:bodyPr>
            <a:lstStyle/>
            <a:p>
              <a:pPr lvl="0" defTabSz="1244600">
                <a:lnSpc>
                  <a:spcPct val="90000"/>
                </a:lnSpc>
                <a:spcBef>
                  <a:spcPct val="0"/>
                </a:spcBef>
                <a:spcAft>
                  <a:spcPct val="35000"/>
                </a:spcAft>
              </a:pPr>
              <a:r>
                <a:rPr lang="en-US" sz="2800" b="1" kern="1200">
                  <a:latin typeface="Times New Roman" panose="02020603050405020304" pitchFamily="18" charset="0"/>
                  <a:cs typeface="Times New Roman" panose="02020603050405020304" pitchFamily="18" charset="0"/>
                </a:rPr>
                <a:t>II. Một số cơ cấu biến đổi chuyển động</a:t>
              </a:r>
              <a:endParaRPr lang="en-US" sz="2800" b="1"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4151281" y="4550884"/>
              <a:ext cx="5895790" cy="1420425"/>
            </a:xfrm>
            <a:custGeom>
              <a:avLst/>
              <a:gdLst>
                <a:gd name="connsiteX0" fmla="*/ 0 w 5895790"/>
                <a:gd name="connsiteY0" fmla="*/ 0 h 1039810"/>
                <a:gd name="connsiteX1" fmla="*/ 5375885 w 5895790"/>
                <a:gd name="connsiteY1" fmla="*/ 0 h 1039810"/>
                <a:gd name="connsiteX2" fmla="*/ 5895790 w 5895790"/>
                <a:gd name="connsiteY2" fmla="*/ 519905 h 1039810"/>
                <a:gd name="connsiteX3" fmla="*/ 5375885 w 5895790"/>
                <a:gd name="connsiteY3" fmla="*/ 1039810 h 1039810"/>
                <a:gd name="connsiteX4" fmla="*/ 0 w 5895790"/>
                <a:gd name="connsiteY4" fmla="*/ 1039810 h 1039810"/>
                <a:gd name="connsiteX5" fmla="*/ 0 w 5895790"/>
                <a:gd name="connsiteY5" fmla="*/ 0 h 103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5790" h="1039810">
                  <a:moveTo>
                    <a:pt x="5895790" y="1039809"/>
                  </a:moveTo>
                  <a:lnTo>
                    <a:pt x="519905" y="1039809"/>
                  </a:lnTo>
                  <a:lnTo>
                    <a:pt x="0" y="519905"/>
                  </a:lnTo>
                  <a:lnTo>
                    <a:pt x="519905" y="1"/>
                  </a:lnTo>
                  <a:lnTo>
                    <a:pt x="5895790" y="1"/>
                  </a:lnTo>
                  <a:lnTo>
                    <a:pt x="5895790" y="103980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6533927"/>
                <a:satOff val="-27185"/>
                <a:lumOff val="6405"/>
                <a:alphaOff val="0"/>
              </a:schemeClr>
            </a:fillRef>
            <a:effectRef idx="1">
              <a:schemeClr val="accent4">
                <a:hueOff val="6533927"/>
                <a:satOff val="-27185"/>
                <a:lumOff val="6405"/>
                <a:alphaOff val="0"/>
              </a:schemeClr>
            </a:effectRef>
            <a:fontRef idx="minor">
              <a:schemeClr val="dk1"/>
            </a:fontRef>
          </p:style>
          <p:txBody>
            <a:bodyPr spcFirstLastPara="0" vert="horz" wrap="square" lIns="718480" tIns="106681" rIns="199136" bIns="106679"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III</a:t>
              </a:r>
              <a:r>
                <a:rPr lang="en-US" sz="2800" b="1" kern="1200">
                  <a:latin typeface="Times New Roman" panose="02020603050405020304" pitchFamily="18" charset="0"/>
                  <a:cs typeface="Times New Roman" panose="02020603050405020304" pitchFamily="18" charset="0"/>
                </a:rPr>
                <a:t>. Thực hành: Tháo lắp và tính toán tỉ số truyền của một số bộ truyền động và biến đổi chuyển động</a:t>
              </a:r>
              <a:endParaRPr lang="en-US" sz="2800" b="1" kern="1200" dirty="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2"/>
            <a:stretch>
              <a:fillRect/>
            </a:stretch>
          </p:blipFill>
          <p:spPr>
            <a:xfrm>
              <a:off x="3027471" y="1273256"/>
              <a:ext cx="1123810" cy="1066667"/>
            </a:xfrm>
            <a:prstGeom prst="rect">
              <a:avLst/>
            </a:prstGeom>
          </p:spPr>
        </p:pic>
        <p:pic>
          <p:nvPicPr>
            <p:cNvPr id="17" name="Picture 16"/>
            <p:cNvPicPr>
              <a:picLocks noChangeAspect="1"/>
            </p:cNvPicPr>
            <p:nvPr/>
          </p:nvPicPr>
          <p:blipFill>
            <a:blip r:embed="rId2"/>
            <a:stretch>
              <a:fillRect/>
            </a:stretch>
          </p:blipFill>
          <p:spPr>
            <a:xfrm>
              <a:off x="3027471" y="2897689"/>
              <a:ext cx="1123810" cy="1066667"/>
            </a:xfrm>
            <a:prstGeom prst="rect">
              <a:avLst/>
            </a:prstGeom>
          </p:spPr>
        </p:pic>
        <p:pic>
          <p:nvPicPr>
            <p:cNvPr id="18" name="Picture 17"/>
            <p:cNvPicPr>
              <a:picLocks noChangeAspect="1"/>
            </p:cNvPicPr>
            <p:nvPr/>
          </p:nvPicPr>
          <p:blipFill>
            <a:blip r:embed="rId2"/>
            <a:stretch>
              <a:fillRect/>
            </a:stretch>
          </p:blipFill>
          <p:spPr>
            <a:xfrm>
              <a:off x="3028520" y="4550884"/>
              <a:ext cx="1123810" cy="1066667"/>
            </a:xfrm>
            <a:prstGeom prst="rect">
              <a:avLst/>
            </a:prstGeom>
          </p:spPr>
        </p:pic>
      </p:grpSp>
    </p:spTree>
    <p:extLst>
      <p:ext uri="{BB962C8B-B14F-4D97-AF65-F5344CB8AC3E}">
        <p14:creationId xmlns:p14="http://schemas.microsoft.com/office/powerpoint/2010/main" val="19705997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3" descr="Ngôi nhà hoạt hình, phim hoạt hình png | Klipartz"/>
          <p:cNvPicPr preferRelativeResize="0"/>
          <p:nvPr/>
        </p:nvPicPr>
        <p:blipFill rotWithShape="1">
          <a:blip r:embed="rId3">
            <a:alphaModFix/>
          </a:blip>
          <a:srcRect/>
          <a:stretch/>
        </p:blipFill>
        <p:spPr>
          <a:xfrm>
            <a:off x="222959" y="728522"/>
            <a:ext cx="5218471" cy="4293183"/>
          </a:xfrm>
          <a:prstGeom prst="rect">
            <a:avLst/>
          </a:prstGeom>
          <a:noFill/>
          <a:ln>
            <a:noFill/>
          </a:ln>
        </p:spPr>
      </p:pic>
      <p:sp>
        <p:nvSpPr>
          <p:cNvPr id="214" name="Google Shape;214;p23"/>
          <p:cNvSpPr txBox="1"/>
          <p:nvPr/>
        </p:nvSpPr>
        <p:spPr>
          <a:xfrm>
            <a:off x="5801194" y="1942725"/>
            <a:ext cx="443801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Times New Roman"/>
                <a:ea typeface="Times New Roman"/>
                <a:cs typeface="Times New Roman"/>
                <a:sym typeface="Times New Roman"/>
              </a:rPr>
              <a:t>HƯỚNG DẪN VỀ NHÀ</a:t>
            </a:r>
            <a:endParaRPr dirty="0"/>
          </a:p>
        </p:txBody>
      </p:sp>
      <p:sp>
        <p:nvSpPr>
          <p:cNvPr id="2" name="TextBox 1"/>
          <p:cNvSpPr txBox="1"/>
          <p:nvPr/>
        </p:nvSpPr>
        <p:spPr>
          <a:xfrm>
            <a:off x="5921114" y="2875113"/>
            <a:ext cx="5291528" cy="1815882"/>
          </a:xfrm>
          <a:prstGeom prst="rect">
            <a:avLst/>
          </a:prstGeom>
          <a:noFill/>
        </p:spPr>
        <p:txBody>
          <a:bodyPr wrap="square" rtlCol="0">
            <a:spAutoFit/>
          </a:bodyPr>
          <a:lstStyle/>
          <a:p>
            <a:pPr marL="457200" indent="-457200">
              <a:buFont typeface="Wingdings" panose="05000000000000000000" pitchFamily="2" charset="2"/>
              <a:buChar char="Ø"/>
            </a:pPr>
            <a:r>
              <a:rPr lang="nl-NL" sz="2800" dirty="0">
                <a:latin typeface="Times New Roman" panose="02020603050405020304" pitchFamily="18" charset="0"/>
                <a:cs typeface="Times New Roman" panose="02020603050405020304" pitchFamily="18" charset="0"/>
              </a:rPr>
              <a:t>Về nhà học bài và trả lời toàn bộ câu hỏi SGK</a:t>
            </a: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nl-NL" sz="2800" dirty="0">
                <a:latin typeface="Times New Roman" panose="02020603050405020304" pitchFamily="18" charset="0"/>
                <a:cs typeface="Times New Roman" panose="02020603050405020304" pitchFamily="18" charset="0"/>
              </a:rPr>
              <a:t>Đọc và xem trước </a:t>
            </a:r>
            <a:r>
              <a:rPr lang="nl-NL" sz="2800">
                <a:latin typeface="Times New Roman" panose="02020603050405020304" pitchFamily="18" charset="0"/>
                <a:cs typeface="Times New Roman" panose="02020603050405020304" pitchFamily="18" charset="0"/>
              </a:rPr>
              <a:t>bài 8 SGK: Gia công cơ khí bằng tay.</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5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5" name="Rectangle 4"/>
          <p:cNvSpPr/>
          <p:nvPr/>
        </p:nvSpPr>
        <p:spPr>
          <a:xfrm>
            <a:off x="5611092" y="764164"/>
            <a:ext cx="6096000" cy="3811621"/>
          </a:xfrm>
          <a:prstGeom prst="rect">
            <a:avLst/>
          </a:prstGeom>
        </p:spPr>
        <p:txBody>
          <a:bodyPr>
            <a:spAutoFit/>
          </a:bodyPr>
          <a:lstStyle/>
          <a:p>
            <a:pPr algn="just">
              <a:lnSpc>
                <a:spcPct val="120000"/>
              </a:lnSpc>
              <a:spcAft>
                <a:spcPts val="800"/>
              </a:spcAft>
            </a:pPr>
            <a:r>
              <a:rPr 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Quan sát hình ảnh một người đạp xe, thảo luận cặp đôi và trả lời các câu hỏi sau:</a:t>
            </a:r>
            <a:endParaRPr lang="en-US" sz="2400" b="1" i="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C1: Trên xe có trục giữa gắn với 2 bàn đạp và trục bánh sau. Vậy người lái xe tác dụng lực vào trục giữa thì tại sao trục sau lại  chuyển động được?</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C2: Tại sao đĩa xích ở trục giữa lại to và có nhiều răng hơn đĩa líp ở trục sau?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765897" y="611764"/>
            <a:ext cx="4457267" cy="4362018"/>
          </a:xfrm>
          <a:prstGeom prst="rect">
            <a:avLst/>
          </a:prstGeom>
        </p:spPr>
      </p:pic>
      <p:sp>
        <p:nvSpPr>
          <p:cNvPr id="7" name="TextBox 6"/>
          <p:cNvSpPr txBox="1"/>
          <p:nvPr/>
        </p:nvSpPr>
        <p:spPr>
          <a:xfrm>
            <a:off x="443345" y="5223164"/>
            <a:ext cx="11554691" cy="1200329"/>
          </a:xfrm>
          <a:prstGeom prst="rect">
            <a:avLst/>
          </a:prstGeom>
          <a:noFill/>
        </p:spPr>
        <p:txBody>
          <a:bodyPr wrap="square" rtlCol="0">
            <a:spAutoFit/>
          </a:bodyPr>
          <a:lstStyle/>
          <a:p>
            <a:pPr marL="285750" indent="-285750">
              <a:buFont typeface="Symbol" panose="05050102010706020507" pitchFamily="18" charset="2"/>
              <a:buChar char="Þ"/>
            </a:pPr>
            <a:r>
              <a:rPr lang="en-US" sz="2400">
                <a:solidFill>
                  <a:srgbClr val="0066FF"/>
                </a:solidFill>
                <a:latin typeface="Times New Roman" panose="02020603050405020304" pitchFamily="18" charset="0"/>
                <a:cs typeface="Times New Roman" panose="02020603050405020304" pitchFamily="18" charset="0"/>
              </a:rPr>
              <a:t> C1: Trục sau chuyển động được là nhờ bộ xích truyền chuyển động</a:t>
            </a:r>
          </a:p>
          <a:p>
            <a:pPr marL="285750" indent="-285750">
              <a:buFont typeface="Symbol" panose="05050102010706020507" pitchFamily="18" charset="2"/>
              <a:buChar char="Þ"/>
            </a:pPr>
            <a:r>
              <a:rPr lang="en-US" sz="2400">
                <a:solidFill>
                  <a:srgbClr val="0066FF"/>
                </a:solidFill>
                <a:latin typeface="Times New Roman" panose="02020603050405020304" pitchFamily="18" charset="0"/>
                <a:cs typeface="Times New Roman" panose="02020603050405020304" pitchFamily="18" charset="0"/>
              </a:rPr>
              <a:t> C2: Đĩa xích lớn có nhiều răng hơn giúp cho chúng ta đạp được một vòng thì đĩa líp quay được nhiều vòng giúp xe đi nhanh hơn.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3" name="Rectangle 2"/>
          <p:cNvSpPr/>
          <p:nvPr/>
        </p:nvSpPr>
        <p:spPr>
          <a:xfrm>
            <a:off x="647861" y="352030"/>
            <a:ext cx="6567824" cy="584775"/>
          </a:xfrm>
          <a:prstGeom prst="rect">
            <a:avLst/>
          </a:prstGeom>
        </p:spPr>
        <p:txBody>
          <a:bodyPr wrap="none">
            <a:spAutoFit/>
          </a:bodyPr>
          <a:lstStyle/>
          <a:p>
            <a:r>
              <a:rPr lang="pt-BR" sz="3200" b="1" u="sng" dirty="0">
                <a:latin typeface="Times New Roman" panose="02020603050405020304" pitchFamily="18" charset="0"/>
                <a:cs typeface="Times New Roman" panose="02020603050405020304" pitchFamily="18" charset="0"/>
              </a:rPr>
              <a:t>I</a:t>
            </a:r>
            <a:r>
              <a:rPr lang="pt-BR" sz="3200" b="1" u="sng">
                <a:latin typeface="Times New Roman" panose="02020603050405020304" pitchFamily="18" charset="0"/>
                <a:cs typeface="Times New Roman" panose="02020603050405020304" pitchFamily="18" charset="0"/>
              </a:rPr>
              <a:t>. Một số cơ cấu truyền chuyển động</a:t>
            </a:r>
            <a:endParaRPr lang="en-US" sz="3200" b="1"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81833" y="1460697"/>
            <a:ext cx="10894566" cy="3267856"/>
          </a:xfrm>
          <a:prstGeom prst="rect">
            <a:avLst/>
          </a:prstGeom>
          <a:solidFill>
            <a:srgbClr val="9DEE32"/>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en-US" dirty="0"/>
          </a:p>
        </p:txBody>
      </p:sp>
      <p:sp>
        <p:nvSpPr>
          <p:cNvPr id="8" name="Rectangle 7"/>
          <p:cNvSpPr/>
          <p:nvPr/>
        </p:nvSpPr>
        <p:spPr>
          <a:xfrm>
            <a:off x="707852" y="1506657"/>
            <a:ext cx="10968547" cy="954107"/>
          </a:xfrm>
          <a:prstGeom prst="rect">
            <a:avLst/>
          </a:prstGeom>
        </p:spPr>
        <p:txBody>
          <a:bodyPr wrap="square">
            <a:spAutoFit/>
          </a:bodyPr>
          <a:lstStyle/>
          <a:p>
            <a:pPr marL="457200" indent="-457200">
              <a:buFont typeface="Wingdings" panose="05000000000000000000" pitchFamily="2" charset="2"/>
              <a:buChar char="v"/>
            </a:pPr>
            <a:r>
              <a:rPr lang="en-US" sz="2800">
                <a:latin typeface="Times New Roman" panose="02020603050405020304" pitchFamily="18" charset="0"/>
                <a:cs typeface="Times New Roman" panose="02020603050405020304" pitchFamily="18" charset="0"/>
              </a:rPr>
              <a:t> Truyền chuyển động là truyền và biến đổi tốc độ giữa các bộ phận của máy đặt xa nhau.</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781832" y="2902161"/>
            <a:ext cx="10606603" cy="1384995"/>
          </a:xfrm>
          <a:prstGeom prst="rect">
            <a:avLst/>
          </a:prstGeom>
        </p:spPr>
        <p:txBody>
          <a:bodyPr wrap="square">
            <a:spAutoFit/>
          </a:bodyPr>
          <a:lstStyle/>
          <a:p>
            <a:pPr marL="457200" indent="-457200">
              <a:buFont typeface="Wingdings" panose="05000000000000000000" pitchFamily="2" charset="2"/>
              <a:buChar char="v"/>
            </a:pPr>
            <a:r>
              <a:rPr lang="en-US" sz="2800">
                <a:latin typeface="Times New Roman" panose="02020603050405020304" pitchFamily="18" charset="0"/>
                <a:cs typeface="Times New Roman" panose="02020603050405020304" pitchFamily="18" charset="0"/>
              </a:rPr>
              <a:t>Một số cơ cấu truyền chuyển động</a:t>
            </a:r>
            <a:r>
              <a:rPr lang="vi-VN" sz="280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 Truyền động ma sát</a:t>
            </a:r>
          </a:p>
          <a:p>
            <a:r>
              <a:rPr lang="en-US" sz="2800">
                <a:latin typeface="Times New Roman" panose="02020603050405020304" pitchFamily="18" charset="0"/>
                <a:cs typeface="Times New Roman" panose="02020603050405020304" pitchFamily="18" charset="0"/>
              </a:rPr>
              <a:t>      - Truyền động ăn khớp</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7" name="TextBox 6"/>
          <p:cNvSpPr txBox="1"/>
          <p:nvPr/>
        </p:nvSpPr>
        <p:spPr>
          <a:xfrm>
            <a:off x="719982" y="5362701"/>
            <a:ext cx="11278054" cy="523220"/>
          </a:xfrm>
          <a:prstGeom prst="rect">
            <a:avLst/>
          </a:prstGeom>
          <a:noFill/>
        </p:spPr>
        <p:txBody>
          <a:bodyPr wrap="square" rtlCol="0">
            <a:spAutoFit/>
          </a:bodyPr>
          <a:lstStyle/>
          <a:p>
            <a:r>
              <a:rPr lang="en-US" sz="2800" b="1" i="1">
                <a:solidFill>
                  <a:srgbClr val="FF0000"/>
                </a:solidFill>
                <a:latin typeface="Times New Roman" panose="02020603050405020304" pitchFamily="18" charset="0"/>
                <a:cs typeface="Times New Roman" panose="02020603050405020304" pitchFamily="18" charset="0"/>
              </a:rPr>
              <a:t>Quan sát mô hình kết hợp thông tin SGK hoàn thành phiếu học tập số 1?</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23852" y="250329"/>
            <a:ext cx="3627916" cy="523220"/>
          </a:xfrm>
          <a:prstGeom prst="rect">
            <a:avLst/>
          </a:prstGeom>
        </p:spPr>
        <p:txBody>
          <a:bodyPr wrap="none">
            <a:spAutoFit/>
          </a:bodyPr>
          <a:lstStyle/>
          <a:p>
            <a:r>
              <a:rPr lang="pt-BR" sz="2800" b="1" u="sng" dirty="0">
                <a:latin typeface="Times New Roman" panose="02020603050405020304" pitchFamily="18" charset="0"/>
                <a:cs typeface="Times New Roman" panose="02020603050405020304" pitchFamily="18" charset="0"/>
              </a:rPr>
              <a:t>1</a:t>
            </a:r>
            <a:r>
              <a:rPr lang="pt-BR" sz="2800" b="1" u="sng">
                <a:latin typeface="Times New Roman" panose="02020603050405020304" pitchFamily="18" charset="0"/>
                <a:cs typeface="Times New Roman" panose="02020603050405020304" pitchFamily="18" charset="0"/>
              </a:rPr>
              <a:t>. Truyền động ma sát</a:t>
            </a:r>
            <a:endParaRPr lang="en-US" sz="2800" b="1" u="sng"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3671455" y="773548"/>
            <a:ext cx="7813963" cy="458915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1163" y="759196"/>
            <a:ext cx="10889674" cy="5006948"/>
          </a:xfrm>
          <a:prstGeom prst="rect">
            <a:avLst/>
          </a:prstGeom>
          <a:solidFill>
            <a:schemeClr val="accent4">
              <a:lumMod val="20000"/>
              <a:lumOff val="80000"/>
            </a:schemeClr>
          </a:solidFill>
          <a:ln w="12700">
            <a:solidFill>
              <a:schemeClr val="tx1"/>
            </a:solidFill>
          </a:ln>
        </p:spPr>
        <p:txBody>
          <a:bodyPr wrap="square">
            <a:spAutoFit/>
          </a:bodyPr>
          <a:lstStyle/>
          <a:p>
            <a:pPr algn="ctr">
              <a:lnSpc>
                <a:spcPct val="107000"/>
              </a:lnSpc>
              <a:spcAft>
                <a:spcPts val="800"/>
              </a:spcAft>
            </a:pPr>
            <a:r>
              <a:rPr lang="en-US" sz="2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lang="en-US" sz="26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2600">
                <a:latin typeface="Times New Roman" panose="02020603050405020304" pitchFamily="18" charset="0"/>
                <a:ea typeface="Times New Roman" panose="02020603050405020304" pitchFamily="18" charset="0"/>
                <a:cs typeface="Times New Roman" panose="02020603050405020304" pitchFamily="18" charset="0"/>
              </a:rPr>
              <a:t>Bộ truyền động ma sát (truyền động đai) gồm những bộ phận nào?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2. Chiều quay của các bánh như thế nào.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3. Khi em quay bánh 1, tại sao bánh 2 quay theo.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4. Em vận hành mô hình, quan sát xem bánh nào quay nhanh hơn? Vì sao?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5. Kể một số máy quanh em có ứng dụng bộ truyền động đai?</a:t>
            </a:r>
          </a:p>
          <a:p>
            <a:pPr lvl="0">
              <a:lnSpc>
                <a:spcPct val="107000"/>
              </a:lnSpc>
              <a:spcAft>
                <a:spcPts val="80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19661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399" y="994724"/>
            <a:ext cx="10571019" cy="5006948"/>
          </a:xfrm>
          <a:prstGeom prst="rect">
            <a:avLst/>
          </a:prstGeom>
          <a:solidFill>
            <a:schemeClr val="accent4">
              <a:lumMod val="20000"/>
              <a:lumOff val="80000"/>
            </a:schemeClr>
          </a:solidFill>
          <a:ln w="12700">
            <a:solidFill>
              <a:schemeClr val="tx1"/>
            </a:solidFill>
          </a:ln>
        </p:spPr>
        <p:txBody>
          <a:bodyPr wrap="square">
            <a:spAutoFit/>
          </a:bodyPr>
          <a:lstStyle/>
          <a:p>
            <a:pPr algn="ctr">
              <a:lnSpc>
                <a:spcPct val="107000"/>
              </a:lnSpc>
              <a:spcAft>
                <a:spcPts val="800"/>
              </a:spcAft>
            </a:pPr>
            <a:r>
              <a:rPr lang="en-US" sz="2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lang="en-US" sz="26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2600">
                <a:latin typeface="Times New Roman" panose="02020603050405020304" pitchFamily="18" charset="0"/>
                <a:ea typeface="Times New Roman" panose="02020603050405020304" pitchFamily="18" charset="0"/>
                <a:cs typeface="Times New Roman" panose="02020603050405020304" pitchFamily="18" charset="0"/>
              </a:rPr>
              <a:t>Bộ truyền động ma sát (truyền động đai) gồm những bộ phận nào?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US" sz="2600">
                <a:solidFill>
                  <a:srgbClr val="0066FF"/>
                </a:solidFill>
                <a:latin typeface="Times New Roman" panose="02020603050405020304" pitchFamily="18" charset="0"/>
                <a:ea typeface="Calibri" panose="020F0502020204030204" pitchFamily="34" charset="0"/>
                <a:cs typeface="Times New Roman" panose="02020603050405020304" pitchFamily="18" charset="0"/>
              </a:rPr>
              <a:t>Bánh dẫn, bánh bị dẫn, dây đai.</a:t>
            </a:r>
          </a:p>
          <a:p>
            <a:pPr lvl="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2. Chiều quay của các bánh như thế nào.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US" sz="260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Cùng chiều hoặc ngược chiều.</a:t>
            </a:r>
            <a:endParaRPr lang="en-US" sz="2600">
              <a:solidFill>
                <a:srgbClr val="0066FF"/>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3. Khi em quay bánh 1, tại sao bánh 2 quay theo.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US" sz="260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Khi bánh 1 quay nhờ dây đai đẩy lực cho bánh 2 quay theo.</a:t>
            </a:r>
          </a:p>
          <a:p>
            <a:pPr lvl="0">
              <a:lnSpc>
                <a:spcPct val="107000"/>
              </a:lnSpc>
            </a:pPr>
            <a:r>
              <a:rPr lang="en-US" sz="2600">
                <a:latin typeface="Times New Roman" panose="02020603050405020304" pitchFamily="18" charset="0"/>
                <a:ea typeface="Times New Roman" panose="02020603050405020304" pitchFamily="18" charset="0"/>
                <a:cs typeface="Times New Roman" panose="02020603050405020304" pitchFamily="18" charset="0"/>
              </a:rPr>
              <a:t>4. Em vận hành mô hình, quan sát xem bánh nào quay nhanh hơn? Vì sao?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US" sz="260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Bánh 2 quay nhanh hơn do kích thước nhỏ hơn</a:t>
            </a:r>
            <a:endParaRPr lang="en-US" sz="2600">
              <a:solidFill>
                <a:srgbClr val="0066FF"/>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5. Kể một số máy quanh em có ứng dụng bộ truyền động đai?</a:t>
            </a:r>
          </a:p>
          <a:p>
            <a:pPr lvl="0">
              <a:lnSpc>
                <a:spcPct val="107000"/>
              </a:lnSpc>
              <a:spcAft>
                <a:spcPts val="80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  </a:t>
            </a:r>
            <a:r>
              <a:rPr lang="en-US" sz="260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Máy xay xát, máy nghiền bột, máy kéo….</a:t>
            </a:r>
          </a:p>
        </p:txBody>
      </p:sp>
    </p:spTree>
    <p:extLst>
      <p:ext uri="{BB962C8B-B14F-4D97-AF65-F5344CB8AC3E}">
        <p14:creationId xmlns:p14="http://schemas.microsoft.com/office/powerpoint/2010/main" val="180456125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3852" y="250329"/>
            <a:ext cx="3627916" cy="523220"/>
          </a:xfrm>
          <a:prstGeom prst="rect">
            <a:avLst/>
          </a:prstGeom>
        </p:spPr>
        <p:txBody>
          <a:bodyPr wrap="none">
            <a:spAutoFit/>
          </a:bodyPr>
          <a:lstStyle/>
          <a:p>
            <a:r>
              <a:rPr lang="pt-BR" sz="2800" b="1" u="sng" dirty="0">
                <a:latin typeface="Times New Roman" panose="02020603050405020304" pitchFamily="18" charset="0"/>
                <a:cs typeface="Times New Roman" panose="02020603050405020304" pitchFamily="18" charset="0"/>
              </a:rPr>
              <a:t>1</a:t>
            </a:r>
            <a:r>
              <a:rPr lang="pt-BR" sz="2800" b="1" u="sng">
                <a:latin typeface="Times New Roman" panose="02020603050405020304" pitchFamily="18" charset="0"/>
                <a:cs typeface="Times New Roman" panose="02020603050405020304" pitchFamily="18" charset="0"/>
              </a:rPr>
              <a:t>. Truyền động ma sát</a:t>
            </a:r>
            <a:endParaRPr lang="en-US" sz="2800" b="1" u="sng"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06582" y="914400"/>
            <a:ext cx="2230582" cy="461665"/>
          </a:xfrm>
          <a:prstGeom prst="rect">
            <a:avLst/>
          </a:prstGeom>
          <a:noFill/>
        </p:spPr>
        <p:txBody>
          <a:bodyPr wrap="square" rtlCol="0">
            <a:spAutoFit/>
          </a:bodyPr>
          <a:lstStyle/>
          <a:p>
            <a:r>
              <a:rPr lang="en-US" sz="2400" b="1">
                <a:solidFill>
                  <a:srgbClr val="0066FF"/>
                </a:solidFill>
                <a:latin typeface="Times New Roman" panose="02020603050405020304" pitchFamily="18" charset="0"/>
                <a:cs typeface="Times New Roman" panose="02020603050405020304" pitchFamily="18" charset="0"/>
              </a:rPr>
              <a:t>a, Cấu tạo</a:t>
            </a:r>
          </a:p>
        </p:txBody>
      </p:sp>
      <p:sp>
        <p:nvSpPr>
          <p:cNvPr id="6" name="TextBox 5"/>
          <p:cNvSpPr txBox="1"/>
          <p:nvPr/>
        </p:nvSpPr>
        <p:spPr>
          <a:xfrm>
            <a:off x="845127" y="1376065"/>
            <a:ext cx="939338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1. Bánh dẫn         2. Bánh bị dẫn        3. Dây đai</a:t>
            </a:r>
          </a:p>
        </p:txBody>
      </p:sp>
      <p:sp>
        <p:nvSpPr>
          <p:cNvPr id="7" name="TextBox 6"/>
          <p:cNvSpPr txBox="1"/>
          <p:nvPr/>
        </p:nvSpPr>
        <p:spPr>
          <a:xfrm>
            <a:off x="706582" y="1978581"/>
            <a:ext cx="3445186" cy="461665"/>
          </a:xfrm>
          <a:prstGeom prst="rect">
            <a:avLst/>
          </a:prstGeom>
          <a:noFill/>
        </p:spPr>
        <p:txBody>
          <a:bodyPr wrap="square" rtlCol="0">
            <a:spAutoFit/>
          </a:bodyPr>
          <a:lstStyle/>
          <a:p>
            <a:r>
              <a:rPr lang="en-US" sz="2400" b="1">
                <a:solidFill>
                  <a:srgbClr val="0066FF"/>
                </a:solidFill>
                <a:latin typeface="Times New Roman" panose="02020603050405020304" pitchFamily="18" charset="0"/>
                <a:cs typeface="Times New Roman" panose="02020603050405020304" pitchFamily="18" charset="0"/>
              </a:rPr>
              <a:t>b, Nguyên lý làm việc</a:t>
            </a:r>
          </a:p>
        </p:txBody>
      </p:sp>
      <mc:AlternateContent xmlns:mc="http://schemas.openxmlformats.org/markup-compatibility/2006" xmlns:a14="http://schemas.microsoft.com/office/drawing/2010/main">
        <mc:Choice Requires="a14">
          <p:sp>
            <p:nvSpPr>
              <p:cNvPr id="8" name="Rectangle 7"/>
              <p:cNvSpPr/>
              <p:nvPr/>
            </p:nvSpPr>
            <p:spPr>
              <a:xfrm>
                <a:off x="706581" y="2510832"/>
                <a:ext cx="10501745" cy="2315955"/>
              </a:xfrm>
              <a:prstGeom prst="rect">
                <a:avLst/>
              </a:prstGeom>
            </p:spPr>
            <p:txBody>
              <a:bodyPr wrap="square">
                <a:spAutoFit/>
              </a:bodyPr>
              <a:lstStyle/>
              <a:p>
                <a:pPr lvl="0" algn="just">
                  <a:lnSpc>
                    <a:spcPct val="110000"/>
                  </a:lnSpc>
                  <a:buClr>
                    <a:srgbClr val="231F20"/>
                  </a:buClr>
                  <a:buSzPts val="1400"/>
                  <a:tabLst>
                    <a:tab pos="283210" algn="l"/>
                  </a:tabLst>
                </a:pPr>
                <a:r>
                  <a:rPr lang="en-US" sz="2400">
                    <a:latin typeface="Times New Roman" panose="02020603050405020304" pitchFamily="18" charset="0"/>
                    <a:ea typeface="Calibri" panose="020F0502020204030204" pitchFamily="34" charset="0"/>
                    <a:cs typeface="Times New Roman" panose="02020603050405020304" pitchFamily="18" charset="0"/>
                  </a:rPr>
                  <a:t>		Khi bánh dẫn 1 (có đường kính D</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1</a:t>
                </a:r>
                <a:r>
                  <a:rPr lang="en-US" sz="2400">
                    <a:latin typeface="Times New Roman" panose="02020603050405020304" pitchFamily="18" charset="0"/>
                    <a:ea typeface="Calibri" panose="020F0502020204030204" pitchFamily="34" charset="0"/>
                    <a:cs typeface="Times New Roman" panose="02020603050405020304" pitchFamily="18" charset="0"/>
                  </a:rPr>
                  <a:t>) quay với tốc độ n</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1</a:t>
                </a:r>
                <a:r>
                  <a:rPr lang="en-US" sz="2400">
                    <a:latin typeface="Times New Roman" panose="02020603050405020304" pitchFamily="18" charset="0"/>
                    <a:ea typeface="Calibri" panose="020F0502020204030204" pitchFamily="34" charset="0"/>
                    <a:cs typeface="Times New Roman" panose="02020603050405020304" pitchFamily="18" charset="0"/>
                  </a:rPr>
                  <a:t> (vòng/phút), nhờ lực ma sát giữ dây đai và hai bánh đai, bánh bị dẫn 2 (có đường kính D</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 sẽ quay với tốc độ n</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 (vòng/phút), tỉ số truyền i được xác định bởi công thức: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𝒊</m:t>
                      </m:r>
                      <m:r>
                        <a:rPr lang="en-US" sz="2400" b="1"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rgbClr val="FF0000"/>
                              </a:solidFill>
                              <a:latin typeface="Cambria Math"/>
                              <a:ea typeface="Calibri" panose="020F0502020204030204" pitchFamily="34" charset="0"/>
                              <a:cs typeface="Times New Roman" panose="02020603050405020304" pitchFamily="18" charset="0"/>
                            </a:rPr>
                          </m:ctrlPr>
                        </m:fPr>
                        <m:num>
                          <m:sSub>
                            <m:sSubPr>
                              <m:ctrlPr>
                                <a:rPr lang="en-US" sz="2400" b="1" i="1">
                                  <a:solidFill>
                                    <a:srgbClr val="FF0000"/>
                                  </a:solidFill>
                                  <a:latin typeface="Cambria Math"/>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𝒏</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Sub>
                        </m:num>
                        <m:den>
                          <m:sSub>
                            <m:sSubPr>
                              <m:ctrlPr>
                                <a:rPr lang="en-US" sz="2400" b="1" i="1">
                                  <a:solidFill>
                                    <a:srgbClr val="FF0000"/>
                                  </a:solidFill>
                                  <a:latin typeface="Cambria Math"/>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𝒏</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den>
                      </m:f>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rgbClr val="FF0000"/>
                              </a:solidFill>
                              <a:latin typeface="Cambria Math"/>
                              <a:ea typeface="Calibri" panose="020F0502020204030204" pitchFamily="34" charset="0"/>
                              <a:cs typeface="Times New Roman" panose="02020603050405020304" pitchFamily="18" charset="0"/>
                            </a:rPr>
                          </m:ctrlPr>
                        </m:fPr>
                        <m:num>
                          <m:sSub>
                            <m:sSubPr>
                              <m:ctrlPr>
                                <a:rPr lang="en-US" sz="2400" b="1" i="1">
                                  <a:solidFill>
                                    <a:srgbClr val="FF0000"/>
                                  </a:solidFill>
                                  <a:latin typeface="Cambria Math"/>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𝑫</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num>
                        <m:den>
                          <m:sSub>
                            <m:sSubPr>
                              <m:ctrlPr>
                                <a:rPr lang="en-US" sz="2400" b="1" i="1">
                                  <a:solidFill>
                                    <a:srgbClr val="FF0000"/>
                                  </a:solidFill>
                                  <a:latin typeface="Cambria Math"/>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𝑫</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Sub>
                        </m:den>
                      </m:f>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𝒉𝒂𝒚</m:t>
                      </m:r>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400" b="1" i="1">
                              <a:solidFill>
                                <a:srgbClr val="FF0000"/>
                              </a:solidFill>
                              <a:latin typeface="Cambria Math"/>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𝒏</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b="1" i="1">
                              <a:solidFill>
                                <a:srgbClr val="FF0000"/>
                              </a:solidFill>
                              <a:latin typeface="Cambria Math"/>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𝒏</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rgbClr val="FF0000"/>
                              </a:solidFill>
                              <a:latin typeface="Cambria Math"/>
                              <a:ea typeface="Calibri" panose="020F0502020204030204" pitchFamily="34" charset="0"/>
                              <a:cs typeface="Times New Roman" panose="02020603050405020304" pitchFamily="18" charset="0"/>
                            </a:rPr>
                          </m:ctrlPr>
                        </m:fPr>
                        <m:num>
                          <m:sSub>
                            <m:sSubPr>
                              <m:ctrlPr>
                                <a:rPr lang="en-US" sz="2400" b="1" i="1">
                                  <a:solidFill>
                                    <a:srgbClr val="FF0000"/>
                                  </a:solidFill>
                                  <a:latin typeface="Cambria Math"/>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𝑫</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Sub>
                        </m:num>
                        <m:den>
                          <m:sSub>
                            <m:sSubPr>
                              <m:ctrlPr>
                                <a:rPr lang="en-US" sz="2400" b="1" i="1">
                                  <a:solidFill>
                                    <a:srgbClr val="FF0000"/>
                                  </a:solidFill>
                                  <a:latin typeface="Cambria Math"/>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𝑫</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den>
                      </m:f>
                    </m:oMath>
                  </m:oMathPara>
                </a14:m>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06581" y="2510832"/>
                <a:ext cx="10501745" cy="2315955"/>
              </a:xfrm>
              <a:prstGeom prst="rect">
                <a:avLst/>
              </a:prstGeom>
              <a:blipFill>
                <a:blip r:embed="rId2"/>
                <a:stretch>
                  <a:fillRect l="-929" t="-1579" r="-871"/>
                </a:stretch>
              </a:blipFill>
            </p:spPr>
            <p:txBody>
              <a:bodyPr/>
              <a:lstStyle/>
              <a:p>
                <a:r>
                  <a:rPr lang="en-US">
                    <a:noFill/>
                  </a:rPr>
                  <a:t> </a:t>
                </a:r>
              </a:p>
            </p:txBody>
          </p:sp>
        </mc:Fallback>
      </mc:AlternateContent>
    </p:spTree>
    <p:extLst>
      <p:ext uri="{BB962C8B-B14F-4D97-AF65-F5344CB8AC3E}">
        <p14:creationId xmlns:p14="http://schemas.microsoft.com/office/powerpoint/2010/main" val="38530701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1714</Words>
  <Application>Microsoft Office PowerPoint</Application>
  <PresentationFormat>Custom</PresentationFormat>
  <Paragraphs>175</Paragraphs>
  <Slides>30</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Times New Roman</vt:lpstr>
      <vt:lpstr>Cambria Math</vt:lpstr>
      <vt:lpstr>Wingdings</vt:lpstr>
      <vt:lpstr>Symbol</vt:lpstr>
      <vt:lpstr>Calibri</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57</cp:revision>
  <dcterms:created xsi:type="dcterms:W3CDTF">2021-06-21T15:30:30Z</dcterms:created>
  <dcterms:modified xsi:type="dcterms:W3CDTF">2024-10-23T04:02:01Z</dcterms:modified>
</cp:coreProperties>
</file>