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58" r:id="rId5"/>
    <p:sldId id="260" r:id="rId6"/>
    <p:sldId id="269" r:id="rId7"/>
    <p:sldId id="261" r:id="rId8"/>
    <p:sldId id="279" r:id="rId9"/>
    <p:sldId id="280" r:id="rId10"/>
    <p:sldId id="263" r:id="rId11"/>
    <p:sldId id="281" r:id="rId12"/>
    <p:sldId id="282" r:id="rId13"/>
    <p:sldId id="266" r:id="rId14"/>
    <p:sldId id="283" r:id="rId15"/>
    <p:sldId id="284" r:id="rId16"/>
    <p:sldId id="285" r:id="rId17"/>
    <p:sldId id="286" r:id="rId18"/>
    <p:sldId id="287" r:id="rId19"/>
    <p:sldId id="288" r:id="rId20"/>
    <p:sldId id="271" r:id="rId21"/>
    <p:sldId id="289" r:id="rId22"/>
    <p:sldId id="273" r:id="rId23"/>
    <p:sldId id="290"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81" d="100"/>
          <a:sy n="81" d="100"/>
        </p:scale>
        <p:origin x="-20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a:solidFill>
                  <a:srgbClr val="FF0000"/>
                </a:solidFill>
                <a:latin typeface="Times New Roman" panose="02020603050405020304" pitchFamily="18" charset="0"/>
                <a:cs typeface="Times New Roman" panose="02020603050405020304" pitchFamily="18" charset="0"/>
              </a:rPr>
              <a:t>1.</a:t>
            </a:r>
            <a:r>
              <a:rPr lang="vi-VN" sz="2000" b="1">
                <a:solidFill>
                  <a:srgbClr val="FF0000"/>
                </a:solidFill>
                <a:latin typeface="Times New Roman" panose="02020603050405020304" pitchFamily="18" charset="0"/>
                <a:cs typeface="Times New Roman" panose="02020603050405020304" pitchFamily="18" charset="0"/>
              </a:rPr>
              <a:t>- Hình b: kích thước trên hình biểu diễn lớn gấp đôi kích thước tương ứng của đai ốc hình a</a:t>
            </a:r>
          </a:p>
          <a:p>
            <a:r>
              <a:rPr lang="vi-VN" sz="2000" b="1">
                <a:solidFill>
                  <a:srgbClr val="FF0000"/>
                </a:solidFill>
                <a:latin typeface="Times New Roman" panose="02020603050405020304" pitchFamily="18" charset="0"/>
                <a:cs typeface="Times New Roman" panose="02020603050405020304" pitchFamily="18" charset="0"/>
              </a:rPr>
              <a:t>- Hình c: kích thước trên hình biểu diễn bằng kích thước tương ứng của đai ốc hình a</a:t>
            </a:r>
          </a:p>
          <a:p>
            <a:r>
              <a:rPr lang="en-US" sz="2000" b="1">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d: kích thước trên hình biểu diễn bằng </a:t>
            </a:r>
            <a:r>
              <a:rPr lang="en-US" sz="2000" b="1">
                <a:solidFill>
                  <a:srgbClr val="FF0000"/>
                </a:solidFill>
                <a:latin typeface="Times New Roman" panose="02020603050405020304" pitchFamily="18" charset="0"/>
                <a:cs typeface="Times New Roman" panose="02020603050405020304" pitchFamily="18" charset="0"/>
              </a:rPr>
              <a:t>1/2</a:t>
            </a:r>
            <a:r>
              <a:rPr lang="vi-VN" sz="2000" b="1">
                <a:solidFill>
                  <a:srgbClr val="FF0000"/>
                </a:solidFill>
                <a:latin typeface="Times New Roman" panose="02020603050405020304" pitchFamily="18" charset="0"/>
                <a:cs typeface="Times New Roman" panose="02020603050405020304" pitchFamily="18" charset="0"/>
              </a:rPr>
              <a:t> kích thước tương ứng của đai ốc hình 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a:t>
            </a:r>
            <a:r>
              <a:rPr lang="en-US" sz="2800" smtClean="0">
                <a:latin typeface="Times New Roman" panose="02020603050405020304" pitchFamily="18" charset="0"/>
                <a:cs typeface="Times New Roman" panose="02020603050405020304" pitchFamily="18" charset="0"/>
              </a:rPr>
              <a:t>nhỏ gồm 1:2; 1:3; 1:4;……1:n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Tỉ lệ nguyên </a:t>
            </a:r>
            <a:r>
              <a:rPr lang="en-US" sz="2800" smtClean="0">
                <a:latin typeface="Times New Roman" panose="02020603050405020304" pitchFamily="18" charset="0"/>
                <a:cs typeface="Times New Roman" panose="02020603050405020304" pitchFamily="18" charset="0"/>
              </a:rPr>
              <a:t>hình là 1:1</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Tỉ lệ phóng </a:t>
            </a:r>
            <a:r>
              <a:rPr lang="en-US" sz="2800" smtClean="0">
                <a:latin typeface="Times New Roman" panose="02020603050405020304" pitchFamily="18" charset="0"/>
                <a:cs typeface="Times New Roman" panose="02020603050405020304" pitchFamily="18" charset="0"/>
              </a:rPr>
              <a:t>to gồm 2:1; 3:1; 4:1;…….n:1</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Một số loại nét vẽ thường dùng</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97877" y="885752"/>
            <a:ext cx="6529754" cy="5156181"/>
          </a:xfrm>
          <a:prstGeom prst="rect">
            <a:avLst/>
          </a:prstGeom>
        </p:spPr>
      </p:pic>
      <p:sp>
        <p:nvSpPr>
          <p:cNvPr id="8" name="Rectangle 7"/>
          <p:cNvSpPr/>
          <p:nvPr/>
        </p:nvSpPr>
        <p:spPr>
          <a:xfrm>
            <a:off x="6682154" y="986325"/>
            <a:ext cx="4958860"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509714" y="1940432"/>
            <a:ext cx="4662377" cy="3663199"/>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III.Nét vẽ</a:t>
            </a:r>
          </a:p>
          <a:p>
            <a:r>
              <a:rPr lang="en-US" sz="2800">
                <a:latin typeface="Times New Roman" panose="02020603050405020304" pitchFamily="18" charset="0"/>
                <a:cs typeface="Times New Roman" panose="02020603050405020304" pitchFamily="18" charset="0"/>
              </a:rPr>
              <a:t>- Các nét vẽ trong bản vẽ kỹ thuật được quy định trong TCVN8-24:2002</a:t>
            </a:r>
          </a:p>
          <a:p>
            <a:r>
              <a:rPr lang="en-US" sz="2800">
                <a:latin typeface="Times New Roman" panose="02020603050405020304" pitchFamily="18" charset="0"/>
                <a:cs typeface="Times New Roman" panose="02020603050405020304" pitchFamily="18" charset="0"/>
              </a:rPr>
              <a:t>- Gồm các nét: Nét liền đậm, nét liền mảnh, nét đứt mảnh, nét gạch dài - chấm - mảnh.</a:t>
            </a:r>
          </a:p>
          <a:p>
            <a:r>
              <a:rPr lang="en-US" sz="2800">
                <a:latin typeface="Times New Roman" panose="02020603050405020304" pitchFamily="18" charset="0"/>
                <a:cs typeface="Times New Roman" panose="02020603050405020304" pitchFamily="18" charset="0"/>
              </a:rPr>
              <a:t>- Nét liền đậm: cạnh thấy, đường bao thấy</a:t>
            </a:r>
          </a:p>
          <a:p>
            <a:r>
              <a:rPr lang="en-US" sz="2800">
                <a:latin typeface="Times New Roman" panose="02020603050405020304" pitchFamily="18" charset="0"/>
                <a:cs typeface="Times New Roman" panose="02020603050405020304" pitchFamily="18" charset="0"/>
              </a:rPr>
              <a:t>- Nét liền mảnh: đường kích thước, đường gióng….</a:t>
            </a:r>
          </a:p>
          <a:p>
            <a:r>
              <a:rPr lang="en-US" sz="2800" smtClean="0">
                <a:latin typeface="Times New Roman" panose="02020603050405020304" pitchFamily="18" charset="0"/>
                <a:cs typeface="Times New Roman" panose="02020603050405020304" pitchFamily="18" charset="0"/>
              </a:rPr>
              <a:t>- Nét đứt </a:t>
            </a:r>
            <a:r>
              <a:rPr lang="en-US" sz="2800">
                <a:latin typeface="Times New Roman" panose="02020603050405020304" pitchFamily="18" charset="0"/>
                <a:cs typeface="Times New Roman" panose="02020603050405020304" pitchFamily="18" charset="0"/>
              </a:rPr>
              <a:t>mảnh: cạnh khuất, đường bao khuất.</a:t>
            </a:r>
          </a:p>
          <a:p>
            <a:r>
              <a:rPr lang="en-US" sz="2800">
                <a:latin typeface="Times New Roman" panose="02020603050405020304" pitchFamily="18" charset="0"/>
                <a:cs typeface="Times New Roman" panose="02020603050405020304" pitchFamily="18" charset="0"/>
              </a:rPr>
              <a:t>- Nét gạch dài - chấm - mảnh: đường tâm, đường trụ đối xứng.</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489292"/>
            <a:ext cx="5010810" cy="5023475"/>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cxnSp>
        <p:nvCxnSpPr>
          <p:cNvPr id="6" name="Straight Connector 5"/>
          <p:cNvCxnSpPr/>
          <p:nvPr/>
        </p:nvCxnSpPr>
        <p:spPr>
          <a:xfrm flipV="1">
            <a:off x="4372708" y="1746738"/>
            <a:ext cx="363415" cy="41030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07169" y="1423572"/>
            <a:ext cx="974689" cy="646331"/>
          </a:xfrm>
          <a:prstGeom prst="rect">
            <a:avLst/>
          </a:prstGeom>
          <a:noFill/>
        </p:spPr>
        <p:txBody>
          <a:bodyPr wrap="square" rtlCol="0">
            <a:spAutoFit/>
          </a:bodyPr>
          <a:lstStyle/>
          <a:p>
            <a:r>
              <a:rPr lang="en-US" smtClean="0">
                <a:latin typeface="Times New Roman" pitchFamily="18" charset="0"/>
                <a:cs typeface="Times New Roman" pitchFamily="18" charset="0"/>
              </a:rPr>
              <a:t>Đường gióng </a:t>
            </a:r>
            <a:endParaRPr lang="vi-VN">
              <a:latin typeface="Times New Roman" pitchFamily="18" charset="0"/>
              <a:cs typeface="Times New Roman" pitchFamily="18" charset="0"/>
            </a:endParaRPr>
          </a:p>
        </p:txBody>
      </p:sp>
      <p:cxnSp>
        <p:nvCxnSpPr>
          <p:cNvPr id="11" name="Straight Connector 10"/>
          <p:cNvCxnSpPr/>
          <p:nvPr/>
        </p:nvCxnSpPr>
        <p:spPr>
          <a:xfrm flipH="1" flipV="1">
            <a:off x="1219200" y="4935415"/>
            <a:ext cx="1324708" cy="46892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9938" y="4012085"/>
            <a:ext cx="1019908" cy="1200329"/>
          </a:xfrm>
          <a:prstGeom prst="rect">
            <a:avLst/>
          </a:prstGeom>
          <a:noFill/>
        </p:spPr>
        <p:txBody>
          <a:bodyPr wrap="square" rtlCol="0">
            <a:spAutoFit/>
          </a:bodyPr>
          <a:lstStyle/>
          <a:p>
            <a:endParaRPr lang="vi-VN" smtClean="0">
              <a:latin typeface="Times New Roman" pitchFamily="18" charset="0"/>
              <a:cs typeface="Times New Roman" pitchFamily="18" charset="0"/>
            </a:endParaRPr>
          </a:p>
          <a:p>
            <a:r>
              <a:rPr lang="vi-VN" smtClean="0">
                <a:latin typeface="Times New Roman" pitchFamily="18" charset="0"/>
                <a:cs typeface="Times New Roman" pitchFamily="18" charset="0"/>
              </a:rPr>
              <a:t>Đường kích thước</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706243" y="802877"/>
                <a:ext cx="10913327" cy="581697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IV.Ghi kích </a:t>
                </a:r>
                <a:r>
                  <a:rPr lang="en-US" sz="2800" b="1">
                    <a:latin typeface="Times New Roman" panose="02020603050405020304" pitchFamily="18" charset="0"/>
                    <a:cs typeface="Times New Roman" panose="02020603050405020304" pitchFamily="18" charset="0"/>
                  </a:rPr>
                  <a:t>thước</a:t>
                </a:r>
              </a:p>
              <a:p>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Các quy định về kích thước được trình bày trong TCVN 7583-1:2006</a:t>
                </a:r>
              </a:p>
              <a:p>
                <a:r>
                  <a:rPr lang="en-US" sz="24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Đường kích thước </a:t>
                </a:r>
                <a:r>
                  <a:rPr lang="en-US" sz="2400">
                    <a:latin typeface="Times New Roman" panose="02020603050405020304" pitchFamily="18" charset="0"/>
                    <a:cs typeface="Times New Roman" panose="02020603050405020304" pitchFamily="18" charset="0"/>
                  </a:rPr>
                  <a:t>xác định đối tượng được ghi kích thước, được vẽ bằng nét liền mảnh và thường có vẽ mũi tên ở 2 </a:t>
                </a:r>
                <a:r>
                  <a:rPr lang="en-US" sz="2400" smtClean="0">
                    <a:latin typeface="Times New Roman" panose="02020603050405020304" pitchFamily="18" charset="0"/>
                    <a:cs typeface="Times New Roman" panose="02020603050405020304" pitchFamily="18" charset="0"/>
                  </a:rPr>
                  <a:t>đầu.Đối với kích thước dài, đường kích thước song song với độ dài cần ghi. Đối với kích thước đường kính, bán kính của cung tròn và đường tròn, đường kích thước thường vẽ qua tâm.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Đường gióng </a:t>
                </a:r>
                <a:r>
                  <a:rPr lang="en-US" sz="2400">
                    <a:latin typeface="Times New Roman" panose="02020603050405020304" pitchFamily="18" charset="0"/>
                    <a:cs typeface="Times New Roman" panose="02020603050405020304" pitchFamily="18" charset="0"/>
                  </a:rPr>
                  <a:t>giới hạn phần được khi kích thước, được vẽ bằng nét liền mảnh và vượt quá đường kích thước từ 2-4 </a:t>
                </a:r>
                <a:r>
                  <a:rPr lang="en-US" sz="2400" smtClean="0">
                    <a:latin typeface="Times New Roman" panose="02020603050405020304" pitchFamily="18" charset="0"/>
                    <a:cs typeface="Times New Roman" panose="02020603050405020304" pitchFamily="18" charset="0"/>
                  </a:rPr>
                  <a:t>mm.Đường gióng nên vẽ vuông góc với độ dài cần ghi kích thước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Giá trị kích thước </a:t>
                </a:r>
                <a:r>
                  <a:rPr lang="en-US" sz="2400">
                    <a:latin typeface="Times New Roman" panose="02020603050405020304" pitchFamily="18" charset="0"/>
                    <a:cs typeface="Times New Roman" panose="02020603050405020304" pitchFamily="18" charset="0"/>
                  </a:rPr>
                  <a:t>chỉ trị số kích thước thực, không phụ thuộc vào tỉ lệ bản vẽ</a:t>
                </a:r>
                <a:r>
                  <a:rPr lang="en-US" sz="2400" smtClean="0">
                    <a:latin typeface="Times New Roman" panose="02020603050405020304" pitchFamily="18" charset="0"/>
                    <a:cs typeface="Times New Roman" panose="02020603050405020304" pitchFamily="18" charset="0"/>
                  </a:rPr>
                  <a:t>. Để phân biệt với kích thước dài, ghi kí hiệu </a:t>
                </a:r>
                <a14:m>
                  <m:oMath xmlns:m="http://schemas.openxmlformats.org/officeDocument/2006/math">
                    <m:r>
                      <a:rPr lang="en-US" altLang="en-US" sz="2400" b="1" i="0">
                        <a:latin typeface="Cambria Math"/>
                        <a:ea typeface="Cambria Math"/>
                      </a:rPr>
                      <m:t>∅</m:t>
                    </m:r>
                  </m:oMath>
                </a14:m>
                <a:r>
                  <a:rPr lang="en-US" altLang="en-US" sz="2400" b="1" dirty="0" smtClean="0">
                    <a:latin typeface="Times New Roman" pitchFamily="18" charset="0"/>
                    <a:cs typeface="Times New Roman" pitchFamily="18" charset="0"/>
                  </a:rPr>
                  <a:t> </a:t>
                </a:r>
                <a:r>
                  <a:rPr lang="en-US" altLang="en-US" sz="2400" smtClean="0">
                    <a:latin typeface="Times New Roman" pitchFamily="18" charset="0"/>
                    <a:cs typeface="Times New Roman" pitchFamily="18" charset="0"/>
                  </a:rPr>
                  <a:t>trước giá trị kích thước đường kính và kí hiệu </a:t>
                </a:r>
                <a:r>
                  <a:rPr lang="en-US" altLang="en-US" sz="2400" b="1" smtClean="0">
                    <a:latin typeface="Times New Roman" pitchFamily="18" charset="0"/>
                    <a:cs typeface="Times New Roman" pitchFamily="18" charset="0"/>
                  </a:rPr>
                  <a:t>R</a:t>
                </a:r>
                <a:r>
                  <a:rPr lang="en-US" altLang="en-US" sz="2400" smtClean="0">
                    <a:latin typeface="Times New Roman" pitchFamily="18" charset="0"/>
                    <a:cs typeface="Times New Roman" pitchFamily="18" charset="0"/>
                  </a:rPr>
                  <a:t> trước giá trị kích thước bán kính.</a:t>
                </a:r>
                <a:endParaRPr lang="en-US" altLang="en-US" sz="2400" dirty="0">
                  <a:latin typeface="Times New Roman" pitchFamily="18" charset="0"/>
                  <a:cs typeface="Times New Roman" pitchFamily="18" charset="0"/>
                </a:endParaRPr>
              </a:p>
              <a:p>
                <a:r>
                  <a:rPr lang="en-US" sz="2400"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Đơn vị kích thước</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mm làm đơn vị đo kích thước </a:t>
                </a:r>
                <a:r>
                  <a:rPr lang="en-US" sz="2400" smtClean="0">
                    <a:latin typeface="Times New Roman" panose="02020603050405020304" pitchFamily="18" charset="0"/>
                    <a:cs typeface="Times New Roman" panose="02020603050405020304" pitchFamily="18" charset="0"/>
                  </a:rPr>
                  <a:t>dài(trên bản vẽ không ghi đơn vị đo). </a:t>
                </a:r>
                <a:r>
                  <a:rPr lang="en-US" sz="2400">
                    <a:latin typeface="Times New Roman" panose="02020603050405020304" pitchFamily="18" charset="0"/>
                    <a:cs typeface="Times New Roman" panose="02020603050405020304" pitchFamily="18" charset="0"/>
                  </a:rPr>
                  <a:t>Dùng độ, phút, giây làm đơn vị góc</a:t>
                </a:r>
                <a:r>
                  <a:rPr lang="en-US" sz="2800">
                    <a:latin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06243" y="802877"/>
                <a:ext cx="10913327" cy="5816977"/>
              </a:xfrm>
              <a:prstGeom prst="rect">
                <a:avLst/>
              </a:prstGeom>
              <a:blipFill rotWithShape="1">
                <a:blip r:embed="rId3"/>
                <a:stretch>
                  <a:fillRect l="-1173" t="-1048" r="-950" b="-1992"/>
                </a:stretch>
              </a:blipFill>
            </p:spPr>
            <p:txBody>
              <a:bodyPr/>
              <a:lstStyle/>
              <a:p>
                <a:r>
                  <a:rPr lang="vi-VN">
                    <a:noFill/>
                  </a:rPr>
                  <a:t> </a:t>
                </a:r>
              </a:p>
            </p:txBody>
          </p:sp>
        </mc:Fallback>
      </mc:AlternateContent>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a:latin typeface="Times New Roman" panose="02020603050405020304" pitchFamily="18" charset="0"/>
                <a:cs typeface="Times New Roman" panose="02020603050405020304" pitchFamily="18" charset="0"/>
              </a:rPr>
              <a:t>hình dưới đây</a:t>
            </a:r>
            <a:r>
              <a:rPr lang="vi-VN" sz="2800" b="1">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1840522" y="1184031"/>
            <a:ext cx="6084277" cy="5100663"/>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a:latin typeface="Times New Roman" panose="02020603050405020304" pitchFamily="18" charset="0"/>
                <a:cs typeface="Times New Roman" panose="02020603050405020304" pitchFamily="18" charset="0"/>
              </a:rPr>
              <a:t>hình dưới đây </a:t>
            </a:r>
            <a:r>
              <a:rPr lang="vi-VN" sz="2800" b="1">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Hình.a 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b 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338252" y="1060264"/>
            <a:ext cx="6755364"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a:t>
            </a:r>
            <a:r>
              <a:rPr lang="en-US" sz="2800" smtClean="0">
                <a:latin typeface="Times New Roman" panose="02020603050405020304" pitchFamily="18" charset="0"/>
                <a:cs typeface="Times New Roman" panose="02020603050405020304" pitchFamily="18" charset="0"/>
              </a:rPr>
              <a:t>vẽ,biểu diễn  </a:t>
            </a:r>
            <a:r>
              <a:rPr lang="en-US" sz="2800">
                <a:latin typeface="Times New Roman" panose="02020603050405020304" pitchFamily="18" charset="0"/>
                <a:cs typeface="Times New Roman" panose="02020603050405020304" pitchFamily="18" charset="0"/>
              </a:rPr>
              <a:t>hình dạng, kích thước và yêu cầu kỹ thuật của sản phẩm.</a:t>
            </a:r>
          </a:p>
          <a:p>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2677656"/>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I).Khổ </a:t>
            </a:r>
            <a:r>
              <a:rPr lang="en-US" sz="2800" b="1">
                <a:latin typeface="Times New Roman" panose="02020603050405020304" pitchFamily="18" charset="0"/>
                <a:cs typeface="Times New Roman" panose="02020603050405020304" pitchFamily="18" charset="0"/>
              </a:rPr>
              <a:t>giấy</a:t>
            </a:r>
          </a:p>
          <a:p>
            <a:r>
              <a:rPr lang="en-US" sz="2800">
                <a:latin typeface="Times New Roman" panose="02020603050405020304" pitchFamily="18" charset="0"/>
                <a:cs typeface="Times New Roman" panose="02020603050405020304" pitchFamily="18" charset="0"/>
              </a:rPr>
              <a:t>- Khổ giấy của các bản vẽ kỹ thuật được quy định trong tiêu chuẩn TCVN 7285:2003</a:t>
            </a:r>
          </a:p>
          <a:p>
            <a:pPr marL="457200" indent="-457200">
              <a:buFontTx/>
              <a:buChar char="-"/>
            </a:pPr>
            <a:r>
              <a:rPr lang="en-US" sz="2800" smtClean="0">
                <a:latin typeface="Times New Roman" panose="02020603050405020304" pitchFamily="18" charset="0"/>
                <a:cs typeface="Times New Roman" panose="02020603050405020304" pitchFamily="18" charset="0"/>
              </a:rPr>
              <a:t>Khổ </a:t>
            </a:r>
            <a:r>
              <a:rPr lang="en-US" sz="2800">
                <a:latin typeface="Times New Roman" panose="02020603050405020304" pitchFamily="18" charset="0"/>
                <a:cs typeface="Times New Roman" panose="02020603050405020304" pitchFamily="18" charset="0"/>
              </a:rPr>
              <a:t>giấy dùng để vẽ kỹ thuật bao gồm các khổ giấy từ A0 đến </a:t>
            </a:r>
            <a:r>
              <a:rPr lang="en-US" sz="2800" smtClean="0">
                <a:latin typeface="Times New Roman" panose="02020603050405020304" pitchFamily="18" charset="0"/>
                <a:cs typeface="Times New Roman" panose="02020603050405020304" pitchFamily="18" charset="0"/>
              </a:rPr>
              <a:t>A4</a:t>
            </a:r>
          </a:p>
          <a:p>
            <a:pPr algn="ctr"/>
            <a:r>
              <a:rPr lang="en-US" sz="2800" b="1" smtClean="0">
                <a:latin typeface="Times New Roman" panose="02020603050405020304" pitchFamily="18" charset="0"/>
                <a:cs typeface="Times New Roman" panose="02020603050405020304" pitchFamily="18" charset="0"/>
              </a:rPr>
              <a:t>Bảng 1.1 Các khổ giấy chính</a:t>
            </a:r>
          </a:p>
          <a:p>
            <a:pPr algn="ctr"/>
            <a:endParaRPr lang="vi-VN" sz="2800" b="1">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04313508"/>
              </p:ext>
            </p:extLst>
          </p:nvPr>
        </p:nvGraphicFramePr>
        <p:xfrm>
          <a:off x="1195755" y="3480533"/>
          <a:ext cx="9401905" cy="1664678"/>
        </p:xfrm>
        <a:graphic>
          <a:graphicData uri="http://schemas.openxmlformats.org/drawingml/2006/table">
            <a:tbl>
              <a:tblPr firstRow="1" bandRow="1">
                <a:tableStyleId>{5C22544A-7EE6-4342-B048-85BDC9FD1C3A}</a:tableStyleId>
              </a:tblPr>
              <a:tblGrid>
                <a:gridCol w="1250501"/>
                <a:gridCol w="1883468"/>
                <a:gridCol w="1566984"/>
                <a:gridCol w="1566984"/>
                <a:gridCol w="1566984"/>
                <a:gridCol w="1566984"/>
              </a:tblGrid>
              <a:tr h="832339">
                <a:tc>
                  <a:txBody>
                    <a:bodyPr/>
                    <a:lstStyle/>
                    <a:p>
                      <a:pPr algn="ctr"/>
                      <a:r>
                        <a:rPr lang="en-US" smtClean="0">
                          <a:latin typeface="Times New Roman" pitchFamily="18" charset="0"/>
                          <a:cs typeface="Times New Roman" pitchFamily="18" charset="0"/>
                        </a:rPr>
                        <a:t>Kí</a:t>
                      </a:r>
                      <a:r>
                        <a:rPr lang="en-US" baseline="0" smtClean="0">
                          <a:latin typeface="Times New Roman" pitchFamily="18" charset="0"/>
                          <a:cs typeface="Times New Roman" pitchFamily="18" charset="0"/>
                        </a:rPr>
                        <a:t> hiệu</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A0</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A1</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A2</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A3</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A4</a:t>
                      </a:r>
                      <a:endParaRPr lang="vi-VN">
                        <a:latin typeface="Times New Roman" pitchFamily="18" charset="0"/>
                        <a:cs typeface="Times New Roman" pitchFamily="18" charset="0"/>
                      </a:endParaRPr>
                    </a:p>
                  </a:txBody>
                  <a:tcPr/>
                </a:tc>
              </a:tr>
              <a:tr h="832339">
                <a:tc>
                  <a:txBody>
                    <a:bodyPr/>
                    <a:lstStyle/>
                    <a:p>
                      <a:r>
                        <a:rPr lang="en-US" smtClean="0">
                          <a:latin typeface="Times New Roman" pitchFamily="18" charset="0"/>
                          <a:cs typeface="Times New Roman" pitchFamily="18" charset="0"/>
                        </a:rPr>
                        <a:t>Kích</a:t>
                      </a:r>
                      <a:r>
                        <a:rPr lang="en-US" baseline="0" smtClean="0">
                          <a:latin typeface="Times New Roman" pitchFamily="18" charset="0"/>
                          <a:cs typeface="Times New Roman" pitchFamily="18" charset="0"/>
                        </a:rPr>
                        <a:t> thước</a:t>
                      </a:r>
                    </a:p>
                    <a:p>
                      <a:r>
                        <a:rPr lang="en-US" baseline="0" smtClean="0">
                          <a:latin typeface="Times New Roman" pitchFamily="18" charset="0"/>
                          <a:cs typeface="Times New Roman" pitchFamily="18" charset="0"/>
                        </a:rPr>
                        <a:t>(mm)</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1189x841</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841x594</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594x420</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420x297</a:t>
                      </a:r>
                      <a:endParaRPr lang="vi-VN">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297x210</a:t>
                      </a:r>
                      <a:endParaRPr lang="vi-VN">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178</TotalTime>
  <Words>1914</Words>
  <Application>Microsoft Office PowerPoint</Application>
  <PresentationFormat>Custom</PresentationFormat>
  <Paragraphs>117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21AK22</cp:lastModifiedBy>
  <cp:revision>49</cp:revision>
  <dcterms:created xsi:type="dcterms:W3CDTF">2023-06-21T22:05:51Z</dcterms:created>
  <dcterms:modified xsi:type="dcterms:W3CDTF">2024-09-06T02:52:51Z</dcterms:modified>
</cp:coreProperties>
</file>