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6" r:id="rId3"/>
    <p:sldId id="287" r:id="rId4"/>
    <p:sldId id="298" r:id="rId5"/>
    <p:sldId id="299" r:id="rId6"/>
    <p:sldId id="300" r:id="rId7"/>
    <p:sldId id="301" r:id="rId8"/>
    <p:sldId id="289" r:id="rId9"/>
    <p:sldId id="302" r:id="rId10"/>
    <p:sldId id="303" r:id="rId11"/>
    <p:sldId id="304" r:id="rId12"/>
    <p:sldId id="306" r:id="rId13"/>
    <p:sldId id="305" r:id="rId14"/>
    <p:sldId id="307" r:id="rId15"/>
    <p:sldId id="308" r:id="rId16"/>
    <p:sldId id="278" r:id="rId17"/>
    <p:sldId id="309" r:id="rId18"/>
    <p:sldId id="311" r:id="rId19"/>
    <p:sldId id="294" r:id="rId20"/>
    <p:sldId id="312" r:id="rId21"/>
    <p:sldId id="313" r:id="rId22"/>
    <p:sldId id="314" r:id="rId23"/>
    <p:sldId id="315" r:id="rId24"/>
    <p:sldId id="316" r:id="rId25"/>
    <p:sldId id="317" r:id="rId26"/>
    <p:sldId id="318"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a:srgbClr val="84B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3923" autoAdjust="0"/>
  </p:normalViewPr>
  <p:slideViewPr>
    <p:cSldViewPr snapToGrid="0">
      <p:cViewPr varScale="1">
        <p:scale>
          <a:sx n="63" d="100"/>
          <a:sy n="63" d="100"/>
        </p:scale>
        <p:origin x="68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90D30-73AF-42CF-8C83-4A028CDF5445}"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A9903-A023-40F8-9E79-241FEE52811E}" type="slidenum">
              <a:rPr lang="en-US" smtClean="0"/>
              <a:t>‹#›</a:t>
            </a:fld>
            <a:endParaRPr lang="en-US"/>
          </a:p>
        </p:txBody>
      </p:sp>
    </p:spTree>
    <p:extLst>
      <p:ext uri="{BB962C8B-B14F-4D97-AF65-F5344CB8AC3E}">
        <p14:creationId xmlns:p14="http://schemas.microsoft.com/office/powerpoint/2010/main" val="4201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4937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322353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A9903-A023-40F8-9E79-241FEE52811E}" type="slidenum">
              <a:rPr lang="en-US" smtClean="0"/>
              <a:t>19</a:t>
            </a:fld>
            <a:endParaRPr lang="en-US"/>
          </a:p>
        </p:txBody>
      </p:sp>
    </p:spTree>
    <p:extLst>
      <p:ext uri="{BB962C8B-B14F-4D97-AF65-F5344CB8AC3E}">
        <p14:creationId xmlns:p14="http://schemas.microsoft.com/office/powerpoint/2010/main" val="336412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59638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6A9-7A39-4AE1-96D3-CA94DA3FF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87A02-9EA2-4425-9BFA-30FF25D53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2A441-B3B1-48BE-9C0E-1F642F1ECDED}"/>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5" name="Footer Placeholder 4">
            <a:extLst>
              <a:ext uri="{FF2B5EF4-FFF2-40B4-BE49-F238E27FC236}">
                <a16:creationId xmlns:a16="http://schemas.microsoft.com/office/drawing/2014/main" id="{69912AA3-E059-40AD-B72F-A7B634866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DFF48-F212-4E04-9195-8093EA24BA6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04157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C79D-464A-4512-A040-7BEA0C481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F9CEF7-9443-4880-876A-E7462588E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4499B-9A24-4C15-8403-C8764E05E317}"/>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5" name="Footer Placeholder 4">
            <a:extLst>
              <a:ext uri="{FF2B5EF4-FFF2-40B4-BE49-F238E27FC236}">
                <a16:creationId xmlns:a16="http://schemas.microsoft.com/office/drawing/2014/main" id="{69D37281-2CC4-4C4B-A495-05D4403B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1F7DF-73F2-4788-A813-4E2C9C9BA02D}"/>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264033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878D2-4B43-4143-8D5B-A667B0B63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6F9CB1-2659-4CEE-B01B-BA9CAC802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21B31-9402-4E51-8747-7E54DF773991}"/>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5" name="Footer Placeholder 4">
            <a:extLst>
              <a:ext uri="{FF2B5EF4-FFF2-40B4-BE49-F238E27FC236}">
                <a16:creationId xmlns:a16="http://schemas.microsoft.com/office/drawing/2014/main" id="{E1D6D4C4-15C1-47A9-9D0C-69E6ED528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5A4D7-D1B3-446A-A014-0C87838C8B8C}"/>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5601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89B8-238B-4AD6-B533-52C7AD4F9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66103-D13B-4D81-8733-CB5679A08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E49C1-F609-4153-9D55-B209A91FE646}"/>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5" name="Footer Placeholder 4">
            <a:extLst>
              <a:ext uri="{FF2B5EF4-FFF2-40B4-BE49-F238E27FC236}">
                <a16:creationId xmlns:a16="http://schemas.microsoft.com/office/drawing/2014/main" id="{AA9EEC09-54F7-42E6-9A2E-5FD8F2C36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592A6-2B08-4C02-AE23-CF0B7011FCB5}"/>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551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439C-5C82-484C-B55D-3D05E782B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7BABC-9A55-4503-83D5-C67C73CA70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106E2B-C2EB-4E91-AC0A-223F1890AC8F}"/>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5" name="Footer Placeholder 4">
            <a:extLst>
              <a:ext uri="{FF2B5EF4-FFF2-40B4-BE49-F238E27FC236}">
                <a16:creationId xmlns:a16="http://schemas.microsoft.com/office/drawing/2014/main" id="{8C9AE09B-1E9B-4651-B9FB-DE1883FED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F9238-E49E-49F4-83D0-A515D94B1AD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90722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3DEF-1D58-4181-8088-B0EF8966F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144A7-B609-4999-9C36-ED593D913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82FAEA-138C-4C9C-9B23-81F599CC6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8A661-F41B-45EB-B7C7-25D40ACE9E60}"/>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6" name="Footer Placeholder 5">
            <a:extLst>
              <a:ext uri="{FF2B5EF4-FFF2-40B4-BE49-F238E27FC236}">
                <a16:creationId xmlns:a16="http://schemas.microsoft.com/office/drawing/2014/main" id="{F123DF9D-6EBC-43FA-A36D-AC80F9E83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6CF6C-9504-4AC5-9EFE-061408D0D31D}"/>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2976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76DF-4E02-49FE-8C43-130868B60E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0F001-01CD-4203-BEF3-C372B962D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71A6F-9153-40B1-8596-8C3FFD7C3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C7A1A-5E1F-4BD9-ABC6-44DB7BEB7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DC79A6-290E-4A9C-A3CA-1458FB8713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FBF79-DD96-431E-B0C9-9D3A143DBA3D}"/>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8" name="Footer Placeholder 7">
            <a:extLst>
              <a:ext uri="{FF2B5EF4-FFF2-40B4-BE49-F238E27FC236}">
                <a16:creationId xmlns:a16="http://schemas.microsoft.com/office/drawing/2014/main" id="{DCD21F97-DB76-4204-9891-27BBE5C73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0F338-DFAA-4436-A4BE-BE255822658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0079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ED11-DBEE-4278-A774-8758A6C5A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1BF1F-8D2A-41F7-8639-EC175100E83D}"/>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4" name="Footer Placeholder 3">
            <a:extLst>
              <a:ext uri="{FF2B5EF4-FFF2-40B4-BE49-F238E27FC236}">
                <a16:creationId xmlns:a16="http://schemas.microsoft.com/office/drawing/2014/main" id="{35856153-5F47-48CE-AEA5-925F3C3B15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A8A1AF-733A-47C0-A6AE-AEDF09C5600E}"/>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0719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A3E2D-FBDA-45B3-BC33-43046D8EA8F6}"/>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3" name="Footer Placeholder 2">
            <a:extLst>
              <a:ext uri="{FF2B5EF4-FFF2-40B4-BE49-F238E27FC236}">
                <a16:creationId xmlns:a16="http://schemas.microsoft.com/office/drawing/2014/main" id="{035F93E7-0223-4C00-A0BA-B6DE029A6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0A190-66C1-4A34-A63A-C0C0A1337CC3}"/>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842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D214-AEBA-4E0E-BFB2-749F62F95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EE3BB-8C53-4CB6-968C-375F98ACD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E8B113-CE8E-4ABA-A80B-EE06E8F91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31448-5C04-40BE-A423-1290F952915D}"/>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6" name="Footer Placeholder 5">
            <a:extLst>
              <a:ext uri="{FF2B5EF4-FFF2-40B4-BE49-F238E27FC236}">
                <a16:creationId xmlns:a16="http://schemas.microsoft.com/office/drawing/2014/main" id="{77E5ABB1-AAD5-4B92-9491-5766D17F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9DF4C-C988-46A8-B484-C3E0E69BF831}"/>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98146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5206-09A4-4954-B4FE-619EB8EB2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49BB25-683D-47DA-8E70-5983A4382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F606F-4577-4A2D-B244-F9779B04C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376E4-434F-453C-B6DC-CE8AC0D1D6ED}"/>
              </a:ext>
            </a:extLst>
          </p:cNvPr>
          <p:cNvSpPr>
            <a:spLocks noGrp="1"/>
          </p:cNvSpPr>
          <p:nvPr>
            <p:ph type="dt" sz="half" idx="10"/>
          </p:nvPr>
        </p:nvSpPr>
        <p:spPr/>
        <p:txBody>
          <a:bodyPr/>
          <a:lstStyle/>
          <a:p>
            <a:fld id="{FFB86FA9-6CEC-4F9C-AC2F-574A49B3B060}" type="datetimeFigureOut">
              <a:rPr lang="en-US" smtClean="0"/>
              <a:t>10/25/2023</a:t>
            </a:fld>
            <a:endParaRPr lang="en-US"/>
          </a:p>
        </p:txBody>
      </p:sp>
      <p:sp>
        <p:nvSpPr>
          <p:cNvPr id="6" name="Footer Placeholder 5">
            <a:extLst>
              <a:ext uri="{FF2B5EF4-FFF2-40B4-BE49-F238E27FC236}">
                <a16:creationId xmlns:a16="http://schemas.microsoft.com/office/drawing/2014/main" id="{10193633-4B2C-40D4-B9B4-6669C9999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5F43B-942E-4138-9164-41EAEFE773F3}"/>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29826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2090A-4C24-4EE0-BD31-FF459A6FD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238B1F-052A-4FB3-B459-BF137C0CC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C84B-1BE1-40BD-9540-DAA233D38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86FA9-6CEC-4F9C-AC2F-574A49B3B060}" type="datetimeFigureOut">
              <a:rPr lang="en-US" smtClean="0"/>
              <a:t>10/25/2023</a:t>
            </a:fld>
            <a:endParaRPr lang="en-US"/>
          </a:p>
        </p:txBody>
      </p:sp>
      <p:sp>
        <p:nvSpPr>
          <p:cNvPr id="5" name="Footer Placeholder 4">
            <a:extLst>
              <a:ext uri="{FF2B5EF4-FFF2-40B4-BE49-F238E27FC236}">
                <a16:creationId xmlns:a16="http://schemas.microsoft.com/office/drawing/2014/main" id="{DC8C9949-37FF-4CA1-BC4C-0E09199A8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45A731-E936-4D17-B0D3-158BB424B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3D0E-A8F7-4BE9-9289-FDF15F6F7781}" type="slidenum">
              <a:rPr lang="en-US" smtClean="0"/>
              <a:t>‹#›</a:t>
            </a:fld>
            <a:endParaRPr lang="en-US"/>
          </a:p>
        </p:txBody>
      </p:sp>
    </p:spTree>
    <p:extLst>
      <p:ext uri="{BB962C8B-B14F-4D97-AF65-F5344CB8AC3E}">
        <p14:creationId xmlns:p14="http://schemas.microsoft.com/office/powerpoint/2010/main" val="3550178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f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fif"/></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pixabay.com/de/gr%C3%BCn-stift-symbol-hand-schreiben-2137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3" y="-106995"/>
            <a:ext cx="12162767" cy="5380455"/>
          </a:xfrm>
          <a:prstGeom prst="rect">
            <a:avLst/>
          </a:prstGeom>
        </p:spPr>
      </p:pic>
      <p:sp>
        <p:nvSpPr>
          <p:cNvPr id="2056" name="文本框 2055"/>
          <p:cNvSpPr txBox="1"/>
          <p:nvPr/>
        </p:nvSpPr>
        <p:spPr>
          <a:xfrm>
            <a:off x="33638" y="5286672"/>
            <a:ext cx="12191999" cy="1571328"/>
          </a:xfrm>
          <a:prstGeom prst="rect">
            <a:avLst/>
          </a:prstGeom>
          <a:noFill/>
          <a:ln w="9525">
            <a:noFill/>
          </a:ln>
        </p:spPr>
        <p:txBody>
          <a:bodyPr wrap="square">
            <a:spAutoFit/>
          </a:bodyPr>
          <a:lstStyle/>
          <a:p>
            <a:pPr algn="ctr" defTabSz="1085915"/>
            <a:r>
              <a:rPr lang="en-US" altLang="zh-CN" sz="5211" b="1" dirty="0">
                <a:solidFill>
                  <a:schemeClr val="tx2"/>
                </a:solidFill>
                <a:latin typeface="Times New Roman" panose="02020603050405020304" pitchFamily="18" charset="0"/>
                <a:ea typeface="黑体" panose="02010609060101010101" pitchFamily="2" charset="-122"/>
                <a:cs typeface="Times New Roman" panose="02020603050405020304" pitchFamily="18" charset="0"/>
              </a:rPr>
              <a:t>BÀI </a:t>
            </a:r>
            <a:r>
              <a:rPr lang="en-US" altLang="zh-CN" sz="5211" b="1" dirty="0" smtClean="0">
                <a:solidFill>
                  <a:schemeClr val="tx2"/>
                </a:solidFill>
                <a:latin typeface="Times New Roman" panose="02020603050405020304" pitchFamily="18" charset="0"/>
                <a:ea typeface="黑体" panose="02010609060101010101" pitchFamily="2" charset="-122"/>
                <a:cs typeface="Times New Roman" panose="02020603050405020304" pitchFamily="18" charset="0"/>
              </a:rPr>
              <a:t>38: </a:t>
            </a:r>
            <a:r>
              <a:rPr lang="en-US" altLang="zh-CN" sz="4400"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LỰC </a:t>
            </a:r>
            <a:r>
              <a:rPr lang="en-US" altLang="zh-CN" sz="44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TIẾP XÚC </a:t>
            </a:r>
          </a:p>
          <a:p>
            <a:pPr algn="ctr" defTabSz="1085915"/>
            <a:r>
              <a:rPr lang="en-US" altLang="zh-CN" sz="44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VÀ LỰC KHÔNG TIẾP XÚC</a:t>
            </a:r>
          </a:p>
        </p:txBody>
      </p:sp>
      <p:pic>
        <p:nvPicPr>
          <p:cNvPr id="2078" name="图片 2077" descr="2"/>
          <p:cNvPicPr>
            <a:picLocks noChangeAspect="1"/>
          </p:cNvPicPr>
          <p:nvPr/>
        </p:nvPicPr>
        <p:blipFill>
          <a:blip r:embed="rId5"/>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ipe(left)">
                                      <p:cBhvr>
                                        <p:cTn id="7" dur="500"/>
                                        <p:tgtEl>
                                          <p:spTgt spid="2056"/>
                                        </p:tgtEl>
                                      </p:cBhvr>
                                    </p:animEffect>
                                  </p:childTnLst>
                                </p:cTn>
                              </p:par>
                              <p:par>
                                <p:cTn id="8" presetID="2" presetClass="entr" presetSubtype="2" fill="hold" nodeType="withEffect">
                                  <p:stCondLst>
                                    <p:cond delay="0"/>
                                  </p:stCondLst>
                                  <p:childTnLst>
                                    <p:set>
                                      <p:cBhvr>
                                        <p:cTn id="9" dur="1" fill="hold">
                                          <p:stCondLst>
                                            <p:cond delay="0"/>
                                          </p:stCondLst>
                                        </p:cTn>
                                        <p:tgtEl>
                                          <p:spTgt spid="2078"/>
                                        </p:tgtEl>
                                        <p:attrNameLst>
                                          <p:attrName>style.visibility</p:attrName>
                                        </p:attrNameLst>
                                      </p:cBhvr>
                                      <p:to>
                                        <p:strVal val="visible"/>
                                      </p:to>
                                    </p:set>
                                    <p:anim calcmode="lin" valueType="num">
                                      <p:cBhvr additive="base">
                                        <p:cTn id="10" dur="500" fill="hold"/>
                                        <p:tgtEl>
                                          <p:spTgt spid="2078"/>
                                        </p:tgtEl>
                                        <p:attrNameLst>
                                          <p:attrName>ppt_x</p:attrName>
                                        </p:attrNameLst>
                                      </p:cBhvr>
                                      <p:tavLst>
                                        <p:tav tm="0">
                                          <p:val>
                                            <p:strVal val="1+#ppt_w/2"/>
                                          </p:val>
                                        </p:tav>
                                        <p:tav tm="100000">
                                          <p:val>
                                            <p:strVal val="#ppt_x"/>
                                          </p:val>
                                        </p:tav>
                                      </p:tavLst>
                                    </p:anim>
                                    <p:anim calcmode="lin" valueType="num">
                                      <p:cBhvr additive="base">
                                        <p:cTn id="11" dur="500" fill="hold"/>
                                        <p:tgtEl>
                                          <p:spTgt spid="2078"/>
                                        </p:tgtEl>
                                        <p:attrNameLst>
                                          <p:attrName>ppt_y</p:attrName>
                                        </p:attrNameLst>
                                      </p:cBhvr>
                                      <p:tavLst>
                                        <p:tav tm="0">
                                          <p:val>
                                            <p:strVal val="#ppt_y"/>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088"/>
                                        </p:tgtEl>
                                        <p:attrNameLst>
                                          <p:attrName>style.visibility</p:attrName>
                                        </p:attrNameLst>
                                      </p:cBhvr>
                                      <p:to>
                                        <p:strVal val="visible"/>
                                      </p:to>
                                    </p:set>
                                    <p:animEffect transition="in" filter="fade">
                                      <p:cBhvr>
                                        <p:cTn id="14" dur="1000"/>
                                        <p:tgtEl>
                                          <p:spTgt spid="2088"/>
                                        </p:tgtEl>
                                      </p:cBhvr>
                                    </p:animEffect>
                                    <p:anim calcmode="lin" valueType="num">
                                      <p:cBhvr>
                                        <p:cTn id="15" dur="1000" fill="hold"/>
                                        <p:tgtEl>
                                          <p:spTgt spid="2088"/>
                                        </p:tgtEl>
                                        <p:attrNameLst>
                                          <p:attrName>ppt_x</p:attrName>
                                        </p:attrNameLst>
                                      </p:cBhvr>
                                      <p:tavLst>
                                        <p:tav tm="0">
                                          <p:val>
                                            <p:strVal val="#ppt_x"/>
                                          </p:val>
                                        </p:tav>
                                        <p:tav tm="100000">
                                          <p:val>
                                            <p:strVal val="#ppt_x"/>
                                          </p:val>
                                        </p:tav>
                                      </p:tavLst>
                                    </p:anim>
                                    <p:anim calcmode="lin" valueType="num">
                                      <p:cBhvr>
                                        <p:cTn id="16"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9" y="3548924"/>
            <a:ext cx="4447254"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2982"/>
            <a:ext cx="6864264" cy="6025018"/>
          </a:xfrm>
          <a:prstGeom prst="rect">
            <a:avLst/>
          </a:prstGeom>
        </p:spPr>
      </p:pic>
      <p:grpSp>
        <p:nvGrpSpPr>
          <p:cNvPr id="7" name="Group 44">
            <a:extLst>
              <a:ext uri="{FF2B5EF4-FFF2-40B4-BE49-F238E27FC236}">
                <a16:creationId xmlns:a16="http://schemas.microsoft.com/office/drawing/2014/main" id="{A4EE8C13-D199-48A3-BBAB-BB05623C83A6}"/>
              </a:ext>
            </a:extLst>
          </p:cNvPr>
          <p:cNvGrpSpPr>
            <a:grpSpLocks/>
          </p:cNvGrpSpPr>
          <p:nvPr/>
        </p:nvGrpSpPr>
        <p:grpSpPr bwMode="auto">
          <a:xfrm>
            <a:off x="5148198" y="488515"/>
            <a:ext cx="7043802" cy="3945699"/>
            <a:chOff x="2789" y="2217"/>
            <a:chExt cx="1892" cy="882"/>
          </a:xfrm>
        </p:grpSpPr>
        <p:pic>
          <p:nvPicPr>
            <p:cNvPr id="8" name="Picture 42" descr="007">
              <a:extLst>
                <a:ext uri="{FF2B5EF4-FFF2-40B4-BE49-F238E27FC236}">
                  <a16:creationId xmlns:a16="http://schemas.microsoft.com/office/drawing/2014/main" id="{7A3B47A7-B2D0-43BA-9ADC-1A7329A0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2217"/>
              <a:ext cx="189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3">
              <a:extLst>
                <a:ext uri="{FF2B5EF4-FFF2-40B4-BE49-F238E27FC236}">
                  <a16:creationId xmlns:a16="http://schemas.microsoft.com/office/drawing/2014/main" id="{86F146B1-2D24-4C34-9625-AAE0F1293A59}"/>
                </a:ext>
              </a:extLst>
            </p:cNvPr>
            <p:cNvSpPr>
              <a:spLocks noChangeArrowheads="1"/>
            </p:cNvSpPr>
            <p:nvPr/>
          </p:nvSpPr>
          <p:spPr bwMode="auto">
            <a:xfrm>
              <a:off x="2864" y="2294"/>
              <a:ext cx="1741"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algn="ctr">
                <a:lnSpc>
                  <a:spcPct val="115000"/>
                </a:lnSpc>
              </a:pPr>
              <a:r>
                <a:rPr lang="en-US" dirty="0" err="1" smtClean="0">
                  <a:solidFill>
                    <a:srgbClr val="000000"/>
                  </a:solidFill>
                  <a:ea typeface="Calibri" panose="020F0502020204030204" pitchFamily="34" charset="0"/>
                </a:rPr>
                <a:t>Vì</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sao</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đang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nằm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yên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trên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mặt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bàn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lăn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thanh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khi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chúng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để</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nhau</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chúng</a:t>
              </a:r>
              <a:r>
                <a:rPr lang="en-US" dirty="0" smtClean="0">
                  <a:solidFill>
                    <a:srgbClr val="000000"/>
                  </a:solidFill>
                  <a:ea typeface="Calibri" panose="020F0502020204030204" pitchFamily="34" charset="0"/>
                </a:rPr>
                <a:t> ta </a:t>
              </a:r>
              <a:r>
                <a:rPr lang="en-US" dirty="0" err="1" smtClean="0">
                  <a:solidFill>
                    <a:srgbClr val="000000"/>
                  </a:solidFill>
                  <a:ea typeface="Calibri" panose="020F0502020204030204" pitchFamily="34" charset="0"/>
                </a:rPr>
                <a:t>cùng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tìm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hiểu</a:t>
              </a:r>
              <a:r>
                <a:rPr lang="en-US" dirty="0" smtClean="0">
                  <a:solidFill>
                    <a:srgbClr val="000000"/>
                  </a:solidFill>
                  <a:ea typeface="Calibri" panose="020F0502020204030204" pitchFamily="34" charset="0"/>
                </a:rPr>
                <a:t>!</a:t>
              </a:r>
              <a:endParaRPr lang="en-US" dirty="0">
                <a:solidFill>
                  <a:srgbClr val="000000"/>
                </a:solidFill>
                <a:effectLst/>
                <a:ea typeface="Calibri" panose="020F0502020204030204" pitchFamily="34" charset="0"/>
              </a:endParaRPr>
            </a:p>
          </p:txBody>
        </p:sp>
      </p:grpSp>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Tree>
    <p:extLst>
      <p:ext uri="{BB962C8B-B14F-4D97-AF65-F5344CB8AC3E}">
        <p14:creationId xmlns:p14="http://schemas.microsoft.com/office/powerpoint/2010/main" val="1342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sp>
        <p:nvSpPr>
          <p:cNvPr id="12" name="Rectangle 11"/>
          <p:cNvSpPr/>
          <p:nvPr/>
        </p:nvSpPr>
        <p:spPr>
          <a:xfrm>
            <a:off x="7313107"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87" y="1550441"/>
            <a:ext cx="7453313" cy="5307559"/>
          </a:xfrm>
          <a:prstGeom prst="rect">
            <a:avLst/>
          </a:prstGeom>
        </p:spPr>
      </p:pic>
      <p:sp>
        <p:nvSpPr>
          <p:cNvPr id="5" name="Rectangle 4"/>
          <p:cNvSpPr/>
          <p:nvPr/>
        </p:nvSpPr>
        <p:spPr>
          <a:xfrm>
            <a:off x="373224" y="1653193"/>
            <a:ext cx="3601617" cy="4832092"/>
          </a:xfrm>
          <a:prstGeom prst="rect">
            <a:avLst/>
          </a:prstGeom>
        </p:spPr>
        <p:txBody>
          <a:bodyPr wrap="square">
            <a:spAutoFit/>
          </a:bodyPr>
          <a:lstStyle/>
          <a:p>
            <a:pPr algn="just"/>
            <a:r>
              <a:rPr lang="en-US" sz="4400" i="1" dirty="0" err="1"/>
              <a:t>Quan</a:t>
            </a:r>
            <a:r>
              <a:rPr lang="en-US" sz="4400" i="1" dirty="0"/>
              <a:t> </a:t>
            </a:r>
            <a:r>
              <a:rPr lang="en-US" sz="4400" i="1" dirty="0" err="1"/>
              <a:t>sát</a:t>
            </a:r>
            <a:r>
              <a:rPr lang="en-US" sz="4400" i="1" dirty="0"/>
              <a:t> </a:t>
            </a:r>
            <a:r>
              <a:rPr lang="en-US" sz="4400" i="1" dirty="0" err="1"/>
              <a:t>hình</a:t>
            </a:r>
            <a:r>
              <a:rPr lang="en-US" sz="4400" i="1" dirty="0"/>
              <a:t> 38.2, </a:t>
            </a:r>
            <a:r>
              <a:rPr lang="en-US" sz="4400" i="1" dirty="0" err="1"/>
              <a:t>em</a:t>
            </a:r>
            <a:r>
              <a:rPr lang="en-US" sz="4400" i="1" dirty="0"/>
              <a:t> </a:t>
            </a:r>
            <a:r>
              <a:rPr lang="en-US" sz="4400" i="1" dirty="0" err="1"/>
              <a:t>hãy</a:t>
            </a:r>
            <a:r>
              <a:rPr lang="en-US" sz="4400" i="1" dirty="0"/>
              <a:t> </a:t>
            </a:r>
            <a:r>
              <a:rPr lang="en-US" sz="4400" i="1" dirty="0" err="1"/>
              <a:t>cho</a:t>
            </a:r>
            <a:r>
              <a:rPr lang="en-US" sz="4400" i="1" dirty="0"/>
              <a:t> </a:t>
            </a:r>
            <a:r>
              <a:rPr lang="en-US" sz="4400" i="1" dirty="0" err="1"/>
              <a:t>biết</a:t>
            </a:r>
            <a:r>
              <a:rPr lang="en-US" sz="4400" i="1" dirty="0"/>
              <a:t> </a:t>
            </a:r>
            <a:r>
              <a:rPr lang="en-US" sz="4400" i="1" dirty="0" err="1"/>
              <a:t>tại</a:t>
            </a:r>
            <a:r>
              <a:rPr lang="en-US" sz="4400" i="1" dirty="0"/>
              <a:t> </a:t>
            </a:r>
            <a:r>
              <a:rPr lang="en-US" sz="4400" i="1" dirty="0" err="1"/>
              <a:t>sao</a:t>
            </a:r>
            <a:r>
              <a:rPr lang="en-US" sz="4400" i="1" dirty="0"/>
              <a:t> </a:t>
            </a:r>
            <a:r>
              <a:rPr lang="en-US" sz="4400" i="1" dirty="0" err="1"/>
              <a:t>viên</a:t>
            </a:r>
            <a:r>
              <a:rPr lang="en-US" sz="4400" i="1" dirty="0"/>
              <a:t> bi </a:t>
            </a:r>
            <a:r>
              <a:rPr lang="en-US" sz="4400" i="1" dirty="0" err="1"/>
              <a:t>sắt</a:t>
            </a:r>
            <a:r>
              <a:rPr lang="en-US" sz="4400" i="1" dirty="0"/>
              <a:t> </a:t>
            </a:r>
            <a:r>
              <a:rPr lang="en-US" sz="4400" i="1" dirty="0" err="1"/>
              <a:t>lại</a:t>
            </a:r>
            <a:r>
              <a:rPr lang="en-US" sz="4400" i="1" dirty="0"/>
              <a:t> </a:t>
            </a:r>
            <a:r>
              <a:rPr lang="en-US" sz="4400" i="1" dirty="0" err="1"/>
              <a:t>bị</a:t>
            </a:r>
            <a:r>
              <a:rPr lang="en-US" sz="4400" i="1" dirty="0"/>
              <a:t> </a:t>
            </a:r>
            <a:r>
              <a:rPr lang="en-US" sz="4400" i="1" dirty="0" err="1"/>
              <a:t>kéo</a:t>
            </a:r>
            <a:r>
              <a:rPr lang="en-US" sz="4400" i="1" dirty="0"/>
              <a:t> </a:t>
            </a:r>
            <a:r>
              <a:rPr lang="en-US" sz="4400" i="1" dirty="0" err="1"/>
              <a:t>về</a:t>
            </a:r>
            <a:r>
              <a:rPr lang="en-US" sz="4400" i="1" dirty="0"/>
              <a:t> </a:t>
            </a:r>
            <a:r>
              <a:rPr lang="en-US" sz="4400" i="1" dirty="0" err="1"/>
              <a:t>phía</a:t>
            </a:r>
            <a:r>
              <a:rPr lang="en-US" sz="4400" i="1" dirty="0"/>
              <a:t> </a:t>
            </a:r>
            <a:r>
              <a:rPr lang="en-US" sz="4400" i="1" dirty="0" err="1"/>
              <a:t>nam</a:t>
            </a:r>
            <a:r>
              <a:rPr lang="en-US" sz="4400" i="1" dirty="0"/>
              <a:t> </a:t>
            </a:r>
            <a:r>
              <a:rPr lang="en-US" sz="4400" i="1" dirty="0" err="1" smtClean="0"/>
              <a:t>châm</a:t>
            </a:r>
            <a:r>
              <a:rPr lang="en-US" sz="4400" i="1" dirty="0" smtClean="0"/>
              <a:t>?</a:t>
            </a:r>
            <a:endParaRPr lang="en-US" sz="4400" dirty="0"/>
          </a:p>
        </p:txBody>
      </p:sp>
    </p:spTree>
    <p:extLst>
      <p:ext uri="{BB962C8B-B14F-4D97-AF65-F5344CB8AC3E}">
        <p14:creationId xmlns:p14="http://schemas.microsoft.com/office/powerpoint/2010/main" val="10780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iterate type="lt">
                                    <p:tmPct val="10000"/>
                                  </p:iterate>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sp>
        <p:nvSpPr>
          <p:cNvPr id="12" name="Rectangle 11"/>
          <p:cNvSpPr/>
          <p:nvPr/>
        </p:nvSpPr>
        <p:spPr>
          <a:xfrm>
            <a:off x="7313107"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87" y="1550441"/>
            <a:ext cx="7453313" cy="5307559"/>
          </a:xfrm>
          <a:prstGeom prst="rect">
            <a:avLst/>
          </a:prstGeom>
        </p:spPr>
      </p:pic>
      <p:sp>
        <p:nvSpPr>
          <p:cNvPr id="5" name="Rectangle 4"/>
          <p:cNvSpPr/>
          <p:nvPr/>
        </p:nvSpPr>
        <p:spPr>
          <a:xfrm>
            <a:off x="373224" y="1653193"/>
            <a:ext cx="3601617" cy="4832092"/>
          </a:xfrm>
          <a:prstGeom prst="rect">
            <a:avLst/>
          </a:prstGeom>
        </p:spPr>
        <p:txBody>
          <a:bodyPr wrap="square">
            <a:spAutoFit/>
          </a:bodyPr>
          <a:lstStyle/>
          <a:p>
            <a:pPr algn="just"/>
            <a:r>
              <a:rPr lang="en-US" sz="4400" dirty="0" err="1"/>
              <a:t>Viên</a:t>
            </a:r>
            <a:r>
              <a:rPr lang="en-US" sz="4400" dirty="0"/>
              <a:t> bi </a:t>
            </a:r>
            <a:r>
              <a:rPr lang="en-US" sz="4400" dirty="0" err="1"/>
              <a:t>sắt</a:t>
            </a:r>
            <a:r>
              <a:rPr lang="en-US" sz="4400" dirty="0"/>
              <a:t> </a:t>
            </a:r>
            <a:r>
              <a:rPr lang="en-US" sz="4400" dirty="0" err="1"/>
              <a:t>bị</a:t>
            </a:r>
            <a:r>
              <a:rPr lang="en-US" sz="4400" dirty="0"/>
              <a:t> </a:t>
            </a:r>
            <a:r>
              <a:rPr lang="en-US" sz="4400" dirty="0" err="1"/>
              <a:t>kéo</a:t>
            </a:r>
            <a:r>
              <a:rPr lang="en-US" sz="4400" dirty="0"/>
              <a:t> </a:t>
            </a:r>
            <a:r>
              <a:rPr lang="en-US" sz="4400" dirty="0" err="1"/>
              <a:t>về</a:t>
            </a:r>
            <a:r>
              <a:rPr lang="en-US" sz="4400" dirty="0"/>
              <a:t> </a:t>
            </a:r>
            <a:r>
              <a:rPr lang="en-US" sz="4400" dirty="0" err="1"/>
              <a:t>phía</a:t>
            </a:r>
            <a:r>
              <a:rPr lang="en-US" sz="4400" dirty="0"/>
              <a:t> </a:t>
            </a:r>
            <a:r>
              <a:rPr lang="en-US" sz="4400" dirty="0" err="1"/>
              <a:t>nam</a:t>
            </a:r>
            <a:r>
              <a:rPr lang="en-US" sz="4400" dirty="0"/>
              <a:t> </a:t>
            </a:r>
            <a:r>
              <a:rPr lang="en-US" sz="4400" dirty="0" err="1"/>
              <a:t>châm</a:t>
            </a:r>
            <a:r>
              <a:rPr lang="en-US" sz="4400" dirty="0"/>
              <a:t> do </a:t>
            </a:r>
            <a:r>
              <a:rPr lang="en-US" sz="4400" dirty="0" err="1"/>
              <a:t>có</a:t>
            </a:r>
            <a:r>
              <a:rPr lang="en-US" sz="4400" dirty="0"/>
              <a:t> </a:t>
            </a:r>
            <a:r>
              <a:rPr lang="en-US" sz="4400" dirty="0" err="1"/>
              <a:t>lực</a:t>
            </a:r>
            <a:r>
              <a:rPr lang="en-US" sz="4400" dirty="0"/>
              <a:t> </a:t>
            </a:r>
            <a:r>
              <a:rPr lang="en-US" sz="4400" dirty="0" err="1"/>
              <a:t>hút</a:t>
            </a:r>
            <a:r>
              <a:rPr lang="en-US" sz="4400" dirty="0"/>
              <a:t> </a:t>
            </a:r>
            <a:r>
              <a:rPr lang="en-US" sz="4400" dirty="0" err="1"/>
              <a:t>từ</a:t>
            </a:r>
            <a:r>
              <a:rPr lang="en-US" sz="4400" dirty="0"/>
              <a:t> </a:t>
            </a:r>
            <a:r>
              <a:rPr lang="en-US" sz="4400" dirty="0" err="1"/>
              <a:t>nam</a:t>
            </a:r>
            <a:r>
              <a:rPr lang="en-US" sz="4400" dirty="0"/>
              <a:t> </a:t>
            </a:r>
            <a:r>
              <a:rPr lang="en-US" sz="4400" dirty="0" err="1"/>
              <a:t>châm</a:t>
            </a:r>
            <a:r>
              <a:rPr lang="en-US" sz="4400" dirty="0"/>
              <a:t> </a:t>
            </a:r>
            <a:r>
              <a:rPr lang="en-US" sz="4400" dirty="0" err="1"/>
              <a:t>tác</a:t>
            </a:r>
            <a:r>
              <a:rPr lang="en-US" sz="4400" dirty="0"/>
              <a:t> </a:t>
            </a:r>
            <a:r>
              <a:rPr lang="en-US" sz="4400" dirty="0" err="1"/>
              <a:t>dụng</a:t>
            </a:r>
            <a:r>
              <a:rPr lang="en-US" sz="4400" dirty="0"/>
              <a:t> </a:t>
            </a:r>
            <a:r>
              <a:rPr lang="en-US" sz="4400" dirty="0" err="1"/>
              <a:t>lên</a:t>
            </a:r>
            <a:r>
              <a:rPr lang="en-US" sz="4400" dirty="0"/>
              <a:t> </a:t>
            </a:r>
            <a:r>
              <a:rPr lang="en-US" sz="4400" dirty="0" err="1"/>
              <a:t>viên</a:t>
            </a:r>
            <a:r>
              <a:rPr lang="en-US" sz="4400" dirty="0"/>
              <a:t> bi</a:t>
            </a:r>
            <a:r>
              <a:rPr lang="en-US" sz="4400" dirty="0" smtClean="0"/>
              <a:t>.</a:t>
            </a:r>
            <a:endParaRPr lang="en-US" sz="4400" dirty="0"/>
          </a:p>
        </p:txBody>
      </p:sp>
    </p:spTree>
    <p:extLst>
      <p:ext uri="{BB962C8B-B14F-4D97-AF65-F5344CB8AC3E}">
        <p14:creationId xmlns:p14="http://schemas.microsoft.com/office/powerpoint/2010/main" val="34599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grpSp>
        <p:nvGrpSpPr>
          <p:cNvPr id="4" name="Group 3"/>
          <p:cNvGrpSpPr/>
          <p:nvPr/>
        </p:nvGrpSpPr>
        <p:grpSpPr>
          <a:xfrm>
            <a:off x="4113402" y="1550441"/>
            <a:ext cx="4380564" cy="3855965"/>
            <a:chOff x="4113402" y="1550441"/>
            <a:chExt cx="4380564" cy="38559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5" name="Rectangle 4"/>
          <p:cNvSpPr/>
          <p:nvPr/>
        </p:nvSpPr>
        <p:spPr>
          <a:xfrm>
            <a:off x="152401" y="1653193"/>
            <a:ext cx="4114800" cy="3416320"/>
          </a:xfrm>
          <a:prstGeom prst="rect">
            <a:avLst/>
          </a:prstGeom>
        </p:spPr>
        <p:txBody>
          <a:bodyPr wrap="square">
            <a:spAutoFit/>
          </a:bodyPr>
          <a:lstStyle/>
          <a:p>
            <a:pPr algn="just"/>
            <a:r>
              <a:rPr lang="en-US" sz="3600" i="1" dirty="0" err="1" smtClean="0"/>
              <a:t>Trong</a:t>
            </a:r>
            <a:r>
              <a:rPr lang="en-US" sz="3600" i="1" dirty="0" smtClean="0"/>
              <a:t> </a:t>
            </a:r>
            <a:r>
              <a:rPr lang="en-US" sz="3600" i="1" dirty="0" err="1"/>
              <a:t>hình</a:t>
            </a:r>
            <a:r>
              <a:rPr lang="en-US" sz="3600" i="1" dirty="0"/>
              <a:t> 38.2 </a:t>
            </a:r>
            <a:r>
              <a:rPr lang="en-US" sz="3600" i="1" dirty="0" err="1"/>
              <a:t>và</a:t>
            </a:r>
            <a:r>
              <a:rPr lang="en-US" sz="3600" i="1" dirty="0"/>
              <a:t> 37.2, </a:t>
            </a:r>
            <a:r>
              <a:rPr lang="en-US" sz="3600" i="1" dirty="0" err="1"/>
              <a:t>vật</a:t>
            </a:r>
            <a:r>
              <a:rPr lang="en-US" sz="3600" i="1" dirty="0"/>
              <a:t> </a:t>
            </a:r>
            <a:r>
              <a:rPr lang="en-US" sz="3600" i="1" dirty="0" err="1"/>
              <a:t>nào</a:t>
            </a:r>
            <a:r>
              <a:rPr lang="en-US" sz="3600" i="1" dirty="0"/>
              <a:t> </a:t>
            </a:r>
            <a:r>
              <a:rPr lang="en-US" sz="3600" i="1" dirty="0" err="1"/>
              <a:t>gây</a:t>
            </a:r>
            <a:r>
              <a:rPr lang="en-US" sz="3600" i="1" dirty="0"/>
              <a:t> </a:t>
            </a:r>
            <a:r>
              <a:rPr lang="en-US" sz="3600" i="1" dirty="0" err="1"/>
              <a:t>ra</a:t>
            </a:r>
            <a:r>
              <a:rPr lang="en-US" sz="3600" i="1" dirty="0"/>
              <a:t> </a:t>
            </a:r>
            <a:r>
              <a:rPr lang="en-US" sz="3600" i="1" dirty="0" err="1"/>
              <a:t>lực</a:t>
            </a:r>
            <a:r>
              <a:rPr lang="en-US" sz="3600" i="1" dirty="0"/>
              <a:t> </a:t>
            </a:r>
            <a:r>
              <a:rPr lang="en-US" sz="3600" i="1" dirty="0" err="1"/>
              <a:t>và</a:t>
            </a:r>
            <a:r>
              <a:rPr lang="en-US" sz="3600" i="1" dirty="0"/>
              <a:t> </a:t>
            </a:r>
            <a:r>
              <a:rPr lang="en-US" sz="3600" i="1" dirty="0" err="1"/>
              <a:t>vật</a:t>
            </a:r>
            <a:r>
              <a:rPr lang="en-US" sz="3600" i="1" dirty="0"/>
              <a:t> </a:t>
            </a:r>
            <a:r>
              <a:rPr lang="en-US" sz="3600" i="1" dirty="0" err="1"/>
              <a:t>nào</a:t>
            </a:r>
            <a:r>
              <a:rPr lang="en-US" sz="3600" i="1" dirty="0"/>
              <a:t> </a:t>
            </a:r>
            <a:r>
              <a:rPr lang="en-US" sz="3600" i="1" dirty="0" err="1"/>
              <a:t>chịu</a:t>
            </a:r>
            <a:r>
              <a:rPr lang="en-US" sz="3600" i="1" dirty="0"/>
              <a:t> </a:t>
            </a:r>
            <a:r>
              <a:rPr lang="en-US" sz="3600" i="1" dirty="0" err="1"/>
              <a:t>tác</a:t>
            </a:r>
            <a:r>
              <a:rPr lang="en-US" sz="3600" i="1" dirty="0"/>
              <a:t> </a:t>
            </a:r>
            <a:r>
              <a:rPr lang="en-US" sz="3600" i="1" dirty="0" err="1"/>
              <a:t>dụng</a:t>
            </a:r>
            <a:r>
              <a:rPr lang="en-US" sz="3600" i="1" dirty="0"/>
              <a:t> </a:t>
            </a:r>
            <a:r>
              <a:rPr lang="en-US" sz="3600" i="1" dirty="0" err="1"/>
              <a:t>lực</a:t>
            </a:r>
            <a:r>
              <a:rPr lang="en-US" sz="3600" i="1" dirty="0"/>
              <a:t>? </a:t>
            </a:r>
            <a:r>
              <a:rPr lang="en-US" sz="3600" i="1" dirty="0" err="1"/>
              <a:t>Các</a:t>
            </a:r>
            <a:r>
              <a:rPr lang="en-US" sz="3600" i="1" dirty="0"/>
              <a:t> </a:t>
            </a:r>
            <a:r>
              <a:rPr lang="en-US" sz="3600" i="1" dirty="0" err="1"/>
              <a:t>vật</a:t>
            </a:r>
            <a:r>
              <a:rPr lang="en-US" sz="3600" i="1" dirty="0"/>
              <a:t> </a:t>
            </a:r>
            <a:r>
              <a:rPr lang="en-US" sz="3600" i="1" dirty="0" err="1"/>
              <a:t>có</a:t>
            </a:r>
            <a:r>
              <a:rPr lang="en-US" sz="3600" i="1" dirty="0"/>
              <a:t> </a:t>
            </a:r>
            <a:r>
              <a:rPr lang="en-US" sz="3600" i="1" dirty="0" err="1"/>
              <a:t>tiếp</a:t>
            </a:r>
            <a:r>
              <a:rPr lang="en-US" sz="3600" i="1" dirty="0"/>
              <a:t> </a:t>
            </a:r>
            <a:r>
              <a:rPr lang="en-US" sz="3600" i="1" dirty="0" err="1"/>
              <a:t>xúc</a:t>
            </a:r>
            <a:r>
              <a:rPr lang="en-US" sz="3600" i="1" dirty="0"/>
              <a:t> </a:t>
            </a:r>
            <a:r>
              <a:rPr lang="en-US" sz="3600" i="1" dirty="0" err="1"/>
              <a:t>với</a:t>
            </a:r>
            <a:r>
              <a:rPr lang="en-US" sz="3600" i="1" dirty="0"/>
              <a:t> </a:t>
            </a:r>
            <a:r>
              <a:rPr lang="en-US" sz="3600" i="1" dirty="0" err="1"/>
              <a:t>nhau</a:t>
            </a:r>
            <a:r>
              <a:rPr lang="en-US" sz="3600" i="1" dirty="0"/>
              <a:t> </a:t>
            </a:r>
            <a:r>
              <a:rPr lang="en-US" sz="3600" i="1" dirty="0" err="1"/>
              <a:t>không</a:t>
            </a:r>
            <a:r>
              <a:rPr lang="en-US" sz="3600" i="1" dirty="0"/>
              <a:t>?</a:t>
            </a:r>
            <a:endParaRPr lang="en-US" sz="3600" dirty="0"/>
          </a:p>
        </p:txBody>
      </p:sp>
      <p:grpSp>
        <p:nvGrpSpPr>
          <p:cNvPr id="2" name="Group 1"/>
          <p:cNvGrpSpPr/>
          <p:nvPr/>
        </p:nvGrpSpPr>
        <p:grpSpPr>
          <a:xfrm>
            <a:off x="8042988" y="1124217"/>
            <a:ext cx="4503527" cy="4191996"/>
            <a:chOff x="8042988" y="1124217"/>
            <a:chExt cx="4503527" cy="4191996"/>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72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5951" y="4554213"/>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121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grpSp>
        <p:nvGrpSpPr>
          <p:cNvPr id="4" name="Group 3"/>
          <p:cNvGrpSpPr/>
          <p:nvPr/>
        </p:nvGrpSpPr>
        <p:grpSpPr>
          <a:xfrm>
            <a:off x="4113402" y="1550441"/>
            <a:ext cx="4380564" cy="3855965"/>
            <a:chOff x="4113402" y="1550441"/>
            <a:chExt cx="4380564" cy="38559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5" name="Rectangle 4"/>
          <p:cNvSpPr/>
          <p:nvPr/>
        </p:nvSpPr>
        <p:spPr>
          <a:xfrm>
            <a:off x="152401" y="1653193"/>
            <a:ext cx="4114800" cy="2308324"/>
          </a:xfrm>
          <a:prstGeom prst="rect">
            <a:avLst/>
          </a:prstGeom>
        </p:spPr>
        <p:txBody>
          <a:bodyPr wrap="square">
            <a:spAutoFit/>
          </a:bodyPr>
          <a:lstStyle/>
          <a:p>
            <a:pPr algn="just"/>
            <a:r>
              <a:rPr lang="en-US" sz="3600" dirty="0"/>
              <a:t>- </a:t>
            </a:r>
            <a:r>
              <a:rPr lang="en-US" sz="3600" dirty="0" err="1"/>
              <a:t>Hình</a:t>
            </a:r>
            <a:r>
              <a:rPr lang="en-US" sz="3600" dirty="0"/>
              <a:t> 38.2: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là</a:t>
            </a:r>
            <a:r>
              <a:rPr lang="en-US" sz="3600" dirty="0"/>
              <a:t> </a:t>
            </a:r>
            <a:r>
              <a:rPr lang="en-US" sz="3600" dirty="0" err="1"/>
              <a:t>nam</a:t>
            </a:r>
            <a:r>
              <a:rPr lang="en-US" sz="3600" dirty="0"/>
              <a:t> </a:t>
            </a:r>
            <a:r>
              <a:rPr lang="en-US" sz="3600" dirty="0" err="1"/>
              <a:t>châm</a:t>
            </a:r>
            <a:r>
              <a:rPr lang="en-US" sz="3600" dirty="0"/>
              <a:t>, </a:t>
            </a:r>
            <a:r>
              <a:rPr lang="en-US" sz="3600" dirty="0" err="1"/>
              <a:t>vật</a:t>
            </a:r>
            <a:r>
              <a:rPr lang="en-US" sz="3600" dirty="0"/>
              <a:t> </a:t>
            </a:r>
            <a:r>
              <a:rPr lang="en-US" sz="3600" dirty="0" err="1"/>
              <a:t>chịu</a:t>
            </a:r>
            <a:r>
              <a:rPr lang="en-US" sz="3600" dirty="0"/>
              <a:t> </a:t>
            </a:r>
            <a:r>
              <a:rPr lang="en-US" sz="3600" dirty="0" err="1"/>
              <a:t>tác</a:t>
            </a:r>
            <a:r>
              <a:rPr lang="en-US" sz="3600" dirty="0"/>
              <a:t> </a:t>
            </a:r>
            <a:r>
              <a:rPr lang="en-US" sz="3600" dirty="0" err="1"/>
              <a:t>dụng</a:t>
            </a:r>
            <a:r>
              <a:rPr lang="en-US" sz="3600" dirty="0"/>
              <a:t> </a:t>
            </a:r>
            <a:r>
              <a:rPr lang="en-US" sz="3600" dirty="0" err="1"/>
              <a:t>của</a:t>
            </a:r>
            <a:r>
              <a:rPr lang="en-US" sz="3600" dirty="0"/>
              <a:t> </a:t>
            </a:r>
            <a:r>
              <a:rPr lang="en-US" sz="3600" dirty="0" err="1"/>
              <a:t>lực</a:t>
            </a:r>
            <a:r>
              <a:rPr lang="en-US" sz="3600" dirty="0"/>
              <a:t> </a:t>
            </a:r>
            <a:r>
              <a:rPr lang="en-US" sz="3600" dirty="0" err="1"/>
              <a:t>là</a:t>
            </a:r>
            <a:r>
              <a:rPr lang="en-US" sz="3600" dirty="0"/>
              <a:t> </a:t>
            </a:r>
            <a:r>
              <a:rPr lang="en-US" sz="3600" dirty="0" err="1"/>
              <a:t>viên</a:t>
            </a:r>
            <a:r>
              <a:rPr lang="en-US" sz="3600" dirty="0"/>
              <a:t> bi </a:t>
            </a:r>
            <a:r>
              <a:rPr lang="en-US" sz="3600" dirty="0" err="1"/>
              <a:t>sắt</a:t>
            </a:r>
            <a:r>
              <a:rPr lang="en-US" sz="3600" dirty="0" smtClean="0"/>
              <a:t>.</a:t>
            </a:r>
            <a:endParaRPr lang="en-US" sz="3600" dirty="0"/>
          </a:p>
        </p:txBody>
      </p:sp>
      <p:grpSp>
        <p:nvGrpSpPr>
          <p:cNvPr id="2" name="Group 1"/>
          <p:cNvGrpSpPr/>
          <p:nvPr/>
        </p:nvGrpSpPr>
        <p:grpSpPr>
          <a:xfrm>
            <a:off x="8042988" y="1124217"/>
            <a:ext cx="4503527" cy="4191996"/>
            <a:chOff x="8042988" y="1124217"/>
            <a:chExt cx="4503527" cy="4191996"/>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72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5951" y="4554213"/>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
        <p:nvSpPr>
          <p:cNvPr id="13" name="Rectangle 12"/>
          <p:cNvSpPr/>
          <p:nvPr/>
        </p:nvSpPr>
        <p:spPr>
          <a:xfrm>
            <a:off x="155513" y="4250184"/>
            <a:ext cx="3957889" cy="2308324"/>
          </a:xfrm>
          <a:prstGeom prst="rect">
            <a:avLst/>
          </a:prstGeom>
        </p:spPr>
        <p:txBody>
          <a:bodyPr wrap="square">
            <a:spAutoFit/>
          </a:bodyPr>
          <a:lstStyle/>
          <a:p>
            <a:pPr algn="just"/>
            <a:r>
              <a:rPr lang="en-US" sz="3600" dirty="0"/>
              <a:t>- </a:t>
            </a:r>
            <a:r>
              <a:rPr lang="en-US" sz="3600" dirty="0" err="1"/>
              <a:t>Hình</a:t>
            </a:r>
            <a:r>
              <a:rPr lang="en-US" sz="3600" dirty="0"/>
              <a:t> 37.2: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là</a:t>
            </a:r>
            <a:r>
              <a:rPr lang="en-US" sz="3600" dirty="0"/>
              <a:t> </a:t>
            </a:r>
            <a:r>
              <a:rPr lang="en-US" sz="3600" dirty="0" err="1"/>
              <a:t>T</a:t>
            </a:r>
            <a:r>
              <a:rPr lang="en-US" sz="3600" dirty="0" err="1" smtClean="0"/>
              <a:t>rái</a:t>
            </a:r>
            <a:r>
              <a:rPr lang="en-US" sz="3600" dirty="0" smtClean="0"/>
              <a:t> </a:t>
            </a:r>
            <a:r>
              <a:rPr lang="en-US" sz="3600" dirty="0" err="1"/>
              <a:t>Đ</a:t>
            </a:r>
            <a:r>
              <a:rPr lang="en-US" sz="3600" dirty="0" err="1" smtClean="0"/>
              <a:t>ất</a:t>
            </a:r>
            <a:r>
              <a:rPr lang="en-US" sz="3600" dirty="0"/>
              <a:t>, </a:t>
            </a:r>
            <a:r>
              <a:rPr lang="en-US" sz="3600" dirty="0" err="1"/>
              <a:t>vật</a:t>
            </a:r>
            <a:r>
              <a:rPr lang="en-US" sz="3600" dirty="0"/>
              <a:t> </a:t>
            </a:r>
            <a:r>
              <a:rPr lang="en-US" sz="3600" dirty="0" err="1"/>
              <a:t>chịu</a:t>
            </a:r>
            <a:r>
              <a:rPr lang="en-US" sz="3600" dirty="0"/>
              <a:t> </a:t>
            </a:r>
            <a:r>
              <a:rPr lang="en-US" sz="3600" dirty="0" err="1"/>
              <a:t>tác</a:t>
            </a:r>
            <a:r>
              <a:rPr lang="en-US" sz="3600" dirty="0"/>
              <a:t> </a:t>
            </a:r>
            <a:r>
              <a:rPr lang="en-US" sz="3600" dirty="0" err="1"/>
              <a:t>dụng</a:t>
            </a:r>
            <a:r>
              <a:rPr lang="en-US" sz="3600" dirty="0"/>
              <a:t> </a:t>
            </a:r>
            <a:r>
              <a:rPr lang="en-US" sz="3600" dirty="0" err="1"/>
              <a:t>của</a:t>
            </a:r>
            <a:r>
              <a:rPr lang="en-US" sz="3600" dirty="0"/>
              <a:t> </a:t>
            </a:r>
            <a:r>
              <a:rPr lang="en-US" sz="3600" dirty="0" err="1"/>
              <a:t>lực</a:t>
            </a:r>
            <a:r>
              <a:rPr lang="en-US" sz="3600" dirty="0"/>
              <a:t> </a:t>
            </a:r>
            <a:r>
              <a:rPr lang="en-US" sz="3600" dirty="0" err="1"/>
              <a:t>là</a:t>
            </a:r>
            <a:r>
              <a:rPr lang="en-US" sz="3600" dirty="0"/>
              <a:t> </a:t>
            </a:r>
            <a:r>
              <a:rPr lang="en-US" sz="3600" dirty="0" err="1"/>
              <a:t>quả</a:t>
            </a:r>
            <a:r>
              <a:rPr lang="en-US" sz="3600" dirty="0"/>
              <a:t> </a:t>
            </a:r>
            <a:r>
              <a:rPr lang="en-US" sz="3600" dirty="0" err="1"/>
              <a:t>táo</a:t>
            </a:r>
            <a:r>
              <a:rPr lang="en-US" sz="3600" dirty="0" smtClean="0"/>
              <a:t>.</a:t>
            </a:r>
            <a:endParaRPr lang="en-US" sz="3600" dirty="0"/>
          </a:p>
        </p:txBody>
      </p:sp>
      <p:sp>
        <p:nvSpPr>
          <p:cNvPr id="14" name="Rectangle 13"/>
          <p:cNvSpPr/>
          <p:nvPr/>
        </p:nvSpPr>
        <p:spPr>
          <a:xfrm>
            <a:off x="5486400" y="5465490"/>
            <a:ext cx="5617030" cy="1200329"/>
          </a:xfrm>
          <a:prstGeom prst="rect">
            <a:avLst/>
          </a:prstGeom>
        </p:spPr>
        <p:txBody>
          <a:bodyPr wrap="square">
            <a:spAutoFit/>
          </a:bodyPr>
          <a:lstStyle/>
          <a:p>
            <a:pPr algn="just"/>
            <a:r>
              <a:rPr lang="en-US" sz="3600" dirty="0"/>
              <a:t>=&gt; </a:t>
            </a:r>
            <a:r>
              <a:rPr lang="en-US" sz="3600" dirty="0" err="1"/>
              <a:t>Các</a:t>
            </a:r>
            <a:r>
              <a:rPr lang="en-US" sz="3600" dirty="0"/>
              <a:t> </a:t>
            </a:r>
            <a:r>
              <a:rPr lang="en-US" sz="3600" dirty="0" err="1"/>
              <a:t>vật</a:t>
            </a:r>
            <a:r>
              <a:rPr lang="en-US" sz="3600" dirty="0"/>
              <a:t> </a:t>
            </a:r>
            <a:r>
              <a:rPr lang="en-US" sz="3600" dirty="0" err="1"/>
              <a:t>trên</a:t>
            </a:r>
            <a:r>
              <a:rPr lang="en-US" sz="3600" dirty="0"/>
              <a:t> </a:t>
            </a:r>
            <a:r>
              <a:rPr lang="en-US" sz="3600" dirty="0" err="1"/>
              <a:t>không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nhau</a:t>
            </a:r>
            <a:r>
              <a:rPr lang="en-US" sz="3600" dirty="0" smtClean="0"/>
              <a:t>.</a:t>
            </a:r>
            <a:endParaRPr lang="en-US" sz="3600" dirty="0"/>
          </a:p>
        </p:txBody>
      </p:sp>
    </p:spTree>
    <p:extLst>
      <p:ext uri="{BB962C8B-B14F-4D97-AF65-F5344CB8AC3E}">
        <p14:creationId xmlns:p14="http://schemas.microsoft.com/office/powerpoint/2010/main" val="40026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10000"/>
                                  </p:iterate>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iterate type="lt">
                                    <p:tmPct val="10000"/>
                                  </p:iterate>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15078" y="441820"/>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grpSp>
        <p:nvGrpSpPr>
          <p:cNvPr id="4" name="Group 3"/>
          <p:cNvGrpSpPr/>
          <p:nvPr/>
        </p:nvGrpSpPr>
        <p:grpSpPr>
          <a:xfrm>
            <a:off x="559837" y="1139899"/>
            <a:ext cx="6587411" cy="3855965"/>
            <a:chOff x="4113402" y="1550441"/>
            <a:chExt cx="4380564" cy="38559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grpSp>
        <p:nvGrpSpPr>
          <p:cNvPr id="2" name="Group 1"/>
          <p:cNvGrpSpPr/>
          <p:nvPr/>
        </p:nvGrpSpPr>
        <p:grpSpPr>
          <a:xfrm>
            <a:off x="6573912" y="900285"/>
            <a:ext cx="5972603" cy="4191996"/>
            <a:chOff x="8042988" y="1124217"/>
            <a:chExt cx="4503527" cy="4191996"/>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72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5951" y="4554213"/>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
        <p:nvSpPr>
          <p:cNvPr id="14" name="Rectangle 13"/>
          <p:cNvSpPr/>
          <p:nvPr/>
        </p:nvSpPr>
        <p:spPr>
          <a:xfrm>
            <a:off x="279918" y="5110931"/>
            <a:ext cx="11513976" cy="1754326"/>
          </a:xfrm>
          <a:prstGeom prst="rect">
            <a:avLst/>
          </a:prstGeom>
        </p:spPr>
        <p:txBody>
          <a:bodyPr wrap="square">
            <a:spAutoFit/>
          </a:bodyPr>
          <a:lstStyle/>
          <a:p>
            <a:pPr algn="just"/>
            <a:r>
              <a:rPr lang="en-US" sz="3600" dirty="0" err="1" smtClean="0"/>
              <a:t>Lực</a:t>
            </a:r>
            <a:r>
              <a:rPr lang="en-US" sz="3600" dirty="0" smtClean="0"/>
              <a:t> </a:t>
            </a:r>
            <a:r>
              <a:rPr lang="en-US" sz="3600" dirty="0" err="1" smtClean="0"/>
              <a:t>mà</a:t>
            </a:r>
            <a:r>
              <a:rPr lang="en-US" sz="3600" dirty="0" smtClean="0"/>
              <a:t> </a:t>
            </a:r>
            <a:r>
              <a:rPr lang="en-US" sz="3600" dirty="0" err="1" smtClean="0"/>
              <a:t>nam</a:t>
            </a:r>
            <a:r>
              <a:rPr lang="en-US" sz="3600" dirty="0" smtClean="0"/>
              <a:t> </a:t>
            </a:r>
            <a:r>
              <a:rPr lang="en-US" sz="3600" dirty="0" err="1"/>
              <a:t>châm</a:t>
            </a:r>
            <a:r>
              <a:rPr lang="en-US" sz="3600" dirty="0"/>
              <a:t> </a:t>
            </a:r>
            <a:r>
              <a:rPr lang="en-US" sz="3600" dirty="0" err="1"/>
              <a:t>tác</a:t>
            </a:r>
            <a:r>
              <a:rPr lang="en-US" sz="3600" dirty="0"/>
              <a:t> </a:t>
            </a:r>
            <a:r>
              <a:rPr lang="en-US" sz="3600" dirty="0" err="1"/>
              <a:t>dụng</a:t>
            </a:r>
            <a:r>
              <a:rPr lang="en-US" sz="3600" dirty="0"/>
              <a:t> </a:t>
            </a:r>
            <a:r>
              <a:rPr lang="en-US" sz="3600" dirty="0" err="1"/>
              <a:t>lên</a:t>
            </a:r>
            <a:r>
              <a:rPr lang="en-US" sz="3600" dirty="0"/>
              <a:t> </a:t>
            </a:r>
            <a:r>
              <a:rPr lang="en-US" sz="3600" dirty="0" err="1"/>
              <a:t>viên</a:t>
            </a:r>
            <a:r>
              <a:rPr lang="en-US" sz="3600" dirty="0"/>
              <a:t> </a:t>
            </a:r>
            <a:r>
              <a:rPr lang="en-US" sz="3600" dirty="0" smtClean="0"/>
              <a:t>bi </a:t>
            </a:r>
            <a:r>
              <a:rPr lang="en-US" sz="3600" dirty="0" err="1" smtClean="0"/>
              <a:t>sắt</a:t>
            </a:r>
            <a:r>
              <a:rPr lang="en-US" sz="3600" dirty="0" smtClean="0"/>
              <a:t> </a:t>
            </a:r>
            <a:r>
              <a:rPr lang="en-US" sz="3600" dirty="0" err="1" smtClean="0"/>
              <a:t>và</a:t>
            </a:r>
            <a:r>
              <a:rPr lang="en-US" sz="3600" dirty="0" smtClean="0"/>
              <a:t> </a:t>
            </a:r>
            <a:r>
              <a:rPr lang="en-US" sz="3600" dirty="0" err="1"/>
              <a:t>lực</a:t>
            </a:r>
            <a:r>
              <a:rPr lang="en-US" sz="3600" dirty="0"/>
              <a:t> </a:t>
            </a:r>
            <a:r>
              <a:rPr lang="en-US" sz="3600" dirty="0" err="1" smtClean="0"/>
              <a:t>hút</a:t>
            </a:r>
            <a:r>
              <a:rPr lang="en-US" sz="3600" dirty="0" smtClean="0"/>
              <a:t> </a:t>
            </a:r>
            <a:r>
              <a:rPr lang="en-US" sz="3600" dirty="0" err="1" smtClean="0"/>
              <a:t>của</a:t>
            </a:r>
            <a:r>
              <a:rPr lang="en-US" sz="3600" dirty="0" smtClean="0"/>
              <a:t> </a:t>
            </a:r>
            <a:r>
              <a:rPr lang="en-US" sz="3600" dirty="0" err="1"/>
              <a:t>Trái</a:t>
            </a:r>
            <a:r>
              <a:rPr lang="en-US" sz="3600" dirty="0"/>
              <a:t> </a:t>
            </a:r>
            <a:r>
              <a:rPr lang="en-US" sz="3600" dirty="0" err="1" smtClean="0"/>
              <a:t>Đất</a:t>
            </a:r>
            <a:r>
              <a:rPr lang="en-US" sz="3600" dirty="0" smtClean="0"/>
              <a:t> </a:t>
            </a:r>
            <a:r>
              <a:rPr lang="en-US" sz="3600" dirty="0" err="1"/>
              <a:t>tác</a:t>
            </a:r>
            <a:r>
              <a:rPr lang="en-US" sz="3600" dirty="0"/>
              <a:t> </a:t>
            </a:r>
            <a:r>
              <a:rPr lang="en-US" sz="3600" dirty="0" err="1"/>
              <a:t>dụng</a:t>
            </a:r>
            <a:r>
              <a:rPr lang="en-US" sz="3600" dirty="0"/>
              <a:t> </a:t>
            </a:r>
            <a:r>
              <a:rPr lang="en-US" sz="3600" dirty="0" err="1" smtClean="0"/>
              <a:t>lên</a:t>
            </a:r>
            <a:r>
              <a:rPr lang="en-US" sz="3600" dirty="0" smtClean="0"/>
              <a:t> </a:t>
            </a:r>
            <a:r>
              <a:rPr lang="en-US" sz="3600" dirty="0" err="1"/>
              <a:t>quả</a:t>
            </a:r>
            <a:r>
              <a:rPr lang="en-US" sz="3600" dirty="0"/>
              <a:t> </a:t>
            </a:r>
            <a:r>
              <a:rPr lang="en-US" sz="3600" dirty="0" err="1" smtClean="0"/>
              <a:t>táo</a:t>
            </a:r>
            <a:r>
              <a:rPr lang="en-US" sz="3600" dirty="0" smtClean="0"/>
              <a:t> </a:t>
            </a:r>
            <a:r>
              <a:rPr lang="en-US" sz="3600" dirty="0" err="1" smtClean="0"/>
              <a:t>trong</a:t>
            </a:r>
            <a:r>
              <a:rPr lang="en-US" sz="3600" dirty="0" smtClean="0"/>
              <a:t> </a:t>
            </a:r>
            <a:r>
              <a:rPr lang="en-US" sz="3600" dirty="0" err="1" smtClean="0"/>
              <a:t>quá</a:t>
            </a:r>
            <a:r>
              <a:rPr lang="en-US" sz="3600" dirty="0" smtClean="0"/>
              <a:t> </a:t>
            </a:r>
            <a:r>
              <a:rPr lang="en-US" sz="3600" dirty="0" err="1" smtClean="0"/>
              <a:t>trình</a:t>
            </a:r>
            <a:r>
              <a:rPr lang="en-US" sz="3600" dirty="0" smtClean="0"/>
              <a:t> </a:t>
            </a:r>
            <a:r>
              <a:rPr lang="en-US" sz="3600" dirty="0" err="1" smtClean="0"/>
              <a:t>quả</a:t>
            </a:r>
            <a:r>
              <a:rPr lang="en-US" sz="3600" dirty="0" smtClean="0"/>
              <a:t> </a:t>
            </a:r>
            <a:r>
              <a:rPr lang="en-US" sz="3600" dirty="0" err="1" smtClean="0"/>
              <a:t>táo</a:t>
            </a:r>
            <a:r>
              <a:rPr lang="en-US" sz="3600" dirty="0" smtClean="0"/>
              <a:t> </a:t>
            </a:r>
            <a:r>
              <a:rPr lang="en-US" sz="3600" dirty="0" err="1" smtClean="0"/>
              <a:t>chưa</a:t>
            </a:r>
            <a:r>
              <a:rPr lang="en-US" sz="3600" dirty="0" smtClean="0"/>
              <a:t> </a:t>
            </a:r>
            <a:r>
              <a:rPr lang="en-US" sz="3600" dirty="0" err="1" smtClean="0"/>
              <a:t>chạm</a:t>
            </a:r>
            <a:r>
              <a:rPr lang="en-US" sz="3600" dirty="0" smtClean="0"/>
              <a:t> </a:t>
            </a:r>
            <a:r>
              <a:rPr lang="en-US" sz="3600" dirty="0" err="1" smtClean="0"/>
              <a:t>đất</a:t>
            </a:r>
            <a:r>
              <a:rPr lang="en-US" sz="3600" dirty="0" smtClean="0"/>
              <a:t> </a:t>
            </a:r>
            <a:r>
              <a:rPr lang="en-US" sz="3600" dirty="0" err="1" smtClean="0"/>
              <a:t>được</a:t>
            </a:r>
            <a:r>
              <a:rPr lang="en-US" sz="3600" dirty="0" smtClean="0"/>
              <a:t> </a:t>
            </a:r>
            <a:r>
              <a:rPr lang="en-US" sz="3600" dirty="0" err="1" smtClean="0"/>
              <a:t>gọi</a:t>
            </a:r>
            <a:r>
              <a:rPr lang="en-US" sz="3600" dirty="0" smtClean="0"/>
              <a:t> </a:t>
            </a:r>
            <a:r>
              <a:rPr lang="en-US" sz="3600" dirty="0" err="1" smtClean="0"/>
              <a:t>là</a:t>
            </a:r>
            <a:r>
              <a:rPr lang="en-US" sz="3600" dirty="0" smtClean="0"/>
              <a:t> </a:t>
            </a:r>
            <a:r>
              <a:rPr lang="en-US" sz="3600" dirty="0" err="1" smtClean="0"/>
              <a:t>lực</a:t>
            </a:r>
            <a:r>
              <a:rPr lang="en-US" sz="3600" dirty="0" smtClean="0"/>
              <a:t> </a:t>
            </a:r>
            <a:r>
              <a:rPr lang="en-US" sz="3600" dirty="0" err="1"/>
              <a:t>không</a:t>
            </a:r>
            <a:r>
              <a:rPr lang="en-US" sz="3600" dirty="0"/>
              <a:t> </a:t>
            </a:r>
            <a:r>
              <a:rPr lang="en-US" sz="3600" dirty="0" err="1"/>
              <a:t>tiếp</a:t>
            </a:r>
            <a:r>
              <a:rPr lang="en-US" sz="3600" dirty="0"/>
              <a:t> </a:t>
            </a:r>
            <a:r>
              <a:rPr lang="en-US" sz="3600" dirty="0" err="1" smtClean="0"/>
              <a:t>xúc</a:t>
            </a:r>
            <a:r>
              <a:rPr lang="en-US" sz="3600" dirty="0" smtClean="0"/>
              <a:t>.</a:t>
            </a:r>
            <a:endParaRPr lang="en-US" sz="3600" dirty="0"/>
          </a:p>
        </p:txBody>
      </p:sp>
    </p:spTree>
    <p:extLst>
      <p:ext uri="{BB962C8B-B14F-4D97-AF65-F5344CB8AC3E}">
        <p14:creationId xmlns:p14="http://schemas.microsoft.com/office/powerpoint/2010/main" val="28049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D87C11-4D4C-420C-BC71-6AB2F25AC141}"/>
              </a:ext>
            </a:extLst>
          </p:cNvPr>
          <p:cNvPicPr>
            <a:picLocks noChangeAspect="1"/>
          </p:cNvPicPr>
          <p:nvPr/>
        </p:nvPicPr>
        <p:blipFill>
          <a:blip r:embed="rId3"/>
          <a:stretch>
            <a:fillRect/>
          </a:stretch>
        </p:blipFill>
        <p:spPr>
          <a:xfrm>
            <a:off x="55789" y="-22825"/>
            <a:ext cx="11838214" cy="1884282"/>
          </a:xfrm>
          <a:prstGeom prst="rect">
            <a:avLst/>
          </a:prstGeom>
        </p:spPr>
      </p:pic>
      <p:pic>
        <p:nvPicPr>
          <p:cNvPr id="44038" name="图片 44037" descr="1-34"/>
          <p:cNvPicPr>
            <a:picLocks noChangeAspect="1"/>
          </p:cNvPicPr>
          <p:nvPr/>
        </p:nvPicPr>
        <p:blipFill>
          <a:blip r:embed="rId4"/>
          <a:stretch>
            <a:fillRect/>
          </a:stretch>
        </p:blipFill>
        <p:spPr>
          <a:xfrm>
            <a:off x="24447" y="2874639"/>
            <a:ext cx="3760468" cy="3983362"/>
          </a:xfrm>
          <a:prstGeom prst="rect">
            <a:avLst/>
          </a:prstGeom>
          <a:noFill/>
          <a:ln w="9525">
            <a:noFill/>
          </a:ln>
        </p:spPr>
      </p:pic>
      <p:pic>
        <p:nvPicPr>
          <p:cNvPr id="44039" name="图片 44038" descr="1-33"/>
          <p:cNvPicPr>
            <a:picLocks noChangeAspect="1"/>
          </p:cNvPicPr>
          <p:nvPr/>
        </p:nvPicPr>
        <p:blipFill>
          <a:blip r:embed="rId5"/>
          <a:stretch>
            <a:fillRect/>
          </a:stretch>
        </p:blipFill>
        <p:spPr>
          <a:xfrm rot="303119">
            <a:off x="8853016" y="864257"/>
            <a:ext cx="2805702" cy="6000119"/>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2735926" y="1516457"/>
            <a:ext cx="5885919" cy="5804799"/>
          </a:xfrm>
          <a:prstGeom prst="rect">
            <a:avLst/>
          </a:prstGeom>
          <a:noFill/>
          <a:ln w="9525">
            <a:noFill/>
          </a:ln>
        </p:spPr>
      </p:pic>
      <p:sp>
        <p:nvSpPr>
          <p:cNvPr id="6" name="TextBox 5">
            <a:extLst>
              <a:ext uri="{FF2B5EF4-FFF2-40B4-BE49-F238E27FC236}">
                <a16:creationId xmlns:a16="http://schemas.microsoft.com/office/drawing/2014/main" id="{21F25039-ED3D-4FBA-93DE-9F34C7FEC273}"/>
              </a:ext>
            </a:extLst>
          </p:cNvPr>
          <p:cNvSpPr txBox="1"/>
          <p:nvPr/>
        </p:nvSpPr>
        <p:spPr>
          <a:xfrm>
            <a:off x="3313247" y="3295471"/>
            <a:ext cx="4057937" cy="2677656"/>
          </a:xfrm>
          <a:prstGeom prst="rect">
            <a:avLst/>
          </a:prstGeom>
          <a:noFill/>
        </p:spPr>
        <p:txBody>
          <a:bodyPr wrap="square">
            <a:spAutoFit/>
          </a:bodyPr>
          <a:lstStyle/>
          <a:p>
            <a:r>
              <a:rPr lang="en-US" sz="2800" dirty="0" err="1" smtClean="0">
                <a:solidFill>
                  <a:srgbClr val="000000"/>
                </a:solidFill>
                <a:effectLst/>
                <a:latin typeface="Times New Roman" panose="02020603050405020304" pitchFamily="18" charset="0"/>
                <a:ea typeface="Calibri" panose="020F0502020204030204" pitchFamily="34" charset="0"/>
              </a:rPr>
              <a:t>Lực</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không</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lực</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không</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chịu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lực</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p>
        </p:txBody>
      </p:sp>
      <p:sp>
        <p:nvSpPr>
          <p:cNvPr id="8" name="TextBox 7">
            <a:extLst>
              <a:ext uri="{FF2B5EF4-FFF2-40B4-BE49-F238E27FC236}">
                <a16:creationId xmlns:a16="http://schemas.microsoft.com/office/drawing/2014/main" id="{13AB56A1-4C34-4B92-82EB-58D9257B7829}"/>
              </a:ext>
            </a:extLst>
          </p:cNvPr>
          <p:cNvSpPr txBox="1"/>
          <p:nvPr/>
        </p:nvSpPr>
        <p:spPr>
          <a:xfrm>
            <a:off x="9483638" y="1674310"/>
            <a:ext cx="1751967" cy="1200329"/>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LỰC  KHÔNG </a:t>
            </a:r>
          </a:p>
          <a:p>
            <a:pPr algn="ctr"/>
            <a:r>
              <a:rPr lang="en-US" sz="2400" b="1" dirty="0">
                <a:solidFill>
                  <a:srgbClr val="FF0000"/>
                </a:solidFill>
                <a:latin typeface="Times New Roman" panose="02020603050405020304" pitchFamily="18" charset="0"/>
                <a:cs typeface="Times New Roman" panose="02020603050405020304" pitchFamily="18" charset="0"/>
              </a:rPr>
              <a:t>TIẾP XÚC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6" y="-223935"/>
            <a:ext cx="6695233" cy="5108614"/>
          </a:xfrm>
          <a:prstGeom prst="rect">
            <a:avLst/>
          </a:prstGeom>
        </p:spPr>
      </p:pic>
      <p:grpSp>
        <p:nvGrpSpPr>
          <p:cNvPr id="7" name="Group 6"/>
          <p:cNvGrpSpPr/>
          <p:nvPr/>
        </p:nvGrpSpPr>
        <p:grpSpPr>
          <a:xfrm>
            <a:off x="6284688" y="0"/>
            <a:ext cx="6587411" cy="4675947"/>
            <a:chOff x="4113402" y="1550441"/>
            <a:chExt cx="4380564" cy="385596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13" name="Rectangle 12"/>
          <p:cNvSpPr/>
          <p:nvPr/>
        </p:nvSpPr>
        <p:spPr>
          <a:xfrm>
            <a:off x="295475" y="5248435"/>
            <a:ext cx="11613498" cy="1446550"/>
          </a:xfrm>
          <a:prstGeom prst="rect">
            <a:avLst/>
          </a:prstGeom>
        </p:spPr>
        <p:txBody>
          <a:bodyPr wrap="square">
            <a:spAutoFit/>
          </a:bodyPr>
          <a:lstStyle/>
          <a:p>
            <a:pPr lvl="0"/>
            <a:r>
              <a:rPr lang="en-US" sz="4400" dirty="0"/>
              <a:t>Theo </a:t>
            </a:r>
            <a:r>
              <a:rPr lang="en-US" sz="4400" dirty="0" err="1"/>
              <a:t>em</a:t>
            </a:r>
            <a:r>
              <a:rPr lang="en-US" sz="4400" dirty="0"/>
              <a:t>, </a:t>
            </a:r>
            <a:r>
              <a:rPr lang="en-US" sz="4400" dirty="0" err="1"/>
              <a:t>có</a:t>
            </a:r>
            <a:r>
              <a:rPr lang="en-US" sz="4400" dirty="0"/>
              <a:t> </a:t>
            </a:r>
            <a:r>
              <a:rPr lang="en-US" sz="4400" dirty="0" err="1"/>
              <a:t>sự</a:t>
            </a:r>
            <a:r>
              <a:rPr lang="en-US" sz="4400" dirty="0"/>
              <a:t> </a:t>
            </a:r>
            <a:r>
              <a:rPr lang="en-US" sz="4400" dirty="0" err="1"/>
              <a:t>khác</a:t>
            </a:r>
            <a:r>
              <a:rPr lang="en-US" sz="4400" dirty="0"/>
              <a:t> </a:t>
            </a:r>
            <a:r>
              <a:rPr lang="en-US" sz="4400" dirty="0" err="1"/>
              <a:t>biệt</a:t>
            </a:r>
            <a:r>
              <a:rPr lang="en-US" sz="4400" dirty="0"/>
              <a:t> </a:t>
            </a:r>
            <a:r>
              <a:rPr lang="en-US" sz="4400" dirty="0" err="1"/>
              <a:t>nào</a:t>
            </a:r>
            <a:r>
              <a:rPr lang="en-US" sz="4400" dirty="0"/>
              <a:t> </a:t>
            </a:r>
            <a:r>
              <a:rPr lang="en-US" sz="4400" dirty="0" err="1"/>
              <a:t>về</a:t>
            </a:r>
            <a:r>
              <a:rPr lang="en-US" sz="4400" dirty="0"/>
              <a:t> </a:t>
            </a:r>
            <a:r>
              <a:rPr lang="en-US" sz="4400" dirty="0" err="1"/>
              <a:t>các</a:t>
            </a:r>
            <a:r>
              <a:rPr lang="en-US" sz="4400" dirty="0"/>
              <a:t> </a:t>
            </a:r>
            <a:r>
              <a:rPr lang="en-US" sz="4400" dirty="0" err="1"/>
              <a:t>lực</a:t>
            </a:r>
            <a:r>
              <a:rPr lang="en-US" sz="4400" dirty="0"/>
              <a:t> </a:t>
            </a:r>
            <a:r>
              <a:rPr lang="en-US" sz="4400" dirty="0" err="1"/>
              <a:t>tác</a:t>
            </a:r>
            <a:r>
              <a:rPr lang="en-US" sz="4400" dirty="0"/>
              <a:t> </a:t>
            </a:r>
            <a:r>
              <a:rPr lang="en-US" sz="4400" dirty="0" err="1"/>
              <a:t>dụng</a:t>
            </a:r>
            <a:r>
              <a:rPr lang="en-US" sz="4400" dirty="0"/>
              <a:t> </a:t>
            </a:r>
            <a:r>
              <a:rPr lang="en-US" sz="4400" dirty="0" err="1"/>
              <a:t>được</a:t>
            </a:r>
            <a:r>
              <a:rPr lang="en-US" sz="4400" dirty="0"/>
              <a:t> minh </a:t>
            </a:r>
            <a:r>
              <a:rPr lang="en-US" sz="4400" dirty="0" err="1"/>
              <a:t>họa</a:t>
            </a:r>
            <a:r>
              <a:rPr lang="en-US" sz="4400" dirty="0"/>
              <a:t> ở </a:t>
            </a:r>
            <a:r>
              <a:rPr lang="en-US" sz="4400" dirty="0" err="1"/>
              <a:t>hình</a:t>
            </a:r>
            <a:r>
              <a:rPr lang="en-US" sz="4400" dirty="0"/>
              <a:t> 38.1a </a:t>
            </a:r>
            <a:r>
              <a:rPr lang="en-US" sz="4400" dirty="0" err="1"/>
              <a:t>và</a:t>
            </a:r>
            <a:r>
              <a:rPr lang="en-US" sz="4400" dirty="0"/>
              <a:t> 38.2</a:t>
            </a:r>
            <a:r>
              <a:rPr lang="en-US" sz="4400" dirty="0" smtClean="0"/>
              <a:t>?</a:t>
            </a:r>
            <a:endParaRPr lang="en-US" sz="4400" dirty="0"/>
          </a:p>
        </p:txBody>
      </p:sp>
      <p:sp>
        <p:nvSpPr>
          <p:cNvPr id="14" name="Rectangle 13"/>
          <p:cNvSpPr/>
          <p:nvPr/>
        </p:nvSpPr>
        <p:spPr>
          <a:xfrm>
            <a:off x="196979" y="4537633"/>
            <a:ext cx="6176869" cy="2308324"/>
          </a:xfrm>
          <a:prstGeom prst="rect">
            <a:avLst/>
          </a:prstGeom>
        </p:spPr>
        <p:txBody>
          <a:bodyPr wrap="square">
            <a:spAutoFit/>
          </a:bodyPr>
          <a:lstStyle/>
          <a:p>
            <a:r>
              <a:rPr lang="en-US" sz="3600" dirty="0" err="1"/>
              <a:t>Sự</a:t>
            </a:r>
            <a:r>
              <a:rPr lang="en-US" sz="3600" dirty="0"/>
              <a:t> </a:t>
            </a:r>
            <a:r>
              <a:rPr lang="en-US" sz="3600" dirty="0" err="1"/>
              <a:t>khác</a:t>
            </a:r>
            <a:r>
              <a:rPr lang="en-US" sz="3600" dirty="0"/>
              <a:t> </a:t>
            </a:r>
            <a:r>
              <a:rPr lang="en-US" sz="3600" dirty="0" err="1"/>
              <a:t>biệt</a:t>
            </a:r>
            <a:r>
              <a:rPr lang="en-US" sz="3600" dirty="0"/>
              <a:t> </a:t>
            </a:r>
            <a:r>
              <a:rPr lang="en-US" sz="3600" dirty="0" err="1"/>
              <a:t>giữa</a:t>
            </a:r>
            <a:r>
              <a:rPr lang="en-US" sz="3600" dirty="0"/>
              <a:t> </a:t>
            </a:r>
            <a:r>
              <a:rPr lang="en-US" sz="3600" dirty="0" err="1"/>
              <a:t>hai</a:t>
            </a:r>
            <a:r>
              <a:rPr lang="en-US" sz="3600" dirty="0"/>
              <a:t> </a:t>
            </a:r>
            <a:r>
              <a:rPr lang="en-US" sz="3600" dirty="0" err="1"/>
              <a:t>hình</a:t>
            </a:r>
            <a:r>
              <a:rPr lang="en-US" sz="3600" dirty="0"/>
              <a:t> </a:t>
            </a:r>
            <a:r>
              <a:rPr lang="en-US" sz="3600" dirty="0" err="1"/>
              <a:t>là</a:t>
            </a:r>
            <a:r>
              <a:rPr lang="en-US" sz="3600" dirty="0"/>
              <a:t>:</a:t>
            </a:r>
          </a:p>
          <a:p>
            <a:pPr lvl="0"/>
            <a:r>
              <a:rPr lang="en-US" sz="3600" dirty="0"/>
              <a:t>- </a:t>
            </a:r>
            <a:r>
              <a:rPr lang="en-US" sz="3600" dirty="0" err="1"/>
              <a:t>Hình</a:t>
            </a:r>
            <a:r>
              <a:rPr lang="en-US" sz="3600" dirty="0"/>
              <a:t> 38.1a: </a:t>
            </a:r>
            <a:r>
              <a:rPr lang="en-US" sz="3600" dirty="0" err="1" smtClean="0"/>
              <a:t>Vật</a:t>
            </a:r>
            <a:r>
              <a:rPr lang="en-US" sz="3600" dirty="0" smtClean="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vật</a:t>
            </a:r>
            <a:r>
              <a:rPr lang="en-US" sz="3600" dirty="0"/>
              <a:t> </a:t>
            </a:r>
            <a:r>
              <a:rPr lang="en-US" sz="3600" dirty="0" err="1"/>
              <a:t>chịu</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a:t>
            </a:r>
          </a:p>
        </p:txBody>
      </p:sp>
      <p:sp>
        <p:nvSpPr>
          <p:cNvPr id="15" name="Rectangle 14"/>
          <p:cNvSpPr/>
          <p:nvPr/>
        </p:nvSpPr>
        <p:spPr>
          <a:xfrm>
            <a:off x="6515970" y="4905660"/>
            <a:ext cx="5277923" cy="1754326"/>
          </a:xfrm>
          <a:prstGeom prst="rect">
            <a:avLst/>
          </a:prstGeom>
        </p:spPr>
        <p:txBody>
          <a:bodyPr wrap="square">
            <a:spAutoFit/>
          </a:bodyPr>
          <a:lstStyle/>
          <a:p>
            <a:pPr lvl="0"/>
            <a:r>
              <a:rPr lang="en-US" sz="3600" dirty="0"/>
              <a:t>Ở </a:t>
            </a:r>
            <a:r>
              <a:rPr lang="en-US" sz="3600" dirty="0" err="1"/>
              <a:t>hình</a:t>
            </a:r>
            <a:r>
              <a:rPr lang="en-US" sz="3600" dirty="0"/>
              <a:t> 38.2: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 </a:t>
            </a:r>
            <a:r>
              <a:rPr lang="en-US" sz="3600" dirty="0" err="1"/>
              <a:t>không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vật</a:t>
            </a:r>
            <a:r>
              <a:rPr lang="en-US" sz="3600" dirty="0"/>
              <a:t> </a:t>
            </a:r>
            <a:r>
              <a:rPr lang="en-US" sz="3600" dirty="0" err="1"/>
              <a:t>chịu</a:t>
            </a:r>
            <a:r>
              <a:rPr lang="en-US" sz="3600" dirty="0"/>
              <a:t> </a:t>
            </a:r>
            <a:r>
              <a:rPr lang="en-US" sz="3600" dirty="0" err="1"/>
              <a:t>lực</a:t>
            </a:r>
            <a:r>
              <a:rPr lang="en-US" sz="3600" dirty="0"/>
              <a:t> </a:t>
            </a:r>
            <a:r>
              <a:rPr lang="en-US" sz="3600" dirty="0" err="1"/>
              <a:t>tác</a:t>
            </a:r>
            <a:r>
              <a:rPr lang="en-US" sz="3600" dirty="0"/>
              <a:t> </a:t>
            </a:r>
            <a:r>
              <a:rPr lang="en-US" sz="3600" dirty="0" err="1" smtClean="0"/>
              <a:t>dụng</a:t>
            </a:r>
            <a:r>
              <a:rPr lang="en-US" sz="3600" dirty="0" smtClean="0"/>
              <a:t>.</a:t>
            </a:r>
            <a:endParaRPr lang="en-US" sz="3600" dirty="0"/>
          </a:p>
        </p:txBody>
      </p:sp>
    </p:spTree>
    <p:extLst>
      <p:ext uri="{BB962C8B-B14F-4D97-AF65-F5344CB8AC3E}">
        <p14:creationId xmlns:p14="http://schemas.microsoft.com/office/powerpoint/2010/main" val="2321286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iterate type="lt">
                                    <p:tmPct val="0"/>
                                  </p:iterate>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iterate type="lt">
                                    <p:tmPct val="10000"/>
                                  </p:iterate>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iterate type="lt">
                                    <p:tmPct val="10000"/>
                                  </p:iterate>
                                  <p:childTnLst>
                                    <p:set>
                                      <p:cBhvr>
                                        <p:cTn id="39" dur="1" fill="hold">
                                          <p:stCondLst>
                                            <p:cond delay="0"/>
                                          </p:stCondLst>
                                        </p:cTn>
                                        <p:tgtEl>
                                          <p:spTgt spid="14">
                                            <p:txEl>
                                              <p:pRg st="1" end="1"/>
                                            </p:txEl>
                                          </p:spTgt>
                                        </p:tgtEl>
                                        <p:attrNameLst>
                                          <p:attrName>style.visibility</p:attrName>
                                        </p:attrNameLst>
                                      </p:cBhvr>
                                      <p:to>
                                        <p:strVal val="visible"/>
                                      </p:to>
                                    </p:set>
                                    <p:anim calcmode="lin" valueType="num">
                                      <p:cBhvr>
                                        <p:cTn id="40"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iterate type="lt">
                                    <p:tmPct val="10000"/>
                                  </p:iterate>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p:cTn id="4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 y="-18663"/>
            <a:ext cx="12002279" cy="6858000"/>
          </a:xfrm>
          <a:prstGeom prst="rect">
            <a:avLst/>
          </a:prstGeom>
        </p:spPr>
      </p:pic>
      <p:grpSp>
        <p:nvGrpSpPr>
          <p:cNvPr id="7" name="Group 6"/>
          <p:cNvGrpSpPr/>
          <p:nvPr/>
        </p:nvGrpSpPr>
        <p:grpSpPr>
          <a:xfrm>
            <a:off x="1373766" y="1148905"/>
            <a:ext cx="10539248" cy="3239444"/>
            <a:chOff x="-1238805" y="2958258"/>
            <a:chExt cx="10539248" cy="2765299"/>
          </a:xfrm>
        </p:grpSpPr>
        <p:pic>
          <p:nvPicPr>
            <p:cNvPr id="6" name="图片 71689" descr="10"/>
            <p:cNvPicPr>
              <a:picLocks noChangeAspect="1"/>
            </p:cNvPicPr>
            <p:nvPr/>
          </p:nvPicPr>
          <p:blipFill>
            <a:blip r:embed="rId3"/>
            <a:stretch>
              <a:fillRect/>
            </a:stretch>
          </p:blipFill>
          <p:spPr>
            <a:xfrm>
              <a:off x="-1238805" y="2958258"/>
              <a:ext cx="10539248" cy="2765299"/>
            </a:xfrm>
            <a:prstGeom prst="rect">
              <a:avLst/>
            </a:prstGeom>
            <a:noFill/>
            <a:ln w="9525">
              <a:noFill/>
            </a:ln>
          </p:spPr>
        </p:pic>
        <p:sp>
          <p:nvSpPr>
            <p:cNvPr id="4" name="Rectangle 3"/>
            <p:cNvSpPr/>
            <p:nvPr/>
          </p:nvSpPr>
          <p:spPr>
            <a:xfrm>
              <a:off x="-597165" y="3341768"/>
              <a:ext cx="9703837" cy="1446550"/>
            </a:xfrm>
            <a:prstGeom prst="rect">
              <a:avLst/>
            </a:prstGeom>
          </p:spPr>
          <p:txBody>
            <a:bodyPr wrap="square">
              <a:spAutoFit/>
            </a:bodyPr>
            <a:lstStyle/>
            <a:p>
              <a:pPr algn="just"/>
              <a:r>
                <a:rPr lang="vi-VN" sz="4400" dirty="0"/>
                <a:t>Em hãy tìm các ví dụ về lực không tiếp xúc trong đời sống</a:t>
              </a:r>
              <a:r>
                <a:rPr lang="vi-VN" sz="4400" dirty="0" smtClean="0"/>
                <a:t>?</a:t>
              </a:r>
              <a:endParaRPr lang="en-US" sz="4400" dirty="0"/>
            </a:p>
          </p:txBody>
        </p:sp>
      </p:grpSp>
      <p:pic>
        <p:nvPicPr>
          <p:cNvPr id="10" name="图片 71689" descr="10"/>
          <p:cNvPicPr>
            <a:picLocks noChangeAspect="1"/>
          </p:cNvPicPr>
          <p:nvPr/>
        </p:nvPicPr>
        <p:blipFill>
          <a:blip r:embed="rId3"/>
          <a:stretch>
            <a:fillRect/>
          </a:stretch>
        </p:blipFill>
        <p:spPr>
          <a:xfrm>
            <a:off x="108387" y="-487807"/>
            <a:ext cx="12065420" cy="7159199"/>
          </a:xfrm>
          <a:prstGeom prst="rect">
            <a:avLst/>
          </a:prstGeom>
          <a:noFill/>
          <a:ln w="9525">
            <a:noFill/>
          </a:ln>
        </p:spPr>
      </p:pic>
      <p:sp>
        <p:nvSpPr>
          <p:cNvPr id="13" name="Rectangle 12"/>
          <p:cNvSpPr/>
          <p:nvPr/>
        </p:nvSpPr>
        <p:spPr>
          <a:xfrm>
            <a:off x="597159" y="-2241"/>
            <a:ext cx="10860834" cy="1200329"/>
          </a:xfrm>
          <a:prstGeom prst="rect">
            <a:avLst/>
          </a:prstGeom>
        </p:spPr>
        <p:txBody>
          <a:bodyPr wrap="square">
            <a:spAutoFit/>
          </a:bodyPr>
          <a:lstStyle/>
          <a:p>
            <a:r>
              <a:rPr lang="en-US" sz="3600" dirty="0"/>
              <a:t>+ </a:t>
            </a:r>
            <a:r>
              <a:rPr lang="en-US" sz="3600" dirty="0" err="1"/>
              <a:t>Máy</a:t>
            </a:r>
            <a:r>
              <a:rPr lang="en-US" sz="3600" dirty="0"/>
              <a:t> </a:t>
            </a:r>
            <a:r>
              <a:rPr lang="en-US" sz="3600" dirty="0" err="1"/>
              <a:t>sấy</a:t>
            </a:r>
            <a:r>
              <a:rPr lang="en-US" sz="3600" dirty="0"/>
              <a:t> </a:t>
            </a:r>
            <a:r>
              <a:rPr lang="en-US" sz="3600" dirty="0" err="1"/>
              <a:t>tóc</a:t>
            </a:r>
            <a:r>
              <a:rPr lang="en-US" sz="3600" dirty="0"/>
              <a:t> </a:t>
            </a:r>
            <a:r>
              <a:rPr lang="en-US" sz="3600" dirty="0" err="1"/>
              <a:t>tác</a:t>
            </a:r>
            <a:r>
              <a:rPr lang="en-US" sz="3600" dirty="0"/>
              <a:t> </a:t>
            </a:r>
            <a:r>
              <a:rPr lang="en-US" sz="3600" dirty="0" err="1"/>
              <a:t>dụng</a:t>
            </a:r>
            <a:r>
              <a:rPr lang="en-US" sz="3600" dirty="0"/>
              <a:t> </a:t>
            </a:r>
            <a:r>
              <a:rPr lang="en-US" sz="3600" dirty="0" err="1"/>
              <a:t>lực</a:t>
            </a:r>
            <a:r>
              <a:rPr lang="en-US" sz="3600" dirty="0"/>
              <a:t> </a:t>
            </a:r>
            <a:r>
              <a:rPr lang="en-US" sz="3600" dirty="0" err="1"/>
              <a:t>thổi</a:t>
            </a:r>
            <a:r>
              <a:rPr lang="en-US" sz="3600" dirty="0"/>
              <a:t> bay </a:t>
            </a:r>
            <a:r>
              <a:rPr lang="en-US" sz="3600" dirty="0" err="1"/>
              <a:t>được</a:t>
            </a:r>
            <a:r>
              <a:rPr lang="en-US" sz="3600" dirty="0"/>
              <a:t> </a:t>
            </a:r>
            <a:r>
              <a:rPr lang="en-US" sz="3600" dirty="0" err="1"/>
              <a:t>các</a:t>
            </a:r>
            <a:r>
              <a:rPr lang="en-US" sz="3600" dirty="0"/>
              <a:t> </a:t>
            </a:r>
            <a:r>
              <a:rPr lang="en-US" sz="3600" dirty="0" err="1"/>
              <a:t>mẩu</a:t>
            </a:r>
            <a:r>
              <a:rPr lang="en-US" sz="3600" dirty="0"/>
              <a:t> </a:t>
            </a:r>
            <a:r>
              <a:rPr lang="en-US" sz="3600" dirty="0" err="1"/>
              <a:t>giấy</a:t>
            </a:r>
            <a:r>
              <a:rPr lang="en-US" sz="3600" dirty="0"/>
              <a:t> </a:t>
            </a:r>
            <a:r>
              <a:rPr lang="en-US" sz="3600" dirty="0" err="1"/>
              <a:t>đặt</a:t>
            </a:r>
            <a:r>
              <a:rPr lang="en-US" sz="3600" dirty="0"/>
              <a:t> </a:t>
            </a:r>
            <a:r>
              <a:rPr lang="en-US" sz="3600" dirty="0" err="1"/>
              <a:t>trên</a:t>
            </a:r>
            <a:r>
              <a:rPr lang="en-US" sz="3600" dirty="0"/>
              <a:t> </a:t>
            </a:r>
            <a:r>
              <a:rPr lang="en-US" sz="3600" dirty="0" err="1"/>
              <a:t>bàn</a:t>
            </a:r>
            <a:r>
              <a:rPr lang="en-US" sz="3600" dirty="0"/>
              <a:t>.</a:t>
            </a:r>
          </a:p>
        </p:txBody>
      </p:sp>
      <p:sp>
        <p:nvSpPr>
          <p:cNvPr id="14" name="Rectangle 13"/>
          <p:cNvSpPr/>
          <p:nvPr/>
        </p:nvSpPr>
        <p:spPr>
          <a:xfrm>
            <a:off x="523602" y="1489675"/>
            <a:ext cx="10860834" cy="646331"/>
          </a:xfrm>
          <a:prstGeom prst="rect">
            <a:avLst/>
          </a:prstGeom>
        </p:spPr>
        <p:txBody>
          <a:bodyPr wrap="square">
            <a:spAutoFit/>
          </a:bodyPr>
          <a:lstStyle/>
          <a:p>
            <a:r>
              <a:rPr lang="en-US" sz="3600" dirty="0"/>
              <a:t>+ </a:t>
            </a:r>
            <a:r>
              <a:rPr lang="en-US" sz="3600" dirty="0" err="1"/>
              <a:t>Mẩu</a:t>
            </a:r>
            <a:r>
              <a:rPr lang="en-US" sz="3600" dirty="0"/>
              <a:t> </a:t>
            </a:r>
            <a:r>
              <a:rPr lang="en-US" sz="3600" dirty="0" err="1"/>
              <a:t>sắt</a:t>
            </a:r>
            <a:r>
              <a:rPr lang="en-US" sz="3600" dirty="0"/>
              <a:t> </a:t>
            </a:r>
            <a:r>
              <a:rPr lang="en-US" sz="3600" dirty="0" err="1"/>
              <a:t>bị</a:t>
            </a:r>
            <a:r>
              <a:rPr lang="en-US" sz="3600" dirty="0"/>
              <a:t> </a:t>
            </a:r>
            <a:r>
              <a:rPr lang="en-US" sz="3600" dirty="0" err="1"/>
              <a:t>cục</a:t>
            </a:r>
            <a:r>
              <a:rPr lang="en-US" sz="3600" dirty="0"/>
              <a:t> </a:t>
            </a:r>
            <a:r>
              <a:rPr lang="en-US" sz="3600" dirty="0" err="1"/>
              <a:t>nam</a:t>
            </a:r>
            <a:r>
              <a:rPr lang="en-US" sz="3600" dirty="0"/>
              <a:t> </a:t>
            </a:r>
            <a:r>
              <a:rPr lang="en-US" sz="3600" dirty="0" err="1"/>
              <a:t>châm</a:t>
            </a:r>
            <a:r>
              <a:rPr lang="en-US" sz="3600" dirty="0"/>
              <a:t> </a:t>
            </a:r>
            <a:r>
              <a:rPr lang="en-US" sz="3600" dirty="0" err="1"/>
              <a:t>hút</a:t>
            </a:r>
            <a:r>
              <a:rPr lang="en-US" sz="3600" dirty="0"/>
              <a:t> </a:t>
            </a:r>
            <a:r>
              <a:rPr lang="en-US" sz="3600" dirty="0" err="1"/>
              <a:t>khi</a:t>
            </a:r>
            <a:r>
              <a:rPr lang="en-US" sz="3600" dirty="0"/>
              <a:t> </a:t>
            </a:r>
            <a:r>
              <a:rPr lang="en-US" sz="3600" dirty="0" err="1"/>
              <a:t>đưa</a:t>
            </a:r>
            <a:r>
              <a:rPr lang="en-US" sz="3600" dirty="0"/>
              <a:t> </a:t>
            </a:r>
            <a:r>
              <a:rPr lang="en-US" sz="3600" dirty="0" err="1"/>
              <a:t>lại</a:t>
            </a:r>
            <a:r>
              <a:rPr lang="en-US" sz="3600" dirty="0"/>
              <a:t> </a:t>
            </a:r>
            <a:r>
              <a:rPr lang="en-US" sz="3600" dirty="0" err="1"/>
              <a:t>gần</a:t>
            </a:r>
            <a:r>
              <a:rPr lang="en-US" sz="3600" dirty="0"/>
              <a:t>.</a:t>
            </a:r>
          </a:p>
        </p:txBody>
      </p:sp>
      <p:sp>
        <p:nvSpPr>
          <p:cNvPr id="15" name="Rectangle 14"/>
          <p:cNvSpPr/>
          <p:nvPr/>
        </p:nvSpPr>
        <p:spPr>
          <a:xfrm>
            <a:off x="562949" y="2445462"/>
            <a:ext cx="10860834" cy="646331"/>
          </a:xfrm>
          <a:prstGeom prst="rect">
            <a:avLst/>
          </a:prstGeom>
        </p:spPr>
        <p:txBody>
          <a:bodyPr wrap="square">
            <a:spAutoFit/>
          </a:bodyPr>
          <a:lstStyle/>
          <a:p>
            <a:r>
              <a:rPr lang="en-US" sz="3600" dirty="0"/>
              <a:t>+ </a:t>
            </a:r>
            <a:r>
              <a:rPr lang="en-US" sz="3600" dirty="0" err="1"/>
              <a:t>Các</a:t>
            </a:r>
            <a:r>
              <a:rPr lang="en-US" sz="3600" dirty="0"/>
              <a:t> </a:t>
            </a:r>
            <a:r>
              <a:rPr lang="en-US" sz="3600" dirty="0" err="1"/>
              <a:t>hạt</a:t>
            </a:r>
            <a:r>
              <a:rPr lang="en-US" sz="3600" dirty="0"/>
              <a:t> </a:t>
            </a:r>
            <a:r>
              <a:rPr lang="en-US" sz="3600" dirty="0" err="1"/>
              <a:t>mưa</a:t>
            </a:r>
            <a:r>
              <a:rPr lang="en-US" sz="3600" dirty="0"/>
              <a:t> </a:t>
            </a:r>
            <a:r>
              <a:rPr lang="en-US" sz="3600" dirty="0" err="1"/>
              <a:t>rơi</a:t>
            </a:r>
            <a:r>
              <a:rPr lang="en-US" sz="3600" dirty="0"/>
              <a:t> </a:t>
            </a:r>
            <a:r>
              <a:rPr lang="en-US" sz="3600" dirty="0" err="1"/>
              <a:t>xuống</a:t>
            </a:r>
            <a:r>
              <a:rPr lang="en-US" sz="3600" dirty="0"/>
              <a:t> </a:t>
            </a:r>
            <a:r>
              <a:rPr lang="en-US" sz="3600" dirty="0" err="1"/>
              <a:t>đo</a:t>
            </a:r>
            <a:r>
              <a:rPr lang="en-US" sz="3600" dirty="0"/>
              <a:t> </a:t>
            </a:r>
            <a:r>
              <a:rPr lang="en-US" sz="3600" dirty="0" err="1"/>
              <a:t>bị</a:t>
            </a:r>
            <a:r>
              <a:rPr lang="en-US" sz="3600" dirty="0"/>
              <a:t> </a:t>
            </a:r>
            <a:r>
              <a:rPr lang="en-US" sz="3600" dirty="0" err="1"/>
              <a:t>Trái</a:t>
            </a:r>
            <a:r>
              <a:rPr lang="en-US" sz="3600" dirty="0"/>
              <a:t> </a:t>
            </a:r>
            <a:r>
              <a:rPr lang="en-US" sz="3600" dirty="0" err="1"/>
              <a:t>Đất</a:t>
            </a:r>
            <a:r>
              <a:rPr lang="en-US" sz="3600" dirty="0"/>
              <a:t> </a:t>
            </a:r>
            <a:r>
              <a:rPr lang="en-US" sz="3600" dirty="0" err="1"/>
              <a:t>hút</a:t>
            </a:r>
            <a:r>
              <a:rPr lang="en-US" sz="3600" dirty="0"/>
              <a:t> </a:t>
            </a:r>
            <a:r>
              <a:rPr lang="en-US" sz="3600" dirty="0" err="1"/>
              <a:t>một</a:t>
            </a:r>
            <a:r>
              <a:rPr lang="en-US" sz="3600" dirty="0"/>
              <a:t> </a:t>
            </a:r>
            <a:r>
              <a:rPr lang="en-US" sz="3600" dirty="0" err="1"/>
              <a:t>lực</a:t>
            </a:r>
            <a:r>
              <a:rPr lang="en-US" sz="3600" dirty="0"/>
              <a:t>.</a:t>
            </a:r>
          </a:p>
        </p:txBody>
      </p:sp>
      <p:sp>
        <p:nvSpPr>
          <p:cNvPr id="16" name="Rectangle 15"/>
          <p:cNvSpPr/>
          <p:nvPr/>
        </p:nvSpPr>
        <p:spPr>
          <a:xfrm>
            <a:off x="877072" y="3322529"/>
            <a:ext cx="10528050" cy="1200329"/>
          </a:xfrm>
          <a:prstGeom prst="rect">
            <a:avLst/>
          </a:prstGeom>
        </p:spPr>
        <p:txBody>
          <a:bodyPr wrap="square">
            <a:spAutoFit/>
          </a:bodyPr>
          <a:lstStyle/>
          <a:p>
            <a:r>
              <a:rPr lang="en-US" sz="3600" dirty="0"/>
              <a:t>+ </a:t>
            </a:r>
            <a:r>
              <a:rPr lang="en-US" sz="3600" dirty="0" err="1"/>
              <a:t>Khi</a:t>
            </a:r>
            <a:r>
              <a:rPr lang="en-US" sz="3600" dirty="0"/>
              <a:t> </a:t>
            </a:r>
            <a:r>
              <a:rPr lang="en-US" sz="3600" dirty="0" err="1"/>
              <a:t>đưa</a:t>
            </a:r>
            <a:r>
              <a:rPr lang="en-US" sz="3600" dirty="0"/>
              <a:t> </a:t>
            </a:r>
            <a:r>
              <a:rPr lang="en-US" sz="3600" dirty="0" err="1"/>
              <a:t>hai</a:t>
            </a:r>
            <a:r>
              <a:rPr lang="en-US" sz="3600" dirty="0"/>
              <a:t> </a:t>
            </a:r>
            <a:r>
              <a:rPr lang="en-US" sz="3600" dirty="0" err="1"/>
              <a:t>cực</a:t>
            </a:r>
            <a:r>
              <a:rPr lang="en-US" sz="3600" dirty="0"/>
              <a:t> </a:t>
            </a:r>
            <a:r>
              <a:rPr lang="en-US" sz="3600" dirty="0" err="1"/>
              <a:t>cùng</a:t>
            </a:r>
            <a:r>
              <a:rPr lang="en-US" sz="3600" dirty="0"/>
              <a:t> </a:t>
            </a:r>
            <a:r>
              <a:rPr lang="en-US" sz="3600" dirty="0" err="1"/>
              <a:t>tên</a:t>
            </a:r>
            <a:r>
              <a:rPr lang="en-US" sz="3600" dirty="0"/>
              <a:t> </a:t>
            </a:r>
            <a:r>
              <a:rPr lang="en-US" sz="3600" dirty="0" err="1"/>
              <a:t>của</a:t>
            </a:r>
            <a:r>
              <a:rPr lang="en-US" sz="3600" dirty="0"/>
              <a:t> </a:t>
            </a:r>
            <a:r>
              <a:rPr lang="en-US" sz="3600" dirty="0" err="1"/>
              <a:t>hai</a:t>
            </a:r>
            <a:r>
              <a:rPr lang="en-US" sz="3600" dirty="0"/>
              <a:t> </a:t>
            </a:r>
            <a:r>
              <a:rPr lang="en-US" sz="3600" dirty="0" err="1"/>
              <a:t>nam</a:t>
            </a:r>
            <a:r>
              <a:rPr lang="en-US" sz="3600" dirty="0"/>
              <a:t> </a:t>
            </a:r>
            <a:r>
              <a:rPr lang="en-US" sz="3600" dirty="0" err="1"/>
              <a:t>châm</a:t>
            </a:r>
            <a:r>
              <a:rPr lang="en-US" sz="3600" dirty="0"/>
              <a:t> </a:t>
            </a:r>
            <a:r>
              <a:rPr lang="en-US" sz="3600" dirty="0" err="1"/>
              <a:t>lại</a:t>
            </a:r>
            <a:r>
              <a:rPr lang="en-US" sz="3600" dirty="0"/>
              <a:t> </a:t>
            </a:r>
            <a:r>
              <a:rPr lang="en-US" sz="3600" dirty="0" err="1"/>
              <a:t>gần</a:t>
            </a:r>
            <a:r>
              <a:rPr lang="en-US" sz="3600" dirty="0"/>
              <a:t> </a:t>
            </a:r>
            <a:r>
              <a:rPr lang="en-US" sz="3600" dirty="0" err="1"/>
              <a:t>nhau</a:t>
            </a:r>
            <a:r>
              <a:rPr lang="en-US" sz="3600" dirty="0"/>
              <a:t>, </a:t>
            </a:r>
            <a:r>
              <a:rPr lang="en-US" sz="3600" dirty="0" err="1"/>
              <a:t>chúng</a:t>
            </a:r>
            <a:r>
              <a:rPr lang="en-US" sz="3600" dirty="0"/>
              <a:t> </a:t>
            </a:r>
            <a:r>
              <a:rPr lang="en-US" sz="3600" dirty="0" err="1"/>
              <a:t>đẩy</a:t>
            </a:r>
            <a:r>
              <a:rPr lang="en-US" sz="3600" dirty="0"/>
              <a:t> </a:t>
            </a:r>
            <a:r>
              <a:rPr lang="en-US" sz="3600" dirty="0" err="1"/>
              <a:t>nhau</a:t>
            </a:r>
            <a:r>
              <a:rPr lang="en-US" sz="3600" dirty="0"/>
              <a:t> </a:t>
            </a:r>
            <a:r>
              <a:rPr lang="en-US" sz="3600" dirty="0" err="1"/>
              <a:t>với</a:t>
            </a:r>
            <a:r>
              <a:rPr lang="en-US" sz="3600" dirty="0"/>
              <a:t> </a:t>
            </a:r>
            <a:r>
              <a:rPr lang="en-US" sz="3600" dirty="0" err="1"/>
              <a:t>một</a:t>
            </a:r>
            <a:r>
              <a:rPr lang="en-US" sz="3600" dirty="0"/>
              <a:t> </a:t>
            </a:r>
            <a:r>
              <a:rPr lang="en-US" sz="3600" dirty="0" err="1"/>
              <a:t>lực</a:t>
            </a:r>
            <a:r>
              <a:rPr lang="en-US" sz="3600" dirty="0" smtClean="0"/>
              <a:t>.</a:t>
            </a:r>
            <a:endParaRPr lang="en-US" sz="3600" dirty="0"/>
          </a:p>
        </p:txBody>
      </p:sp>
    </p:spTree>
    <p:extLst>
      <p:ext uri="{BB962C8B-B14F-4D97-AF65-F5344CB8AC3E}">
        <p14:creationId xmlns:p14="http://schemas.microsoft.com/office/powerpoint/2010/main" val="20861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7"/>
                                        </p:tgtEl>
                                      </p:cBhvr>
                                    </p:animEffect>
                                    <p:anim calcmode="lin" valueType="num">
                                      <p:cBhvr>
                                        <p:cTn id="19"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22" dur="1000"/>
                                        <p:tgtEl>
                                          <p:spTgt spid="7"/>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7"/>
                                        </p:tgtEl>
                                        <p:attrNameLst>
                                          <p:attrName>style.rotation</p:attrName>
                                        </p:attrNameLst>
                                      </p:cBhvr>
                                      <p:tavLst>
                                        <p:tav tm="0">
                                          <p:val>
                                            <p:fltVal val="0"/>
                                          </p:val>
                                        </p:tav>
                                        <p:tav tm="100000">
                                          <p:val>
                                            <p:fltVal val="-90"/>
                                          </p:val>
                                        </p:tav>
                                      </p:tavLst>
                                    </p:anim>
                                    <p:set>
                                      <p:cBhvr>
                                        <p:cTn id="26" dur="1" fill="hold">
                                          <p:stCondLst>
                                            <p:cond delay="999"/>
                                          </p:stCondLst>
                                        </p:cTn>
                                        <p:tgtEl>
                                          <p:spTgt spid="7"/>
                                        </p:tgtEl>
                                        <p:attrNameLst>
                                          <p:attrName>style.visibility</p:attrName>
                                        </p:attrNameLst>
                                      </p:cBhvr>
                                      <p:to>
                                        <p:strVal val="hidden"/>
                                      </p:to>
                                    </p:set>
                                  </p:childTnLst>
                                </p:cTn>
                              </p:par>
                            </p:childTnLst>
                          </p:cTn>
                        </p:par>
                        <p:par>
                          <p:cTn id="27" fill="hold">
                            <p:stCondLst>
                              <p:cond delay="10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3000"/>
                            </p:stCondLst>
                            <p:childTnLst>
                              <p:par>
                                <p:cTn id="32" presetID="53" presetClass="entr" presetSubtype="16" fill="hold" nodeType="afterEffect">
                                  <p:stCondLst>
                                    <p:cond delay="0"/>
                                  </p:stCondLst>
                                  <p:iterate type="lt">
                                    <p:tmPct val="10000"/>
                                  </p:iterate>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p:cTn id="3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iterate type="lt">
                                    <p:tmPct val="10000"/>
                                  </p:iterate>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p:cTn id="4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iterate type="lt">
                                    <p:tmPct val="10000"/>
                                  </p:iterate>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p:cTn id="48"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iterate type="lt">
                                    <p:tmPct val="10000"/>
                                  </p:iterate>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p:cTn id="5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1583A2-E647-4914-84DB-26C9969FF92A}"/>
              </a:ext>
            </a:extLst>
          </p:cNvPr>
          <p:cNvSpPr txBox="1"/>
          <p:nvPr/>
        </p:nvSpPr>
        <p:spPr>
          <a:xfrm>
            <a:off x="0" y="1308903"/>
            <a:ext cx="4767943" cy="6001643"/>
          </a:xfrm>
          <a:prstGeom prst="rect">
            <a:avLst/>
          </a:prstGeom>
          <a:noFill/>
        </p:spPr>
        <p:txBody>
          <a:bodyPr wrap="square" rtlCol="0">
            <a:spAutoFit/>
          </a:bodyPr>
          <a:lstStyle/>
          <a:p>
            <a:pPr>
              <a:lnSpc>
                <a:spcPct val="150000"/>
              </a:lnSpc>
            </a:pPr>
            <a:r>
              <a:rPr lang="en-US" sz="3200" b="1" dirty="0" err="1" smtClean="0">
                <a:solidFill>
                  <a:srgbClr val="661A0C"/>
                </a:solidFill>
                <a:latin typeface="#9Slide07 Hillda" pitchFamily="2" charset="0"/>
              </a:rPr>
              <a:t>Nhiệm</a:t>
            </a:r>
            <a:r>
              <a:rPr lang="en-US" sz="3200" b="1" dirty="0" smtClean="0">
                <a:solidFill>
                  <a:srgbClr val="661A0C"/>
                </a:solidFill>
                <a:latin typeface="#9Slide07 Hillda" pitchFamily="2" charset="0"/>
              </a:rPr>
              <a:t> </a:t>
            </a:r>
            <a:r>
              <a:rPr lang="en-US" sz="3200" b="1" dirty="0" err="1" smtClean="0">
                <a:solidFill>
                  <a:srgbClr val="661A0C"/>
                </a:solidFill>
                <a:latin typeface="#9Slide07 Hillda" pitchFamily="2" charset="0"/>
              </a:rPr>
              <a:t>vụ</a:t>
            </a:r>
            <a:r>
              <a:rPr lang="en-US" sz="3200" dirty="0" smtClean="0">
                <a:solidFill>
                  <a:srgbClr val="661A0C"/>
                </a:solidFill>
              </a:rPr>
              <a:t>: </a:t>
            </a:r>
            <a:r>
              <a:rPr lang="en-US" sz="3200" b="1" dirty="0" err="1" smtClean="0"/>
              <a:t>Trả</a:t>
            </a:r>
            <a:r>
              <a:rPr lang="en-US" sz="3200" b="1" dirty="0" smtClean="0"/>
              <a:t> </a:t>
            </a:r>
            <a:r>
              <a:rPr lang="en-US" sz="3200" b="1" dirty="0" err="1" smtClean="0"/>
              <a:t>lời</a:t>
            </a:r>
            <a:r>
              <a:rPr lang="en-US" sz="3200" b="1" dirty="0" smtClean="0"/>
              <a:t> </a:t>
            </a:r>
            <a:r>
              <a:rPr lang="en-US" sz="3200" b="1" dirty="0" err="1" smtClean="0"/>
              <a:t>câu</a:t>
            </a:r>
            <a:r>
              <a:rPr lang="en-US" sz="3200" b="1" dirty="0" smtClean="0"/>
              <a:t> </a:t>
            </a:r>
            <a:r>
              <a:rPr lang="en-US" sz="3200" b="1" dirty="0" err="1" smtClean="0"/>
              <a:t>hỏi</a:t>
            </a:r>
            <a:r>
              <a:rPr lang="en-US" sz="3200" b="1" dirty="0" smtClean="0"/>
              <a:t>: </a:t>
            </a:r>
            <a:r>
              <a:rPr lang="en-US" sz="3200" b="1" i="1" dirty="0" err="1" smtClean="0">
                <a:effectLst/>
                <a:latin typeface="Times New Roman" panose="02020603050405020304" pitchFamily="18" charset="0"/>
                <a:ea typeface="Calibri" panose="020F0502020204030204" pitchFamily="34" charset="0"/>
              </a:rPr>
              <a:t>Trong</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các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hình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sau</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hình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ảnh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nào</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cho</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thấy</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xuất</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hiện</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lực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tiếp</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xúc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và</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lực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không</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tiếp</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xúc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bằng</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cách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điền</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từ</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vào</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chỗ</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chấm</a:t>
            </a:r>
            <a:r>
              <a:rPr lang="en-US" sz="3200" b="1" i="1" dirty="0" smtClean="0">
                <a:effectLst/>
                <a:latin typeface="Times New Roman" panose="02020603050405020304" pitchFamily="18" charset="0"/>
                <a:ea typeface="Calibri" panose="020F0502020204030204" pitchFamily="34" charset="0"/>
              </a:rPr>
              <a:t>……</a:t>
            </a:r>
            <a:endParaRPr lang="en-US" sz="3200" dirty="0" smtClean="0">
              <a:effectLst/>
              <a:latin typeface="Times New Roman" panose="02020603050405020304" pitchFamily="18" charset="0"/>
              <a:ea typeface="Calibri" panose="020F0502020204030204" pitchFamily="34" charset="0"/>
            </a:endParaRPr>
          </a:p>
          <a:p>
            <a:pPr>
              <a:lnSpc>
                <a:spcPct val="150000"/>
              </a:lnSpc>
            </a:pPr>
            <a:r>
              <a:rPr lang="en-US" sz="3200" b="1" dirty="0" err="1" smtClean="0">
                <a:solidFill>
                  <a:srgbClr val="661A0C"/>
                </a:solidFill>
                <a:latin typeface="#9Slide07 Hillda" pitchFamily="2" charset="0"/>
              </a:rPr>
              <a:t>Thời</a:t>
            </a:r>
            <a:r>
              <a:rPr lang="en-US" sz="3200" b="1" dirty="0" smtClean="0">
                <a:solidFill>
                  <a:srgbClr val="661A0C"/>
                </a:solidFill>
                <a:latin typeface="#9Slide07 Hillda" pitchFamily="2" charset="0"/>
              </a:rPr>
              <a:t> </a:t>
            </a:r>
            <a:r>
              <a:rPr lang="en-US" sz="3200" b="1" dirty="0" err="1" smtClean="0">
                <a:solidFill>
                  <a:srgbClr val="661A0C"/>
                </a:solidFill>
                <a:latin typeface="#9Slide07 Hillda" pitchFamily="2" charset="0"/>
              </a:rPr>
              <a:t>gian</a:t>
            </a:r>
            <a:r>
              <a:rPr lang="en-US" sz="3200" dirty="0" smtClean="0">
                <a:solidFill>
                  <a:srgbClr val="661A0C"/>
                </a:solidFill>
              </a:rPr>
              <a:t>: </a:t>
            </a:r>
            <a:r>
              <a:rPr lang="en-US" sz="3200" b="1" dirty="0" smtClean="0"/>
              <a:t>30s</a:t>
            </a:r>
          </a:p>
          <a:p>
            <a:pPr>
              <a:lnSpc>
                <a:spcPct val="150000"/>
              </a:lnSpc>
            </a:pPr>
            <a:endParaRPr lang="en-US" sz="3200" dirty="0"/>
          </a:p>
        </p:txBody>
      </p:sp>
      <p:graphicFrame>
        <p:nvGraphicFramePr>
          <p:cNvPr id="4" name="Object 3">
            <a:extLst>
              <a:ext uri="{FF2B5EF4-FFF2-40B4-BE49-F238E27FC236}">
                <a16:creationId xmlns:a16="http://schemas.microsoft.com/office/drawing/2014/main" id="{FEA64FE7-BECF-4BDE-91B3-D9CBC1B8CEE9}"/>
              </a:ext>
            </a:extLst>
          </p:cNvPr>
          <p:cNvGraphicFramePr>
            <a:graphicFrameLocks noChangeAspect="1"/>
          </p:cNvGraphicFramePr>
          <p:nvPr>
            <p:extLst>
              <p:ext uri="{D42A27DB-BD31-4B8C-83A1-F6EECF244321}">
                <p14:modId xmlns:p14="http://schemas.microsoft.com/office/powerpoint/2010/main" val="594582041"/>
              </p:ext>
            </p:extLst>
          </p:nvPr>
        </p:nvGraphicFramePr>
        <p:xfrm>
          <a:off x="4767943" y="429208"/>
          <a:ext cx="7559902" cy="6603403"/>
        </p:xfrm>
        <a:graphic>
          <a:graphicData uri="http://schemas.openxmlformats.org/presentationml/2006/ole">
            <mc:AlternateContent xmlns:mc="http://schemas.openxmlformats.org/markup-compatibility/2006">
              <mc:Choice xmlns:v="urn:schemas-microsoft-com:vml" Requires="v">
                <p:oleObj spid="_x0000_s1041" name="Document" r:id="rId4" imgW="6834335" imgH="3762921" progId="Word.Document.12">
                  <p:embed/>
                </p:oleObj>
              </mc:Choice>
              <mc:Fallback>
                <p:oleObj name="Document" r:id="rId4" imgW="6834335" imgH="3762921" progId="Word.Document.12">
                  <p:embed/>
                  <p:pic>
                    <p:nvPicPr>
                      <p:cNvPr id="0" name=""/>
                      <p:cNvPicPr/>
                      <p:nvPr/>
                    </p:nvPicPr>
                    <p:blipFill>
                      <a:blip r:embed="rId5"/>
                      <a:stretch>
                        <a:fillRect/>
                      </a:stretch>
                    </p:blipFill>
                    <p:spPr>
                      <a:xfrm>
                        <a:off x="4767943" y="429208"/>
                        <a:ext cx="7559902" cy="6603403"/>
                      </a:xfrm>
                      <a:prstGeom prst="rect">
                        <a:avLst/>
                      </a:prstGeom>
                    </p:spPr>
                  </p:pic>
                </p:oleObj>
              </mc:Fallback>
            </mc:AlternateContent>
          </a:graphicData>
        </a:graphic>
      </p:graphicFrame>
      <p:sp>
        <p:nvSpPr>
          <p:cNvPr id="6" name="Rectangle 5"/>
          <p:cNvSpPr/>
          <p:nvPr/>
        </p:nvSpPr>
        <p:spPr>
          <a:xfrm>
            <a:off x="6250921" y="3036344"/>
            <a:ext cx="2265364" cy="584775"/>
          </a:xfrm>
          <a:prstGeom prst="rect">
            <a:avLst/>
          </a:prstGeom>
        </p:spPr>
        <p:txBody>
          <a:bodyPr wrap="none">
            <a:spAutoFit/>
          </a:bodyPr>
          <a:lstStyle/>
          <a:p>
            <a:r>
              <a:rPr lang="en-US" sz="3200" b="1" i="1" dirty="0" err="1">
                <a:solidFill>
                  <a:srgbClr val="FF0000"/>
                </a:solidFill>
                <a:latin typeface="Times New Roman" panose="02020603050405020304" pitchFamily="18" charset="0"/>
                <a:ea typeface="Calibri" panose="020F0502020204030204" pitchFamily="34" charset="0"/>
              </a:rPr>
              <a:t>lực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tiếp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xúc</a:t>
            </a:r>
            <a:r>
              <a:rPr lang="en-US" sz="3200" b="1" i="1" dirty="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7" name="Rectangle 6"/>
          <p:cNvSpPr/>
          <p:nvPr/>
        </p:nvSpPr>
        <p:spPr>
          <a:xfrm>
            <a:off x="9986233" y="5819945"/>
            <a:ext cx="2265364" cy="584775"/>
          </a:xfrm>
          <a:prstGeom prst="rect">
            <a:avLst/>
          </a:prstGeom>
        </p:spPr>
        <p:txBody>
          <a:bodyPr wrap="none">
            <a:spAutoFit/>
          </a:bodyPr>
          <a:lstStyle/>
          <a:p>
            <a:r>
              <a:rPr lang="en-US" sz="3200" b="1" i="1" dirty="0" err="1">
                <a:solidFill>
                  <a:srgbClr val="FF0000"/>
                </a:solidFill>
                <a:latin typeface="Times New Roman" panose="02020603050405020304" pitchFamily="18" charset="0"/>
                <a:ea typeface="Calibri" panose="020F0502020204030204" pitchFamily="34" charset="0"/>
              </a:rPr>
              <a:t>lực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tiếp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xúc</a:t>
            </a:r>
            <a:r>
              <a:rPr lang="en-US" sz="3200" b="1" i="1" dirty="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8" name="Rectangle 7"/>
          <p:cNvSpPr/>
          <p:nvPr/>
        </p:nvSpPr>
        <p:spPr>
          <a:xfrm>
            <a:off x="10238788" y="2983080"/>
            <a:ext cx="1592425"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ea typeface="Calibri" panose="020F0502020204030204" pitchFamily="34" charset="0"/>
              </a:rPr>
              <a:t>lực</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không</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tiếp</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xúc</a:t>
            </a:r>
            <a:r>
              <a:rPr lang="en-US" sz="2400" b="1" i="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9" name="Rectangle 8"/>
          <p:cNvSpPr/>
          <p:nvPr/>
        </p:nvSpPr>
        <p:spPr>
          <a:xfrm>
            <a:off x="6416371" y="5820978"/>
            <a:ext cx="1592425"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ea typeface="Calibri" panose="020F0502020204030204" pitchFamily="34" charset="0"/>
              </a:rPr>
              <a:t>lực</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không</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tiếp</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xúc</a:t>
            </a:r>
            <a:r>
              <a:rPr lang="en-US" sz="2400" b="1" i="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10" name="Title 1"/>
          <p:cNvSpPr txBox="1">
            <a:spLocks/>
          </p:cNvSpPr>
          <p:nvPr/>
        </p:nvSpPr>
        <p:spPr>
          <a:xfrm>
            <a:off x="79309" y="60909"/>
            <a:ext cx="460932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mtClean="0">
                <a:solidFill>
                  <a:srgbClr val="0000FF"/>
                </a:solidFill>
                <a:latin typeface="Times New Roman" pitchFamily="18" charset="0"/>
                <a:cs typeface="Times New Roman" pitchFamily="18" charset="0"/>
              </a:rPr>
              <a:t>LUYỆN TẬP</a:t>
            </a:r>
            <a:endParaRPr lang="en-US" sz="4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116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3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800" decel="100000"/>
                                        <p:tgtEl>
                                          <p:spTgt spid="7"/>
                                        </p:tgtEl>
                                      </p:cBhvr>
                                    </p:animEffect>
                                    <p:anim calcmode="lin" valueType="num">
                                      <p:cBhvr>
                                        <p:cTn id="29" dur="800" decel="100000" fill="hold"/>
                                        <p:tgtEl>
                                          <p:spTgt spid="7"/>
                                        </p:tgtEl>
                                        <p:attrNameLst>
                                          <p:attrName>style.rotation</p:attrName>
                                        </p:attrNameLst>
                                      </p:cBhvr>
                                      <p:tavLst>
                                        <p:tav tm="0">
                                          <p:val>
                                            <p:fltVal val="-90"/>
                                          </p:val>
                                        </p:tav>
                                        <p:tav tm="100000">
                                          <p:val>
                                            <p:fltVal val="0"/>
                                          </p:val>
                                        </p:tav>
                                      </p:tavLst>
                                    </p:anim>
                                    <p:anim calcmode="lin" valueType="num">
                                      <p:cBhvr>
                                        <p:cTn id="30" dur="800" decel="100000" fill="hold"/>
                                        <p:tgtEl>
                                          <p:spTgt spid="7"/>
                                        </p:tgtEl>
                                        <p:attrNameLst>
                                          <p:attrName>ppt_x</p:attrName>
                                        </p:attrNameLst>
                                      </p:cBhvr>
                                      <p:tavLst>
                                        <p:tav tm="0">
                                          <p:val>
                                            <p:strVal val="#ppt_x+0.4"/>
                                          </p:val>
                                        </p:tav>
                                        <p:tav tm="100000">
                                          <p:val>
                                            <p:strVal val="#ppt_x-0.05"/>
                                          </p:val>
                                        </p:tav>
                                      </p:tavLst>
                                    </p:anim>
                                    <p:anim calcmode="lin" valueType="num">
                                      <p:cBhvr>
                                        <p:cTn id="31" dur="800" decel="100000" fill="hold"/>
                                        <p:tgtEl>
                                          <p:spTgt spid="7"/>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childTnLst>
                          </p:cTn>
                        </p:par>
                        <p:par>
                          <p:cTn id="41" fill="hold">
                            <p:stCondLst>
                              <p:cond delay="1000"/>
                            </p:stCondLst>
                            <p:childTnLst>
                              <p:par>
                                <p:cTn id="42" presetID="5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25C5A1-9303-4F4B-925F-E2A502F074B1}"/>
              </a:ext>
            </a:extLst>
          </p:cNvPr>
          <p:cNvPicPr>
            <a:picLocks noChangeAspect="1"/>
          </p:cNvPicPr>
          <p:nvPr/>
        </p:nvPicPr>
        <p:blipFill>
          <a:blip r:embed="rId3"/>
          <a:stretch>
            <a:fillRect/>
          </a:stretch>
        </p:blipFill>
        <p:spPr>
          <a:xfrm>
            <a:off x="55788" y="-1"/>
            <a:ext cx="12111765" cy="1861457"/>
          </a:xfrm>
          <a:prstGeom prst="rect">
            <a:avLst/>
          </a:prstGeom>
        </p:spPr>
      </p:pic>
      <p:pic>
        <p:nvPicPr>
          <p:cNvPr id="71688" name="图片 71687" descr="8"/>
          <p:cNvPicPr>
            <a:picLocks noChangeAspect="1"/>
          </p:cNvPicPr>
          <p:nvPr/>
        </p:nvPicPr>
        <p:blipFill>
          <a:blip r:embed="rId4"/>
          <a:stretch>
            <a:fillRect/>
          </a:stretch>
        </p:blipFill>
        <p:spPr>
          <a:xfrm>
            <a:off x="4793681" y="1471392"/>
            <a:ext cx="5522936" cy="940979"/>
          </a:xfrm>
          <a:prstGeom prst="rect">
            <a:avLst/>
          </a:prstGeom>
          <a:noFill/>
          <a:ln w="9525">
            <a:noFill/>
          </a:ln>
        </p:spPr>
      </p:pic>
      <p:pic>
        <p:nvPicPr>
          <p:cNvPr id="71689" name="图片 71688" descr="9"/>
          <p:cNvPicPr>
            <a:picLocks noChangeAspect="1"/>
          </p:cNvPicPr>
          <p:nvPr/>
        </p:nvPicPr>
        <p:blipFill>
          <a:blip r:embed="rId5"/>
          <a:stretch>
            <a:fillRect/>
          </a:stretch>
        </p:blipFill>
        <p:spPr>
          <a:xfrm flipV="1">
            <a:off x="3419601" y="1511476"/>
            <a:ext cx="8304759" cy="3022949"/>
          </a:xfrm>
          <a:prstGeom prst="rect">
            <a:avLst/>
          </a:prstGeom>
          <a:noFill/>
          <a:ln w="9525">
            <a:noFill/>
          </a:ln>
        </p:spPr>
      </p:pic>
      <p:pic>
        <p:nvPicPr>
          <p:cNvPr id="71690" name="图片 71689" descr="10"/>
          <p:cNvPicPr>
            <a:picLocks noChangeAspect="1"/>
          </p:cNvPicPr>
          <p:nvPr/>
        </p:nvPicPr>
        <p:blipFill>
          <a:blip r:embed="rId6"/>
          <a:stretch>
            <a:fillRect/>
          </a:stretch>
        </p:blipFill>
        <p:spPr>
          <a:xfrm>
            <a:off x="2467627" y="4327396"/>
            <a:ext cx="9469677" cy="2765299"/>
          </a:xfrm>
          <a:prstGeom prst="rect">
            <a:avLst/>
          </a:prstGeom>
          <a:noFill/>
          <a:ln w="9525">
            <a:noFill/>
          </a:ln>
        </p:spPr>
      </p:pic>
      <p:sp>
        <p:nvSpPr>
          <p:cNvPr id="71691" name="文本框 71690"/>
          <p:cNvSpPr txBox="1"/>
          <p:nvPr/>
        </p:nvSpPr>
        <p:spPr>
          <a:xfrm>
            <a:off x="6111670" y="1416900"/>
            <a:ext cx="2790766" cy="707886"/>
          </a:xfrm>
          <a:prstGeom prst="rect">
            <a:avLst/>
          </a:prstGeom>
          <a:noFill/>
          <a:ln w="9525">
            <a:noFill/>
          </a:ln>
        </p:spPr>
        <p:txBody>
          <a:bodyPr>
            <a:spAutoFit/>
          </a:bodyPr>
          <a:lstStyle/>
          <a:p>
            <a:pPr defTabSz="1085915">
              <a:spcBef>
                <a:spcPct val="50000"/>
              </a:spcBef>
            </a:pPr>
            <a:r>
              <a:rPr lang="en-US" altLang="zh-CN" sz="4000"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MỤC TIÊU</a:t>
            </a:r>
            <a:endParaRPr lang="zh-CN" altLang="en-US" sz="40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2" name="文本框 71691"/>
          <p:cNvSpPr txBox="1"/>
          <p:nvPr/>
        </p:nvSpPr>
        <p:spPr>
          <a:xfrm>
            <a:off x="3720230" y="2285466"/>
            <a:ext cx="7891397" cy="2062103"/>
          </a:xfrm>
          <a:prstGeom prst="rect">
            <a:avLst/>
          </a:prstGeom>
          <a:noFill/>
          <a:ln w="9525">
            <a:noFill/>
          </a:ln>
        </p:spPr>
        <p:txBody>
          <a:bodyPr wrap="square">
            <a:spAutoFit/>
          </a:bodyPr>
          <a:lstStyle/>
          <a:p>
            <a:pPr defTabSz="1085915">
              <a:spcBef>
                <a:spcPct val="50000"/>
              </a:spcBef>
            </a:pPr>
            <a:r>
              <a:rPr lang="vi-VN" sz="3200" dirty="0"/>
              <a:t>- Nêu được lực tiếp xúc xuất hiện khi vật (hoặc đối tượng) gây ra lực có sự tiếp xúc với vật (hoặc đối tượng) chịu tác dụng của lực; lấy được ví dụ về và lực tiếp xúc.</a:t>
            </a:r>
            <a:endParaRPr lang="zh-CN" altLang="en-US" sz="3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3" name="文本框 71692"/>
          <p:cNvSpPr txBox="1"/>
          <p:nvPr/>
        </p:nvSpPr>
        <p:spPr>
          <a:xfrm>
            <a:off x="2680570" y="4402550"/>
            <a:ext cx="9043789" cy="2062103"/>
          </a:xfrm>
          <a:prstGeom prst="rect">
            <a:avLst/>
          </a:prstGeom>
          <a:noFill/>
          <a:ln w="9525">
            <a:noFill/>
          </a:ln>
        </p:spPr>
        <p:txBody>
          <a:bodyPr wrap="square">
            <a:spAutoFit/>
          </a:bodyPr>
          <a:lstStyle/>
          <a:p>
            <a:pPr defTabSz="1085915">
              <a:spcBef>
                <a:spcPct val="50000"/>
              </a:spcBef>
            </a:pPr>
            <a:r>
              <a:rPr lang="vi-VN" sz="3200" dirty="0"/>
              <a:t>- Nêu được lực không tiếp xúc xuất hiện khi vật (hoặc đối tượng) gây ra lực không có sự tiếp xúc với vật (hoặc đối tượng) chịu tác dụng của lực; lấy được ví dụ về và lực không tiếp xúc.</a:t>
            </a:r>
            <a:endParaRPr lang="zh-CN" altLang="en-US" sz="3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4" name="文本框 71693"/>
          <p:cNvSpPr txBox="1"/>
          <p:nvPr/>
        </p:nvSpPr>
        <p:spPr>
          <a:xfrm>
            <a:off x="2560805" y="6868340"/>
            <a:ext cx="2842468" cy="448713"/>
          </a:xfrm>
          <a:prstGeom prst="rect">
            <a:avLst/>
          </a:prstGeom>
          <a:noFill/>
          <a:ln w="9525">
            <a:noFill/>
          </a:ln>
        </p:spPr>
        <p:txBody>
          <a:bodyPr>
            <a:spAutoFit/>
          </a:bodyPr>
          <a:lstStyle/>
          <a:p>
            <a:pPr defTabSz="1085915">
              <a:spcBef>
                <a:spcPct val="50000"/>
              </a:spcBef>
            </a:pPr>
            <a:r>
              <a:rPr lang="en-US" altLang="zh-CN" sz="2316">
                <a:solidFill>
                  <a:schemeClr val="bg1"/>
                </a:solidFill>
                <a:latin typeface="黑体" panose="02010609060101010101" pitchFamily="2" charset="-122"/>
                <a:ea typeface="黑体" panose="02010609060101010101" pitchFamily="2" charset="-122"/>
              </a:rPr>
              <a:t>Title 4</a:t>
            </a:r>
            <a:endParaRPr lang="zh-CN" altLang="en-US" sz="2316">
              <a:solidFill>
                <a:schemeClr val="bg1"/>
              </a:solidFill>
              <a:latin typeface="黑体" panose="02010609060101010101" pitchFamily="2" charset="-122"/>
              <a:ea typeface="黑体" panose="02010609060101010101" pitchFamily="2" charset="-122"/>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5" y="4290601"/>
            <a:ext cx="2514600" cy="22860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95" y="2285466"/>
            <a:ext cx="2476500"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1000" fill="hold"/>
                                        <p:tgtEl>
                                          <p:spTgt spid="71688"/>
                                        </p:tgtEl>
                                        <p:attrNameLst>
                                          <p:attrName>ppt_x</p:attrName>
                                        </p:attrNameLst>
                                      </p:cBhvr>
                                      <p:tavLst>
                                        <p:tav tm="0">
                                          <p:val>
                                            <p:strVal val="#ppt_x-.2"/>
                                          </p:val>
                                        </p:tav>
                                        <p:tav tm="100000">
                                          <p:val>
                                            <p:strVal val="#ppt_x"/>
                                          </p:val>
                                        </p:tav>
                                      </p:tavLst>
                                    </p:anim>
                                    <p:anim calcmode="lin" valueType="num">
                                      <p:cBhvr>
                                        <p:cTn id="8"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1691"/>
                                        </p:tgtEl>
                                        <p:attrNameLst>
                                          <p:attrName>style.visibility</p:attrName>
                                        </p:attrNameLst>
                                      </p:cBhvr>
                                      <p:to>
                                        <p:strVal val="visible"/>
                                      </p:to>
                                    </p:set>
                                    <p:anim calcmode="lin" valueType="num">
                                      <p:cBhvr>
                                        <p:cTn id="13" dur="1000" fill="hold"/>
                                        <p:tgtEl>
                                          <p:spTgt spid="71691"/>
                                        </p:tgtEl>
                                        <p:attrNameLst>
                                          <p:attrName>ppt_x</p:attrName>
                                        </p:attrNameLst>
                                      </p:cBhvr>
                                      <p:tavLst>
                                        <p:tav tm="0">
                                          <p:val>
                                            <p:strVal val="#ppt_x-.2"/>
                                          </p:val>
                                        </p:tav>
                                        <p:tav tm="100000">
                                          <p:val>
                                            <p:strVal val="#ppt_x"/>
                                          </p:val>
                                        </p:tav>
                                      </p:tavLst>
                                    </p:anim>
                                    <p:anim calcmode="lin" valueType="num">
                                      <p:cBhvr>
                                        <p:cTn id="14"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1"/>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9"/>
                                        </p:tgtEl>
                                        <p:attrNameLst>
                                          <p:attrName>style.visibility</p:attrName>
                                        </p:attrNameLst>
                                      </p:cBhvr>
                                      <p:to>
                                        <p:strVal val="visible"/>
                                      </p:to>
                                    </p:set>
                                    <p:anim calcmode="lin" valueType="num">
                                      <p:cBhvr>
                                        <p:cTn id="19" dur="1000" fill="hold"/>
                                        <p:tgtEl>
                                          <p:spTgt spid="71689"/>
                                        </p:tgtEl>
                                        <p:attrNameLst>
                                          <p:attrName>ppt_x</p:attrName>
                                        </p:attrNameLst>
                                      </p:cBhvr>
                                      <p:tavLst>
                                        <p:tav tm="0">
                                          <p:val>
                                            <p:strVal val="#ppt_x-.2"/>
                                          </p:val>
                                        </p:tav>
                                        <p:tav tm="100000">
                                          <p:val>
                                            <p:strVal val="#ppt_x"/>
                                          </p:val>
                                        </p:tav>
                                      </p:tavLst>
                                    </p:anim>
                                    <p:anim calcmode="lin" valueType="num">
                                      <p:cBhvr>
                                        <p:cTn id="20"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9"/>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90"/>
                                        </p:tgtEl>
                                        <p:attrNameLst>
                                          <p:attrName>style.visibility</p:attrName>
                                        </p:attrNameLst>
                                      </p:cBhvr>
                                      <p:to>
                                        <p:strVal val="visible"/>
                                      </p:to>
                                    </p:set>
                                    <p:anim calcmode="lin" valueType="num">
                                      <p:cBhvr>
                                        <p:cTn id="31" dur="1000" fill="hold"/>
                                        <p:tgtEl>
                                          <p:spTgt spid="71690"/>
                                        </p:tgtEl>
                                        <p:attrNameLst>
                                          <p:attrName>ppt_x</p:attrName>
                                        </p:attrNameLst>
                                      </p:cBhvr>
                                      <p:tavLst>
                                        <p:tav tm="0">
                                          <p:val>
                                            <p:strVal val="#ppt_x-.2"/>
                                          </p:val>
                                        </p:tav>
                                        <p:tav tm="100000">
                                          <p:val>
                                            <p:strVal val="#ppt_x"/>
                                          </p:val>
                                        </p:tav>
                                      </p:tavLst>
                                    </p:anim>
                                    <p:anim calcmode="lin" valueType="num">
                                      <p:cBhvr>
                                        <p:cTn id="32"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0"/>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3"/>
                                        </p:tgtEl>
                                        <p:attrNameLst>
                                          <p:attrName>style.visibility</p:attrName>
                                        </p:attrNameLst>
                                      </p:cBhvr>
                                      <p:to>
                                        <p:strVal val="visible"/>
                                      </p:to>
                                    </p:set>
                                    <p:anim calcmode="lin" valueType="num">
                                      <p:cBhvr>
                                        <p:cTn id="37" dur="1000" fill="hold"/>
                                        <p:tgtEl>
                                          <p:spTgt spid="71693"/>
                                        </p:tgtEl>
                                        <p:attrNameLst>
                                          <p:attrName>ppt_x</p:attrName>
                                        </p:attrNameLst>
                                      </p:cBhvr>
                                      <p:tavLst>
                                        <p:tav tm="0">
                                          <p:val>
                                            <p:strVal val="#ppt_x-.2"/>
                                          </p:val>
                                        </p:tav>
                                        <p:tav tm="100000">
                                          <p:val>
                                            <p:strVal val="#ppt_x"/>
                                          </p:val>
                                        </p:tav>
                                      </p:tavLst>
                                    </p:anim>
                                    <p:anim calcmode="lin" valueType="num">
                                      <p:cBhvr>
                                        <p:cTn id="38"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3"/>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71694"/>
                                        </p:tgtEl>
                                        <p:attrNameLst>
                                          <p:attrName>style.visibility</p:attrName>
                                        </p:attrNameLst>
                                      </p:cBhvr>
                                      <p:to>
                                        <p:strVal val="visible"/>
                                      </p:to>
                                    </p:set>
                                    <p:anim calcmode="lin" valueType="num">
                                      <p:cBhvr>
                                        <p:cTn id="43" dur="1000" fill="hold"/>
                                        <p:tgtEl>
                                          <p:spTgt spid="71694"/>
                                        </p:tgtEl>
                                        <p:attrNameLst>
                                          <p:attrName>ppt_x</p:attrName>
                                        </p:attrNameLst>
                                      </p:cBhvr>
                                      <p:tavLst>
                                        <p:tav tm="0">
                                          <p:val>
                                            <p:strVal val="#ppt_x-.2"/>
                                          </p:val>
                                        </p:tav>
                                        <p:tav tm="100000">
                                          <p:val>
                                            <p:strVal val="#ppt_x"/>
                                          </p:val>
                                        </p:tav>
                                      </p:tavLst>
                                    </p:anim>
                                    <p:anim calcmode="lin" valueType="num">
                                      <p:cBhvr>
                                        <p:cTn id="44"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24754"/>
          </a:xfrm>
          <a:prstGeom prst="rect">
            <a:avLst/>
          </a:prstGeom>
          <a:noFill/>
        </p:spPr>
        <p:txBody>
          <a:bodyPr wrap="square" rtlCol="0">
            <a:spAutoFit/>
          </a:bodyPr>
          <a:lstStyle/>
          <a:p>
            <a:pPr>
              <a:spcBef>
                <a:spcPts val="1200"/>
              </a:spcBef>
            </a:pPr>
            <a:r>
              <a:rPr lang="vi-VN" sz="4400" dirty="0" smtClean="0"/>
              <a:t>Trường </a:t>
            </a:r>
            <a:r>
              <a:rPr lang="vi-VN" sz="4400" dirty="0"/>
              <a:t>hợp nào sau đây liên quan đến lực tiếp xúc?</a:t>
            </a:r>
          </a:p>
          <a:p>
            <a:pPr>
              <a:spcBef>
                <a:spcPts val="1200"/>
              </a:spcBef>
            </a:pPr>
            <a:r>
              <a:rPr lang="vi-VN" sz="4400" dirty="0"/>
              <a:t>A. Bạn Nam đang mở cửa lớp</a:t>
            </a:r>
          </a:p>
          <a:p>
            <a:pPr>
              <a:spcBef>
                <a:spcPts val="1200"/>
              </a:spcBef>
            </a:pPr>
            <a:r>
              <a:rPr lang="vi-VN" sz="4400" dirty="0"/>
              <a:t>B. Vận động viên đang ném quả tạ</a:t>
            </a:r>
          </a:p>
          <a:p>
            <a:pPr>
              <a:spcBef>
                <a:spcPts val="1200"/>
              </a:spcBef>
            </a:pPr>
            <a:r>
              <a:rPr lang="vi-VN" sz="4400" dirty="0"/>
              <a:t>C. Các bạn đang làm thí nghiệm với thanh nam châm</a:t>
            </a:r>
          </a:p>
          <a:p>
            <a:pPr>
              <a:spcBef>
                <a:spcPts val="1200"/>
              </a:spcBef>
            </a:pPr>
            <a:r>
              <a:rPr lang="vi-VN" sz="4400" dirty="0"/>
              <a:t>D. Cả A và </a:t>
            </a:r>
            <a:r>
              <a:rPr lang="vi-VN" sz="4400" dirty="0" smtClean="0"/>
              <a:t>B</a:t>
            </a:r>
            <a:endParaRPr lang="vi-VN" sz="4400" dirty="0"/>
          </a:p>
        </p:txBody>
      </p:sp>
      <p:sp>
        <p:nvSpPr>
          <p:cNvPr id="5" name="Oval 4"/>
          <p:cNvSpPr/>
          <p:nvPr/>
        </p:nvSpPr>
        <p:spPr>
          <a:xfrm>
            <a:off x="483385" y="5880115"/>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956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dirty="0" smtClean="0"/>
              <a:t>Trường </a:t>
            </a:r>
            <a:r>
              <a:rPr lang="vi-VN" sz="4400" dirty="0"/>
              <a:t>hợp nào sau đây liên quan đến lực không tiếp xúc?</a:t>
            </a:r>
          </a:p>
          <a:p>
            <a:r>
              <a:rPr lang="vi-VN" sz="4400" dirty="0"/>
              <a:t>A. Vận động viên đang giương cung tên </a:t>
            </a:r>
          </a:p>
          <a:p>
            <a:r>
              <a:rPr lang="vi-VN" sz="4400" dirty="0"/>
              <a:t>B. Trọng lực tác dụng lên vật nằm trên bàn</a:t>
            </a:r>
          </a:p>
          <a:p>
            <a:r>
              <a:rPr lang="vi-VN" sz="4400" dirty="0"/>
              <a:t>C. Lực sĩ kéo chiếc xe ô tô</a:t>
            </a:r>
          </a:p>
          <a:p>
            <a:r>
              <a:rPr lang="vi-VN" sz="4400" dirty="0"/>
              <a:t>D. Vật nặng đang treo ở đầu dưới của lò xo</a:t>
            </a:r>
          </a:p>
        </p:txBody>
      </p:sp>
      <p:sp>
        <p:nvSpPr>
          <p:cNvPr id="5" name="Oval 4"/>
          <p:cNvSpPr/>
          <p:nvPr/>
        </p:nvSpPr>
        <p:spPr>
          <a:xfrm>
            <a:off x="483385" y="3285770"/>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b="1" dirty="0"/>
              <a:t>Câu 8. </a:t>
            </a:r>
            <a:r>
              <a:rPr lang="vi-VN" sz="4400" dirty="0"/>
              <a:t>Lực nào sau đây liên quan đến lực tiếp xúc?</a:t>
            </a:r>
          </a:p>
          <a:p>
            <a:r>
              <a:rPr lang="vi-VN" sz="4400" dirty="0"/>
              <a:t>A. Trọng lượng của người tác dụng lực lên chiếc đệm</a:t>
            </a:r>
          </a:p>
          <a:p>
            <a:r>
              <a:rPr lang="vi-VN" sz="4400" dirty="0"/>
              <a:t>B. Lực hấp dẫn giữa con người với con người</a:t>
            </a:r>
          </a:p>
          <a:p>
            <a:r>
              <a:rPr lang="vi-VN" sz="4400" dirty="0"/>
              <a:t>C. Lực hút của Trái Đất lên các đồ vật</a:t>
            </a:r>
          </a:p>
          <a:p>
            <a:r>
              <a:rPr lang="vi-VN" sz="4400" dirty="0"/>
              <a:t>D. Cả B và C</a:t>
            </a:r>
          </a:p>
        </p:txBody>
      </p:sp>
      <p:sp>
        <p:nvSpPr>
          <p:cNvPr id="5" name="Oval 4"/>
          <p:cNvSpPr/>
          <p:nvPr/>
        </p:nvSpPr>
        <p:spPr>
          <a:xfrm>
            <a:off x="483385" y="1998581"/>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5509200"/>
          </a:xfrm>
          <a:prstGeom prst="rect">
            <a:avLst/>
          </a:prstGeom>
          <a:noFill/>
        </p:spPr>
        <p:txBody>
          <a:bodyPr wrap="square" rtlCol="0">
            <a:spAutoFit/>
          </a:bodyPr>
          <a:lstStyle/>
          <a:p>
            <a:r>
              <a:rPr lang="vi-VN" sz="4400" b="1" dirty="0"/>
              <a:t>Câu 7. </a:t>
            </a:r>
            <a:r>
              <a:rPr lang="vi-VN" sz="4400" dirty="0"/>
              <a:t>Lực nào sau đây liên quan đến lực không tiếp xúc?</a:t>
            </a:r>
          </a:p>
          <a:p>
            <a:r>
              <a:rPr lang="vi-VN" sz="4400" dirty="0"/>
              <a:t>A. Lực của tay giương cung</a:t>
            </a:r>
          </a:p>
          <a:p>
            <a:r>
              <a:rPr lang="vi-VN" sz="4400" dirty="0"/>
              <a:t>B. Lực của tay mở cánh cửa</a:t>
            </a:r>
          </a:p>
          <a:p>
            <a:r>
              <a:rPr lang="vi-VN" sz="4400" dirty="0"/>
              <a:t>C. Lực của nam châm hút viên bi sắt</a:t>
            </a:r>
          </a:p>
          <a:p>
            <a:r>
              <a:rPr lang="vi-VN" sz="4400" dirty="0"/>
              <a:t>D. Lực của búa đóng đinh ngập vào tường</a:t>
            </a:r>
          </a:p>
        </p:txBody>
      </p:sp>
      <p:sp>
        <p:nvSpPr>
          <p:cNvPr id="5" name="Oval 4"/>
          <p:cNvSpPr/>
          <p:nvPr/>
        </p:nvSpPr>
        <p:spPr>
          <a:xfrm>
            <a:off x="483385" y="3318776"/>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b="1" dirty="0"/>
              <a:t>Câu 6. </a:t>
            </a:r>
            <a:r>
              <a:rPr lang="vi-VN" sz="4400" dirty="0"/>
              <a:t>Lực nào sau đây liên quan đến lực không tiếp xúc?</a:t>
            </a:r>
          </a:p>
          <a:p>
            <a:r>
              <a:rPr lang="vi-VN" sz="4400" dirty="0"/>
              <a:t>A. Lực của quả cân tác dụng lên lò xo khi treo quả cân vào lò xo</a:t>
            </a:r>
          </a:p>
          <a:p>
            <a:r>
              <a:rPr lang="vi-VN" sz="4400" dirty="0"/>
              <a:t>B. Lực của chân cầu thủ tác dụng lên quả bóng</a:t>
            </a:r>
          </a:p>
          <a:p>
            <a:r>
              <a:rPr lang="vi-VN" sz="4400" dirty="0"/>
              <a:t>C. Lực cầm quyển sách</a:t>
            </a:r>
          </a:p>
          <a:p>
            <a:r>
              <a:rPr lang="vi-VN" sz="4400" dirty="0"/>
              <a:t>D. Lực hấp dẫn giữa Trái Đất và Mặt Trăng</a:t>
            </a:r>
          </a:p>
        </p:txBody>
      </p:sp>
      <p:sp>
        <p:nvSpPr>
          <p:cNvPr id="5" name="Oval 4"/>
          <p:cNvSpPr/>
          <p:nvPr/>
        </p:nvSpPr>
        <p:spPr>
          <a:xfrm>
            <a:off x="483385" y="5351057"/>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631161" cy="5078313"/>
          </a:xfrm>
          <a:prstGeom prst="rect">
            <a:avLst/>
          </a:prstGeom>
          <a:noFill/>
        </p:spPr>
        <p:txBody>
          <a:bodyPr wrap="square" rtlCol="0">
            <a:spAutoFit/>
          </a:bodyPr>
          <a:lstStyle/>
          <a:p>
            <a:r>
              <a:rPr lang="vi-VN" sz="3600" b="1" dirty="0"/>
              <a:t>Câu 2. </a:t>
            </a:r>
            <a:r>
              <a:rPr lang="vi-VN" sz="3600" dirty="0"/>
              <a:t>Điền vào chỗ trống “…” để hoàn chỉnh câu:</a:t>
            </a:r>
          </a:p>
          <a:p>
            <a:r>
              <a:rPr lang="vi-VN" sz="3600" dirty="0"/>
              <a:t>Lực không tiếp xúc xuất hiện khi vật (hoặc đối tượng) gây ra lực ….. với vật (hoặc đối tượng) chịu tác dụng của lực.</a:t>
            </a:r>
          </a:p>
          <a:p>
            <a:r>
              <a:rPr lang="vi-VN" sz="3600" dirty="0"/>
              <a:t>A. không có sự tiếp xúc</a:t>
            </a:r>
          </a:p>
          <a:p>
            <a:r>
              <a:rPr lang="vi-VN" sz="3600" dirty="0"/>
              <a:t>B. không có sự va chạm</a:t>
            </a:r>
          </a:p>
          <a:p>
            <a:r>
              <a:rPr lang="vi-VN" sz="3600" dirty="0"/>
              <a:t>C. không có sự đẩy, sự kéo</a:t>
            </a:r>
          </a:p>
          <a:p>
            <a:r>
              <a:rPr lang="vi-VN" sz="3600" dirty="0"/>
              <a:t>D. không có sự tác dụng</a:t>
            </a:r>
          </a:p>
        </p:txBody>
      </p:sp>
      <p:sp>
        <p:nvSpPr>
          <p:cNvPr id="5" name="Oval 4"/>
          <p:cNvSpPr/>
          <p:nvPr/>
        </p:nvSpPr>
        <p:spPr>
          <a:xfrm>
            <a:off x="483385" y="3268662"/>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247864"/>
          </a:xfrm>
          <a:prstGeom prst="rect">
            <a:avLst/>
          </a:prstGeom>
          <a:noFill/>
        </p:spPr>
        <p:txBody>
          <a:bodyPr wrap="square" rtlCol="0">
            <a:spAutoFit/>
          </a:bodyPr>
          <a:lstStyle/>
          <a:p>
            <a:r>
              <a:rPr lang="vi-VN" sz="4000" b="1" dirty="0"/>
              <a:t>Câu 1. </a:t>
            </a:r>
            <a:r>
              <a:rPr lang="vi-VN" sz="4000" dirty="0"/>
              <a:t>Điền vào chỗ trống “…” để hoàn chỉnh câu:</a:t>
            </a:r>
          </a:p>
          <a:p>
            <a:r>
              <a:rPr lang="vi-VN" sz="4000" dirty="0"/>
              <a:t>Lực tiếp xúc xuất hiện khi vật (hoặc đối tượng) gây ra lực có ….. với vật (hoặc đối tượng) chịu tác dụng của lực.</a:t>
            </a:r>
          </a:p>
          <a:p>
            <a:r>
              <a:rPr lang="vi-VN" sz="4000" dirty="0"/>
              <a:t>A. sự tiếp xúc</a:t>
            </a:r>
          </a:p>
          <a:p>
            <a:r>
              <a:rPr lang="vi-VN" sz="4000" dirty="0"/>
              <a:t>B. sự va chạm</a:t>
            </a:r>
          </a:p>
          <a:p>
            <a:r>
              <a:rPr lang="vi-VN" sz="4000" dirty="0"/>
              <a:t>C. sự đẩy, sự kéo</a:t>
            </a:r>
          </a:p>
          <a:p>
            <a:r>
              <a:rPr lang="vi-VN" sz="4000" dirty="0"/>
              <a:t>D. sự tác dụng</a:t>
            </a:r>
          </a:p>
        </p:txBody>
      </p:sp>
      <p:sp>
        <p:nvSpPr>
          <p:cNvPr id="5" name="Oval 4"/>
          <p:cNvSpPr/>
          <p:nvPr/>
        </p:nvSpPr>
        <p:spPr>
          <a:xfrm>
            <a:off x="502046" y="4293930"/>
            <a:ext cx="766917" cy="673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032000" y="242888"/>
            <a:ext cx="8890000" cy="671512"/>
          </a:xfrm>
          <a:prstGeom prst="rect">
            <a:avLst/>
          </a:prstGeom>
        </p:spPr>
        <p:txBody>
          <a:bodyPr wrap="none" fromWordArt="1">
            <a:prstTxWarp prst="textPlain">
              <a:avLst>
                <a:gd name="adj" fmla="val 50000"/>
              </a:avLst>
            </a:prstTxWarp>
          </a:bodyPr>
          <a:lstStyle/>
          <a:p>
            <a:pPr algn="ctr"/>
            <a:r>
              <a:rPr lang="vi-VN"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rPr>
              <a:t>HƯỚNG DẪN VỀ NHÀ</a:t>
            </a:r>
            <a:endParaRPr lang="en-US"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endParaRPr>
          </a:p>
        </p:txBody>
      </p:sp>
      <p:sp>
        <p:nvSpPr>
          <p:cNvPr id="3" name="Text Box 4"/>
          <p:cNvSpPr txBox="1">
            <a:spLocks noChangeArrowheads="1"/>
          </p:cNvSpPr>
          <p:nvPr/>
        </p:nvSpPr>
        <p:spPr bwMode="auto">
          <a:xfrm>
            <a:off x="1727200" y="1828801"/>
            <a:ext cx="10058400" cy="2062103"/>
          </a:xfrm>
          <a:prstGeom prst="rect">
            <a:avLst/>
          </a:prstGeom>
          <a:noFill/>
          <a:ln w="9525">
            <a:noFill/>
            <a:miter lim="800000"/>
            <a:headEnd/>
            <a:tailEnd/>
          </a:ln>
          <a:effectLst/>
        </p:spPr>
        <p:txBody>
          <a:bodyPr>
            <a:spAutoFit/>
          </a:bodyPr>
          <a:lstStyle/>
          <a:p>
            <a:pPr eaLnBrk="1" hangingPunct="1">
              <a:buFontTx/>
              <a:buChar char="-"/>
            </a:pP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Học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thuộc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phần</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ghi</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nhớ</a:t>
            </a:r>
            <a:r>
              <a:rPr lang="en-US" sz="3200" b="1" dirty="0">
                <a:solidFill>
                  <a:schemeClr val="accent2"/>
                </a:solidFill>
                <a:latin typeface="Times New Roman" pitchFamily="18" charset="0"/>
              </a:rPr>
              <a:t> </a:t>
            </a:r>
            <a:r>
              <a:rPr lang="en-US" sz="3200" b="1" dirty="0" err="1" smtClean="0">
                <a:solidFill>
                  <a:schemeClr val="accent2"/>
                </a:solidFill>
                <a:latin typeface="Times New Roman" pitchFamily="18" charset="0"/>
              </a:rPr>
              <a:t>trong</a:t>
            </a: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sgk</a:t>
            </a:r>
            <a:endParaRPr lang="en-US" sz="3200" b="1" dirty="0">
              <a:solidFill>
                <a:schemeClr val="accent2"/>
              </a:solidFill>
              <a:latin typeface="Times New Roman" pitchFamily="18" charset="0"/>
            </a:endParaRPr>
          </a:p>
          <a:p>
            <a:pPr eaLnBrk="1" hangingPunct="1">
              <a:buFontTx/>
              <a:buChar char="-"/>
            </a:pP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Làm</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tập</a:t>
            </a:r>
            <a:r>
              <a:rPr lang="en-US" sz="3200" b="1" dirty="0">
                <a:solidFill>
                  <a:schemeClr val="accent2"/>
                </a:solidFill>
                <a:latin typeface="Times New Roman" pitchFamily="18" charset="0"/>
              </a:rPr>
              <a:t>: </a:t>
            </a:r>
            <a:r>
              <a:rPr lang="en-US" sz="3200" b="1" dirty="0" err="1" smtClean="0">
                <a:solidFill>
                  <a:schemeClr val="accent2"/>
                </a:solidFill>
                <a:latin typeface="Times New Roman" pitchFamily="18" charset="0"/>
              </a:rPr>
              <a:t>Phần</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tập</a:t>
            </a:r>
            <a:r>
              <a:rPr lang="en-US" sz="3200" b="1" dirty="0">
                <a:solidFill>
                  <a:schemeClr val="accent2"/>
                </a:solidFill>
                <a:latin typeface="Times New Roman" pitchFamily="18" charset="0"/>
              </a:rPr>
              <a:t>.</a:t>
            </a:r>
          </a:p>
          <a:p>
            <a:pPr eaLnBrk="1" hangingPunct="1">
              <a:buFontTx/>
              <a:buChar char="-"/>
            </a:pP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Xem</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trước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nội</a:t>
            </a:r>
            <a:r>
              <a:rPr lang="en-US" sz="3200" b="1" dirty="0">
                <a:solidFill>
                  <a:schemeClr val="accent2"/>
                </a:solidFill>
                <a:latin typeface="Times New Roman" pitchFamily="18" charset="0"/>
              </a:rPr>
              <a:t> dung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smtClean="0">
                <a:solidFill>
                  <a:schemeClr val="accent2"/>
                </a:solidFill>
                <a:latin typeface="Times New Roman" pitchFamily="18" charset="0"/>
              </a:rPr>
              <a:t>39</a:t>
            </a:r>
          </a:p>
          <a:p>
            <a:pPr eaLnBrk="1" hangingPunct="1"/>
            <a:endParaRPr lang="en-US" sz="3200" b="1" dirty="0">
              <a:solidFill>
                <a:schemeClr val="accent2"/>
              </a:solidFill>
              <a:latin typeface="Times New Roman" pitchFamily="18" charset="0"/>
            </a:endParaRPr>
          </a:p>
        </p:txBody>
      </p:sp>
    </p:spTree>
    <p:extLst>
      <p:ext uri="{BB962C8B-B14F-4D97-AF65-F5344CB8AC3E}">
        <p14:creationId xmlns:p14="http://schemas.microsoft.com/office/powerpoint/2010/main" val="3019403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9" y="3548924"/>
            <a:ext cx="4447254"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2982"/>
            <a:ext cx="6864264" cy="6025018"/>
          </a:xfrm>
          <a:prstGeom prst="rect">
            <a:avLst/>
          </a:prstGeom>
        </p:spPr>
      </p:pic>
      <p:grpSp>
        <p:nvGrpSpPr>
          <p:cNvPr id="7" name="Group 44">
            <a:extLst>
              <a:ext uri="{FF2B5EF4-FFF2-40B4-BE49-F238E27FC236}">
                <a16:creationId xmlns:a16="http://schemas.microsoft.com/office/drawing/2014/main" id="{A4EE8C13-D199-48A3-BBAB-BB05623C83A6}"/>
              </a:ext>
            </a:extLst>
          </p:cNvPr>
          <p:cNvGrpSpPr>
            <a:grpSpLocks/>
          </p:cNvGrpSpPr>
          <p:nvPr/>
        </p:nvGrpSpPr>
        <p:grpSpPr bwMode="auto">
          <a:xfrm>
            <a:off x="5148198" y="488515"/>
            <a:ext cx="7043802" cy="3945699"/>
            <a:chOff x="2789" y="2217"/>
            <a:chExt cx="1892" cy="882"/>
          </a:xfrm>
        </p:grpSpPr>
        <p:pic>
          <p:nvPicPr>
            <p:cNvPr id="8" name="Picture 42" descr="007">
              <a:extLst>
                <a:ext uri="{FF2B5EF4-FFF2-40B4-BE49-F238E27FC236}">
                  <a16:creationId xmlns:a16="http://schemas.microsoft.com/office/drawing/2014/main" id="{7A3B47A7-B2D0-43BA-9ADC-1A7329A0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2217"/>
              <a:ext cx="189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3">
              <a:extLst>
                <a:ext uri="{FF2B5EF4-FFF2-40B4-BE49-F238E27FC236}">
                  <a16:creationId xmlns:a16="http://schemas.microsoft.com/office/drawing/2014/main" id="{86F146B1-2D24-4C34-9625-AAE0F1293A59}"/>
                </a:ext>
              </a:extLst>
            </p:cNvPr>
            <p:cNvSpPr>
              <a:spLocks noChangeArrowheads="1"/>
            </p:cNvSpPr>
            <p:nvPr/>
          </p:nvSpPr>
          <p:spPr bwMode="auto">
            <a:xfrm>
              <a:off x="2864" y="2294"/>
              <a:ext cx="1741"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algn="ctr">
                <a:lnSpc>
                  <a:spcPct val="115000"/>
                </a:lnSpc>
              </a:pPr>
              <a:r>
                <a:rPr lang="en-US" dirty="0" err="1" smtClean="0">
                  <a:solidFill>
                    <a:srgbClr val="000000"/>
                  </a:solidFill>
                  <a:ea typeface="Calibri" panose="020F0502020204030204" pitchFamily="34" charset="0"/>
                </a:rPr>
                <a:t>Đưa</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thanh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một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vên</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đang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nằm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yên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trên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mặt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bàn</a:t>
              </a:r>
              <a:r>
                <a:rPr lang="en-US" dirty="0" smtClean="0">
                  <a:solidFill>
                    <a:srgbClr val="000000"/>
                  </a:solidFill>
                  <a:ea typeface="Calibri" panose="020F0502020204030204" pitchFamily="34" charset="0"/>
                </a:rPr>
                <a:t>, ta </a:t>
              </a:r>
              <a:r>
                <a:rPr lang="en-US" dirty="0" err="1" smtClean="0">
                  <a:solidFill>
                    <a:srgbClr val="000000"/>
                  </a:solidFill>
                  <a:ea typeface="Calibri" panose="020F0502020204030204" pitchFamily="34" charset="0"/>
                </a:rPr>
                <a:t>thấy</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viên</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lăn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phía</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sao</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như</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vậy</a:t>
              </a:r>
              <a:endParaRPr lang="en-US" dirty="0">
                <a:solidFill>
                  <a:srgbClr val="000000"/>
                </a:solidFill>
                <a:effectLst/>
                <a:ea typeface="Calibri" panose="020F0502020204030204" pitchFamily="34" charset="0"/>
              </a:endParaRPr>
            </a:p>
          </p:txBody>
        </p:sp>
      </p:grpSp>
      <p:sp>
        <p:nvSpPr>
          <p:cNvPr id="10" name="Title 1"/>
          <p:cNvSpPr>
            <a:spLocks noGrp="1"/>
          </p:cNvSpPr>
          <p:nvPr>
            <p:ph type="title"/>
          </p:nvPr>
        </p:nvSpPr>
        <p:spPr>
          <a:xfrm>
            <a:off x="609600" y="152400"/>
            <a:ext cx="10972800" cy="762000"/>
          </a:xfrm>
        </p:spPr>
        <p:txBody>
          <a:bodyPr>
            <a:normAutofit/>
          </a:bodyPr>
          <a:lstStyle/>
          <a:p>
            <a:r>
              <a:rPr lang="en-US" b="1" dirty="0" smtClean="0">
                <a:latin typeface="Times New Roman" pitchFamily="18" charset="0"/>
                <a:cs typeface="Times New Roman" pitchFamily="18" charset="0"/>
              </a:rPr>
              <a:t>KHỞI ĐỘNG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 38.1b </a:t>
            </a:r>
            <a:endParaRPr lang="en-US" sz="3200" dirty="0">
              <a:solidFill>
                <a:srgbClr val="0000FF"/>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7" y="1625085"/>
            <a:ext cx="8098931" cy="5036971"/>
          </a:xfrm>
          <a:prstGeom prst="rect">
            <a:avLst/>
          </a:prstGeom>
        </p:spPr>
      </p:pic>
      <p:sp>
        <p:nvSpPr>
          <p:cNvPr id="12" name="Rectangle 11"/>
          <p:cNvSpPr/>
          <p:nvPr/>
        </p:nvSpPr>
        <p:spPr>
          <a:xfrm>
            <a:off x="292363" y="2390191"/>
            <a:ext cx="3259494" cy="4031873"/>
          </a:xfrm>
          <a:prstGeom prst="rect">
            <a:avLst/>
          </a:prstGeom>
        </p:spPr>
        <p:txBody>
          <a:bodyPr wrap="square">
            <a:spAutoFit/>
          </a:bodyPr>
          <a:lstStyle/>
          <a:p>
            <a:pPr algn="just"/>
            <a:r>
              <a:rPr lang="en-US" sz="3200" dirty="0" err="1"/>
              <a:t>Khi</a:t>
            </a:r>
            <a:r>
              <a:rPr lang="en-US" sz="3200" dirty="0"/>
              <a:t> </a:t>
            </a:r>
            <a:r>
              <a:rPr lang="en-US" sz="3200" dirty="0" err="1"/>
              <a:t>nâng</a:t>
            </a:r>
            <a:r>
              <a:rPr lang="en-US" sz="3200" dirty="0"/>
              <a:t> </a:t>
            </a:r>
            <a:r>
              <a:rPr lang="en-US" sz="3200" dirty="0" err="1"/>
              <a:t>tạ</a:t>
            </a:r>
            <a:r>
              <a:rPr lang="en-US" sz="3200" dirty="0"/>
              <a:t> </a:t>
            </a:r>
            <a:r>
              <a:rPr lang="en-US" sz="3200" dirty="0" err="1"/>
              <a:t>và</a:t>
            </a:r>
            <a:r>
              <a:rPr lang="en-US" sz="3200" dirty="0"/>
              <a:t> </a:t>
            </a:r>
            <a:r>
              <a:rPr lang="en-US" sz="3200" dirty="0" err="1"/>
              <a:t>khi</a:t>
            </a:r>
            <a:r>
              <a:rPr lang="en-US" sz="3200" dirty="0"/>
              <a:t> </a:t>
            </a:r>
            <a:r>
              <a:rPr lang="en-US" sz="3200" dirty="0" err="1"/>
              <a:t>đá</a:t>
            </a:r>
            <a:r>
              <a:rPr lang="en-US" sz="3200" dirty="0"/>
              <a:t> </a:t>
            </a:r>
            <a:r>
              <a:rPr lang="en-US" sz="3200" dirty="0" err="1"/>
              <a:t>bóng</a:t>
            </a:r>
            <a:r>
              <a:rPr lang="en-US" sz="3200" dirty="0"/>
              <a:t> (</a:t>
            </a:r>
            <a:r>
              <a:rPr lang="en-US" sz="3200" dirty="0" err="1"/>
              <a:t>hình</a:t>
            </a:r>
            <a:r>
              <a:rPr lang="en-US" sz="3200" dirty="0"/>
              <a:t> 38.1a </a:t>
            </a:r>
            <a:r>
              <a:rPr lang="en-US" sz="3200" dirty="0" err="1"/>
              <a:t>và</a:t>
            </a:r>
            <a:r>
              <a:rPr lang="en-US" sz="3200" dirty="0"/>
              <a:t> 38.1b), </a:t>
            </a:r>
            <a:r>
              <a:rPr lang="en-US" sz="3200" dirty="0" err="1"/>
              <a:t>vật</a:t>
            </a:r>
            <a:r>
              <a:rPr lang="en-US" sz="3200" dirty="0"/>
              <a:t> </a:t>
            </a:r>
            <a:r>
              <a:rPr lang="en-US" sz="3200" dirty="0" err="1"/>
              <a:t>nào</a:t>
            </a:r>
            <a:r>
              <a:rPr lang="en-US" sz="3200" dirty="0"/>
              <a:t> </a:t>
            </a:r>
            <a:r>
              <a:rPr lang="en-US" sz="3200" dirty="0" err="1"/>
              <a:t>gây</a:t>
            </a:r>
            <a:r>
              <a:rPr lang="en-US" sz="3200" dirty="0"/>
              <a:t> </a:t>
            </a:r>
            <a:r>
              <a:rPr lang="en-US" sz="3200" dirty="0" err="1"/>
              <a:t>ra</a:t>
            </a:r>
            <a:r>
              <a:rPr lang="en-US" sz="3200" dirty="0"/>
              <a:t> </a:t>
            </a:r>
            <a:r>
              <a:rPr lang="en-US" sz="3200" dirty="0" err="1"/>
              <a:t>lực</a:t>
            </a:r>
            <a:r>
              <a:rPr lang="en-US" sz="3200" dirty="0"/>
              <a:t> </a:t>
            </a:r>
            <a:r>
              <a:rPr lang="en-US" sz="3200" dirty="0" err="1"/>
              <a:t>và</a:t>
            </a:r>
            <a:r>
              <a:rPr lang="en-US" sz="3200" dirty="0"/>
              <a:t> </a:t>
            </a:r>
            <a:r>
              <a:rPr lang="en-US" sz="3200" dirty="0" err="1"/>
              <a:t>vật</a:t>
            </a:r>
            <a:r>
              <a:rPr lang="en-US" sz="3200" dirty="0"/>
              <a:t> </a:t>
            </a:r>
            <a:r>
              <a:rPr lang="en-US" sz="3200" dirty="0" err="1"/>
              <a:t>nào</a:t>
            </a:r>
            <a:r>
              <a:rPr lang="en-US" sz="3200" dirty="0"/>
              <a:t> </a:t>
            </a:r>
            <a:r>
              <a:rPr lang="en-US" sz="3200" dirty="0" err="1"/>
              <a:t>chịu</a:t>
            </a:r>
            <a:r>
              <a:rPr lang="en-US" sz="3200" dirty="0"/>
              <a:t> </a:t>
            </a:r>
            <a:r>
              <a:rPr lang="en-US" sz="3200" dirty="0" err="1"/>
              <a:t>tác</a:t>
            </a:r>
            <a:r>
              <a:rPr lang="en-US" sz="3200" dirty="0"/>
              <a:t> </a:t>
            </a:r>
            <a:r>
              <a:rPr lang="en-US" sz="3200" dirty="0" err="1"/>
              <a:t>dụng</a:t>
            </a:r>
            <a:r>
              <a:rPr lang="en-US" sz="3200" dirty="0"/>
              <a:t> </a:t>
            </a:r>
            <a:r>
              <a:rPr lang="en-US" sz="3200" dirty="0" err="1"/>
              <a:t>của</a:t>
            </a:r>
            <a:r>
              <a:rPr lang="en-US" sz="3200" dirty="0"/>
              <a:t> </a:t>
            </a:r>
            <a:r>
              <a:rPr lang="en-US" sz="3200" dirty="0" err="1"/>
              <a:t>lực</a:t>
            </a:r>
            <a:r>
              <a:rPr lang="en-US" sz="3200" dirty="0"/>
              <a:t>? </a:t>
            </a:r>
            <a:r>
              <a:rPr lang="en-US" sz="3200" dirty="0" err="1"/>
              <a:t>Các</a:t>
            </a:r>
            <a:r>
              <a:rPr lang="en-US" sz="3200" dirty="0"/>
              <a:t> </a:t>
            </a:r>
            <a:r>
              <a:rPr lang="en-US" sz="3200" dirty="0" err="1"/>
              <a:t>vật</a:t>
            </a:r>
            <a:r>
              <a:rPr lang="en-US" sz="3200" dirty="0"/>
              <a:t> </a:t>
            </a:r>
            <a:r>
              <a:rPr lang="en-US" sz="3200" dirty="0" err="1"/>
              <a:t>này</a:t>
            </a:r>
            <a:r>
              <a:rPr lang="en-US" sz="3200" dirty="0"/>
              <a:t> </a:t>
            </a:r>
            <a:r>
              <a:rPr lang="en-US" sz="3200" dirty="0" err="1"/>
              <a:t>có</a:t>
            </a:r>
            <a:r>
              <a:rPr lang="en-US" sz="3200" dirty="0"/>
              <a:t> </a:t>
            </a:r>
            <a:r>
              <a:rPr lang="en-US" sz="3200" dirty="0" err="1"/>
              <a:t>tiếp</a:t>
            </a:r>
            <a:r>
              <a:rPr lang="en-US" sz="3200" dirty="0"/>
              <a:t> </a:t>
            </a:r>
            <a:r>
              <a:rPr lang="en-US" sz="3200" dirty="0" err="1"/>
              <a:t>xúc</a:t>
            </a:r>
            <a:r>
              <a:rPr lang="en-US" sz="3200" dirty="0"/>
              <a:t> </a:t>
            </a:r>
            <a:r>
              <a:rPr lang="en-US" sz="3200" dirty="0" err="1"/>
              <a:t>với</a:t>
            </a:r>
            <a:r>
              <a:rPr lang="en-US" sz="3200" dirty="0"/>
              <a:t> </a:t>
            </a:r>
            <a:r>
              <a:rPr lang="en-US" sz="3200" dirty="0" err="1"/>
              <a:t>nhau</a:t>
            </a:r>
            <a:r>
              <a:rPr lang="en-US" sz="3200" dirty="0"/>
              <a:t> </a:t>
            </a:r>
            <a:r>
              <a:rPr lang="en-US" sz="3200" dirty="0" err="1"/>
              <a:t>không</a:t>
            </a:r>
            <a:r>
              <a:rPr lang="en-US" sz="3200" dirty="0"/>
              <a:t>?</a:t>
            </a:r>
          </a:p>
        </p:txBody>
      </p:sp>
    </p:spTree>
    <p:extLst>
      <p:ext uri="{BB962C8B-B14F-4D97-AF65-F5344CB8AC3E}">
        <p14:creationId xmlns:p14="http://schemas.microsoft.com/office/powerpoint/2010/main" val="56585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71" y="1207621"/>
            <a:ext cx="6695233" cy="5650379"/>
          </a:xfrm>
          <a:prstGeom prst="rect">
            <a:avLst/>
          </a:prstGeom>
        </p:spPr>
      </p:pic>
      <p:sp>
        <p:nvSpPr>
          <p:cNvPr id="9" name="Rectangle 8"/>
          <p:cNvSpPr/>
          <p:nvPr/>
        </p:nvSpPr>
        <p:spPr>
          <a:xfrm>
            <a:off x="292363" y="1998309"/>
            <a:ext cx="4637312" cy="4154984"/>
          </a:xfrm>
          <a:prstGeom prst="rect">
            <a:avLst/>
          </a:prstGeom>
        </p:spPr>
        <p:txBody>
          <a:bodyPr wrap="square">
            <a:spAutoFit/>
          </a:bodyPr>
          <a:lstStyle/>
          <a:p>
            <a:pPr lvl="0"/>
            <a:r>
              <a:rPr lang="en-US" sz="4400" dirty="0"/>
              <a:t>Ở </a:t>
            </a:r>
            <a:r>
              <a:rPr lang="en-US" sz="4400" dirty="0" err="1"/>
              <a:t>hình</a:t>
            </a:r>
            <a:r>
              <a:rPr lang="en-US" sz="4400" dirty="0"/>
              <a:t> 38.1a: </a:t>
            </a:r>
            <a:r>
              <a:rPr lang="en-US" sz="4400" dirty="0" err="1"/>
              <a:t>Khi</a:t>
            </a:r>
            <a:r>
              <a:rPr lang="en-US" sz="4400" dirty="0"/>
              <a:t> </a:t>
            </a:r>
            <a:r>
              <a:rPr lang="en-US" sz="4400" dirty="0" err="1"/>
              <a:t>nâng</a:t>
            </a:r>
            <a:r>
              <a:rPr lang="en-US" sz="4400" dirty="0"/>
              <a:t> </a:t>
            </a:r>
            <a:r>
              <a:rPr lang="en-US" sz="4400" dirty="0" err="1"/>
              <a:t>tạ</a:t>
            </a:r>
            <a:r>
              <a:rPr lang="en-US" sz="4400" dirty="0"/>
              <a:t>, </a:t>
            </a:r>
            <a:r>
              <a:rPr lang="en-US" sz="4400" dirty="0" err="1"/>
              <a:t>tay</a:t>
            </a:r>
            <a:r>
              <a:rPr lang="en-US" sz="4400" dirty="0"/>
              <a:t> ta </a:t>
            </a:r>
            <a:r>
              <a:rPr lang="en-US" sz="4400" dirty="0" err="1"/>
              <a:t>đã</a:t>
            </a:r>
            <a:r>
              <a:rPr lang="en-US" sz="4400" dirty="0"/>
              <a:t> </a:t>
            </a:r>
            <a:r>
              <a:rPr lang="en-US" sz="4400" dirty="0" err="1"/>
              <a:t>tác</a:t>
            </a:r>
            <a:r>
              <a:rPr lang="en-US" sz="4400" dirty="0"/>
              <a:t> </a:t>
            </a:r>
            <a:r>
              <a:rPr lang="en-US" sz="4400" dirty="0" err="1"/>
              <a:t>dụng</a:t>
            </a:r>
            <a:r>
              <a:rPr lang="en-US" sz="4400" dirty="0"/>
              <a:t> </a:t>
            </a:r>
            <a:r>
              <a:rPr lang="en-US" sz="4400" dirty="0" err="1"/>
              <a:t>lên</a:t>
            </a:r>
            <a:r>
              <a:rPr lang="en-US" sz="4400" dirty="0"/>
              <a:t> </a:t>
            </a:r>
            <a:r>
              <a:rPr lang="en-US" sz="4400" dirty="0" err="1"/>
              <a:t>quả</a:t>
            </a:r>
            <a:r>
              <a:rPr lang="en-US" sz="4400" dirty="0"/>
              <a:t> </a:t>
            </a:r>
            <a:r>
              <a:rPr lang="en-US" sz="4400" dirty="0" err="1"/>
              <a:t>tạ</a:t>
            </a:r>
            <a:r>
              <a:rPr lang="en-US" sz="4400" dirty="0"/>
              <a:t> </a:t>
            </a:r>
            <a:r>
              <a:rPr lang="en-US" sz="4400" dirty="0" err="1"/>
              <a:t>một</a:t>
            </a:r>
            <a:r>
              <a:rPr lang="en-US" sz="4400" dirty="0"/>
              <a:t> </a:t>
            </a:r>
            <a:r>
              <a:rPr lang="en-US" sz="4400" dirty="0" err="1"/>
              <a:t>lực</a:t>
            </a:r>
            <a:r>
              <a:rPr lang="en-US" sz="4400" dirty="0"/>
              <a:t>; </a:t>
            </a:r>
            <a:r>
              <a:rPr lang="en-US" sz="4400" dirty="0" err="1"/>
              <a:t>Quả</a:t>
            </a:r>
            <a:r>
              <a:rPr lang="en-US" sz="4400" dirty="0"/>
              <a:t> </a:t>
            </a:r>
            <a:r>
              <a:rPr lang="en-US" sz="4400" dirty="0" err="1"/>
              <a:t>tạ</a:t>
            </a:r>
            <a:r>
              <a:rPr lang="en-US" sz="4400" dirty="0"/>
              <a:t> </a:t>
            </a:r>
            <a:r>
              <a:rPr lang="en-US" sz="4400" dirty="0" err="1"/>
              <a:t>chịu</a:t>
            </a:r>
            <a:r>
              <a:rPr lang="en-US" sz="4400" dirty="0"/>
              <a:t> </a:t>
            </a:r>
            <a:r>
              <a:rPr lang="en-US" sz="4400" dirty="0" err="1"/>
              <a:t>tác</a:t>
            </a:r>
            <a:r>
              <a:rPr lang="en-US" sz="4400" dirty="0"/>
              <a:t> </a:t>
            </a:r>
            <a:r>
              <a:rPr lang="en-US" sz="4400" dirty="0" err="1"/>
              <a:t>dụng</a:t>
            </a:r>
            <a:r>
              <a:rPr lang="en-US" sz="4400" dirty="0"/>
              <a:t> </a:t>
            </a:r>
            <a:r>
              <a:rPr lang="en-US" sz="4400" dirty="0" err="1"/>
              <a:t>của</a:t>
            </a:r>
            <a:r>
              <a:rPr lang="en-US" sz="4400" dirty="0"/>
              <a:t> </a:t>
            </a:r>
            <a:r>
              <a:rPr lang="en-US" sz="4400" dirty="0" err="1"/>
              <a:t>lực</a:t>
            </a:r>
            <a:r>
              <a:rPr lang="en-US" sz="4400" dirty="0"/>
              <a:t>.</a:t>
            </a:r>
          </a:p>
        </p:txBody>
      </p:sp>
    </p:spTree>
    <p:extLst>
      <p:ext uri="{BB962C8B-B14F-4D97-AF65-F5344CB8AC3E}">
        <p14:creationId xmlns:p14="http://schemas.microsoft.com/office/powerpoint/2010/main" val="3771630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3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a:t>
            </a:r>
            <a:endParaRPr lang="en-US" sz="3200" dirty="0">
              <a:solidFill>
                <a:srgbClr val="0000FF"/>
              </a:solidFill>
              <a:latin typeface="Times New Roman" pitchFamily="18" charset="0"/>
              <a:cs typeface="Times New Roman" pitchFamily="18" charset="0"/>
            </a:endParaRPr>
          </a:p>
        </p:txBody>
      </p:sp>
      <p:sp>
        <p:nvSpPr>
          <p:cNvPr id="9" name="Rectangle 8"/>
          <p:cNvSpPr/>
          <p:nvPr/>
        </p:nvSpPr>
        <p:spPr>
          <a:xfrm>
            <a:off x="292363" y="1998309"/>
            <a:ext cx="4637312" cy="4832092"/>
          </a:xfrm>
          <a:prstGeom prst="rect">
            <a:avLst/>
          </a:prstGeom>
        </p:spPr>
        <p:txBody>
          <a:bodyPr wrap="square">
            <a:spAutoFit/>
          </a:bodyPr>
          <a:lstStyle/>
          <a:p>
            <a:pPr lvl="0"/>
            <a:r>
              <a:rPr lang="en-US" sz="4400" dirty="0"/>
              <a:t>Ở </a:t>
            </a:r>
            <a:r>
              <a:rPr lang="en-US" sz="4400" dirty="0" err="1"/>
              <a:t>hình</a:t>
            </a:r>
            <a:r>
              <a:rPr lang="en-US" sz="4400" dirty="0"/>
              <a:t> 38.1b: </a:t>
            </a:r>
            <a:r>
              <a:rPr lang="en-US" sz="4400" dirty="0" err="1"/>
              <a:t>Khi</a:t>
            </a:r>
            <a:r>
              <a:rPr lang="en-US" sz="4400" dirty="0"/>
              <a:t> </a:t>
            </a:r>
            <a:r>
              <a:rPr lang="en-US" sz="4400" dirty="0" err="1"/>
              <a:t>cầu</a:t>
            </a:r>
            <a:r>
              <a:rPr lang="en-US" sz="4400" dirty="0"/>
              <a:t> </a:t>
            </a:r>
            <a:r>
              <a:rPr lang="en-US" sz="4400" dirty="0" err="1"/>
              <a:t>thủ</a:t>
            </a:r>
            <a:r>
              <a:rPr lang="en-US" sz="4400" dirty="0"/>
              <a:t> </a:t>
            </a:r>
            <a:r>
              <a:rPr lang="en-US" sz="4400" dirty="0" err="1"/>
              <a:t>đá</a:t>
            </a:r>
            <a:r>
              <a:rPr lang="en-US" sz="4400" dirty="0"/>
              <a:t> </a:t>
            </a:r>
            <a:r>
              <a:rPr lang="en-US" sz="4400" dirty="0" err="1"/>
              <a:t>bóng</a:t>
            </a:r>
            <a:r>
              <a:rPr lang="en-US" sz="4400" dirty="0"/>
              <a:t>: </a:t>
            </a:r>
            <a:r>
              <a:rPr lang="en-US" sz="4400" dirty="0" err="1"/>
              <a:t>chân</a:t>
            </a:r>
            <a:r>
              <a:rPr lang="en-US" sz="4400" dirty="0"/>
              <a:t> </a:t>
            </a:r>
            <a:r>
              <a:rPr lang="en-US" sz="4400" dirty="0" err="1"/>
              <a:t>cầu</a:t>
            </a:r>
            <a:r>
              <a:rPr lang="en-US" sz="4400" dirty="0"/>
              <a:t> </a:t>
            </a:r>
            <a:r>
              <a:rPr lang="en-US" sz="4400" dirty="0" err="1"/>
              <a:t>thủ</a:t>
            </a:r>
            <a:r>
              <a:rPr lang="en-US" sz="4400" dirty="0"/>
              <a:t> </a:t>
            </a:r>
            <a:r>
              <a:rPr lang="en-US" sz="4400" dirty="0" err="1"/>
              <a:t>tác</a:t>
            </a:r>
            <a:r>
              <a:rPr lang="en-US" sz="4400" dirty="0"/>
              <a:t> </a:t>
            </a:r>
            <a:r>
              <a:rPr lang="en-US" sz="4400" dirty="0" err="1"/>
              <a:t>dụng</a:t>
            </a:r>
            <a:r>
              <a:rPr lang="en-US" sz="4400" dirty="0"/>
              <a:t> </a:t>
            </a:r>
            <a:r>
              <a:rPr lang="en-US" sz="4400" dirty="0" err="1"/>
              <a:t>lực</a:t>
            </a:r>
            <a:r>
              <a:rPr lang="en-US" sz="4400" dirty="0"/>
              <a:t> </a:t>
            </a:r>
            <a:r>
              <a:rPr lang="en-US" sz="4400" dirty="0" err="1"/>
              <a:t>lên</a:t>
            </a:r>
            <a:r>
              <a:rPr lang="en-US" sz="4400" dirty="0"/>
              <a:t> </a:t>
            </a:r>
            <a:r>
              <a:rPr lang="en-US" sz="4400" dirty="0" err="1"/>
              <a:t>quả</a:t>
            </a:r>
            <a:r>
              <a:rPr lang="en-US" sz="4400" dirty="0"/>
              <a:t> </a:t>
            </a:r>
            <a:r>
              <a:rPr lang="en-US" sz="4400" dirty="0" err="1"/>
              <a:t>bóng</a:t>
            </a:r>
            <a:r>
              <a:rPr lang="en-US" sz="4400" dirty="0"/>
              <a:t>; </a:t>
            </a:r>
            <a:r>
              <a:rPr lang="en-US" sz="4400" dirty="0" err="1"/>
              <a:t>Quả</a:t>
            </a:r>
            <a:r>
              <a:rPr lang="en-US" sz="4400" dirty="0"/>
              <a:t> </a:t>
            </a:r>
            <a:r>
              <a:rPr lang="en-US" sz="4400" dirty="0" err="1"/>
              <a:t>bóng</a:t>
            </a:r>
            <a:r>
              <a:rPr lang="en-US" sz="4400" dirty="0"/>
              <a:t> </a:t>
            </a:r>
            <a:r>
              <a:rPr lang="en-US" sz="4400" dirty="0" err="1"/>
              <a:t>chịu</a:t>
            </a:r>
            <a:r>
              <a:rPr lang="en-US" sz="4400" dirty="0"/>
              <a:t> </a:t>
            </a:r>
            <a:r>
              <a:rPr lang="en-US" sz="4400" dirty="0" err="1"/>
              <a:t>tác</a:t>
            </a:r>
            <a:r>
              <a:rPr lang="en-US" sz="4400" dirty="0"/>
              <a:t> </a:t>
            </a:r>
            <a:r>
              <a:rPr lang="en-US" sz="4400" dirty="0" err="1"/>
              <a:t>dụng</a:t>
            </a:r>
            <a:r>
              <a:rPr lang="en-US" sz="4400" dirty="0"/>
              <a:t> </a:t>
            </a:r>
            <a:r>
              <a:rPr lang="en-US" sz="4400" dirty="0" err="1"/>
              <a:t>của</a:t>
            </a:r>
            <a:r>
              <a:rPr lang="en-US" sz="4400" dirty="0"/>
              <a:t> </a:t>
            </a:r>
            <a:r>
              <a:rPr lang="en-US" sz="4400" dirty="0" err="1"/>
              <a:t>lực</a:t>
            </a:r>
            <a:r>
              <a:rPr lang="en-US" sz="4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359" y="1248054"/>
            <a:ext cx="7147641" cy="5609945"/>
          </a:xfrm>
          <a:prstGeom prst="rect">
            <a:avLst/>
          </a:prstGeom>
        </p:spPr>
      </p:pic>
    </p:spTree>
    <p:extLst>
      <p:ext uri="{BB962C8B-B14F-4D97-AF65-F5344CB8AC3E}">
        <p14:creationId xmlns:p14="http://schemas.microsoft.com/office/powerpoint/2010/main" val="3193176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 38.1b </a:t>
            </a:r>
            <a:endParaRPr lang="en-US" sz="3200" dirty="0">
              <a:solidFill>
                <a:srgbClr val="0000FF"/>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7" y="1625085"/>
            <a:ext cx="8098931" cy="5036971"/>
          </a:xfrm>
          <a:prstGeom prst="rect">
            <a:avLst/>
          </a:prstGeom>
        </p:spPr>
      </p:pic>
      <p:sp>
        <p:nvSpPr>
          <p:cNvPr id="12" name="Rectangle 11"/>
          <p:cNvSpPr/>
          <p:nvPr/>
        </p:nvSpPr>
        <p:spPr>
          <a:xfrm>
            <a:off x="292363" y="1774378"/>
            <a:ext cx="3259494" cy="5016758"/>
          </a:xfrm>
          <a:prstGeom prst="rect">
            <a:avLst/>
          </a:prstGeom>
        </p:spPr>
        <p:txBody>
          <a:bodyPr wrap="square">
            <a:spAutoFit/>
          </a:bodyPr>
          <a:lstStyle/>
          <a:p>
            <a:pPr algn="just"/>
            <a:r>
              <a:rPr lang="en-US" sz="4000" dirty="0" err="1" smtClean="0"/>
              <a:t>Lực</a:t>
            </a:r>
            <a:r>
              <a:rPr lang="en-US" sz="4000" dirty="0" smtClean="0"/>
              <a:t> </a:t>
            </a:r>
            <a:r>
              <a:rPr lang="en-US" sz="4000" dirty="0" err="1" smtClean="0"/>
              <a:t>mà</a:t>
            </a:r>
            <a:r>
              <a:rPr lang="en-US" sz="4000" dirty="0" smtClean="0"/>
              <a:t> </a:t>
            </a:r>
            <a:r>
              <a:rPr lang="en-US" sz="4000" dirty="0" err="1" smtClean="0"/>
              <a:t>tay</a:t>
            </a:r>
            <a:r>
              <a:rPr lang="en-US" sz="4000" dirty="0" smtClean="0"/>
              <a:t> </a:t>
            </a:r>
            <a:r>
              <a:rPr lang="en-US" sz="4000" dirty="0" err="1" smtClean="0"/>
              <a:t>người</a:t>
            </a:r>
            <a:r>
              <a:rPr lang="en-US" sz="4000" dirty="0" smtClean="0"/>
              <a:t> </a:t>
            </a:r>
            <a:r>
              <a:rPr lang="en-US" sz="4000" dirty="0" err="1" smtClean="0"/>
              <a:t>nâng</a:t>
            </a:r>
            <a:r>
              <a:rPr lang="en-US" sz="4000" dirty="0" smtClean="0"/>
              <a:t> </a:t>
            </a:r>
            <a:r>
              <a:rPr lang="en-US" sz="4000" dirty="0" err="1" smtClean="0"/>
              <a:t>quả</a:t>
            </a:r>
            <a:r>
              <a:rPr lang="en-US" sz="4000" dirty="0" smtClean="0"/>
              <a:t> </a:t>
            </a:r>
            <a:r>
              <a:rPr lang="en-US" sz="4000" dirty="0" err="1" smtClean="0"/>
              <a:t>tạ</a:t>
            </a:r>
            <a:r>
              <a:rPr lang="en-US" sz="4000" dirty="0" smtClean="0"/>
              <a:t> </a:t>
            </a:r>
            <a:r>
              <a:rPr lang="en-US" sz="4000" dirty="0" err="1" smtClean="0"/>
              <a:t>và</a:t>
            </a:r>
            <a:r>
              <a:rPr lang="en-US" sz="4000" dirty="0" smtClean="0"/>
              <a:t> </a:t>
            </a:r>
            <a:r>
              <a:rPr lang="en-US" sz="4000" dirty="0" err="1" smtClean="0"/>
              <a:t>lực</a:t>
            </a:r>
            <a:r>
              <a:rPr lang="en-US" sz="4000" dirty="0" smtClean="0"/>
              <a:t> </a:t>
            </a:r>
            <a:r>
              <a:rPr lang="en-US" sz="4000" dirty="0" err="1" smtClean="0"/>
              <a:t>mà</a:t>
            </a:r>
            <a:r>
              <a:rPr lang="en-US" sz="4000" dirty="0" smtClean="0"/>
              <a:t> </a:t>
            </a:r>
            <a:r>
              <a:rPr lang="en-US" sz="4000" dirty="0" err="1" smtClean="0"/>
              <a:t>chân</a:t>
            </a:r>
            <a:r>
              <a:rPr lang="en-US" sz="4000" dirty="0" smtClean="0"/>
              <a:t> </a:t>
            </a:r>
            <a:r>
              <a:rPr lang="en-US" sz="4000" dirty="0" err="1" smtClean="0"/>
              <a:t>cầu</a:t>
            </a:r>
            <a:r>
              <a:rPr lang="en-US" sz="4000" dirty="0" smtClean="0"/>
              <a:t> </a:t>
            </a:r>
            <a:r>
              <a:rPr lang="en-US" sz="4000" dirty="0" err="1" smtClean="0"/>
              <a:t>thủ</a:t>
            </a:r>
            <a:r>
              <a:rPr lang="en-US" sz="4000" dirty="0" smtClean="0"/>
              <a:t> </a:t>
            </a:r>
            <a:r>
              <a:rPr lang="en-US" sz="4000" dirty="0" err="1" smtClean="0"/>
              <a:t>đá</a:t>
            </a:r>
            <a:r>
              <a:rPr lang="en-US" sz="4000" dirty="0" smtClean="0"/>
              <a:t> </a:t>
            </a:r>
            <a:r>
              <a:rPr lang="en-US" sz="4000" dirty="0" err="1" smtClean="0"/>
              <a:t>vào</a:t>
            </a:r>
            <a:r>
              <a:rPr lang="en-US" sz="4000" dirty="0" smtClean="0"/>
              <a:t> </a:t>
            </a:r>
            <a:r>
              <a:rPr lang="en-US" sz="4000" dirty="0" err="1" smtClean="0"/>
              <a:t>quả</a:t>
            </a:r>
            <a:r>
              <a:rPr lang="en-US" sz="4000" dirty="0" smtClean="0"/>
              <a:t> </a:t>
            </a:r>
            <a:r>
              <a:rPr lang="en-US" sz="4000" dirty="0" err="1" smtClean="0"/>
              <a:t>bóng</a:t>
            </a:r>
            <a:r>
              <a:rPr lang="en-US" sz="4000" dirty="0" smtClean="0"/>
              <a:t> </a:t>
            </a:r>
            <a:r>
              <a:rPr lang="en-US" sz="4000" dirty="0" err="1" smtClean="0"/>
              <a:t>được</a:t>
            </a:r>
            <a:r>
              <a:rPr lang="en-US" sz="4000" dirty="0" smtClean="0"/>
              <a:t> </a:t>
            </a:r>
            <a:r>
              <a:rPr lang="en-US" sz="4000" dirty="0" err="1" smtClean="0"/>
              <a:t>gọi</a:t>
            </a:r>
            <a:r>
              <a:rPr lang="en-US" sz="4000" dirty="0" smtClean="0"/>
              <a:t> </a:t>
            </a:r>
            <a:r>
              <a:rPr lang="en-US" sz="4000" dirty="0" err="1" smtClean="0"/>
              <a:t>là</a:t>
            </a:r>
            <a:r>
              <a:rPr lang="en-US" sz="4000" dirty="0" smtClean="0"/>
              <a:t> </a:t>
            </a:r>
            <a:r>
              <a:rPr lang="en-US" sz="4000" dirty="0" err="1" smtClean="0"/>
              <a:t>lực</a:t>
            </a:r>
            <a:r>
              <a:rPr lang="en-US" sz="4000" dirty="0" smtClean="0"/>
              <a:t> </a:t>
            </a:r>
            <a:r>
              <a:rPr lang="en-US" sz="4000" dirty="0" err="1" smtClean="0"/>
              <a:t>tiếp</a:t>
            </a:r>
            <a:r>
              <a:rPr lang="en-US" sz="4000" dirty="0" smtClean="0"/>
              <a:t> </a:t>
            </a:r>
            <a:r>
              <a:rPr lang="en-US" sz="4000" dirty="0" err="1" smtClean="0"/>
              <a:t>xúc</a:t>
            </a:r>
            <a:r>
              <a:rPr lang="en-US" sz="4000" dirty="0" smtClean="0"/>
              <a:t>.</a:t>
            </a:r>
            <a:endParaRPr lang="en-US" sz="4000" dirty="0"/>
          </a:p>
        </p:txBody>
      </p:sp>
    </p:spTree>
    <p:extLst>
      <p:ext uri="{BB962C8B-B14F-4D97-AF65-F5344CB8AC3E}">
        <p14:creationId xmlns:p14="http://schemas.microsoft.com/office/powerpoint/2010/main" val="2187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179615" y="1194318"/>
            <a:ext cx="11492748" cy="5944023"/>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758795" y="4073090"/>
            <a:ext cx="3726000" cy="3205532"/>
          </a:xfrm>
          <a:prstGeom prst="rect">
            <a:avLst/>
          </a:prstGeom>
          <a:noFill/>
          <a:ln w="9525">
            <a:noFill/>
          </a:ln>
        </p:spPr>
      </p:pic>
      <p:sp>
        <p:nvSpPr>
          <p:cNvPr id="3" name="TextBox 2">
            <a:extLst>
              <a:ext uri="{FF2B5EF4-FFF2-40B4-BE49-F238E27FC236}">
                <a16:creationId xmlns:a16="http://schemas.microsoft.com/office/drawing/2014/main" id="{49AA8D09-69E6-4CA0-948B-7EAF0D00A5EF}"/>
              </a:ext>
            </a:extLst>
          </p:cNvPr>
          <p:cNvSpPr txBox="1"/>
          <p:nvPr/>
        </p:nvSpPr>
        <p:spPr>
          <a:xfrm rot="19659752">
            <a:off x="815432" y="2651124"/>
            <a:ext cx="2730797" cy="954107"/>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LỰC </a:t>
            </a:r>
          </a:p>
          <a:p>
            <a:pPr algn="ctr"/>
            <a:r>
              <a:rPr lang="en-US" sz="2800" b="1" dirty="0">
                <a:solidFill>
                  <a:srgbClr val="FF0000"/>
                </a:solidFill>
                <a:latin typeface="Times New Roman" panose="02020603050405020304" pitchFamily="18" charset="0"/>
                <a:cs typeface="Times New Roman" panose="02020603050405020304" pitchFamily="18" charset="0"/>
              </a:rPr>
              <a:t>TIẾP XÚC</a:t>
            </a:r>
          </a:p>
        </p:txBody>
      </p:sp>
      <p:pic>
        <p:nvPicPr>
          <p:cNvPr id="6" name="Picture 5">
            <a:extLst>
              <a:ext uri="{FF2B5EF4-FFF2-40B4-BE49-F238E27FC236}">
                <a16:creationId xmlns:a16="http://schemas.microsoft.com/office/drawing/2014/main" id="{1C3A8436-B0BF-43B1-8539-DEDC4C00ADD8}"/>
              </a:ext>
            </a:extLst>
          </p:cNvPr>
          <p:cNvPicPr>
            <a:picLocks noChangeAspect="1"/>
          </p:cNvPicPr>
          <p:nvPr/>
        </p:nvPicPr>
        <p:blipFill>
          <a:blip r:embed="rId5"/>
          <a:stretch>
            <a:fillRect/>
          </a:stretch>
        </p:blipFill>
        <p:spPr>
          <a:xfrm>
            <a:off x="55788" y="-578499"/>
            <a:ext cx="12111765" cy="2439955"/>
          </a:xfrm>
          <a:prstGeom prst="rect">
            <a:avLst/>
          </a:prstGeom>
        </p:spPr>
      </p:pic>
      <p:sp>
        <p:nvSpPr>
          <p:cNvPr id="7" name="Rectangle 6">
            <a:extLst>
              <a:ext uri="{FF2B5EF4-FFF2-40B4-BE49-F238E27FC236}">
                <a16:creationId xmlns:a16="http://schemas.microsoft.com/office/drawing/2014/main" id="{95FE8CFE-14AB-4E9B-848E-9CAF77CA8A83}"/>
              </a:ext>
            </a:extLst>
          </p:cNvPr>
          <p:cNvSpPr/>
          <p:nvPr/>
        </p:nvSpPr>
        <p:spPr>
          <a:xfrm>
            <a:off x="3961941" y="2792667"/>
            <a:ext cx="746908" cy="671020"/>
          </a:xfrm>
          <a:prstGeom prst="rect">
            <a:avLst/>
          </a:prstGeom>
          <a:blipFill dpi="0"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a:stretch>
              <a:fillRect l="323" t="9623" r="323" b="96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F97C1A-9492-492B-9E1F-690F6A9FD877}"/>
              </a:ext>
            </a:extLst>
          </p:cNvPr>
          <p:cNvSpPr txBox="1"/>
          <p:nvPr/>
        </p:nvSpPr>
        <p:spPr>
          <a:xfrm>
            <a:off x="2755010" y="3422780"/>
            <a:ext cx="6310859" cy="2640723"/>
          </a:xfrm>
          <a:prstGeom prst="rect">
            <a:avLst/>
          </a:prstGeom>
          <a:noFill/>
        </p:spPr>
        <p:txBody>
          <a:bodyPr wrap="square" rtlCol="0">
            <a:spAutoFit/>
          </a:bodyPr>
          <a:lstStyle/>
          <a:p>
            <a:pPr marL="450215" indent="-90170" algn="just">
              <a:lnSpc>
                <a:spcPct val="115000"/>
              </a:lnSpc>
            </a:pPr>
            <a:r>
              <a:rPr lang="en-US" sz="3600" dirty="0" err="1" smtClean="0">
                <a:solidFill>
                  <a:srgbClr val="000000"/>
                </a:solidFill>
                <a:effectLst/>
                <a:latin typeface="Times New Roman" panose="02020603050405020304" pitchFamily="18" charset="0"/>
                <a:ea typeface="Calibri" panose="020F0502020204030204" pitchFamily="34" charset="0"/>
              </a:rPr>
              <a:t>Lực</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tiếp</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xúc</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xuất</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hiện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hoặc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tượng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gây</a:t>
            </a:r>
            <a:r>
              <a:rPr lang="en-US" sz="3600" dirty="0">
                <a:solidFill>
                  <a:srgbClr val="000000"/>
                </a:solidFill>
                <a:effectLst/>
                <a:latin typeface="Times New Roman" panose="02020603050405020304" pitchFamily="18" charset="0"/>
                <a:ea typeface="Calibri" panose="020F0502020204030204" pitchFamily="34" charset="0"/>
              </a:rPr>
              <a:t> ra </a:t>
            </a:r>
            <a:r>
              <a:rPr lang="en-US" sz="3600" dirty="0" err="1">
                <a:solidFill>
                  <a:srgbClr val="000000"/>
                </a:solidFill>
                <a:effectLst/>
                <a:latin typeface="Times New Roman" panose="02020603050405020304" pitchFamily="18" charset="0"/>
                <a:ea typeface="Calibri" panose="020F0502020204030204" pitchFamily="34" charset="0"/>
              </a:rPr>
              <a:t>lực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có</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sự</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tiếp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xúc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với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hoặc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tượng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chịu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dụng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lực</a:t>
            </a:r>
            <a:r>
              <a:rPr lang="en-US" sz="3600" dirty="0">
                <a:solidFill>
                  <a:srgbClr val="000000"/>
                </a:solidFill>
                <a:effectLst/>
                <a:latin typeface="Times New Roman" panose="02020603050405020304" pitchFamily="18" charset="0"/>
                <a:ea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1250"/>
                                        <p:tgtEl>
                                          <p:spTgt spid="73735"/>
                                        </p:tgtEl>
                                      </p:cBhvr>
                                    </p:animEffect>
                                    <p:anim calcmode="lin" valueType="num">
                                      <p:cBhvr>
                                        <p:cTn id="14" dur="1250" fill="hold"/>
                                        <p:tgtEl>
                                          <p:spTgt spid="73735"/>
                                        </p:tgtEl>
                                        <p:attrNameLst>
                                          <p:attrName>style.rotation</p:attrName>
                                        </p:attrNameLst>
                                      </p:cBhvr>
                                      <p:tavLst>
                                        <p:tav tm="0">
                                          <p:val>
                                            <p:fltVal val="720"/>
                                          </p:val>
                                        </p:tav>
                                        <p:tav tm="100000">
                                          <p:val>
                                            <p:fltVal val="0"/>
                                          </p:val>
                                        </p:tav>
                                      </p:tavLst>
                                    </p:anim>
                                    <p:anim calcmode="lin" valueType="num">
                                      <p:cBhvr>
                                        <p:cTn id="15" dur="1250" fill="hold"/>
                                        <p:tgtEl>
                                          <p:spTgt spid="73735"/>
                                        </p:tgtEl>
                                        <p:attrNameLst>
                                          <p:attrName>ppt_h</p:attrName>
                                        </p:attrNameLst>
                                      </p:cBhvr>
                                      <p:tavLst>
                                        <p:tav tm="0">
                                          <p:val>
                                            <p:fltVal val="0"/>
                                          </p:val>
                                        </p:tav>
                                        <p:tav tm="100000">
                                          <p:val>
                                            <p:strVal val="#ppt_h"/>
                                          </p:val>
                                        </p:tav>
                                      </p:tavLst>
                                    </p:anim>
                                    <p:anim calcmode="lin" valueType="num">
                                      <p:cBhvr>
                                        <p:cTn id="16" dur="1250" fill="hold"/>
                                        <p:tgtEl>
                                          <p:spTgt spid="73735"/>
                                        </p:tgtEl>
                                        <p:attrNameLst>
                                          <p:attrName>ppt_w</p:attrName>
                                        </p:attrNameLst>
                                      </p:cBhvr>
                                      <p:tavLst>
                                        <p:tav tm="0">
                                          <p:val>
                                            <p:fltVal val="0"/>
                                          </p:val>
                                        </p:tav>
                                        <p:tav tm="100000">
                                          <p:val>
                                            <p:strVal val="#ppt_w"/>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250" fill="hold"/>
                                        <p:tgtEl>
                                          <p:spTgt spid="3"/>
                                        </p:tgtEl>
                                        <p:attrNameLst>
                                          <p:attrName>ppt_x</p:attrName>
                                        </p:attrNameLst>
                                      </p:cBhvr>
                                      <p:tavLst>
                                        <p:tav tm="0">
                                          <p:val>
                                            <p:strVal val="#ppt_x"/>
                                          </p:val>
                                        </p:tav>
                                        <p:tav tm="100000">
                                          <p:val>
                                            <p:strVal val="#ppt_x"/>
                                          </p:val>
                                        </p:tav>
                                      </p:tavLst>
                                    </p:anim>
                                    <p:anim calcmode="lin" valueType="num">
                                      <p:cBhvr additive="base">
                                        <p:cTn id="20" dur="32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3750"/>
                            </p:stCondLst>
                            <p:childTnLst>
                              <p:par>
                                <p:cTn id="22" presetID="2" presetClass="entr" presetSubtype="4"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4250"/>
                            </p:stCondLst>
                            <p:childTnLst>
                              <p:par>
                                <p:cTn id="27" presetID="2" presetClass="entr" presetSubtype="8" fill="hold" grpId="0" nodeType="afterEffect">
                                  <p:stCondLst>
                                    <p:cond delay="0"/>
                                  </p:stCondLst>
                                  <p:iterate type="lt">
                                    <p:tmPct val="0"/>
                                  </p:iterate>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2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0" dur="22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1" nodeType="clickEffect">
                                  <p:stCondLst>
                                    <p:cond delay="0"/>
                                  </p:stCondLst>
                                  <p:iterate type="lt">
                                    <p:tmPct val="10000"/>
                                  </p:iterate>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build="allAtOnce"/>
      <p:bldP spid="8"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1" y="365125"/>
            <a:ext cx="11831217" cy="1325563"/>
          </a:xfrm>
        </p:spPr>
        <p:txBody>
          <a:bodyPr/>
          <a:lstStyle/>
          <a:p>
            <a:r>
              <a:rPr lang="en-US" b="1" dirty="0" err="1" smtClean="0">
                <a:solidFill>
                  <a:srgbClr val="0000FF"/>
                </a:solidFill>
              </a:rPr>
              <a:t>Em</a:t>
            </a:r>
            <a:r>
              <a:rPr lang="en-US" b="1" dirty="0" smtClean="0">
                <a:solidFill>
                  <a:srgbClr val="0000FF"/>
                </a:solidFill>
              </a:rPr>
              <a:t> </a:t>
            </a:r>
            <a:r>
              <a:rPr lang="en-US" b="1" dirty="0" err="1" smtClean="0">
                <a:solidFill>
                  <a:srgbClr val="0000FF"/>
                </a:solidFill>
              </a:rPr>
              <a:t>hãy</a:t>
            </a:r>
            <a:r>
              <a:rPr lang="en-US" b="1" dirty="0" smtClean="0">
                <a:solidFill>
                  <a:srgbClr val="0000FF"/>
                </a:solidFill>
              </a:rPr>
              <a:t> </a:t>
            </a:r>
            <a:r>
              <a:rPr lang="en-US" b="1" dirty="0" err="1" smtClean="0">
                <a:solidFill>
                  <a:srgbClr val="0000FF"/>
                </a:solidFill>
              </a:rPr>
              <a:t>tìm</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ví</a:t>
            </a:r>
            <a:r>
              <a:rPr lang="en-US" b="1" dirty="0" smtClean="0">
                <a:solidFill>
                  <a:srgbClr val="0000FF"/>
                </a:solidFill>
              </a:rPr>
              <a:t> </a:t>
            </a:r>
            <a:r>
              <a:rPr lang="en-US" b="1" dirty="0" err="1" smtClean="0">
                <a:solidFill>
                  <a:srgbClr val="0000FF"/>
                </a:solidFill>
              </a:rPr>
              <a:t>dụ</a:t>
            </a:r>
            <a:r>
              <a:rPr lang="en-US" b="1" dirty="0" smtClean="0">
                <a:solidFill>
                  <a:srgbClr val="0000FF"/>
                </a:solidFill>
              </a:rPr>
              <a:t> </a:t>
            </a:r>
            <a:r>
              <a:rPr lang="en-US" b="1" dirty="0" err="1" smtClean="0">
                <a:solidFill>
                  <a:srgbClr val="0000FF"/>
                </a:solidFill>
              </a:rPr>
              <a:t>về</a:t>
            </a:r>
            <a:r>
              <a:rPr lang="en-US" b="1" dirty="0" smtClean="0">
                <a:solidFill>
                  <a:srgbClr val="0000FF"/>
                </a:solidFill>
              </a:rPr>
              <a:t> </a:t>
            </a:r>
            <a:r>
              <a:rPr lang="en-US" b="1" dirty="0" err="1" smtClean="0">
                <a:solidFill>
                  <a:srgbClr val="0000FF"/>
                </a:solidFill>
              </a:rPr>
              <a:t>lực</a:t>
            </a:r>
            <a:r>
              <a:rPr lang="en-US" b="1" dirty="0" smtClean="0">
                <a:solidFill>
                  <a:srgbClr val="0000FF"/>
                </a:solidFill>
              </a:rPr>
              <a:t> </a:t>
            </a:r>
            <a:r>
              <a:rPr lang="en-US" b="1" dirty="0" err="1" smtClean="0">
                <a:solidFill>
                  <a:srgbClr val="0000FF"/>
                </a:solidFill>
              </a:rPr>
              <a:t>tiếp</a:t>
            </a:r>
            <a:r>
              <a:rPr lang="en-US" b="1" dirty="0" smtClean="0">
                <a:solidFill>
                  <a:srgbClr val="0000FF"/>
                </a:solidFill>
              </a:rPr>
              <a:t> </a:t>
            </a:r>
            <a:r>
              <a:rPr lang="en-US" b="1" dirty="0" err="1" smtClean="0">
                <a:solidFill>
                  <a:srgbClr val="0000FF"/>
                </a:solidFill>
              </a:rPr>
              <a:t>xúc</a:t>
            </a:r>
            <a:r>
              <a:rPr lang="en-US" b="1" dirty="0" smtClean="0">
                <a:solidFill>
                  <a:srgbClr val="0000FF"/>
                </a:solidFill>
              </a:rPr>
              <a:t> </a:t>
            </a:r>
            <a:r>
              <a:rPr lang="en-US" b="1" dirty="0" err="1" smtClean="0">
                <a:solidFill>
                  <a:srgbClr val="0000FF"/>
                </a:solidFill>
              </a:rPr>
              <a:t>trong</a:t>
            </a:r>
            <a:r>
              <a:rPr lang="en-US" b="1" dirty="0" smtClean="0">
                <a:solidFill>
                  <a:srgbClr val="0000FF"/>
                </a:solidFill>
              </a:rPr>
              <a:t> </a:t>
            </a:r>
            <a:r>
              <a:rPr lang="en-US" b="1" dirty="0" err="1" smtClean="0">
                <a:solidFill>
                  <a:srgbClr val="0000FF"/>
                </a:solidFill>
              </a:rPr>
              <a:t>đời</a:t>
            </a:r>
            <a:r>
              <a:rPr lang="en-US" b="1" dirty="0" smtClean="0">
                <a:solidFill>
                  <a:srgbClr val="0000FF"/>
                </a:solidFill>
              </a:rPr>
              <a:t> </a:t>
            </a:r>
            <a:r>
              <a:rPr lang="en-US" b="1" dirty="0" err="1" smtClean="0">
                <a:solidFill>
                  <a:srgbClr val="0000FF"/>
                </a:solidFill>
              </a:rPr>
              <a:t>sống</a:t>
            </a:r>
            <a:endParaRPr lang="en-US" b="1" dirty="0">
              <a:solidFill>
                <a:srgbClr val="0000FF"/>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55782"/>
            <a:ext cx="4945224" cy="5002218"/>
          </a:xfrm>
        </p:spPr>
      </p:pic>
      <p:sp>
        <p:nvSpPr>
          <p:cNvPr id="5" name="Rectangle 4"/>
          <p:cNvSpPr/>
          <p:nvPr/>
        </p:nvSpPr>
        <p:spPr>
          <a:xfrm>
            <a:off x="5336792" y="2106013"/>
            <a:ext cx="6625009" cy="1323439"/>
          </a:xfrm>
          <a:prstGeom prst="rect">
            <a:avLst/>
          </a:prstGeom>
        </p:spPr>
        <p:txBody>
          <a:bodyPr wrap="square">
            <a:spAutoFit/>
          </a:bodyPr>
          <a:lstStyle/>
          <a:p>
            <a:r>
              <a:rPr lang="en-US" sz="4000" dirty="0">
                <a:solidFill>
                  <a:srgbClr val="0000FF"/>
                </a:solidFill>
              </a:rPr>
              <a:t>+ </a:t>
            </a:r>
            <a:r>
              <a:rPr lang="en-US" sz="4000" dirty="0" err="1">
                <a:solidFill>
                  <a:srgbClr val="0000FF"/>
                </a:solidFill>
              </a:rPr>
              <a:t>Búa</a:t>
            </a:r>
            <a:r>
              <a:rPr lang="en-US" sz="4000" dirty="0">
                <a:solidFill>
                  <a:srgbClr val="0000FF"/>
                </a:solidFill>
              </a:rPr>
              <a:t> </a:t>
            </a:r>
            <a:r>
              <a:rPr lang="en-US" sz="4000" dirty="0" err="1">
                <a:solidFill>
                  <a:srgbClr val="0000FF"/>
                </a:solidFill>
              </a:rPr>
              <a:t>tác</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lên</a:t>
            </a:r>
            <a:r>
              <a:rPr lang="en-US" sz="4000" dirty="0">
                <a:solidFill>
                  <a:srgbClr val="0000FF"/>
                </a:solidFill>
              </a:rPr>
              <a:t> </a:t>
            </a:r>
            <a:r>
              <a:rPr lang="en-US" sz="4000" dirty="0" err="1">
                <a:solidFill>
                  <a:srgbClr val="0000FF"/>
                </a:solidFill>
              </a:rPr>
              <a:t>định</a:t>
            </a:r>
            <a:r>
              <a:rPr lang="en-US" sz="4000" dirty="0">
                <a:solidFill>
                  <a:srgbClr val="0000FF"/>
                </a:solidFill>
              </a:rPr>
              <a:t> </a:t>
            </a:r>
            <a:r>
              <a:rPr lang="en-US" sz="4000" dirty="0" err="1">
                <a:solidFill>
                  <a:srgbClr val="0000FF"/>
                </a:solidFill>
              </a:rPr>
              <a:t>một</a:t>
            </a:r>
            <a:r>
              <a:rPr lang="en-US" sz="4000" dirty="0">
                <a:solidFill>
                  <a:srgbClr val="0000FF"/>
                </a:solidFill>
              </a:rPr>
              <a:t> </a:t>
            </a:r>
            <a:r>
              <a:rPr lang="en-US" sz="4000" dirty="0" err="1">
                <a:solidFill>
                  <a:srgbClr val="0000FF"/>
                </a:solidFill>
              </a:rPr>
              <a:t>lực</a:t>
            </a:r>
            <a:r>
              <a:rPr lang="en-US" sz="4000" dirty="0">
                <a:solidFill>
                  <a:srgbClr val="0000FF"/>
                </a:solidFill>
              </a:rPr>
              <a:t> </a:t>
            </a:r>
            <a:r>
              <a:rPr lang="en-US" sz="4000" dirty="0" err="1">
                <a:solidFill>
                  <a:srgbClr val="0000FF"/>
                </a:solidFill>
              </a:rPr>
              <a:t>làm</a:t>
            </a:r>
            <a:r>
              <a:rPr lang="en-US" sz="4000" dirty="0">
                <a:solidFill>
                  <a:srgbClr val="0000FF"/>
                </a:solidFill>
              </a:rPr>
              <a:t> </a:t>
            </a:r>
            <a:r>
              <a:rPr lang="en-US" sz="4000" dirty="0" err="1">
                <a:solidFill>
                  <a:srgbClr val="0000FF"/>
                </a:solidFill>
              </a:rPr>
              <a:t>định</a:t>
            </a:r>
            <a:r>
              <a:rPr lang="en-US" sz="4000" dirty="0">
                <a:solidFill>
                  <a:srgbClr val="0000FF"/>
                </a:solidFill>
              </a:rPr>
              <a:t> </a:t>
            </a:r>
            <a:r>
              <a:rPr lang="en-US" sz="4000" dirty="0" err="1">
                <a:solidFill>
                  <a:srgbClr val="0000FF"/>
                </a:solidFill>
              </a:rPr>
              <a:t>xuyên</a:t>
            </a:r>
            <a:r>
              <a:rPr lang="en-US" sz="4000" dirty="0">
                <a:solidFill>
                  <a:srgbClr val="0000FF"/>
                </a:solidFill>
              </a:rPr>
              <a:t> </a:t>
            </a:r>
            <a:r>
              <a:rPr lang="en-US" sz="4000" dirty="0" err="1">
                <a:solidFill>
                  <a:srgbClr val="0000FF"/>
                </a:solidFill>
              </a:rPr>
              <a:t>vào</a:t>
            </a:r>
            <a:r>
              <a:rPr lang="en-US" sz="4000" dirty="0">
                <a:solidFill>
                  <a:srgbClr val="0000FF"/>
                </a:solidFill>
              </a:rPr>
              <a:t> </a:t>
            </a:r>
            <a:r>
              <a:rPr lang="en-US" sz="4000" dirty="0" err="1">
                <a:solidFill>
                  <a:srgbClr val="0000FF"/>
                </a:solidFill>
              </a:rPr>
              <a:t>tường</a:t>
            </a:r>
            <a:r>
              <a:rPr lang="en-US" sz="4000" dirty="0">
                <a:solidFill>
                  <a:srgbClr val="0000FF"/>
                </a:solidFill>
              </a:rPr>
              <a:t>.</a:t>
            </a:r>
          </a:p>
        </p:txBody>
      </p:sp>
      <p:sp>
        <p:nvSpPr>
          <p:cNvPr id="6" name="Rectangle 5"/>
          <p:cNvSpPr/>
          <p:nvPr/>
        </p:nvSpPr>
        <p:spPr>
          <a:xfrm>
            <a:off x="5358565" y="3807276"/>
            <a:ext cx="6625009" cy="707886"/>
          </a:xfrm>
          <a:prstGeom prst="rect">
            <a:avLst/>
          </a:prstGeom>
        </p:spPr>
        <p:txBody>
          <a:bodyPr wrap="square">
            <a:spAutoFit/>
          </a:bodyPr>
          <a:lstStyle/>
          <a:p>
            <a:r>
              <a:rPr lang="en-US" sz="4000" dirty="0">
                <a:solidFill>
                  <a:srgbClr val="0000FF"/>
                </a:solidFill>
              </a:rPr>
              <a:t>+ </a:t>
            </a:r>
            <a:r>
              <a:rPr lang="en-US" sz="4000" dirty="0" err="1" smtClean="0">
                <a:solidFill>
                  <a:srgbClr val="0000FF"/>
                </a:solidFill>
              </a:rPr>
              <a:t>Tay</a:t>
            </a:r>
            <a:r>
              <a:rPr lang="en-US" sz="4000" dirty="0" smtClean="0">
                <a:solidFill>
                  <a:srgbClr val="0000FF"/>
                </a:solidFill>
              </a:rPr>
              <a:t> </a:t>
            </a:r>
            <a:r>
              <a:rPr lang="en-US" sz="4000" dirty="0" err="1" smtClean="0">
                <a:solidFill>
                  <a:srgbClr val="0000FF"/>
                </a:solidFill>
              </a:rPr>
              <a:t>cầm</a:t>
            </a:r>
            <a:r>
              <a:rPr lang="en-US" sz="4000" dirty="0" smtClean="0">
                <a:solidFill>
                  <a:srgbClr val="0000FF"/>
                </a:solidFill>
              </a:rPr>
              <a:t> </a:t>
            </a:r>
            <a:r>
              <a:rPr lang="en-US" sz="4000" dirty="0" err="1" smtClean="0">
                <a:solidFill>
                  <a:srgbClr val="0000FF"/>
                </a:solidFill>
              </a:rPr>
              <a:t>quyển</a:t>
            </a:r>
            <a:r>
              <a:rPr lang="en-US" sz="4000" dirty="0" smtClean="0">
                <a:solidFill>
                  <a:srgbClr val="0000FF"/>
                </a:solidFill>
              </a:rPr>
              <a:t> </a:t>
            </a:r>
            <a:r>
              <a:rPr lang="en-US" sz="4000" dirty="0" err="1" smtClean="0">
                <a:solidFill>
                  <a:srgbClr val="0000FF"/>
                </a:solidFill>
              </a:rPr>
              <a:t>sách</a:t>
            </a:r>
            <a:r>
              <a:rPr lang="en-US" sz="4000" dirty="0" smtClean="0">
                <a:solidFill>
                  <a:srgbClr val="0000FF"/>
                </a:solidFill>
              </a:rPr>
              <a:t> </a:t>
            </a:r>
            <a:r>
              <a:rPr lang="en-US" sz="4000" dirty="0" err="1" smtClean="0">
                <a:solidFill>
                  <a:srgbClr val="0000FF"/>
                </a:solidFill>
              </a:rPr>
              <a:t>đọc</a:t>
            </a:r>
            <a:r>
              <a:rPr lang="en-US" sz="4000" dirty="0" smtClean="0">
                <a:solidFill>
                  <a:srgbClr val="0000FF"/>
                </a:solidFill>
              </a:rPr>
              <a:t> </a:t>
            </a:r>
            <a:r>
              <a:rPr lang="en-US" sz="4000" dirty="0" err="1" smtClean="0">
                <a:solidFill>
                  <a:srgbClr val="0000FF"/>
                </a:solidFill>
              </a:rPr>
              <a:t>bài</a:t>
            </a:r>
            <a:r>
              <a:rPr lang="en-US" sz="4000" dirty="0" smtClean="0">
                <a:solidFill>
                  <a:srgbClr val="0000FF"/>
                </a:solidFill>
              </a:rPr>
              <a:t>.</a:t>
            </a:r>
            <a:endParaRPr lang="en-US" sz="4000" dirty="0">
              <a:solidFill>
                <a:srgbClr val="0000FF"/>
              </a:solidFill>
            </a:endParaRPr>
          </a:p>
        </p:txBody>
      </p:sp>
    </p:spTree>
    <p:extLst>
      <p:ext uri="{BB962C8B-B14F-4D97-AF65-F5344CB8AC3E}">
        <p14:creationId xmlns:p14="http://schemas.microsoft.com/office/powerpoint/2010/main" val="17938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1092</Words>
  <Application>Microsoft Office PowerPoint</Application>
  <PresentationFormat>Widescreen</PresentationFormat>
  <Paragraphs>172</Paragraphs>
  <Slides>27</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#9Slide07 Hillda</vt:lpstr>
      <vt:lpstr>Arial</vt:lpstr>
      <vt:lpstr>Arial Black</vt:lpstr>
      <vt:lpstr>Calibri</vt:lpstr>
      <vt:lpstr>Calibri Light</vt:lpstr>
      <vt:lpstr>等线</vt:lpstr>
      <vt:lpstr>黑体</vt:lpstr>
      <vt:lpstr>Times New Roman</vt:lpstr>
      <vt:lpstr>Wingdings</vt:lpstr>
      <vt:lpstr>Office Theme</vt:lpstr>
      <vt:lpstr>Document</vt:lpstr>
      <vt:lpstr>PowerPoint Presentation</vt:lpstr>
      <vt:lpstr>PowerPoint Presentation</vt:lpstr>
      <vt:lpstr>KHỞI ĐỘNG</vt:lpstr>
      <vt:lpstr>1. LỰC TIẾP XÚC</vt:lpstr>
      <vt:lpstr>1. LỰC TIẾP XÚC</vt:lpstr>
      <vt:lpstr>1. LỰC TIẾP XÚC</vt:lpstr>
      <vt:lpstr>1. LỰC TIẾP XÚC</vt:lpstr>
      <vt:lpstr>PowerPoint Presentation</vt:lpstr>
      <vt:lpstr>Em hãy tìm các ví dụ về lực tiếp xúc trong đời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TGDD</cp:lastModifiedBy>
  <cp:revision>38</cp:revision>
  <dcterms:created xsi:type="dcterms:W3CDTF">2021-04-08T17:11:06Z</dcterms:created>
  <dcterms:modified xsi:type="dcterms:W3CDTF">2023-10-24T17:42:42Z</dcterms:modified>
</cp:coreProperties>
</file>