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handoutMasterIdLst>
    <p:handoutMasterId r:id="rId29"/>
  </p:handoutMasterIdLst>
  <p:sldIdLst>
    <p:sldId id="417" r:id="rId2"/>
    <p:sldId id="307" r:id="rId3"/>
    <p:sldId id="359" r:id="rId4"/>
    <p:sldId id="368" r:id="rId5"/>
    <p:sldId id="369" r:id="rId6"/>
    <p:sldId id="411" r:id="rId7"/>
    <p:sldId id="412" r:id="rId8"/>
    <p:sldId id="396" r:id="rId9"/>
    <p:sldId id="402" r:id="rId10"/>
    <p:sldId id="397" r:id="rId11"/>
    <p:sldId id="361" r:id="rId12"/>
    <p:sldId id="375" r:id="rId13"/>
    <p:sldId id="413" r:id="rId14"/>
    <p:sldId id="415" r:id="rId15"/>
    <p:sldId id="416" r:id="rId16"/>
    <p:sldId id="377" r:id="rId17"/>
    <p:sldId id="362" r:id="rId18"/>
    <p:sldId id="391" r:id="rId19"/>
    <p:sldId id="379" r:id="rId20"/>
    <p:sldId id="392" r:id="rId21"/>
    <p:sldId id="340" r:id="rId22"/>
    <p:sldId id="410" r:id="rId23"/>
    <p:sldId id="414" r:id="rId24"/>
    <p:sldId id="400" r:id="rId25"/>
    <p:sldId id="333" r:id="rId26"/>
    <p:sldId id="301" r:id="rId27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Condensed" panose="020B0604020202020204" pitchFamily="2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3" autoAdjust="0"/>
    <p:restoredTop sz="94611" autoAdjust="0"/>
  </p:normalViewPr>
  <p:slideViewPr>
    <p:cSldViewPr>
      <p:cViewPr varScale="1">
        <p:scale>
          <a:sx n="78" d="100"/>
          <a:sy n="78" d="100"/>
        </p:scale>
        <p:origin x="1016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3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3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5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55626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1435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3013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9550" y="771792"/>
            <a:ext cx="44418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/>
              <a:t>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dấu</a:t>
            </a:r>
            <a:r>
              <a:rPr lang="en-US" sz="1800" dirty="0"/>
              <a:t> (x)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cột</a:t>
            </a:r>
            <a:r>
              <a:rPr lang="en-US" sz="1800" dirty="0"/>
              <a:t> 1, 2, 3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đưa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ở </a:t>
            </a:r>
            <a:r>
              <a:rPr lang="en-US" sz="1800" dirty="0" err="1"/>
              <a:t>cột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4.</a:t>
            </a:r>
          </a:p>
          <a:p>
            <a:pPr eaLnBrk="1" hangingPunct="1"/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006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0" y="-5120"/>
            <a:ext cx="9067800" cy="8309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65675" y="931076"/>
            <a:ext cx="4416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virut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803081"/>
            <a:ext cx="42672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029200" y="3943350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</a:t>
            </a:r>
          </a:p>
          <a:p>
            <a:r>
              <a:rPr lang="en-US" dirty="0"/>
              <a:t>2……………………</a:t>
            </a:r>
          </a:p>
          <a:p>
            <a:r>
              <a:rPr lang="en-US" dirty="0"/>
              <a:t>3……………………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00581"/>
              </p:ext>
            </p:extLst>
          </p:nvPr>
        </p:nvGraphicFramePr>
        <p:xfrm>
          <a:off x="152402" y="1563209"/>
          <a:ext cx="4498974" cy="3521964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15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4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virut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xoắn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(1)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hình khối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hỗn hợp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(3)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luận về hình dạng của virut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(4)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Khảm thuốc lá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Viêm kết mạc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Thực khuẩn thể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8683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4996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0648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6850" y="-28308"/>
            <a:ext cx="4441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0165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40287" y="100079"/>
            <a:ext cx="441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47750"/>
            <a:ext cx="4114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67400" y="3574018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lõi</a:t>
            </a:r>
            <a:endParaRPr lang="en-US" sz="1800" dirty="0"/>
          </a:p>
          <a:p>
            <a:r>
              <a:rPr lang="en-US" sz="1800" dirty="0"/>
              <a:t>2.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prôtein</a:t>
            </a:r>
            <a:endParaRPr lang="en-US" sz="1800" dirty="0"/>
          </a:p>
          <a:p>
            <a:r>
              <a:rPr lang="en-US" sz="1800" dirty="0"/>
              <a:t>3.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ngoài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5428"/>
              </p:ext>
            </p:extLst>
          </p:nvPr>
        </p:nvGraphicFramePr>
        <p:xfrm>
          <a:off x="63499" y="896907"/>
          <a:ext cx="4840288" cy="3785616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46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8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8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STT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xoắn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(1)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khối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(2)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hỗn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hợp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(3)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Kết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luận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về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của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(4)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Khảm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thuốc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lá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Virut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có</a:t>
                      </a:r>
                      <a:r>
                        <a:rPr lang="en-US" sz="1600" dirty="0">
                          <a:effectLst/>
                        </a:rPr>
                        <a:t> 3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đặc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trưng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xoắn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khối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hỗn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hợp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Corona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Dại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Viêm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kết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mạc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HIV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Thực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khuẩn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thể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14037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81000" y="1276350"/>
            <a:ext cx="5600700" cy="338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- </a:t>
            </a:r>
            <a:r>
              <a:rPr lang="vi-VN" sz="2000" dirty="0"/>
              <a:t>Thể thực khuẩn </a:t>
            </a:r>
            <a:r>
              <a:rPr lang="en-US" sz="2000" dirty="0"/>
              <a:t>(</a:t>
            </a:r>
            <a:r>
              <a:rPr lang="en-US" sz="2000" b="1" dirty="0"/>
              <a:t>phage</a:t>
            </a:r>
            <a:r>
              <a:rPr lang="en-US" sz="2000" dirty="0"/>
              <a:t>) </a:t>
            </a:r>
            <a:r>
              <a:rPr lang="vi-VN" sz="2000" dirty="0"/>
              <a:t>là những virus phổ biến</a:t>
            </a:r>
            <a:r>
              <a:rPr lang="en-US" sz="2000" dirty="0"/>
              <a:t> </a:t>
            </a:r>
            <a:r>
              <a:rPr lang="en-US" sz="2000" b="1" dirty="0" err="1"/>
              <a:t>sống</a:t>
            </a:r>
            <a:r>
              <a:rPr lang="en-US" sz="2000" dirty="0"/>
              <a:t> </a:t>
            </a:r>
            <a:r>
              <a:rPr lang="en-US" sz="2000" dirty="0" err="1"/>
              <a:t>khi</a:t>
            </a:r>
            <a:r>
              <a:rPr lang="en-US" sz="2000" dirty="0"/>
              <a:t> </a:t>
            </a:r>
            <a:r>
              <a:rPr lang="en-US" sz="2000" b="1" dirty="0" err="1"/>
              <a:t>kí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dirty="0"/>
              <a:t> 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 </a:t>
            </a:r>
            <a:r>
              <a:rPr lang="en-US" sz="2000" dirty="0" err="1"/>
              <a:t>là</a:t>
            </a:r>
            <a:r>
              <a:rPr lang="en-US" sz="2000" dirty="0"/>
              <a:t> vi </a:t>
            </a:r>
            <a:r>
              <a:rPr lang="en-US" sz="2000" dirty="0" err="1"/>
              <a:t>khuẩn</a:t>
            </a:r>
            <a:r>
              <a:rPr lang="vi-VN" sz="2000" dirty="0"/>
              <a:t>.</a:t>
            </a:r>
            <a:r>
              <a:rPr lang="en-US" sz="2000" dirty="0"/>
              <a:t> </a:t>
            </a:r>
            <a:r>
              <a:rPr lang="vi-VN" sz="2000" dirty="0"/>
              <a:t>Người ta ước tính có hơn</a:t>
            </a:r>
            <a:r>
              <a:rPr lang="en-US" sz="2000" dirty="0"/>
              <a:t> </a:t>
            </a:r>
            <a:r>
              <a:rPr lang="vi-VN" sz="2000" dirty="0"/>
              <a:t>10</a:t>
            </a:r>
            <a:r>
              <a:rPr lang="vi-VN" sz="2000" baseline="30000" dirty="0"/>
              <a:t>31</a:t>
            </a:r>
            <a:r>
              <a:rPr lang="vi-VN" sz="2000" dirty="0"/>
              <a:t> </a:t>
            </a:r>
            <a:r>
              <a:rPr lang="en-US" sz="2000" dirty="0"/>
              <a:t> </a:t>
            </a:r>
            <a:r>
              <a:rPr lang="vi-VN" sz="2000" dirty="0"/>
              <a:t>thể thực khuẩn trên hành tinh, nhiều hơn tất cả các sinh vật khác trên trái đất. 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vi-VN" sz="2000" dirty="0"/>
              <a:t>nay, các nhà khoa học đã bắt đầu xem xét lại thực khuẩn thể như một lựa chọn thay thế cho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vi-VN" sz="2000" dirty="0"/>
              <a:t> kháng sinh</a:t>
            </a:r>
            <a:r>
              <a:rPr lang="en-US" sz="2000" dirty="0"/>
              <a:t> hay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di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kháng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, protein…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Nguồn</a:t>
            </a:r>
            <a:r>
              <a:rPr lang="en-US" i="1" dirty="0"/>
              <a:t>: </a:t>
            </a:r>
            <a:r>
              <a:rPr lang="vi-VN" i="1" dirty="0"/>
              <a:t>Bách khoa toàn thư mở Wikipedia</a:t>
            </a:r>
            <a:r>
              <a:rPr lang="en-US" i="1" dirty="0"/>
              <a:t>)</a:t>
            </a:r>
            <a:endParaRPr lang="en-US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inh học vi sinh vật : Bài 29+30: Cấu trúc các loại virut, sự nhân lên của  virut trong tế bào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42988"/>
            <a:ext cx="2133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-cảnh-báo-dịch-Covid-19-chưa-đạt-đỉnh-THD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865188" y="38040"/>
            <a:ext cx="7669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thẻ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tương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vai</a:t>
            </a:r>
            <a:r>
              <a:rPr lang="en-US" sz="2000" b="1" dirty="0"/>
              <a:t> </a:t>
            </a:r>
            <a:r>
              <a:rPr lang="en-US" sz="2000" b="1" dirty="0" err="1"/>
              <a:t>trò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virut</a:t>
            </a:r>
            <a:r>
              <a:rPr lang="en-US" sz="2000" b="1" dirty="0"/>
              <a:t>, </a:t>
            </a:r>
            <a:r>
              <a:rPr lang="en-US" sz="2000" b="1" dirty="0" err="1"/>
              <a:t>trình</a:t>
            </a:r>
            <a:r>
              <a:rPr lang="en-US" sz="2000" b="1" dirty="0"/>
              <a:t> </a:t>
            </a:r>
            <a:r>
              <a:rPr lang="en-US" sz="2000" b="1" dirty="0" err="1"/>
              <a:t>bày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123950"/>
            <a:ext cx="2057400" cy="3124200"/>
          </a:xfrm>
          <a:prstGeom prst="rect">
            <a:avLst/>
          </a:prstGeom>
          <a:solidFill>
            <a:srgbClr val="16C808"/>
          </a:solidFill>
          <a:ln>
            <a:solidFill>
              <a:srgbClr val="16C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6C80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1123950"/>
            <a:ext cx="2057400" cy="3124200"/>
          </a:xfrm>
          <a:prstGeom prst="rect">
            <a:avLst/>
          </a:prstGeom>
          <a:solidFill>
            <a:srgbClr val="F96249"/>
          </a:solidFill>
          <a:ln>
            <a:solidFill>
              <a:srgbClr val="F96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7906" y="1123950"/>
            <a:ext cx="2057400" cy="3124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188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343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32968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2" grpId="0" animBg="1"/>
      <p:bldP spid="4" grpId="0" animBg="1"/>
      <p:bldP spid="5" grpId="0" animBg="1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209550"/>
            <a:ext cx="8458200" cy="1384995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21971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" y="1745902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Sốt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huyết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88324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cúm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4906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Bệnh</a:t>
            </a:r>
            <a:r>
              <a:rPr lang="en-US" sz="2400" dirty="0"/>
              <a:t> AIDS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100" y="410468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viêm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(</a:t>
            </a:r>
            <a:r>
              <a:rPr lang="en-US" sz="2400" dirty="0" err="1"/>
              <a:t>nCov</a:t>
            </a:r>
            <a:r>
              <a:rPr lang="en-US" sz="2400" dirty="0"/>
              <a:t> - 2019)</a:t>
            </a:r>
          </a:p>
        </p:txBody>
      </p:sp>
    </p:spTree>
    <p:extLst>
      <p:ext uri="{BB962C8B-B14F-4D97-AF65-F5344CB8AC3E}">
        <p14:creationId xmlns:p14="http://schemas.microsoft.com/office/powerpoint/2010/main" val="35642803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58100" y="4996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6 điều nhất thiết bạn phải biết để phòng bệnh dại – Happy Sky – Trung tâm  tiêm chủng Vaccine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-1"/>
            <a:ext cx="27051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NG TÂM Y TẾ HUYỆN TIÊN YÊN Tình hình dịch cúm đang bùng phát và cách  phòng tránh | Trung tâm Y tế huyện Tiên 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37338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ện pháp phòng chống dịch sốt xuất huyết trong đại dịch COVID-19 - Viện  Huyết học- Truyền máu Trung ươngViện Huyết học- Truyền máu Trung 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7950"/>
            <a:ext cx="3124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yền, trách nhiệm của nhân viên tiếp cận cộng đồng trong dự phòng lây  nhiễm HI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62137"/>
            <a:ext cx="32004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9-nCoV lây nhiễm qua đường giọt bắn hay không khí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47950"/>
            <a:ext cx="2432050" cy="22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96083"/>
            <a:ext cx="3429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virut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0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624" y="57150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Đuổi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hình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885950"/>
            <a:ext cx="74675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3" descr="5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3786"/>
            <a:ext cx="1524000" cy="1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276350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Luật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695625"/>
            <a:ext cx="7467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18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Phòng, chống Covid-19 trong trạng thái “bình thường mớ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79216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88589"/>
              </p:ext>
            </p:extLst>
          </p:nvPr>
        </p:nvGraphicFramePr>
        <p:xfrm>
          <a:off x="38099" y="822187"/>
          <a:ext cx="8991600" cy="4330730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19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virut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Hình dạng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Cấu tạo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Vai trò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Thể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thực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khuẩn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xoắn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khối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hỗn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ngoài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ở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nghiên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cứu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AIDS (</a:t>
                      </a:r>
                      <a:r>
                        <a:rPr lang="en-US" sz="1400" dirty="0" err="1">
                          <a:effectLst/>
                        </a:rPr>
                        <a:t>hội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miến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Làm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96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72639"/>
              </p:ext>
            </p:extLst>
          </p:nvPr>
        </p:nvGraphicFramePr>
        <p:xfrm>
          <a:off x="152400" y="841236"/>
          <a:ext cx="8877299" cy="3537267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3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5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Tên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virut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Hình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dạng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Cấu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tạo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Vai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trò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Khảm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thuốc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lá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xoắn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thuốc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lá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Corona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hô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hấp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cấp</a:t>
                      </a:r>
                      <a:r>
                        <a:rPr lang="en-US" sz="1500" dirty="0">
                          <a:effectLst/>
                        </a:rPr>
                        <a:t> ở </a:t>
                      </a:r>
                      <a:r>
                        <a:rPr lang="en-US" sz="1500" dirty="0" err="1">
                          <a:effectLst/>
                        </a:rPr>
                        <a:t>người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nghiên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cứu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vaccine…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HIV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AIDS (</a:t>
                      </a:r>
                      <a:r>
                        <a:rPr lang="en-US" sz="1500" dirty="0" err="1">
                          <a:effectLst/>
                        </a:rPr>
                        <a:t>hội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suy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giảm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miến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dịch</a:t>
                      </a:r>
                      <a:r>
                        <a:rPr lang="en-US" sz="15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Thể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thực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khuẩn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hỗn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hợp</a:t>
                      </a:r>
                      <a:endParaRPr lang="en-US" sz="15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Làm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Virut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dại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Dạng xoắn</a:t>
                      </a:r>
                      <a:endParaRPr lang="en-U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dại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vaccine..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596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80720"/>
              </p:ext>
            </p:extLst>
          </p:nvPr>
        </p:nvGraphicFramePr>
        <p:xfrm>
          <a:off x="76201" y="819150"/>
          <a:ext cx="8686797" cy="2839212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bệnh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Nguyên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nhân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Biểu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hiện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Con </a:t>
                      </a:r>
                      <a:r>
                        <a:rPr lang="en-US" sz="1800" b="1" dirty="0" err="1">
                          <a:effectLst/>
                        </a:rPr>
                        <a:t>đường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lây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truyền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phòng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chống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Cúm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Sốt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xuất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huyết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Bệnh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dại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Viêm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đường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hô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hấp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cấp</a:t>
                      </a:r>
                      <a:r>
                        <a:rPr lang="en-US" sz="1800" b="0" dirty="0">
                          <a:effectLst/>
                        </a:rPr>
                        <a:t> ( </a:t>
                      </a:r>
                      <a:r>
                        <a:rPr lang="en-US" sz="1800" b="0" dirty="0" err="1">
                          <a:effectLst/>
                        </a:rPr>
                        <a:t>nCov</a:t>
                      </a:r>
                      <a:r>
                        <a:rPr lang="en-US" sz="1800" b="0" dirty="0">
                          <a:effectLst/>
                        </a:rPr>
                        <a:t> -2019)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AIDS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10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56490"/>
              </p:ext>
            </p:extLst>
          </p:nvPr>
        </p:nvGraphicFramePr>
        <p:xfrm>
          <a:off x="165100" y="742950"/>
          <a:ext cx="8915401" cy="4265645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08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9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bệnh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Nguyên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nhân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Biểu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hiện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 </a:t>
                      </a:r>
                      <a:r>
                        <a:rPr lang="en-US" sz="1400" b="1" dirty="0" err="1">
                          <a:effectLst/>
                        </a:rPr>
                        <a:t>đường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lây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truyền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Cách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phòng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chống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Cúm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cúm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Hắt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sổ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mũi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Tránh tiếp xúc trực tiếp, tiêm vacceni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xuất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huyết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sốt xuất huyết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Đau đầu, sốt cao, phát ban, nôn, chảy máu cam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Muối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Anophen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diệt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muỗi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hạn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Bệnh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Mất kiểm soát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Từ động vật sang người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2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Viêm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đường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   (</a:t>
                      </a:r>
                      <a:r>
                        <a:rPr lang="en-US" sz="1400" dirty="0" err="1">
                          <a:effectLst/>
                        </a:rPr>
                        <a:t>nCov</a:t>
                      </a:r>
                      <a:r>
                        <a:rPr lang="en-US" sz="1400" dirty="0">
                          <a:effectLst/>
                        </a:rPr>
                        <a:t> - 2019)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ho,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nhanh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Tiếp xúc trực tiếp với người bệnh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khẩu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trang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tránh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tuân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quy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định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li,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r>
                        <a:rPr lang="en-US" sz="1400" dirty="0">
                          <a:effectLst/>
                        </a:rPr>
                        <a:t>…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3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AIDS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Suy giảm miễn dịch của cơ thể (vết thương lâu lành, dễ nhiễm bệnh và lâu khỏi)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Lây qua đường máu như: dùng chung bơm kim tiêm, lây truyền từ mẹ sang con…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Không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chung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kim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khám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chỉ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dẫn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sĩ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virut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31.1 SGK </a:t>
            </a:r>
            <a:r>
              <a:rPr lang="en-US" sz="3200" dirty="0" err="1"/>
              <a:t>trang</a:t>
            </a:r>
            <a:r>
              <a:rPr lang="en-US" sz="3200" dirty="0"/>
              <a:t> 128.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3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1176338"/>
            <a:ext cx="4495800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poster, </a:t>
            </a:r>
            <a:r>
              <a:rPr lang="en-US" sz="3200" dirty="0" err="1"/>
              <a:t>khẩu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tuyên</a:t>
            </a:r>
            <a:r>
              <a:rPr lang="en-US" sz="3200" dirty="0"/>
              <a:t> </a:t>
            </a:r>
            <a:r>
              <a:rPr lang="en-US" sz="3200" dirty="0" err="1"/>
              <a:t>truyền</a:t>
            </a:r>
            <a:r>
              <a:rPr lang="en-US" sz="3200" dirty="0"/>
              <a:t> hay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</a:t>
            </a:r>
            <a:r>
              <a:rPr lang="en-US" sz="3200" dirty="0" err="1"/>
              <a:t>sốt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huyết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 </a:t>
            </a:r>
            <a:r>
              <a:rPr lang="en-US" sz="3200" dirty="0" err="1"/>
              <a:t>viêm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hô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cấp</a:t>
            </a:r>
            <a:r>
              <a:rPr lang="en-US" sz="3200" dirty="0"/>
              <a:t> do 2019 - </a:t>
            </a:r>
            <a:r>
              <a:rPr lang="en-US" sz="3200" dirty="0" err="1"/>
              <a:t>nCov</a:t>
            </a:r>
            <a:r>
              <a:rPr lang="en-US" sz="3200" dirty="0"/>
              <a:t>.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10-15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corona.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-4445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31: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41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111264"/>
            <a:ext cx="819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31.1, 31,2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128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0" y="1941275"/>
            <a:ext cx="788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334760"/>
            <a:ext cx="788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1.Virut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98500" y="2486760"/>
            <a:ext cx="788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so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9587</TotalTime>
  <Words>1326</Words>
  <Application>Microsoft Office PowerPoint</Application>
  <PresentationFormat>On-screen Show (16:9)</PresentationFormat>
  <Paragraphs>254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Calibri</vt:lpstr>
      <vt:lpstr>Roboto Condensed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376</cp:revision>
  <cp:lastPrinted>2020-10-26T16:30:52Z</cp:lastPrinted>
  <dcterms:modified xsi:type="dcterms:W3CDTF">2021-05-29T08:50:27Z</dcterms:modified>
</cp:coreProperties>
</file>