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771e84bd3a9d42b4"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sldIdLst>
    <p:sldId id="281" r:id="rId2"/>
    <p:sldId id="328" r:id="rId3"/>
    <p:sldId id="330" r:id="rId4"/>
    <p:sldId id="332" r:id="rId5"/>
    <p:sldId id="293" r:id="rId6"/>
    <p:sldId id="351" r:id="rId7"/>
    <p:sldId id="331" r:id="rId8"/>
    <p:sldId id="350" r:id="rId9"/>
    <p:sldId id="333" r:id="rId10"/>
    <p:sldId id="334" r:id="rId11"/>
    <p:sldId id="337" r:id="rId12"/>
    <p:sldId id="338" r:id="rId13"/>
    <p:sldId id="341" r:id="rId14"/>
    <p:sldId id="340" r:id="rId15"/>
    <p:sldId id="342" r:id="rId16"/>
    <p:sldId id="343" r:id="rId17"/>
    <p:sldId id="344" r:id="rId18"/>
    <p:sldId id="346" r:id="rId19"/>
    <p:sldId id="345" r:id="rId20"/>
    <p:sldId id="352" r:id="rId21"/>
    <p:sldId id="353" r:id="rId22"/>
    <p:sldId id="354" r:id="rId23"/>
    <p:sldId id="348" r:id="rId24"/>
    <p:sldId id="279" r:id="rId25"/>
  </p:sldIdLst>
  <p:sldSz cx="12188825" cy="6858000"/>
  <p:notesSz cx="6858000" cy="9144000"/>
  <p:custDataLst>
    <p:tags r:id="rId27"/>
  </p:custDataLst>
  <p:defaultTextStyle>
    <a:defPPr>
      <a:defRPr lang="en-US"/>
    </a:defPPr>
    <a:lvl1pPr marL="0" algn="l" defTabSz="1048864" rtl="0" eaLnBrk="1" latinLnBrk="0" hangingPunct="1">
      <a:defRPr sz="1900" kern="1200">
        <a:solidFill>
          <a:schemeClr val="tx1"/>
        </a:solidFill>
        <a:latin typeface="+mn-lt"/>
        <a:ea typeface="+mn-ea"/>
        <a:cs typeface="+mn-cs"/>
      </a:defRPr>
    </a:lvl1pPr>
    <a:lvl2pPr marL="524432" algn="l" defTabSz="1048864" rtl="0" eaLnBrk="1" latinLnBrk="0" hangingPunct="1">
      <a:defRPr sz="1900" kern="1200">
        <a:solidFill>
          <a:schemeClr val="tx1"/>
        </a:solidFill>
        <a:latin typeface="+mn-lt"/>
        <a:ea typeface="+mn-ea"/>
        <a:cs typeface="+mn-cs"/>
      </a:defRPr>
    </a:lvl2pPr>
    <a:lvl3pPr marL="1048864" algn="l" defTabSz="1048864" rtl="0" eaLnBrk="1" latinLnBrk="0" hangingPunct="1">
      <a:defRPr sz="1900" kern="1200">
        <a:solidFill>
          <a:schemeClr val="tx1"/>
        </a:solidFill>
        <a:latin typeface="+mn-lt"/>
        <a:ea typeface="+mn-ea"/>
        <a:cs typeface="+mn-cs"/>
      </a:defRPr>
    </a:lvl3pPr>
    <a:lvl4pPr marL="1573298" algn="l" defTabSz="1048864" rtl="0" eaLnBrk="1" latinLnBrk="0" hangingPunct="1">
      <a:defRPr sz="1900" kern="1200">
        <a:solidFill>
          <a:schemeClr val="tx1"/>
        </a:solidFill>
        <a:latin typeface="+mn-lt"/>
        <a:ea typeface="+mn-ea"/>
        <a:cs typeface="+mn-cs"/>
      </a:defRPr>
    </a:lvl4pPr>
    <a:lvl5pPr marL="2097728" algn="l" defTabSz="1048864" rtl="0" eaLnBrk="1" latinLnBrk="0" hangingPunct="1">
      <a:defRPr sz="1900" kern="1200">
        <a:solidFill>
          <a:schemeClr val="tx1"/>
        </a:solidFill>
        <a:latin typeface="+mn-lt"/>
        <a:ea typeface="+mn-ea"/>
        <a:cs typeface="+mn-cs"/>
      </a:defRPr>
    </a:lvl5pPr>
    <a:lvl6pPr marL="2622162" algn="l" defTabSz="1048864" rtl="0" eaLnBrk="1" latinLnBrk="0" hangingPunct="1">
      <a:defRPr sz="1900" kern="1200">
        <a:solidFill>
          <a:schemeClr val="tx1"/>
        </a:solidFill>
        <a:latin typeface="+mn-lt"/>
        <a:ea typeface="+mn-ea"/>
        <a:cs typeface="+mn-cs"/>
      </a:defRPr>
    </a:lvl6pPr>
    <a:lvl7pPr marL="3146594" algn="l" defTabSz="1048864" rtl="0" eaLnBrk="1" latinLnBrk="0" hangingPunct="1">
      <a:defRPr sz="1900" kern="1200">
        <a:solidFill>
          <a:schemeClr val="tx1"/>
        </a:solidFill>
        <a:latin typeface="+mn-lt"/>
        <a:ea typeface="+mn-ea"/>
        <a:cs typeface="+mn-cs"/>
      </a:defRPr>
    </a:lvl7pPr>
    <a:lvl8pPr marL="3671026" algn="l" defTabSz="1048864" rtl="0" eaLnBrk="1" latinLnBrk="0" hangingPunct="1">
      <a:defRPr sz="1900" kern="1200">
        <a:solidFill>
          <a:schemeClr val="tx1"/>
        </a:solidFill>
        <a:latin typeface="+mn-lt"/>
        <a:ea typeface="+mn-ea"/>
        <a:cs typeface="+mn-cs"/>
      </a:defRPr>
    </a:lvl8pPr>
    <a:lvl9pPr marL="4195456" algn="l" defTabSz="104886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D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71" autoAdjust="0"/>
  </p:normalViewPr>
  <p:slideViewPr>
    <p:cSldViewPr snapToGrid="0">
      <p:cViewPr varScale="1">
        <p:scale>
          <a:sx n="83" d="100"/>
          <a:sy n="83" d="100"/>
        </p:scale>
        <p:origin x="686" y="72"/>
      </p:cViewPr>
      <p:guideLst>
        <p:guide orient="horz" pos="2160"/>
        <p:guide pos="3840"/>
      </p:guideLst>
    </p:cSldViewPr>
  </p:slideViewPr>
  <p:notesTextViewPr>
    <p:cViewPr>
      <p:scale>
        <a:sx n="1" d="1"/>
        <a:sy n="1" d="1"/>
      </p:scale>
      <p:origin x="0" y="0"/>
    </p:cViewPr>
  </p:notesTextViewPr>
  <p:sorterViewPr>
    <p:cViewPr>
      <p:scale>
        <a:sx n="100" d="100"/>
        <a:sy n="100" d="100"/>
      </p:scale>
      <p:origin x="0" y="6264"/>
    </p:cViewPr>
  </p:sorterViewPr>
  <p:notesViewPr>
    <p:cSldViewPr snapToGrid="0">
      <p:cViewPr varScale="1">
        <p:scale>
          <a:sx n="75" d="100"/>
          <a:sy n="75" d="100"/>
        </p:scale>
        <p:origin x="-18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9CFB5D-FF3F-4440-B25C-D589447ADBC8}" type="datetimeFigureOut">
              <a:rPr lang="en-US" smtClean="0"/>
              <a:t>11/30/2023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AE33C-649D-4387-8D6B-93CB8648CE21}" type="slidenum">
              <a:rPr lang="en-US" smtClean="0"/>
              <a:t>‹#›</a:t>
            </a:fld>
            <a:endParaRPr lang="en-US"/>
          </a:p>
        </p:txBody>
      </p:sp>
    </p:spTree>
    <p:extLst>
      <p:ext uri="{BB962C8B-B14F-4D97-AF65-F5344CB8AC3E}">
        <p14:creationId xmlns:p14="http://schemas.microsoft.com/office/powerpoint/2010/main" val="2267194287"/>
      </p:ext>
    </p:extLst>
  </p:cSld>
  <p:clrMap bg1="lt1" tx1="dk1" bg2="lt2" tx2="dk2" accent1="accent1" accent2="accent2" accent3="accent3" accent4="accent4" accent5="accent5" accent6="accent6" hlink="hlink" folHlink="folHlink"/>
  <p:notesStyle>
    <a:lvl1pPr marL="0" algn="l" defTabSz="1048864" rtl="0" eaLnBrk="1" latinLnBrk="0" hangingPunct="1">
      <a:defRPr sz="1300" kern="1200">
        <a:solidFill>
          <a:schemeClr val="tx1"/>
        </a:solidFill>
        <a:latin typeface="+mn-lt"/>
        <a:ea typeface="+mn-ea"/>
        <a:cs typeface="+mn-cs"/>
      </a:defRPr>
    </a:lvl1pPr>
    <a:lvl2pPr marL="524432" algn="l" defTabSz="1048864" rtl="0" eaLnBrk="1" latinLnBrk="0" hangingPunct="1">
      <a:defRPr sz="1300" kern="1200">
        <a:solidFill>
          <a:schemeClr val="tx1"/>
        </a:solidFill>
        <a:latin typeface="+mn-lt"/>
        <a:ea typeface="+mn-ea"/>
        <a:cs typeface="+mn-cs"/>
      </a:defRPr>
    </a:lvl2pPr>
    <a:lvl3pPr marL="1048864" algn="l" defTabSz="1048864" rtl="0" eaLnBrk="1" latinLnBrk="0" hangingPunct="1">
      <a:defRPr sz="1300" kern="1200">
        <a:solidFill>
          <a:schemeClr val="tx1"/>
        </a:solidFill>
        <a:latin typeface="+mn-lt"/>
        <a:ea typeface="+mn-ea"/>
        <a:cs typeface="+mn-cs"/>
      </a:defRPr>
    </a:lvl3pPr>
    <a:lvl4pPr marL="1573298" algn="l" defTabSz="1048864" rtl="0" eaLnBrk="1" latinLnBrk="0" hangingPunct="1">
      <a:defRPr sz="1300" kern="1200">
        <a:solidFill>
          <a:schemeClr val="tx1"/>
        </a:solidFill>
        <a:latin typeface="+mn-lt"/>
        <a:ea typeface="+mn-ea"/>
        <a:cs typeface="+mn-cs"/>
      </a:defRPr>
    </a:lvl4pPr>
    <a:lvl5pPr marL="2097728" algn="l" defTabSz="1048864" rtl="0" eaLnBrk="1" latinLnBrk="0" hangingPunct="1">
      <a:defRPr sz="1300" kern="1200">
        <a:solidFill>
          <a:schemeClr val="tx1"/>
        </a:solidFill>
        <a:latin typeface="+mn-lt"/>
        <a:ea typeface="+mn-ea"/>
        <a:cs typeface="+mn-cs"/>
      </a:defRPr>
    </a:lvl5pPr>
    <a:lvl6pPr marL="2622162" algn="l" defTabSz="1048864" rtl="0" eaLnBrk="1" latinLnBrk="0" hangingPunct="1">
      <a:defRPr sz="1300" kern="1200">
        <a:solidFill>
          <a:schemeClr val="tx1"/>
        </a:solidFill>
        <a:latin typeface="+mn-lt"/>
        <a:ea typeface="+mn-ea"/>
        <a:cs typeface="+mn-cs"/>
      </a:defRPr>
    </a:lvl6pPr>
    <a:lvl7pPr marL="3146594" algn="l" defTabSz="1048864" rtl="0" eaLnBrk="1" latinLnBrk="0" hangingPunct="1">
      <a:defRPr sz="1300" kern="1200">
        <a:solidFill>
          <a:schemeClr val="tx1"/>
        </a:solidFill>
        <a:latin typeface="+mn-lt"/>
        <a:ea typeface="+mn-ea"/>
        <a:cs typeface="+mn-cs"/>
      </a:defRPr>
    </a:lvl7pPr>
    <a:lvl8pPr marL="3671026" algn="l" defTabSz="1048864" rtl="0" eaLnBrk="1" latinLnBrk="0" hangingPunct="1">
      <a:defRPr sz="1300" kern="1200">
        <a:solidFill>
          <a:schemeClr val="tx1"/>
        </a:solidFill>
        <a:latin typeface="+mn-lt"/>
        <a:ea typeface="+mn-ea"/>
        <a:cs typeface="+mn-cs"/>
      </a:defRPr>
    </a:lvl8pPr>
    <a:lvl9pPr marL="4195456" algn="l" defTabSz="104886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99614-8FE2-43D3-8104-8136997F6D44}" type="slidenum">
              <a:rPr lang="en-US"/>
              <a:pPr/>
              <a:t>1</a:t>
            </a:fld>
            <a:endParaRPr lang="en-US" dirty="0"/>
          </a:p>
        </p:txBody>
      </p:sp>
      <p:sp>
        <p:nvSpPr>
          <p:cNvPr id="146434" name="Rectangle 2"/>
          <p:cNvSpPr>
            <a:spLocks noGrp="1" noRot="1" noChangeAspect="1" noChangeArrowheads="1" noTextEdit="1"/>
          </p:cNvSpPr>
          <p:nvPr>
            <p:ph type="sldImg"/>
          </p:nvPr>
        </p:nvSpPr>
        <p:spPr>
          <a:xfrm>
            <a:off x="382588" y="685800"/>
            <a:ext cx="6092825" cy="3429000"/>
          </a:xfrm>
          <a:ln/>
        </p:spPr>
      </p:sp>
      <p:sp>
        <p:nvSpPr>
          <p:cNvPr id="146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5495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a:t>
            </a:fld>
            <a:endParaRPr lang="zh-CN" altLang="en-US"/>
          </a:p>
        </p:txBody>
      </p:sp>
    </p:spTree>
    <p:extLst>
      <p:ext uri="{BB962C8B-B14F-4D97-AF65-F5344CB8AC3E}">
        <p14:creationId xmlns:p14="http://schemas.microsoft.com/office/powerpoint/2010/main" val="733678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pPr marL="0" lvl="0" indent="0" algn="r" rtl="0">
                <a:spcBef>
                  <a:spcPts val="0"/>
                </a:spcBef>
                <a:spcAft>
                  <a:spcPts val="0"/>
                </a:spcAft>
                <a:buNone/>
              </a:pPr>
              <a:t>6</a:t>
            </a:fld>
            <a:endParaRPr/>
          </a:p>
        </p:txBody>
      </p:sp>
    </p:spTree>
    <p:extLst>
      <p:ext uri="{BB962C8B-B14F-4D97-AF65-F5344CB8AC3E}">
        <p14:creationId xmlns:p14="http://schemas.microsoft.com/office/powerpoint/2010/main" val="1981745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026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914400">
              <a:defRPr/>
            </a:pPr>
            <a:fld id="{5E190B53-FB64-4687-BDA5-19F7961D508E}" type="datetimeFigureOut">
              <a:rPr lang="en-US" smtClean="0">
                <a:solidFill>
                  <a:prstClr val="black">
                    <a:tint val="75000"/>
                  </a:prstClr>
                </a:solidFill>
              </a:rPr>
              <a:pPr defTabSz="914400">
                <a:def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pPr>
            <a:fld id="{3B31ACBA-D116-4486-B9DC-FE77582EA20A}"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95299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400">
              <a:defRPr/>
            </a:pPr>
            <a:fld id="{9DE3F123-0A20-48DB-9A16-064B793BC99B}" type="datetimeFigureOut">
              <a:rPr lang="en-US" smtClean="0">
                <a:solidFill>
                  <a:prstClr val="black">
                    <a:tint val="75000"/>
                  </a:prstClr>
                </a:solidFill>
              </a:rPr>
              <a:pPr defTabSz="914400">
                <a:def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pPr>
            <a:fld id="{E03ADF96-F058-4783-B8C7-B32F4B95293B}"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02475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400">
              <a:defRPr/>
            </a:pPr>
            <a:fld id="{AEFE6571-6D73-4AB0-8441-03A4001B117A}" type="datetimeFigureOut">
              <a:rPr lang="en-US" smtClean="0">
                <a:solidFill>
                  <a:prstClr val="black">
                    <a:tint val="75000"/>
                  </a:prstClr>
                </a:solidFill>
              </a:rPr>
              <a:pPr defTabSz="914400">
                <a:def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pPr>
            <a:fld id="{8E68C37A-4196-4F39-986E-6FA66D29D689}"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19421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56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5674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1678130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892414"/>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14767"/>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130295"/>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400">
              <a:defRPr/>
            </a:pPr>
            <a:fld id="{92E4039A-7DAF-49F3-9DD5-06628872D465}" type="datetimeFigureOut">
              <a:rPr lang="en-US" smtClean="0">
                <a:solidFill>
                  <a:prstClr val="black">
                    <a:tint val="75000"/>
                  </a:prstClr>
                </a:solidFill>
              </a:rPr>
              <a:pPr defTabSz="914400">
                <a:def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pPr>
            <a:fld id="{D3C84522-3267-40B9-B767-2CA50FC6A813}"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94601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914400">
              <a:defRPr/>
            </a:pPr>
            <a:fld id="{AD2FD8E5-4F5F-43EC-A8DF-F8C61F865F89}" type="datetimeFigureOut">
              <a:rPr lang="en-US" smtClean="0">
                <a:solidFill>
                  <a:prstClr val="black">
                    <a:tint val="75000"/>
                  </a:prstClr>
                </a:solidFill>
              </a:rPr>
              <a:pPr defTabSz="914400">
                <a:def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pPr>
            <a:fld id="{8E9C3B9B-F8DF-4960-8CC6-17D2F64D7121}"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5445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914400">
              <a:defRPr/>
            </a:pPr>
            <a:fld id="{443E6232-0652-4C9F-B83D-2AE6F9262243}" type="datetimeFigureOut">
              <a:rPr lang="en-US" smtClean="0">
                <a:solidFill>
                  <a:prstClr val="black">
                    <a:tint val="75000"/>
                  </a:prstClr>
                </a:solidFill>
              </a:rPr>
              <a:pPr defTabSz="914400">
                <a:defRPr/>
              </a:pPr>
              <a:t>11/30/2023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pPr>
            <a:fld id="{176161F9-A593-46E5-A1C5-BCF8B8F1039B}"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52364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914400">
              <a:defRPr/>
            </a:pPr>
            <a:fld id="{DEB63041-D92E-4981-BAB9-92A1034E2CBF}" type="datetimeFigureOut">
              <a:rPr lang="en-US" smtClean="0">
                <a:solidFill>
                  <a:prstClr val="black">
                    <a:tint val="75000"/>
                  </a:prstClr>
                </a:solidFill>
              </a:rPr>
              <a:pPr defTabSz="914400">
                <a:defRPr/>
              </a:pPr>
              <a:t>11/30/2023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pPr>
            <a:fld id="{B82EEA41-8BE7-4498-B863-0E517B90D415}"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169871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914400">
              <a:defRPr/>
            </a:pPr>
            <a:fld id="{2B25E67D-61FD-486C-AC58-9069B69B4162}" type="datetimeFigureOut">
              <a:rPr lang="en-US" smtClean="0">
                <a:solidFill>
                  <a:prstClr val="black">
                    <a:tint val="75000"/>
                  </a:prstClr>
                </a:solidFill>
              </a:rPr>
              <a:pPr defTabSz="914400">
                <a:defRPr/>
              </a:pPr>
              <a:t>11/30/2023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pPr>
            <a:fld id="{C7B95309-1599-4FAD-AB73-A36E69B5E906}"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75882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400">
              <a:defRPr/>
            </a:pPr>
            <a:fld id="{D5049CEF-00E0-43A0-A159-18DDDA4AF973}" type="datetimeFigureOut">
              <a:rPr lang="en-US" smtClean="0">
                <a:solidFill>
                  <a:prstClr val="black">
                    <a:tint val="75000"/>
                  </a:prstClr>
                </a:solidFill>
              </a:rPr>
              <a:pPr defTabSz="914400">
                <a:defRPr/>
              </a:pPr>
              <a:t>11/30/2023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pPr>
            <a:fld id="{45DE0604-40C9-4072-ADFB-7BA06524712D}"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99500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400">
              <a:defRPr/>
            </a:pPr>
            <a:fld id="{649F499E-91C2-40F5-8107-60901EB20C46}" type="datetimeFigureOut">
              <a:rPr lang="en-US" smtClean="0">
                <a:solidFill>
                  <a:prstClr val="black">
                    <a:tint val="75000"/>
                  </a:prstClr>
                </a:solidFill>
              </a:rPr>
              <a:pPr defTabSz="914400">
                <a:defRPr/>
              </a:pPr>
              <a:t>11/30/2023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pPr>
            <a:fld id="{FC89BE8D-EC04-444C-9410-F0D409D6D407}"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52553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400">
              <a:defRPr/>
            </a:pPr>
            <a:fld id="{C721FD02-20ED-4F46-8986-EA16B6F73AAD}" type="datetimeFigureOut">
              <a:rPr lang="en-US" smtClean="0">
                <a:solidFill>
                  <a:prstClr val="black">
                    <a:tint val="75000"/>
                  </a:prstClr>
                </a:solidFill>
              </a:rPr>
              <a:pPr defTabSz="914400">
                <a:defRPr/>
              </a:pPr>
              <a:t>11/30/2023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pPr>
            <a:fld id="{E62DEEEA-6D49-4426-8F36-D1C8D5CD92BF}"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1551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B1C3B3FC-10AF-420D-9CC2-678242E1E247}" type="datetimeFigureOut">
              <a:rPr lang="en-US" smtClean="0">
                <a:solidFill>
                  <a:prstClr val="black">
                    <a:tint val="75000"/>
                  </a:prstClr>
                </a:solidFill>
              </a:rPr>
              <a:pPr defTabSz="914400">
                <a:defRPr/>
              </a:pPr>
              <a:t>11/30/2023</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0661B10D-1003-4500-A594-C657694AD869}"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98486790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tags" Target="../tags/tag3.xml"/><Relationship Id="rId16" Type="http://schemas.openxmlformats.org/officeDocument/2006/relationships/image" Target="../media/image9.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jpeg"/><Relationship Id="rId5" Type="http://schemas.openxmlformats.org/officeDocument/2006/relationships/tags" Target="../tags/tag6.xml"/><Relationship Id="rId15" Type="http://schemas.openxmlformats.org/officeDocument/2006/relationships/image" Target="../media/image8.png"/><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13.xm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05" y="949508"/>
            <a:ext cx="12169740" cy="6858000"/>
          </a:xfrm>
          <a:prstGeom prst="rect">
            <a:avLst/>
          </a:prstGeom>
        </p:spPr>
      </p:pic>
      <p:pic>
        <p:nvPicPr>
          <p:cNvPr id="144390" name="Picture 6" descr="02110404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845" y="2681196"/>
            <a:ext cx="2100666" cy="1500015"/>
          </a:xfrm>
          <a:prstGeom prst="rect">
            <a:avLst/>
          </a:prstGeom>
          <a:noFill/>
          <a:extLst>
            <a:ext uri="{909E8E84-426E-40DD-AFC4-6F175D3DCCD1}">
              <a14:hiddenFill xmlns:a14="http://schemas.microsoft.com/office/drawing/2010/main">
                <a:solidFill>
                  <a:srgbClr val="FFFFFF"/>
                </a:solidFill>
              </a14:hiddenFill>
            </a:ext>
          </a:extLst>
        </p:spPr>
      </p:pic>
      <p:sp>
        <p:nvSpPr>
          <p:cNvPr id="144395" name="WordArt 11"/>
          <p:cNvSpPr>
            <a:spLocks noChangeArrowheads="1" noChangeShapeType="1" noTextEdit="1"/>
          </p:cNvSpPr>
          <p:nvPr/>
        </p:nvSpPr>
        <p:spPr bwMode="auto">
          <a:xfrm>
            <a:off x="1932596" y="1983366"/>
            <a:ext cx="8560958" cy="3676087"/>
          </a:xfrm>
          <a:prstGeom prst="rect">
            <a:avLst/>
          </a:prstGeom>
        </p:spPr>
        <p:txBody>
          <a:bodyPr spcFirstLastPara="1" wrap="none" lIns="104886" tIns="52443" rIns="104886" bIns="52443" fromWordArt="1">
            <a:prstTxWarp prst="textArchUp">
              <a:avLst>
                <a:gd name="adj" fmla="val 10825182"/>
              </a:avLst>
            </a:prstTxWarp>
          </a:bodyPr>
          <a:lstStyle/>
          <a:p>
            <a:pPr algn="ctr"/>
            <a:endParaRPr lang="en-US" sz="8300" kern="10" dirty="0">
              <a:ln w="9525">
                <a:solidFill>
                  <a:srgbClr val="CC99FF"/>
                </a:solidFill>
                <a:round/>
                <a:headEnd/>
                <a:tailEnd/>
              </a:ln>
              <a:solidFill>
                <a:srgbClr val="FF0000"/>
              </a:solidFill>
              <a:effectLst>
                <a:outerShdw dist="53882" dir="2700000" algn="ctr" rotWithShape="0">
                  <a:srgbClr val="9999FF">
                    <a:alpha val="80000"/>
                  </a:srgbClr>
                </a:outerShdw>
              </a:effectLst>
              <a:latin typeface="VNI-Times"/>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694" y="5855272"/>
            <a:ext cx="9214623" cy="1247775"/>
          </a:xfrm>
          <a:prstGeom prst="rect">
            <a:avLst/>
          </a:prstGeom>
        </p:spPr>
      </p:pic>
      <p:sp>
        <p:nvSpPr>
          <p:cNvPr id="9" name="WordArt 7">
            <a:hlinkClick r:id="" action="ppaction://noaction">
              <a:snd r:embed="rId6" name="cHAO.wav"/>
            </a:hlinkClick>
          </p:cNvPr>
          <p:cNvSpPr>
            <a:spLocks noChangeArrowheads="1" noChangeShapeType="1" noTextEdit="1"/>
          </p:cNvSpPr>
          <p:nvPr/>
        </p:nvSpPr>
        <p:spPr bwMode="auto">
          <a:xfrm>
            <a:off x="2191237" y="1317053"/>
            <a:ext cx="8242115" cy="727070"/>
          </a:xfrm>
          <a:prstGeom prst="rect">
            <a:avLst/>
          </a:prstGeom>
        </p:spPr>
        <p:txBody>
          <a:bodyPr wrap="none" lIns="104886" tIns="52443" rIns="104886" bIns="52443" numCol="1"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47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CHÀO </a:t>
            </a:r>
            <a:r>
              <a:rPr lang="en-US" sz="4700"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MỪNG</a:t>
            </a:r>
            <a:r>
              <a:rPr lang="en-US" sz="47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4700"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QUÝ</a:t>
            </a:r>
            <a:r>
              <a:rPr lang="en-US" sz="47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THẦY CÔ </a:t>
            </a:r>
            <a:r>
              <a:rPr lang="en-US" sz="4700"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GIÁO</a:t>
            </a:r>
            <a:r>
              <a:rPr lang="en-US" sz="47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4700"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VỀ</a:t>
            </a:r>
            <a:r>
              <a:rPr lang="en-US" sz="47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4700"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DỰ</a:t>
            </a:r>
            <a:r>
              <a:rPr lang="en-US" sz="47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4700"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GIỜ</a:t>
            </a:r>
            <a:endParaRPr lang="en-US" sz="47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11" name="WordArt 7">
            <a:hlinkClick r:id="" action="ppaction://noaction">
              <a:snd r:embed="rId6" name="cHAO.wav"/>
            </a:hlinkClick>
          </p:cNvPr>
          <p:cNvSpPr>
            <a:spLocks noChangeArrowheads="1" noChangeShapeType="1" noTextEdit="1"/>
          </p:cNvSpPr>
          <p:nvPr/>
        </p:nvSpPr>
        <p:spPr bwMode="auto">
          <a:xfrm>
            <a:off x="5193568" y="2180786"/>
            <a:ext cx="1315221" cy="329783"/>
          </a:xfrm>
          <a:prstGeom prst="rect">
            <a:avLst/>
          </a:prstGeom>
        </p:spPr>
        <p:txBody>
          <a:bodyPr wrap="none" lIns="104886" tIns="52443" rIns="104886" bIns="52443" numCol="1"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47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LỚP </a:t>
            </a:r>
            <a:r>
              <a:rPr lang="en-US" sz="4700" kern="10" dirty="0" smtClean="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7A</a:t>
            </a:r>
            <a:endParaRPr lang="en-US" sz="47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14" name="WordArt 27"/>
          <p:cNvSpPr>
            <a:spLocks noChangeArrowheads="1" noChangeShapeType="1" noTextEdit="1"/>
          </p:cNvSpPr>
          <p:nvPr/>
        </p:nvSpPr>
        <p:spPr bwMode="auto">
          <a:xfrm>
            <a:off x="3361976" y="416409"/>
            <a:ext cx="5275957" cy="400050"/>
          </a:xfrm>
          <a:prstGeom prst="rect">
            <a:avLst/>
          </a:prstGeom>
        </p:spPr>
        <p:txBody>
          <a:bodyPr wrap="none" lIns="104886" tIns="52443" rIns="104886" bIns="52443" fromWordArt="1">
            <a:prstTxWarp prst="textPlain">
              <a:avLst>
                <a:gd name="adj" fmla="val 50000"/>
              </a:avLst>
            </a:prstTxWarp>
          </a:bodyPr>
          <a:lstStyle/>
          <a:p>
            <a:pPr algn="ctr"/>
            <a:r>
              <a:rPr lang="vi-VN" sz="3200" kern="10" dirty="0">
                <a:ln w="19050">
                  <a:solidFill>
                    <a:srgbClr val="0000FF"/>
                  </a:solidFill>
                  <a:round/>
                  <a:headEnd/>
                  <a:tailEnd/>
                </a:ln>
                <a:solidFill>
                  <a:srgbClr val="0000FF"/>
                </a:solidFill>
                <a:effectLst>
                  <a:outerShdw dist="35921" dir="2700000" algn="ctr" rotWithShape="0">
                    <a:srgbClr val="990000"/>
                  </a:outerShdw>
                </a:effectLst>
                <a:latin typeface="Times New Roman"/>
                <a:cs typeface="Times New Roman"/>
              </a:rPr>
              <a:t> TRƯỜNG THCS </a:t>
            </a:r>
            <a:r>
              <a:rPr lang="en-US" sz="3200" kern="10" dirty="0" smtClean="0">
                <a:ln w="19050">
                  <a:solidFill>
                    <a:srgbClr val="0000FF"/>
                  </a:solidFill>
                  <a:round/>
                  <a:headEnd/>
                  <a:tailEnd/>
                </a:ln>
                <a:solidFill>
                  <a:srgbClr val="0000FF"/>
                </a:solidFill>
                <a:effectLst>
                  <a:outerShdw dist="35921" dir="2700000" algn="ctr" rotWithShape="0">
                    <a:srgbClr val="990000"/>
                  </a:outerShdw>
                </a:effectLst>
                <a:latin typeface="Times New Roman"/>
                <a:cs typeface="Times New Roman"/>
              </a:rPr>
              <a:t>NGỌC LIỆP</a:t>
            </a:r>
            <a:endParaRPr lang="en-US" sz="3200" kern="10" dirty="0">
              <a:ln w="19050">
                <a:solidFill>
                  <a:srgbClr val="0000FF"/>
                </a:solidFill>
                <a:round/>
                <a:headEnd/>
                <a:tailEnd/>
              </a:ln>
              <a:solidFill>
                <a:srgbClr val="0000FF"/>
              </a:solidFill>
              <a:effectLst>
                <a:outerShdw dist="35921" dir="2700000" algn="ctr" rotWithShape="0">
                  <a:srgbClr val="990000"/>
                </a:outerShdw>
              </a:effectLst>
              <a:latin typeface="Times New Roman"/>
              <a:cs typeface="Times New Roman"/>
            </a:endParaRPr>
          </a:p>
        </p:txBody>
      </p:sp>
      <p:sp>
        <p:nvSpPr>
          <p:cNvPr id="16" name="Text Box 3"/>
          <p:cNvSpPr txBox="1">
            <a:spLocks noChangeArrowheads="1"/>
          </p:cNvSpPr>
          <p:nvPr/>
        </p:nvSpPr>
        <p:spPr bwMode="auto">
          <a:xfrm>
            <a:off x="2198418" y="5408712"/>
            <a:ext cx="8620742" cy="65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886" tIns="52443" rIns="104886" bIns="52443">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sz="3600" dirty="0">
                <a:ln w="0"/>
                <a:solidFill>
                  <a:schemeClr val="accent2">
                    <a:lumMod val="50000"/>
                  </a:schemeClr>
                </a:solidFill>
                <a:effectLst>
                  <a:reflection blurRad="6350" stA="53000" endA="300" endPos="35500" dir="5400000" sy="-90000" algn="bl" rotWithShape="0"/>
                </a:effectLst>
              </a:rPr>
              <a:t>GV </a:t>
            </a:r>
            <a:r>
              <a:rPr lang="en-US" sz="3600" dirty="0" smtClean="0">
                <a:ln w="0"/>
                <a:solidFill>
                  <a:schemeClr val="accent2">
                    <a:lumMod val="50000"/>
                  </a:schemeClr>
                </a:solidFill>
                <a:effectLst>
                  <a:reflection blurRad="6350" stA="53000" endA="300" endPos="35500" dir="5400000" sy="-90000" algn="bl" rotWithShape="0"/>
                </a:effectLst>
              </a:rPr>
              <a:t>: </a:t>
            </a:r>
            <a:r>
              <a:rPr lang="en-US" sz="3600" dirty="0" err="1" smtClean="0">
                <a:ln w="0"/>
                <a:solidFill>
                  <a:schemeClr val="accent2">
                    <a:lumMod val="50000"/>
                  </a:schemeClr>
                </a:solidFill>
                <a:effectLst>
                  <a:reflection blurRad="6350" stA="53000" endA="300" endPos="35500" dir="5400000" sy="-90000" algn="bl" rotWithShape="0"/>
                </a:effectLst>
              </a:rPr>
              <a:t>Nguyễn</a:t>
            </a:r>
            <a:r>
              <a:rPr lang="en-US" sz="3600" dirty="0" smtClean="0">
                <a:ln w="0"/>
                <a:solidFill>
                  <a:schemeClr val="accent2">
                    <a:lumMod val="50000"/>
                  </a:schemeClr>
                </a:solidFill>
                <a:effectLst>
                  <a:reflection blurRad="6350" stA="53000" endA="300" endPos="35500" dir="5400000" sy="-90000" algn="bl" rotWithShape="0"/>
                </a:effectLst>
              </a:rPr>
              <a:t> </a:t>
            </a:r>
            <a:r>
              <a:rPr lang="en-US" sz="3600" dirty="0" err="1" smtClean="0">
                <a:ln w="0"/>
                <a:solidFill>
                  <a:schemeClr val="accent2">
                    <a:lumMod val="50000"/>
                  </a:schemeClr>
                </a:solidFill>
                <a:effectLst>
                  <a:reflection blurRad="6350" stA="53000" endA="300" endPos="35500" dir="5400000" sy="-90000" algn="bl" rotWithShape="0"/>
                </a:effectLst>
              </a:rPr>
              <a:t>Thị</a:t>
            </a:r>
            <a:r>
              <a:rPr lang="en-US" sz="3600" dirty="0" smtClean="0">
                <a:ln w="0"/>
                <a:solidFill>
                  <a:schemeClr val="accent2">
                    <a:lumMod val="50000"/>
                  </a:schemeClr>
                </a:solidFill>
                <a:effectLst>
                  <a:reflection blurRad="6350" stA="53000" endA="300" endPos="35500" dir="5400000" sy="-90000" algn="bl" rotWithShape="0"/>
                </a:effectLst>
              </a:rPr>
              <a:t> Minh </a:t>
            </a:r>
            <a:r>
              <a:rPr lang="en-US" sz="3600" dirty="0" err="1" smtClean="0">
                <a:ln w="0"/>
                <a:solidFill>
                  <a:schemeClr val="accent2">
                    <a:lumMod val="50000"/>
                  </a:schemeClr>
                </a:solidFill>
                <a:effectLst>
                  <a:reflection blurRad="6350" stA="53000" endA="300" endPos="35500" dir="5400000" sy="-90000" algn="bl" rotWithShape="0"/>
                </a:effectLst>
              </a:rPr>
              <a:t>Hoa</a:t>
            </a:r>
            <a:endParaRPr lang="en-US" sz="3600" dirty="0">
              <a:ln w="0"/>
              <a:solidFill>
                <a:schemeClr val="accent2">
                  <a:lumMod val="5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41371197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 y="11113"/>
            <a:ext cx="12188824" cy="58477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12-</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TÍNH TOÁN TỰ ĐỘNG TRÊN TRANG TÍNH</a:t>
            </a:r>
          </a:p>
        </p:txBody>
      </p:sp>
      <p:sp>
        <p:nvSpPr>
          <p:cNvPr id="4" name="TextBox 3"/>
          <p:cNvSpPr txBox="1">
            <a:spLocks noChangeArrowheads="1"/>
          </p:cNvSpPr>
          <p:nvPr/>
        </p:nvSpPr>
        <p:spPr bwMode="auto">
          <a:xfrm>
            <a:off x="417512" y="633523"/>
            <a:ext cx="9640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1. </a:t>
            </a:r>
            <a:r>
              <a:rPr kumimoji="0" lang="en-US" altLang="en-US" sz="3200" b="1" i="0" u="sng" strike="noStrike" kern="1200" cap="none" spc="0" normalizeH="0" baseline="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Kiểu</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dữ</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liệu</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trên</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bản</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tính</a:t>
            </a:r>
            <a:endParaRPr kumimoji="0" lang="en-US" altLang="en-US" sz="3200" b="1" i="0" u="sng"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sp>
        <p:nvSpPr>
          <p:cNvPr id="9" name="Rectangle 3"/>
          <p:cNvSpPr>
            <a:spLocks noChangeArrowheads="1"/>
          </p:cNvSpPr>
          <p:nvPr/>
        </p:nvSpPr>
        <p:spPr bwMode="auto">
          <a:xfrm>
            <a:off x="290945" y="318661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048864"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83310" y="4328199"/>
            <a:ext cx="11485417" cy="1903855"/>
          </a:xfrm>
          <a:prstGeom prst="rect">
            <a:avLst/>
          </a:prstGeom>
        </p:spPr>
        <p:txBody>
          <a:bodyPr wrap="square">
            <a:spAutoFit/>
          </a:bodyPr>
          <a:lstStyle/>
          <a:p>
            <a:pPr algn="just">
              <a:lnSpc>
                <a:spcPct val="107000"/>
              </a:lnSpc>
              <a:spcBef>
                <a:spcPts val="300"/>
              </a:spcBef>
              <a:spcAft>
                <a:spcPts val="300"/>
              </a:spcAft>
            </a:pPr>
            <a:r>
              <a:rPr lang="vi-VN" sz="2400" dirty="0">
                <a:latin typeface="+mj-lt"/>
                <a:ea typeface="Calibri" panose="020F0502020204030204" pitchFamily="34" charset="0"/>
                <a:cs typeface="Times New Roman" panose="02020603050405020304" pitchFamily="18" charset="0"/>
              </a:rPr>
              <a:t>Câu </a:t>
            </a:r>
            <a:r>
              <a:rPr lang="en-US" sz="2400" dirty="0" smtClean="0">
                <a:latin typeface="+mj-lt"/>
                <a:ea typeface="Calibri" panose="020F0502020204030204" pitchFamily="34" charset="0"/>
                <a:cs typeface="Times New Roman" panose="02020603050405020304" pitchFamily="18" charset="0"/>
              </a:rPr>
              <a:t>1</a:t>
            </a:r>
            <a:r>
              <a:rPr lang="vi-VN" sz="2400" dirty="0" smtClean="0">
                <a:latin typeface="+mj-lt"/>
                <a:ea typeface="Calibri" panose="020F0502020204030204" pitchFamily="34" charset="0"/>
                <a:cs typeface="Times New Roman" panose="02020603050405020304" pitchFamily="18" charset="0"/>
              </a:rPr>
              <a:t>: </a:t>
            </a:r>
            <a:r>
              <a:rPr lang="vi-VN" sz="2400" dirty="0">
                <a:latin typeface="+mj-lt"/>
                <a:ea typeface="Calibri" panose="020F0502020204030204" pitchFamily="34" charset="0"/>
                <a:cs typeface="Times New Roman" panose="02020603050405020304" pitchFamily="18" charset="0"/>
              </a:rPr>
              <a:t>Em hãy nêu công thức để tính tổng điểm Toán và Ngữ văn của bạn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Đỗ</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Xuân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Trường</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endParaRPr lang="en-US" sz="2400" dirty="0" smtClean="0">
              <a:latin typeface="+mj-lt"/>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vi-VN" sz="2400" dirty="0" smtClean="0">
                <a:latin typeface="+mj-lt"/>
                <a:ea typeface="Calibri" panose="020F0502020204030204" pitchFamily="34" charset="0"/>
                <a:cs typeface="Times New Roman" panose="02020603050405020304" pitchFamily="18" charset="0"/>
              </a:rPr>
              <a:t>Câu </a:t>
            </a:r>
            <a:r>
              <a:rPr lang="en-US" sz="2400" dirty="0" smtClean="0">
                <a:latin typeface="+mj-lt"/>
                <a:ea typeface="Calibri" panose="020F0502020204030204" pitchFamily="34" charset="0"/>
                <a:cs typeface="Times New Roman" panose="02020603050405020304" pitchFamily="18" charset="0"/>
              </a:rPr>
              <a:t>2</a:t>
            </a:r>
            <a:r>
              <a:rPr lang="vi-VN" sz="2400" dirty="0" smtClean="0">
                <a:latin typeface="+mj-lt"/>
                <a:ea typeface="Calibri" panose="020F0502020204030204" pitchFamily="34" charset="0"/>
                <a:cs typeface="Times New Roman" panose="02020603050405020304" pitchFamily="18" charset="0"/>
              </a:rPr>
              <a:t>: </a:t>
            </a:r>
            <a:r>
              <a:rPr lang="vi-VN" sz="2400" dirty="0">
                <a:latin typeface="+mj-lt"/>
                <a:ea typeface="Calibri" panose="020F0502020204030204" pitchFamily="34" charset="0"/>
                <a:cs typeface="Times New Roman" panose="02020603050405020304" pitchFamily="18" charset="0"/>
              </a:rPr>
              <a:t>Trong phần mềm bảng tính, công thức nào dưới đây sai? Vì sao?</a:t>
            </a:r>
            <a:endParaRPr lang="en-US" sz="2400" dirty="0">
              <a:latin typeface="+mj-lt"/>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vi-VN" sz="2400" dirty="0">
                <a:latin typeface="+mj-lt"/>
                <a:ea typeface="Calibri" panose="020F0502020204030204" pitchFamily="34" charset="0"/>
                <a:cs typeface="Times New Roman" panose="02020603050405020304" pitchFamily="18" charset="0"/>
              </a:rPr>
              <a:t>A.  = 5^2+6*101</a:t>
            </a:r>
            <a:r>
              <a:rPr lang="en-US" sz="2400" dirty="0">
                <a:latin typeface="+mj-lt"/>
                <a:ea typeface="Calibri" panose="020F0502020204030204" pitchFamily="34" charset="0"/>
                <a:cs typeface="Times New Roman" panose="02020603050405020304" pitchFamily="18" charset="0"/>
              </a:rPr>
              <a:t>	</a:t>
            </a:r>
            <a:r>
              <a:rPr lang="en-US" sz="2400" dirty="0" smtClean="0">
                <a:latin typeface="+mj-lt"/>
                <a:ea typeface="Calibri" panose="020F0502020204030204" pitchFamily="34" charset="0"/>
                <a:cs typeface="Times New Roman" panose="02020603050405020304" pitchFamily="18" charset="0"/>
              </a:rPr>
              <a:t>                 </a:t>
            </a:r>
            <a:r>
              <a:rPr lang="vi-VN" sz="2400" dirty="0" smtClean="0">
                <a:latin typeface="+mj-lt"/>
                <a:ea typeface="Calibri" panose="020F0502020204030204" pitchFamily="34" charset="0"/>
                <a:cs typeface="Times New Roman" panose="02020603050405020304" pitchFamily="18" charset="0"/>
              </a:rPr>
              <a:t>B</a:t>
            </a:r>
            <a:r>
              <a:rPr lang="vi-VN" sz="2400" dirty="0">
                <a:latin typeface="+mj-lt"/>
                <a:ea typeface="Calibri" panose="020F0502020204030204" pitchFamily="34" charset="0"/>
                <a:cs typeface="Times New Roman" panose="02020603050405020304" pitchFamily="18" charset="0"/>
              </a:rPr>
              <a:t>.  =6*(3+2))</a:t>
            </a:r>
            <a:r>
              <a:rPr lang="en-US" sz="2400" dirty="0">
                <a:latin typeface="+mj-lt"/>
                <a:ea typeface="Calibri" panose="020F0502020204030204" pitchFamily="34" charset="0"/>
                <a:cs typeface="Times New Roman" panose="02020603050405020304" pitchFamily="18" charset="0"/>
              </a:rPr>
              <a:t>	</a:t>
            </a:r>
            <a:r>
              <a:rPr lang="en-US" sz="2400" dirty="0" smtClean="0">
                <a:latin typeface="+mj-lt"/>
                <a:ea typeface="Calibri" panose="020F0502020204030204" pitchFamily="34" charset="0"/>
                <a:cs typeface="Times New Roman" panose="02020603050405020304" pitchFamily="18" charset="0"/>
              </a:rPr>
              <a:t>            </a:t>
            </a:r>
            <a:r>
              <a:rPr lang="vi-VN" sz="2400" dirty="0" smtClean="0">
                <a:latin typeface="+mj-lt"/>
                <a:ea typeface="Calibri" panose="020F0502020204030204" pitchFamily="34" charset="0"/>
                <a:cs typeface="Times New Roman" panose="02020603050405020304" pitchFamily="18" charset="0"/>
              </a:rPr>
              <a:t>C</a:t>
            </a:r>
            <a:r>
              <a:rPr lang="vi-VN" sz="2400" dirty="0">
                <a:latin typeface="+mj-lt"/>
                <a:ea typeface="Calibri" panose="020F0502020204030204" pitchFamily="34" charset="0"/>
                <a:cs typeface="Times New Roman" panose="02020603050405020304" pitchFamily="18" charset="0"/>
              </a:rPr>
              <a:t>. =2(3+4</a:t>
            </a:r>
            <a:r>
              <a:rPr lang="vi-VN" sz="2400" dirty="0" smtClean="0">
                <a:latin typeface="+mj-lt"/>
                <a:ea typeface="Calibri" panose="020F0502020204030204" pitchFamily="34" charset="0"/>
                <a:cs typeface="Times New Roman" panose="02020603050405020304" pitchFamily="18" charset="0"/>
              </a:rPr>
              <a:t>)</a:t>
            </a:r>
            <a:r>
              <a:rPr lang="en-US" sz="2400" dirty="0">
                <a:latin typeface="+mj-lt"/>
                <a:ea typeface="Calibri" panose="020F0502020204030204" pitchFamily="34" charset="0"/>
                <a:cs typeface="Times New Roman" panose="02020603050405020304" pitchFamily="18" charset="0"/>
              </a:rPr>
              <a:t> </a:t>
            </a:r>
            <a:r>
              <a:rPr lang="en-US" sz="2400" dirty="0" smtClean="0">
                <a:latin typeface="+mj-lt"/>
                <a:ea typeface="Calibri" panose="020F0502020204030204" pitchFamily="34" charset="0"/>
                <a:cs typeface="Times New Roman" panose="02020603050405020304" pitchFamily="18" charset="0"/>
              </a:rPr>
              <a:t>          </a:t>
            </a:r>
            <a:r>
              <a:rPr lang="vi-VN" sz="2400" dirty="0" smtClean="0">
                <a:latin typeface="+mj-lt"/>
                <a:ea typeface="Calibri" panose="020F0502020204030204" pitchFamily="34" charset="0"/>
              </a:rPr>
              <a:t>D</a:t>
            </a:r>
            <a:r>
              <a:rPr lang="vi-VN" sz="2400" dirty="0">
                <a:latin typeface="+mj-lt"/>
                <a:ea typeface="Calibri" panose="020F0502020204030204" pitchFamily="34" charset="0"/>
              </a:rPr>
              <a:t>. =1^2+2^2</a:t>
            </a:r>
            <a:endParaRPr lang="en-US" sz="2400" dirty="0">
              <a:latin typeface="+mj-lt"/>
            </a:endParaRPr>
          </a:p>
        </p:txBody>
      </p:sp>
      <p:pic>
        <p:nvPicPr>
          <p:cNvPr id="7" name="Picture 6"/>
          <p:cNvPicPr>
            <a:picLocks noChangeAspect="1"/>
          </p:cNvPicPr>
          <p:nvPr/>
        </p:nvPicPr>
        <p:blipFill>
          <a:blip r:embed="rId2"/>
          <a:stretch>
            <a:fillRect/>
          </a:stretch>
        </p:blipFill>
        <p:spPr>
          <a:xfrm>
            <a:off x="2613891" y="1296057"/>
            <a:ext cx="5957455" cy="2584928"/>
          </a:xfrm>
          <a:prstGeom prst="rect">
            <a:avLst/>
          </a:prstGeom>
        </p:spPr>
      </p:pic>
    </p:spTree>
    <p:extLst>
      <p:ext uri="{BB962C8B-B14F-4D97-AF65-F5344CB8AC3E}">
        <p14:creationId xmlns:p14="http://schemas.microsoft.com/office/powerpoint/2010/main" val="618746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 y="11113"/>
            <a:ext cx="12188824" cy="58477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Tiết</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12-</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BÀI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7: TÍNH TOÁN TỰ ĐỘNG TRÊN TRANG TÍNH</a:t>
            </a:r>
          </a:p>
        </p:txBody>
      </p:sp>
      <p:sp>
        <p:nvSpPr>
          <p:cNvPr id="4" name="TextBox 3"/>
          <p:cNvSpPr txBox="1">
            <a:spLocks noChangeArrowheads="1"/>
          </p:cNvSpPr>
          <p:nvPr/>
        </p:nvSpPr>
        <p:spPr bwMode="auto">
          <a:xfrm>
            <a:off x="417512" y="633523"/>
            <a:ext cx="9640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200" b="1" dirty="0">
                <a:solidFill>
                  <a:srgbClr val="3333FF"/>
                </a:solidFill>
                <a:latin typeface="Times New Roman" panose="02020603050405020304" pitchFamily="18" charset="0"/>
                <a:cs typeface="Times New Roman" panose="02020603050405020304" pitchFamily="18" charset="0"/>
              </a:rPr>
              <a:t>2</a:t>
            </a:r>
            <a:r>
              <a:rPr kumimoji="0" lang="en-US" altLang="en-US" sz="3200" b="1" i="0" u="none" strike="noStrike" kern="1200" cap="none" spc="0" normalizeH="0" baseline="0" noProof="0" dirty="0">
                <a:ln>
                  <a:noFill/>
                </a:ln>
                <a:solidFill>
                  <a:srgbClr val="3333FF"/>
                </a:solidFill>
                <a:effectLst/>
                <a:uLnTx/>
                <a:uFillTx/>
                <a:latin typeface="Times New Roman" panose="02020603050405020304" pitchFamily="18" charset="0"/>
                <a:cs typeface="Times New Roman" panose="02020603050405020304" pitchFamily="18" charset="0"/>
              </a:rPr>
              <a:t>. </a:t>
            </a:r>
            <a:r>
              <a:rPr kumimoji="0" lang="en-US" altLang="en-US" sz="3200" b="1" i="0" u="sng" strike="noStrike" kern="1200" cap="none" spc="0" normalizeH="0" baseline="0" noProof="0" dirty="0" err="1" smtClean="0">
                <a:ln>
                  <a:noFill/>
                </a:ln>
                <a:solidFill>
                  <a:srgbClr val="3333FF"/>
                </a:solidFill>
                <a:effectLst/>
                <a:uLnTx/>
                <a:uFillTx/>
                <a:latin typeface="Times New Roman" panose="02020603050405020304" pitchFamily="18" charset="0"/>
                <a:cs typeface="Times New Roman" panose="02020603050405020304" pitchFamily="18" charset="0"/>
              </a:rPr>
              <a:t>Công</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cs typeface="Times New Roman" panose="02020603050405020304" pitchFamily="18" charset="0"/>
              </a:rPr>
              <a:t>thức</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cs typeface="Times New Roman" panose="02020603050405020304" pitchFamily="18" charset="0"/>
              </a:rPr>
              <a:t>trong</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cs typeface="Times New Roman" panose="02020603050405020304" pitchFamily="18" charset="0"/>
              </a:rPr>
              <a:t>bảng</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cs typeface="Times New Roman" panose="02020603050405020304" pitchFamily="18" charset="0"/>
              </a:rPr>
              <a:t>tính</a:t>
            </a:r>
            <a:endParaRPr kumimoji="0" lang="en-US" altLang="en-US" sz="3200" b="1" i="0" u="sng" strike="noStrike" kern="1200" cap="none" spc="0" normalizeH="0" baseline="0" noProof="0" dirty="0">
              <a:ln>
                <a:noFill/>
              </a:ln>
              <a:solidFill>
                <a:srgbClr val="3333FF"/>
              </a:solidFill>
              <a:effectLst/>
              <a:uLnTx/>
              <a:uFillTx/>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290945" y="318661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048864"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75676" y="1227235"/>
            <a:ext cx="6394699" cy="584775"/>
          </a:xfrm>
          <a:prstGeom prst="rect">
            <a:avLst/>
          </a:prstGeom>
        </p:spPr>
        <p:txBody>
          <a:bodyPr wrap="none">
            <a:spAutoFit/>
          </a:bodyPr>
          <a:lstStyle/>
          <a:p>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ô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latin typeface="Times New Roman" panose="02020603050405020304" pitchFamily="18" charset="0"/>
                <a:ea typeface="Calibri" panose="020F0502020204030204" pitchFamily="34" charset="0"/>
                <a:cs typeface="Times New Roman" panose="02020603050405020304" pitchFamily="18" charset="0"/>
              </a:rPr>
              <a:t> 7.3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7.4</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4250" y="2147718"/>
            <a:ext cx="11951495" cy="2662576"/>
          </a:xfrm>
          <a:prstGeom prst="rect">
            <a:avLst/>
          </a:prstGeom>
        </p:spPr>
      </p:pic>
      <p:sp>
        <p:nvSpPr>
          <p:cNvPr id="7" name="Rectangle 6"/>
          <p:cNvSpPr/>
          <p:nvPr/>
        </p:nvSpPr>
        <p:spPr>
          <a:xfrm>
            <a:off x="290945" y="5247943"/>
            <a:ext cx="11734800" cy="619272"/>
          </a:xfrm>
          <a:prstGeom prst="rect">
            <a:avLst/>
          </a:prstGeom>
        </p:spPr>
        <p:txBody>
          <a:bodyPr wrap="square">
            <a:spAutoFit/>
          </a:bodyPr>
          <a:lstStyle/>
          <a:p>
            <a:pPr algn="just">
              <a:lnSpc>
                <a:spcPct val="107000"/>
              </a:lnSpc>
              <a:spcBef>
                <a:spcPts val="300"/>
              </a:spcBef>
              <a:spcAft>
                <a:spcPts val="30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Tổng</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xmlns="" id="{0C0DC93A-0D06-4197-8F90-7A31F7838F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10849782" y="151993"/>
            <a:ext cx="1547432" cy="1547833"/>
          </a:xfrm>
          <a:prstGeom prst="rect">
            <a:avLst/>
          </a:prstGeom>
        </p:spPr>
      </p:pic>
    </p:spTree>
    <p:extLst>
      <p:ext uri="{BB962C8B-B14F-4D97-AF65-F5344CB8AC3E}">
        <p14:creationId xmlns:p14="http://schemas.microsoft.com/office/powerpoint/2010/main" val="231359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 y="11113"/>
            <a:ext cx="12188824" cy="58477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12-</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TÍNH TOÁN TỰ ĐỘNG TRÊN TRANG TÍNH</a:t>
            </a:r>
          </a:p>
        </p:txBody>
      </p:sp>
      <p:sp>
        <p:nvSpPr>
          <p:cNvPr id="4" name="TextBox 3"/>
          <p:cNvSpPr txBox="1">
            <a:spLocks noChangeArrowheads="1"/>
          </p:cNvSpPr>
          <p:nvPr/>
        </p:nvSpPr>
        <p:spPr bwMode="auto">
          <a:xfrm>
            <a:off x="417512" y="633523"/>
            <a:ext cx="9640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 </a:t>
            </a:r>
            <a:r>
              <a:rPr kumimoji="0" lang="en-US" altLang="en-US" sz="3200" b="1" i="0" u="sng" strike="noStrike" kern="1200" cap="none" spc="0" normalizeH="0" baseline="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Công</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thức</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bảng</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tính</a:t>
            </a:r>
            <a:endParaRPr kumimoji="0" lang="en-US" altLang="en-US" sz="3200" b="1" i="0" u="sng"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sp>
        <p:nvSpPr>
          <p:cNvPr id="9" name="Rectangle 3"/>
          <p:cNvSpPr>
            <a:spLocks noChangeArrowheads="1"/>
          </p:cNvSpPr>
          <p:nvPr/>
        </p:nvSpPr>
        <p:spPr bwMode="auto">
          <a:xfrm>
            <a:off x="290945" y="318661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048864"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475676" y="1227235"/>
            <a:ext cx="7075976" cy="523220"/>
          </a:xfrm>
          <a:prstGeom prst="rect">
            <a:avLst/>
          </a:prstGeom>
        </p:spPr>
        <p:txBody>
          <a:bodyPr wrap="none">
            <a:spAutoFit/>
          </a:bodyPr>
          <a:lstStyle/>
          <a:p>
            <a:pPr marL="0" marR="0" lvl="0" indent="0" algn="l" defTabSz="104886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ô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liệu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7.3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7.4, SGK-35</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37330" y="1923279"/>
            <a:ext cx="11951495" cy="2662576"/>
          </a:xfrm>
          <a:prstGeom prst="rect">
            <a:avLst/>
          </a:prstGeom>
        </p:spPr>
      </p:pic>
      <p:sp>
        <p:nvSpPr>
          <p:cNvPr id="7" name="Rectangle 6"/>
          <p:cNvSpPr/>
          <p:nvPr/>
        </p:nvSpPr>
        <p:spPr>
          <a:xfrm>
            <a:off x="227013" y="4809308"/>
            <a:ext cx="11734800" cy="619272"/>
          </a:xfrm>
          <a:prstGeom prst="rect">
            <a:avLst/>
          </a:prstGeom>
        </p:spPr>
        <p:txBody>
          <a:bodyPr wrap="square">
            <a:spAutoFit/>
          </a:bodyPr>
          <a:lstStyle/>
          <a:p>
            <a:pPr marL="0" marR="0" lvl="0" indent="0" algn="just" defTabSz="1048864" rtl="0" eaLnBrk="1" fontAlgn="auto" latinLnBrk="0" hangingPunct="1">
              <a:lnSpc>
                <a:spcPct val="107000"/>
              </a:lnSpc>
              <a:spcBef>
                <a:spcPts val="300"/>
              </a:spcBef>
              <a:spcAft>
                <a:spcPts val="3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ô E4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Rectangle 5"/>
          <p:cNvSpPr/>
          <p:nvPr/>
        </p:nvSpPr>
        <p:spPr>
          <a:xfrm>
            <a:off x="290946" y="5616511"/>
            <a:ext cx="5929746" cy="619272"/>
          </a:xfrm>
          <a:prstGeom prst="rect">
            <a:avLst/>
          </a:prstGeom>
        </p:spPr>
        <p:txBody>
          <a:bodyPr wrap="square">
            <a:spAutoFit/>
          </a:bodyPr>
          <a:lstStyle/>
          <a:p>
            <a:pPr algn="just">
              <a:lnSpc>
                <a:spcPct val="107000"/>
              </a:lnSpc>
              <a:spcBef>
                <a:spcPts val="300"/>
              </a:spcBef>
              <a:spcAft>
                <a:spcPts val="3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latin typeface="Times New Roman" panose="02020603050405020304" pitchFamily="18" charset="0"/>
                <a:ea typeface="Calibri" panose="020F0502020204030204" pitchFamily="34" charset="0"/>
                <a:cs typeface="Times New Roman" panose="02020603050405020304" pitchFamily="18" charset="0"/>
              </a:rPr>
              <a:t> 1: = 25*10</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8187666" y="5613866"/>
            <a:ext cx="3073277" cy="583750"/>
          </a:xfrm>
          <a:prstGeom prst="rect">
            <a:avLst/>
          </a:prstGeom>
        </p:spPr>
        <p:txBody>
          <a:bodyPr wrap="none">
            <a:spAutoFit/>
          </a:bodyPr>
          <a:lstStyle/>
          <a:p>
            <a:pPr algn="just">
              <a:lnSpc>
                <a:spcPct val="107000"/>
              </a:lnSpc>
              <a:spcBef>
                <a:spcPts val="300"/>
              </a:spcBef>
              <a:spcAft>
                <a:spcPts val="30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latin typeface="Times New Roman" panose="02020603050405020304" pitchFamily="18" charset="0"/>
                <a:ea typeface="Calibri" panose="020F0502020204030204" pitchFamily="34" charset="0"/>
                <a:cs typeface="Times New Roman" panose="02020603050405020304" pitchFamily="18" charset="0"/>
              </a:rPr>
              <a:t> 2: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C4</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D4</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992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 y="11113"/>
            <a:ext cx="12188824" cy="58477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12-</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TÍNH TOÁN TỰ ĐỘNG TRÊN TRANG TÍNH</a:t>
            </a:r>
          </a:p>
        </p:txBody>
      </p:sp>
      <p:sp>
        <p:nvSpPr>
          <p:cNvPr id="4" name="TextBox 3"/>
          <p:cNvSpPr txBox="1">
            <a:spLocks noChangeArrowheads="1"/>
          </p:cNvSpPr>
          <p:nvPr/>
        </p:nvSpPr>
        <p:spPr bwMode="auto">
          <a:xfrm>
            <a:off x="408276" y="813775"/>
            <a:ext cx="9640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 </a:t>
            </a:r>
            <a:r>
              <a:rPr kumimoji="0" lang="en-US" altLang="en-US" sz="3200" b="1" i="0" u="sng" strike="noStrike" kern="1200" cap="none" spc="0" normalizeH="0" baseline="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Công</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thức</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bảng</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tính</a:t>
            </a:r>
            <a:endParaRPr kumimoji="0" lang="en-US" altLang="en-US" sz="3200" b="1" i="0" u="sng"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311078" y="1662333"/>
            <a:ext cx="11566670" cy="3046988"/>
          </a:xfrm>
          <a:prstGeom prst="rect">
            <a:avLst/>
          </a:prstGeom>
        </p:spPr>
        <p:txBody>
          <a:bodyPr wrap="square">
            <a:spAutoFit/>
          </a:bodyPr>
          <a:lstStyle/>
          <a:p>
            <a:pPr marL="457200" indent="-457200" algn="just">
              <a:buFont typeface="Wingdings" panose="05000000000000000000" pitchFamily="2" charset="2"/>
              <a:buChar char="@"/>
            </a:pP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Khi</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nhập</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công</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thức</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vào</a:t>
            </a:r>
            <a:r>
              <a:rPr lang="en-US" sz="3200" dirty="0" smtClean="0">
                <a:solidFill>
                  <a:srgbClr val="000000"/>
                </a:solidFill>
                <a:latin typeface="Times New Roman" panose="02020603050405020304" pitchFamily="18" charset="0"/>
                <a:ea typeface="Times New Roman" panose="02020603050405020304" pitchFamily="18" charset="0"/>
              </a:rPr>
              <a:t> ô </a:t>
            </a:r>
            <a:r>
              <a:rPr lang="en-US" sz="3200" dirty="0" err="1" smtClean="0">
                <a:solidFill>
                  <a:srgbClr val="000000"/>
                </a:solidFill>
                <a:latin typeface="Times New Roman" panose="02020603050405020304" pitchFamily="18" charset="0"/>
                <a:ea typeface="Times New Roman" panose="02020603050405020304" pitchFamily="18" charset="0"/>
              </a:rPr>
              <a:t>tính</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nếu</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nhập</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trực</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tiếp</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các</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giá</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trị</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của</a:t>
            </a:r>
            <a:r>
              <a:rPr lang="en-US" sz="3200" dirty="0" smtClean="0">
                <a:solidFill>
                  <a:srgbClr val="000000"/>
                </a:solidFill>
                <a:latin typeface="Times New Roman" panose="02020603050405020304" pitchFamily="18" charset="0"/>
                <a:ea typeface="Times New Roman" panose="02020603050405020304" pitchFamily="18" charset="0"/>
              </a:rPr>
              <a:t> ô </a:t>
            </a:r>
            <a:r>
              <a:rPr lang="en-US" sz="3200" dirty="0" err="1" smtClean="0">
                <a:solidFill>
                  <a:srgbClr val="000000"/>
                </a:solidFill>
                <a:latin typeface="Times New Roman" panose="02020603050405020304" pitchFamily="18" charset="0"/>
                <a:ea typeface="Times New Roman" panose="02020603050405020304" pitchFamily="18" charset="0"/>
              </a:rPr>
              <a:t>tính</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tương</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ứng</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nếu</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giá</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trị</a:t>
            </a:r>
            <a:r>
              <a:rPr lang="en-US" sz="3200" dirty="0" smtClean="0">
                <a:solidFill>
                  <a:srgbClr val="000000"/>
                </a:solidFill>
                <a:latin typeface="Times New Roman" panose="02020603050405020304" pitchFamily="18" charset="0"/>
                <a:ea typeface="Times New Roman" panose="02020603050405020304" pitchFamily="18" charset="0"/>
              </a:rPr>
              <a:t> ô </a:t>
            </a:r>
            <a:r>
              <a:rPr lang="en-US" sz="3200" dirty="0" err="1" smtClean="0">
                <a:solidFill>
                  <a:srgbClr val="000000"/>
                </a:solidFill>
                <a:latin typeface="Times New Roman" panose="02020603050405020304" pitchFamily="18" charset="0"/>
                <a:ea typeface="Times New Roman" panose="02020603050405020304" pitchFamily="18" charset="0"/>
              </a:rPr>
              <a:t>tính</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thay</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đổi</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thì</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kết</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quả</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không</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thay</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đổi</a:t>
            </a:r>
            <a:endParaRPr lang="en-US" sz="3200" dirty="0" smtClean="0">
              <a:solidFill>
                <a:srgbClr val="000000"/>
              </a:solidFill>
              <a:latin typeface="Times New Roman" panose="02020603050405020304" pitchFamily="18" charset="0"/>
              <a:ea typeface="Times New Roman" panose="02020603050405020304" pitchFamily="18" charset="0"/>
            </a:endParaRPr>
          </a:p>
          <a:p>
            <a:pPr marL="457200" indent="-457200" algn="just">
              <a:buFont typeface="Wingdings" panose="05000000000000000000" pitchFamily="2" charset="2"/>
              <a:buChar char="@"/>
            </a:pPr>
            <a:r>
              <a:rPr lang="en-US" sz="3200" dirty="0" err="1" smtClean="0">
                <a:solidFill>
                  <a:srgbClr val="000000"/>
                </a:solidFill>
                <a:latin typeface="Times New Roman" panose="02020603050405020304" pitchFamily="18" charset="0"/>
                <a:ea typeface="Times New Roman" panose="02020603050405020304" pitchFamily="18" charset="0"/>
              </a:rPr>
              <a:t>Khi</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nhập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thức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vào</a:t>
            </a:r>
            <a:r>
              <a:rPr lang="en-US" sz="3200" dirty="0">
                <a:solidFill>
                  <a:srgbClr val="000000"/>
                </a:solidFill>
                <a:latin typeface="Times New Roman" panose="02020603050405020304" pitchFamily="18" charset="0"/>
                <a:ea typeface="Times New Roman" panose="02020603050405020304" pitchFamily="18" charset="0"/>
              </a:rPr>
              <a:t> ô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nếu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toán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giá</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ô </a:t>
            </a:r>
            <a:r>
              <a:rPr lang="en-US" sz="3200" dirty="0" err="1">
                <a:solidFill>
                  <a:srgbClr val="000000"/>
                </a:solidFill>
                <a:latin typeface="Times New Roman" panose="02020603050405020304" pitchFamily="18" charset="0"/>
                <a:ea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mà</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ghi</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địa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ô </a:t>
            </a:r>
            <a:r>
              <a:rPr lang="en-US" sz="3200" dirty="0" err="1">
                <a:solidFill>
                  <a:srgbClr val="000000"/>
                </a:solidFill>
                <a:latin typeface="Times New Roman" panose="02020603050405020304" pitchFamily="18" charset="0"/>
                <a:ea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tương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ứng</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thì</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a:t>
            </a:r>
            <a:r>
              <a:rPr lang="en-US" sz="3200" dirty="0" err="1" smtClean="0">
                <a:solidFill>
                  <a:srgbClr val="000000"/>
                </a:solidFill>
                <a:latin typeface="Times New Roman" panose="02020603050405020304" pitchFamily="18" charset="0"/>
                <a:ea typeface="Times New Roman" panose="02020603050405020304" pitchFamily="18" charset="0"/>
              </a:rPr>
              <a:t>hần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mềm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sẽ</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tự</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toán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cập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nhật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quả</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2438844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 y="11113"/>
            <a:ext cx="12188824" cy="58477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12-BÀI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TÍNH TOÁN TỰ ĐỘNG TRÊN TRANG TÍNH</a:t>
            </a:r>
          </a:p>
        </p:txBody>
      </p:sp>
      <p:sp>
        <p:nvSpPr>
          <p:cNvPr id="4" name="TextBox 3"/>
          <p:cNvSpPr txBox="1">
            <a:spLocks noChangeArrowheads="1"/>
          </p:cNvSpPr>
          <p:nvPr/>
        </p:nvSpPr>
        <p:spPr bwMode="auto">
          <a:xfrm>
            <a:off x="417512" y="633523"/>
            <a:ext cx="9640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fontAlgn="base" hangingPunct="1">
              <a:spcBef>
                <a:spcPct val="0"/>
              </a:spcBef>
              <a:spcAft>
                <a:spcPct val="0"/>
              </a:spcAft>
            </a:pPr>
            <a:r>
              <a:rPr lang="en-US" altLang="en-US" sz="3200" b="1" dirty="0">
                <a:solidFill>
                  <a:srgbClr val="3333FF"/>
                </a:solidFill>
                <a:latin typeface="Times New Roman" panose="02020603050405020304" pitchFamily="18" charset="0"/>
                <a:cs typeface="Times New Roman" panose="02020603050405020304" pitchFamily="18" charset="0"/>
              </a:rPr>
              <a:t>2.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Công</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thức</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trong</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bảng</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tính</a:t>
            </a:r>
            <a:endParaRPr lang="en-US" altLang="en-US" sz="3200" b="1" u="sng" dirty="0">
              <a:solidFill>
                <a:srgbClr val="3333FF"/>
              </a:solidFill>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290945" y="318661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048864"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475675" y="1218298"/>
            <a:ext cx="11713149" cy="584775"/>
          </a:xfrm>
          <a:prstGeom prst="rect">
            <a:avLst/>
          </a:prstGeom>
        </p:spPr>
        <p:txBody>
          <a:bodyPr wrap="square">
            <a:spAutoFit/>
          </a:bodyPr>
          <a:lstStyle/>
          <a:p>
            <a:r>
              <a:rPr lang="vi-VN" sz="2800" kern="1800" dirty="0">
                <a:solidFill>
                  <a:srgbClr val="111111"/>
                </a:solidFill>
                <a:latin typeface="Times New Roman" panose="02020603050405020304" pitchFamily="18" charset="0"/>
                <a:ea typeface="Calibri" panose="020F0502020204030204" pitchFamily="34" charset="0"/>
              </a:rPr>
              <a:t>Trong các trường hợp sau, công thức cần nhập tại ô tính là gì</a:t>
            </a:r>
            <a:r>
              <a:rPr lang="vi-VN" sz="2800" kern="1800" dirty="0" smtClean="0">
                <a:solidFill>
                  <a:srgbClr val="111111"/>
                </a:solidFill>
                <a:latin typeface="Times New Roman" panose="02020603050405020304" pitchFamily="18" charset="0"/>
                <a:ea typeface="Calibri" panose="020F0502020204030204" pitchFamily="34" charset="0"/>
              </a:rPr>
              <a:t>?</a:t>
            </a:r>
            <a:r>
              <a:rPr lang="en-US" sz="2800" kern="1800" dirty="0" smtClean="0">
                <a:solidFill>
                  <a:srgbClr val="111111"/>
                </a:solidFill>
                <a:latin typeface="Times New Roman" panose="02020603050405020304" pitchFamily="18" charset="0"/>
                <a:ea typeface="Calibri" panose="020F0502020204030204" pitchFamily="34" charset="0"/>
              </a:rPr>
              <a:t> </a:t>
            </a:r>
            <a:r>
              <a:rPr lang="en-US" sz="3200" kern="1800" dirty="0" smtClean="0">
                <a:solidFill>
                  <a:srgbClr val="111111"/>
                </a:solidFill>
                <a:latin typeface="Times New Roman" panose="02020603050405020304" pitchFamily="18" charset="0"/>
                <a:ea typeface="Calibri" panose="020F0502020204030204" pitchFamily="34" charset="0"/>
              </a:rPr>
              <a:t>HDN </a:t>
            </a:r>
            <a:r>
              <a:rPr lang="en-US" sz="3200" kern="1800" dirty="0" err="1" smtClean="0">
                <a:solidFill>
                  <a:srgbClr val="111111"/>
                </a:solidFill>
                <a:latin typeface="Times New Roman" panose="02020603050405020304" pitchFamily="18" charset="0"/>
                <a:ea typeface="Calibri" panose="020F0502020204030204" pitchFamily="34" charset="0"/>
              </a:rPr>
              <a:t>đôi</a:t>
            </a:r>
            <a:endParaRPr lang="en-US" sz="3200" dirty="0"/>
          </a:p>
        </p:txBody>
      </p:sp>
      <p:pic>
        <p:nvPicPr>
          <p:cNvPr id="5" name="Picture 4"/>
          <p:cNvPicPr>
            <a:picLocks noChangeAspect="1"/>
          </p:cNvPicPr>
          <p:nvPr/>
        </p:nvPicPr>
        <p:blipFill>
          <a:blip r:embed="rId2"/>
          <a:stretch>
            <a:fillRect/>
          </a:stretch>
        </p:blipFill>
        <p:spPr>
          <a:xfrm>
            <a:off x="7164" y="2170545"/>
            <a:ext cx="12181660" cy="4438072"/>
          </a:xfrm>
          <a:prstGeom prst="rect">
            <a:avLst/>
          </a:prstGeom>
        </p:spPr>
      </p:pic>
      <p:sp>
        <p:nvSpPr>
          <p:cNvPr id="10" name="Rectangle 9"/>
          <p:cNvSpPr/>
          <p:nvPr/>
        </p:nvSpPr>
        <p:spPr>
          <a:xfrm>
            <a:off x="3214255" y="4921321"/>
            <a:ext cx="2161309" cy="430887"/>
          </a:xfrm>
          <a:prstGeom prst="rect">
            <a:avLst/>
          </a:prstGeom>
        </p:spPr>
        <p:txBody>
          <a:bodyPr wrap="square">
            <a:spAutoFit/>
          </a:bodyPr>
          <a:lstStyle/>
          <a:p>
            <a:r>
              <a:rPr lang="vi-VN" sz="2200" b="1" dirty="0">
                <a:solidFill>
                  <a:srgbClr val="FF0000"/>
                </a:solidFill>
                <a:latin typeface="Times New Roman" panose="02020603050405020304" pitchFamily="18" charset="0"/>
                <a:ea typeface="Calibri" panose="020F0502020204030204" pitchFamily="34" charset="0"/>
              </a:rPr>
              <a:t>=(C3+C4+C5)/2</a:t>
            </a:r>
            <a:endParaRPr lang="en-US" sz="2200" b="1" dirty="0">
              <a:solidFill>
                <a:srgbClr val="FF0000"/>
              </a:solidFill>
            </a:endParaRPr>
          </a:p>
        </p:txBody>
      </p:sp>
      <p:sp>
        <p:nvSpPr>
          <p:cNvPr id="12" name="Rectangle 11"/>
          <p:cNvSpPr/>
          <p:nvPr/>
        </p:nvSpPr>
        <p:spPr>
          <a:xfrm>
            <a:off x="10479831" y="4459656"/>
            <a:ext cx="1574470" cy="461665"/>
          </a:xfrm>
          <a:prstGeom prst="rect">
            <a:avLst/>
          </a:prstGeom>
        </p:spPr>
        <p:txBody>
          <a:bodyPr wrap="none">
            <a:spAutoFit/>
          </a:bodyPr>
          <a:lstStyle/>
          <a:p>
            <a:r>
              <a:rPr lang="vi-VN" sz="2400" b="1" dirty="0">
                <a:solidFill>
                  <a:srgbClr val="FF0000"/>
                </a:solidFill>
                <a:latin typeface="Times New Roman" panose="02020603050405020304" pitchFamily="18" charset="0"/>
                <a:ea typeface="Calibri" panose="020F0502020204030204" pitchFamily="34" charset="0"/>
              </a:rPr>
              <a:t>=2*C</a:t>
            </a:r>
            <a:r>
              <a:rPr lang="en-US" sz="2400" b="1" dirty="0">
                <a:solidFill>
                  <a:srgbClr val="FF0000"/>
                </a:solidFill>
                <a:latin typeface="Times New Roman" panose="02020603050405020304" pitchFamily="18" charset="0"/>
                <a:ea typeface="Calibri" panose="020F0502020204030204" pitchFamily="34" charset="0"/>
              </a:rPr>
              <a:t>4</a:t>
            </a:r>
            <a:r>
              <a:rPr lang="vi-VN" sz="2400" b="1" dirty="0">
                <a:solidFill>
                  <a:srgbClr val="FF0000"/>
                </a:solidFill>
                <a:latin typeface="Times New Roman" panose="02020603050405020304" pitchFamily="18" charset="0"/>
                <a:ea typeface="Calibri" panose="020F0502020204030204" pitchFamily="34" charset="0"/>
              </a:rPr>
              <a:t>*C</a:t>
            </a:r>
            <a:r>
              <a:rPr lang="en-US" sz="2400" b="1" dirty="0">
                <a:solidFill>
                  <a:srgbClr val="FF0000"/>
                </a:solidFill>
                <a:latin typeface="Times New Roman" panose="02020603050405020304" pitchFamily="18" charset="0"/>
                <a:ea typeface="Calibri" panose="020F0502020204030204" pitchFamily="34" charset="0"/>
              </a:rPr>
              <a:t>3</a:t>
            </a:r>
            <a:endParaRPr lang="en-US" sz="2400" b="1" dirty="0">
              <a:solidFill>
                <a:srgbClr val="FF0000"/>
              </a:solidFill>
            </a:endParaRPr>
          </a:p>
        </p:txBody>
      </p:sp>
      <p:sp>
        <p:nvSpPr>
          <p:cNvPr id="14" name="Rectangle 13"/>
          <p:cNvSpPr/>
          <p:nvPr/>
        </p:nvSpPr>
        <p:spPr>
          <a:xfrm>
            <a:off x="10306606" y="4978115"/>
            <a:ext cx="1797287" cy="461665"/>
          </a:xfrm>
          <a:prstGeom prst="rect">
            <a:avLst/>
          </a:prstGeom>
        </p:spPr>
        <p:txBody>
          <a:bodyPr wrap="none">
            <a:spAutoFit/>
          </a:bodyPr>
          <a:lstStyle/>
          <a:p>
            <a:r>
              <a:rPr lang="vi-VN" sz="2400" b="1" dirty="0">
                <a:solidFill>
                  <a:srgbClr val="FF0000"/>
                </a:solidFill>
                <a:latin typeface="Times New Roman" panose="02020603050405020304" pitchFamily="18" charset="0"/>
                <a:ea typeface="Calibri" panose="020F0502020204030204" pitchFamily="34" charset="0"/>
              </a:rPr>
              <a:t>=C</a:t>
            </a:r>
            <a:r>
              <a:rPr lang="en-US" sz="2400" b="1" dirty="0">
                <a:solidFill>
                  <a:srgbClr val="FF0000"/>
                </a:solidFill>
                <a:latin typeface="Times New Roman" panose="02020603050405020304" pitchFamily="18" charset="0"/>
                <a:ea typeface="Calibri" panose="020F0502020204030204" pitchFamily="34" charset="0"/>
              </a:rPr>
              <a:t>4</a:t>
            </a:r>
            <a:r>
              <a:rPr lang="vi-VN" sz="2400" b="1" dirty="0">
                <a:solidFill>
                  <a:srgbClr val="FF0000"/>
                </a:solidFill>
                <a:latin typeface="Times New Roman" panose="02020603050405020304" pitchFamily="18" charset="0"/>
                <a:ea typeface="Calibri" panose="020F0502020204030204" pitchFamily="34" charset="0"/>
              </a:rPr>
              <a:t>*C3*C</a:t>
            </a:r>
            <a:r>
              <a:rPr lang="en-US" sz="2400" b="1" dirty="0">
                <a:solidFill>
                  <a:srgbClr val="FF0000"/>
                </a:solidFill>
                <a:latin typeface="Times New Roman" panose="02020603050405020304" pitchFamily="18" charset="0"/>
                <a:ea typeface="Calibri" panose="020F0502020204030204" pitchFamily="34" charset="0"/>
              </a:rPr>
              <a:t>3</a:t>
            </a:r>
            <a:endParaRPr lang="en-US" sz="2400" b="1" dirty="0">
              <a:solidFill>
                <a:srgbClr val="FF0000"/>
              </a:solidFill>
            </a:endParaRPr>
          </a:p>
        </p:txBody>
      </p:sp>
    </p:spTree>
    <p:extLst>
      <p:ext uri="{BB962C8B-B14F-4D97-AF65-F5344CB8AC3E}">
        <p14:creationId xmlns:p14="http://schemas.microsoft.com/office/powerpoint/2010/main" val="287363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 y="11113"/>
            <a:ext cx="12188824" cy="58477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12-</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TÍNH TOÁN TỰ ĐỘNG TRÊN TRANG TÍNH</a:t>
            </a:r>
          </a:p>
        </p:txBody>
      </p:sp>
      <p:sp>
        <p:nvSpPr>
          <p:cNvPr id="4" name="TextBox 3"/>
          <p:cNvSpPr txBox="1">
            <a:spLocks noChangeArrowheads="1"/>
          </p:cNvSpPr>
          <p:nvPr/>
        </p:nvSpPr>
        <p:spPr bwMode="auto">
          <a:xfrm>
            <a:off x="445221" y="809014"/>
            <a:ext cx="9640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3. Sao </a:t>
            </a:r>
            <a:r>
              <a:rPr kumimoji="0" lang="en-US" altLang="en-US" sz="3200" b="1" i="0" u="none" strike="noStrike" kern="1200" cap="none" spc="0" normalizeH="0" baseline="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chép</a:t>
            </a:r>
            <a:r>
              <a:rPr kumimoji="0" lang="en-US" altLang="en-US" sz="3200" b="1" i="0" u="none"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ô </a:t>
            </a:r>
            <a:r>
              <a:rPr kumimoji="0" lang="en-US" altLang="en-US" sz="3200" b="1" i="0" u="none"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tính</a:t>
            </a:r>
            <a:r>
              <a:rPr kumimoji="0" lang="en-US" altLang="en-US" sz="3200" b="1" i="0" u="none"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chứa</a:t>
            </a:r>
            <a:r>
              <a:rPr kumimoji="0" lang="en-US" altLang="en-US" sz="3200" b="1" i="0" u="none"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công</a:t>
            </a:r>
            <a:r>
              <a:rPr kumimoji="0" lang="en-US" altLang="en-US" sz="3200" b="1" i="0" u="none"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thức</a:t>
            </a:r>
            <a:endParaRPr kumimoji="0" lang="en-US" altLang="en-US" sz="3200" b="1" i="0" u="sng"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97698" y="4694538"/>
            <a:ext cx="11771313" cy="1749966"/>
          </a:xfrm>
          <a:prstGeom prst="rect">
            <a:avLst/>
          </a:prstGeom>
        </p:spPr>
        <p:txBody>
          <a:bodyPr wrap="square">
            <a:spAutoFit/>
          </a:bodyPr>
          <a:lstStyle/>
          <a:p>
            <a:pPr algn="just">
              <a:lnSpc>
                <a:spcPct val="107000"/>
              </a:lnSpc>
              <a:spcBef>
                <a:spcPts val="300"/>
              </a:spcBef>
              <a:spcAft>
                <a:spcPts val="3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Câu 1. Khi sao chép ô tính chứa công thức hoặc vùng có chứa công thức thì các công thức này sẽ được sao chép như thế nào?</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Câu 2. Chức năng tính toán tự động của công thức có được bảo toàn hay không khi sao chép dữ liệu? Nếu có thì được thể hiện như thế nào?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19815" y="1585811"/>
            <a:ext cx="11949196" cy="2658086"/>
          </a:xfrm>
          <a:prstGeom prst="rect">
            <a:avLst/>
          </a:prstGeom>
        </p:spPr>
      </p:pic>
    </p:spTree>
    <p:extLst>
      <p:ext uri="{BB962C8B-B14F-4D97-AF65-F5344CB8AC3E}">
        <p14:creationId xmlns:p14="http://schemas.microsoft.com/office/powerpoint/2010/main" val="1967865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 y="11113"/>
            <a:ext cx="12188824" cy="58477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12-BÀI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TÍNH TOÁN TỰ ĐỘNG TRÊN TRANG TÍNH</a:t>
            </a:r>
          </a:p>
        </p:txBody>
      </p:sp>
      <p:sp>
        <p:nvSpPr>
          <p:cNvPr id="4" name="TextBox 3"/>
          <p:cNvSpPr txBox="1">
            <a:spLocks noChangeArrowheads="1"/>
          </p:cNvSpPr>
          <p:nvPr/>
        </p:nvSpPr>
        <p:spPr bwMode="auto">
          <a:xfrm>
            <a:off x="417512" y="633523"/>
            <a:ext cx="9640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3. </a:t>
            </a:r>
            <a:r>
              <a:rPr kumimoji="0" lang="en-US" altLang="en-US" sz="3200" b="1" i="0" u="sng" strike="noStrike" kern="1200" cap="none" spc="0" normalizeH="0" baseline="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Sao </a:t>
            </a:r>
            <a:r>
              <a:rPr kumimoji="0" lang="en-US" altLang="en-US" sz="3200" b="1" i="0" u="sng" strike="noStrike" kern="1200" cap="none" spc="0" normalizeH="0" baseline="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chép</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lang="en-US" altLang="en-US" sz="3200" b="1" u="sng" dirty="0" smtClean="0">
                <a:solidFill>
                  <a:srgbClr val="3333FF"/>
                </a:solidFill>
                <a:latin typeface="Times New Roman" panose="02020603050405020304" pitchFamily="18" charset="0"/>
                <a:cs typeface="Times New Roman" panose="02020603050405020304" pitchFamily="18" charset="0"/>
              </a:rPr>
              <a:t>ô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chứa</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công</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thức</a:t>
            </a:r>
            <a:endParaRPr kumimoji="0" lang="en-US" altLang="en-US" sz="3200" b="1" i="0" u="sng"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5141" y="1255934"/>
            <a:ext cx="5899295" cy="2567922"/>
          </a:xfrm>
          <a:prstGeom prst="rect">
            <a:avLst/>
          </a:prstGeom>
        </p:spPr>
      </p:pic>
      <p:pic>
        <p:nvPicPr>
          <p:cNvPr id="5" name="Picture 4"/>
          <p:cNvPicPr>
            <a:picLocks noChangeAspect="1"/>
          </p:cNvPicPr>
          <p:nvPr/>
        </p:nvPicPr>
        <p:blipFill>
          <a:blip r:embed="rId3"/>
          <a:stretch>
            <a:fillRect/>
          </a:stretch>
        </p:blipFill>
        <p:spPr>
          <a:xfrm>
            <a:off x="6094413" y="1255933"/>
            <a:ext cx="6086475" cy="2567923"/>
          </a:xfrm>
          <a:prstGeom prst="rect">
            <a:avLst/>
          </a:prstGeom>
        </p:spPr>
      </p:pic>
      <p:sp>
        <p:nvSpPr>
          <p:cNvPr id="9" name="Rectangle 8"/>
          <p:cNvSpPr/>
          <p:nvPr/>
        </p:nvSpPr>
        <p:spPr>
          <a:xfrm>
            <a:off x="263236" y="3879965"/>
            <a:ext cx="11917652" cy="2705228"/>
          </a:xfrm>
          <a:prstGeom prst="rect">
            <a:avLst/>
          </a:prstGeom>
        </p:spPr>
        <p:txBody>
          <a:bodyPr wrap="square">
            <a:spAutoFit/>
          </a:bodyPr>
          <a:lstStyle/>
          <a:p>
            <a:pPr algn="just">
              <a:lnSpc>
                <a:spcPct val="107000"/>
              </a:lnSpc>
              <a:spcBef>
                <a:spcPts val="300"/>
              </a:spcBef>
              <a:spcAft>
                <a:spcPts val="300"/>
              </a:spcAft>
            </a:pPr>
            <a:r>
              <a:rPr lang="it-IT" sz="2800" b="1" dirty="0">
                <a:latin typeface="Times New Roman" panose="02020603050405020304" pitchFamily="18" charset="0"/>
                <a:ea typeface="Calibri" panose="020F0502020204030204" pitchFamily="34" charset="0"/>
                <a:cs typeface="Times New Roman" panose="02020603050405020304" pitchFamily="18" charset="0"/>
              </a:rPr>
              <a:t>Câu 1. </a:t>
            </a:r>
            <a:r>
              <a:rPr lang="it-IT" sz="2800" dirty="0">
                <a:latin typeface="Times New Roman" panose="02020603050405020304" pitchFamily="18" charset="0"/>
                <a:ea typeface="Calibri" panose="020F0502020204030204" pitchFamily="34" charset="0"/>
                <a:cs typeface="Times New Roman" panose="02020603050405020304" pitchFamily="18" charset="0"/>
              </a:rPr>
              <a:t>Cách sao chép công </a:t>
            </a:r>
            <a:r>
              <a:rPr lang="it-IT" sz="2800" dirty="0" smtClean="0">
                <a:latin typeface="Times New Roman" panose="02020603050405020304" pitchFamily="18" charset="0"/>
                <a:ea typeface="Calibri" panose="020F0502020204030204" pitchFamily="34" charset="0"/>
                <a:cs typeface="Times New Roman" panose="02020603050405020304" pitchFamily="18" charset="0"/>
              </a:rPr>
              <a:t>thức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Bước 1: Chọn ô tính chứa công thức hoặc vùng có chứa công thức.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Bước 2: Nhấn tổ hợp phím Ctrl+C </a:t>
            </a:r>
            <a:r>
              <a:rPr lang="it-IT" sz="2800" dirty="0" smtClean="0">
                <a:latin typeface="Times New Roman" panose="02020603050405020304" pitchFamily="18" charset="0"/>
                <a:ea typeface="Calibri" panose="020F0502020204030204" pitchFamily="34" charset="0"/>
                <a:cs typeface="Times New Roman" panose="02020603050405020304" pitchFamily="18" charset="0"/>
              </a:rPr>
              <a:t>để sao chép dữ liệu.</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it-IT" sz="2800" dirty="0" smtClean="0">
                <a:latin typeface="Times New Roman" panose="02020603050405020304" pitchFamily="18" charset="0"/>
                <a:ea typeface="Calibri" panose="020F0502020204030204" pitchFamily="34" charset="0"/>
                <a:cs typeface="Times New Roman" panose="02020603050405020304" pitchFamily="18" charset="0"/>
              </a:rPr>
              <a:t>Bước 3: Đánh dấu ô hoặc vùng muốn sao chép dữ liệu đến.</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it-IT" sz="2800" dirty="0" smtClean="0">
                <a:latin typeface="Times New Roman" panose="02020603050405020304" pitchFamily="18" charset="0"/>
                <a:ea typeface="Calibri" panose="020F0502020204030204" pitchFamily="34" charset="0"/>
                <a:cs typeface="Times New Roman" panose="02020603050405020304" pitchFamily="18" charset="0"/>
              </a:rPr>
              <a:t>Bước </a:t>
            </a:r>
            <a:r>
              <a:rPr lang="it-IT" sz="2800" dirty="0">
                <a:latin typeface="Times New Roman" panose="02020603050405020304" pitchFamily="18" charset="0"/>
                <a:ea typeface="Calibri" panose="020F0502020204030204" pitchFamily="34" charset="0"/>
                <a:cs typeface="Times New Roman" panose="02020603050405020304" pitchFamily="18" charset="0"/>
              </a:rPr>
              <a:t>4: Nhấn tổ hợp phím Ctrl+V để dán dữ liệu.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5007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 y="11113"/>
            <a:ext cx="12188824" cy="58477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12-</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TÍNH TOÁN TỰ ĐỘNG TRÊN TRANG TÍNH</a:t>
            </a:r>
          </a:p>
        </p:txBody>
      </p:sp>
      <p:sp>
        <p:nvSpPr>
          <p:cNvPr id="4" name="TextBox 3"/>
          <p:cNvSpPr txBox="1">
            <a:spLocks noChangeArrowheads="1"/>
          </p:cNvSpPr>
          <p:nvPr/>
        </p:nvSpPr>
        <p:spPr bwMode="auto">
          <a:xfrm>
            <a:off x="417512" y="633523"/>
            <a:ext cx="9640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3. </a:t>
            </a:r>
            <a:r>
              <a:rPr kumimoji="0" lang="en-US" altLang="en-US" sz="3200" b="1" i="0" u="sng" strike="noStrike" kern="1200" cap="none" spc="0" normalizeH="0" baseline="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Sao </a:t>
            </a:r>
            <a:r>
              <a:rPr kumimoji="0" lang="en-US" altLang="en-US" sz="3200" b="1" i="0" u="sng" strike="noStrike" kern="1200" cap="none" spc="0" normalizeH="0" baseline="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chép</a:t>
            </a:r>
            <a:r>
              <a:rPr kumimoji="0" lang="en-US" altLang="en-US" sz="3200" b="1" i="0" u="sng" strike="noStrike" kern="1200" cap="none" spc="0" normalizeH="0" baseline="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ô</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chứa</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công</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thức</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endParaRPr kumimoji="0" lang="en-US" altLang="en-US" sz="3200" b="1" i="0" u="sng"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5141" y="1255934"/>
            <a:ext cx="5899295" cy="2567922"/>
          </a:xfrm>
          <a:prstGeom prst="rect">
            <a:avLst/>
          </a:prstGeom>
        </p:spPr>
      </p:pic>
      <p:pic>
        <p:nvPicPr>
          <p:cNvPr id="5" name="Picture 4"/>
          <p:cNvPicPr>
            <a:picLocks noChangeAspect="1"/>
          </p:cNvPicPr>
          <p:nvPr/>
        </p:nvPicPr>
        <p:blipFill>
          <a:blip r:embed="rId3"/>
          <a:stretch>
            <a:fillRect/>
          </a:stretch>
        </p:blipFill>
        <p:spPr>
          <a:xfrm>
            <a:off x="6094413" y="1255933"/>
            <a:ext cx="6086475" cy="2567923"/>
          </a:xfrm>
          <a:prstGeom prst="rect">
            <a:avLst/>
          </a:prstGeom>
        </p:spPr>
      </p:pic>
      <p:sp>
        <p:nvSpPr>
          <p:cNvPr id="6" name="Rectangle 5"/>
          <p:cNvSpPr/>
          <p:nvPr/>
        </p:nvSpPr>
        <p:spPr>
          <a:xfrm>
            <a:off x="268720" y="4221269"/>
            <a:ext cx="11912168" cy="1277850"/>
          </a:xfrm>
          <a:prstGeom prst="rect">
            <a:avLst/>
          </a:prstGeom>
        </p:spPr>
        <p:txBody>
          <a:bodyPr wrap="square">
            <a:spAutoFit/>
          </a:bodyPr>
          <a:lstStyle/>
          <a:p>
            <a:pPr algn="just">
              <a:lnSpc>
                <a:spcPct val="107000"/>
              </a:lnSpc>
              <a:spcBef>
                <a:spcPts val="300"/>
              </a:spcBef>
              <a:spcAft>
                <a:spcPts val="3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Câu 2. </a:t>
            </a:r>
            <a:r>
              <a:rPr lang="it-IT" sz="2400" dirty="0">
                <a:latin typeface="Times New Roman" panose="02020603050405020304" pitchFamily="18" charset="0"/>
                <a:ea typeface="Calibri" panose="020F0502020204030204" pitchFamily="34" charset="0"/>
                <a:cs typeface="Times New Roman" panose="02020603050405020304" pitchFamily="18" charset="0"/>
              </a:rPr>
              <a:t>Chức năng tính toán tự động của công thức có được bảo toàn khi sao chép dữ liệu, các địa chỉ được điều chỉnh để giữ nguyên vị trí tương đối giữa ô chứa công thức và ô có địa chỉ trong công thức. </a:t>
            </a:r>
          </a:p>
        </p:txBody>
      </p:sp>
      <p:sp>
        <p:nvSpPr>
          <p:cNvPr id="8" name="Rectangle 7"/>
          <p:cNvSpPr/>
          <p:nvPr/>
        </p:nvSpPr>
        <p:spPr>
          <a:xfrm>
            <a:off x="155141" y="5499119"/>
            <a:ext cx="11912168" cy="830997"/>
          </a:xfrm>
          <a:prstGeom prst="rect">
            <a:avLst/>
          </a:prstGeom>
        </p:spPr>
        <p:txBody>
          <a:bodyPr wrap="square">
            <a:spAutoFit/>
          </a:bodyPr>
          <a:lstStyle/>
          <a:p>
            <a:pPr algn="ctr"/>
            <a:r>
              <a:rPr lang="it-IT" sz="2400" dirty="0">
                <a:latin typeface="Times New Roman" panose="02020603050405020304" pitchFamily="18" charset="0"/>
                <a:ea typeface="Calibri" panose="020F0502020204030204" pitchFamily="34" charset="0"/>
              </a:rPr>
              <a:t>Ví dụ, khi sao chép ô E4 có công thức là =C4*D4 xuống ô E5 thì công thức sẽ thay đổi =C5*D5 nhưng vị trí tương đối của các ô vẫn giữ nguyên.</a:t>
            </a:r>
            <a:endParaRPr lang="en-US" sz="2400" dirty="0"/>
          </a:p>
        </p:txBody>
      </p:sp>
    </p:spTree>
    <p:extLst>
      <p:ext uri="{BB962C8B-B14F-4D97-AF65-F5344CB8AC3E}">
        <p14:creationId xmlns:p14="http://schemas.microsoft.com/office/powerpoint/2010/main" val="2744208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 y="11113"/>
            <a:ext cx="12188824" cy="58477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12-</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TÍNH TOÁN TỰ ĐỘNG TRÊN TRANG TÍNH</a:t>
            </a:r>
          </a:p>
        </p:txBody>
      </p:sp>
      <p:sp>
        <p:nvSpPr>
          <p:cNvPr id="4" name="TextBox 3"/>
          <p:cNvSpPr txBox="1">
            <a:spLocks noChangeArrowheads="1"/>
          </p:cNvSpPr>
          <p:nvPr/>
        </p:nvSpPr>
        <p:spPr bwMode="auto">
          <a:xfrm>
            <a:off x="417512" y="633523"/>
            <a:ext cx="9640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3. </a:t>
            </a:r>
            <a:r>
              <a:rPr kumimoji="0" lang="en-US" altLang="en-US" sz="3200" b="1" i="0" u="sng" strike="noStrike" kern="1200" cap="none" spc="0" normalizeH="0" baseline="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Sao </a:t>
            </a:r>
            <a:r>
              <a:rPr kumimoji="0" lang="en-US" altLang="en-US" sz="3200" b="1" i="0" u="sng" strike="noStrike" kern="1200" cap="none" spc="0" normalizeH="0" baseline="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chép</a:t>
            </a:r>
            <a:r>
              <a:rPr kumimoji="0" lang="en-US" altLang="en-US" sz="3200" b="1" i="0" u="sng" strike="noStrike" kern="1200" cap="none" spc="0" normalizeH="0" baseline="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ô</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chứa</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công</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thức</a:t>
            </a:r>
            <a:endParaRPr kumimoji="0" lang="en-US" altLang="en-US" sz="3200" b="1" i="0" u="sng"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397057" y="2032001"/>
            <a:ext cx="11748655" cy="2584041"/>
          </a:xfrm>
          <a:prstGeom prst="rect">
            <a:avLst/>
          </a:prstGeom>
        </p:spPr>
        <p:txBody>
          <a:bodyPr wrap="square">
            <a:spAutoFit/>
          </a:bodyPr>
          <a:lstStyle/>
          <a:p>
            <a:pPr algn="just">
              <a:lnSpc>
                <a:spcPct val="107000"/>
              </a:lnSpc>
              <a:spcBef>
                <a:spcPts val="300"/>
              </a:spcBef>
              <a:spcAft>
                <a:spcPts val="3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Câu 3. Trong ví dụ trên nếu chúng ta sao chép công thức từ ô E4 sang ô E10 thì công thức tại ô E10 là gì?</a:t>
            </a:r>
          </a:p>
          <a:p>
            <a:pPr algn="just">
              <a:spcBef>
                <a:spcPts val="300"/>
              </a:spcBef>
              <a:spcAft>
                <a:spcPts val="300"/>
              </a:spcAft>
            </a:pPr>
            <a:r>
              <a:rPr lang="vi-VN" sz="2800" dirty="0">
                <a:latin typeface="Times New Roman" panose="02020603050405020304" pitchFamily="18" charset="0"/>
                <a:ea typeface="VNI-Times"/>
                <a:cs typeface="Times New Roman" panose="02020603050405020304" pitchFamily="18" charset="0"/>
              </a:rPr>
              <a:t>Câu 4. Giả sử tại ô G10 có công thức G10 = H10 + 2*K10. Nếu sao chép công thức này đến ô G12 thì công thức sẽ thay đổi như thế nào</a:t>
            </a:r>
            <a:r>
              <a:rPr lang="vi-VN" sz="3200" dirty="0">
                <a:latin typeface="Times New Roman" panose="02020603050405020304" pitchFamily="18" charset="0"/>
                <a:ea typeface="VNI-Times"/>
                <a:cs typeface="Times New Roman" panose="02020603050405020304" pitchFamily="18" charset="0"/>
              </a:rPr>
              <a:t>? </a:t>
            </a:r>
            <a:endParaRPr lang="en-US" sz="3200" dirty="0">
              <a:latin typeface="Times New Roman" panose="02020603050405020304" pitchFamily="18" charset="0"/>
              <a:ea typeface="VNI-Times"/>
              <a:cs typeface="Times New Roman" panose="02020603050405020304" pitchFamily="18" charset="0"/>
            </a:endParaRPr>
          </a:p>
          <a:p>
            <a:pPr algn="just">
              <a:spcBef>
                <a:spcPts val="300"/>
              </a:spcBef>
              <a:spcAft>
                <a:spcPts val="300"/>
              </a:spcAft>
            </a:pPr>
            <a:endParaRPr lang="en-US" sz="3200" dirty="0">
              <a:effectLst/>
              <a:latin typeface="Times New Roman" panose="02020603050405020304" pitchFamily="18" charset="0"/>
              <a:ea typeface="VNI-Times"/>
              <a:cs typeface="Times New Roman" panose="02020603050405020304" pitchFamily="18" charset="0"/>
            </a:endParaRPr>
          </a:p>
        </p:txBody>
      </p:sp>
      <p:sp>
        <p:nvSpPr>
          <p:cNvPr id="7" name="Rectangle 6"/>
          <p:cNvSpPr/>
          <p:nvPr/>
        </p:nvSpPr>
        <p:spPr>
          <a:xfrm>
            <a:off x="2078076" y="4534812"/>
            <a:ext cx="2140330" cy="584775"/>
          </a:xfrm>
          <a:prstGeom prst="rect">
            <a:avLst/>
          </a:prstGeom>
        </p:spPr>
        <p:txBody>
          <a:bodyPr wrap="none">
            <a:spAutoFit/>
          </a:bodyPr>
          <a:lstStyle/>
          <a:p>
            <a:r>
              <a:rPr lang="vi-VN" sz="3200" b="1" dirty="0">
                <a:solidFill>
                  <a:srgbClr val="FF0000"/>
                </a:solidFill>
                <a:latin typeface="Times New Roman" panose="02020603050405020304" pitchFamily="18" charset="0"/>
                <a:ea typeface="Calibri" panose="020F0502020204030204" pitchFamily="34" charset="0"/>
              </a:rPr>
              <a:t>= C10*D10</a:t>
            </a:r>
            <a:endParaRPr lang="en-US" sz="3200" b="1" dirty="0">
              <a:solidFill>
                <a:srgbClr val="FF0000"/>
              </a:solidFill>
            </a:endParaRPr>
          </a:p>
        </p:txBody>
      </p:sp>
      <p:sp>
        <p:nvSpPr>
          <p:cNvPr id="13" name="Rectangle 12"/>
          <p:cNvSpPr/>
          <p:nvPr/>
        </p:nvSpPr>
        <p:spPr>
          <a:xfrm>
            <a:off x="7228778" y="4616042"/>
            <a:ext cx="2829621" cy="584775"/>
          </a:xfrm>
          <a:prstGeom prst="rect">
            <a:avLst/>
          </a:prstGeom>
        </p:spPr>
        <p:txBody>
          <a:bodyPr wrap="none">
            <a:spAutoFit/>
          </a:bodyPr>
          <a:lstStyle/>
          <a:p>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H12</a:t>
            </a:r>
            <a:r>
              <a:rPr lang="en-US" sz="3200" b="1" dirty="0">
                <a:solidFill>
                  <a:srgbClr val="FF0000"/>
                </a:solidFill>
                <a:latin typeface="Times New Roman" panose="02020603050405020304" pitchFamily="18" charset="0"/>
                <a:ea typeface="Calibri" panose="020F0502020204030204" pitchFamily="34" charset="0"/>
              </a:rPr>
              <a:t> + 2*</a:t>
            </a:r>
            <a:r>
              <a:rPr lang="en-US" sz="3200" b="1" dirty="0" err="1">
                <a:solidFill>
                  <a:srgbClr val="FF0000"/>
                </a:solidFill>
                <a:latin typeface="Times New Roman" panose="02020603050405020304" pitchFamily="18" charset="0"/>
                <a:ea typeface="Calibri" panose="020F0502020204030204" pitchFamily="34" charset="0"/>
              </a:rPr>
              <a:t>K12</a:t>
            </a:r>
            <a:endParaRPr lang="en-US" sz="3200" b="1" dirty="0">
              <a:solidFill>
                <a:srgbClr val="FF0000"/>
              </a:solidFill>
            </a:endParaRPr>
          </a:p>
        </p:txBody>
      </p:sp>
    </p:spTree>
    <p:extLst>
      <p:ext uri="{BB962C8B-B14F-4D97-AF65-F5344CB8AC3E}">
        <p14:creationId xmlns:p14="http://schemas.microsoft.com/office/powerpoint/2010/main" val="13445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 y="11113"/>
            <a:ext cx="12188824" cy="58477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12-</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TÍNH TOÁN TỰ ĐỘNG TRÊN TRANG TÍNH</a:t>
            </a:r>
          </a:p>
        </p:txBody>
      </p:sp>
      <p:sp>
        <p:nvSpPr>
          <p:cNvPr id="4" name="TextBox 3"/>
          <p:cNvSpPr txBox="1">
            <a:spLocks noChangeArrowheads="1"/>
          </p:cNvSpPr>
          <p:nvPr/>
        </p:nvSpPr>
        <p:spPr bwMode="auto">
          <a:xfrm>
            <a:off x="417512" y="633523"/>
            <a:ext cx="9640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fontAlgn="base" hangingPunct="1">
              <a:spcBef>
                <a:spcPct val="0"/>
              </a:spcBef>
              <a:spcAft>
                <a:spcPct val="0"/>
              </a:spcAft>
            </a:pPr>
            <a:r>
              <a:rPr lang="en-US" altLang="en-US" sz="3200" b="1" dirty="0">
                <a:solidFill>
                  <a:srgbClr val="3333FF"/>
                </a:solidFill>
                <a:latin typeface="Times New Roman" panose="02020603050405020304" pitchFamily="18" charset="0"/>
                <a:cs typeface="Times New Roman" panose="02020603050405020304" pitchFamily="18" charset="0"/>
              </a:rPr>
              <a:t>3. </a:t>
            </a:r>
            <a:r>
              <a:rPr lang="en-US" altLang="en-US" sz="3200" b="1" u="sng" dirty="0" smtClean="0">
                <a:solidFill>
                  <a:srgbClr val="3333FF"/>
                </a:solidFill>
                <a:latin typeface="Times New Roman" panose="02020603050405020304" pitchFamily="18" charset="0"/>
                <a:cs typeface="Times New Roman" panose="02020603050405020304" pitchFamily="18" charset="0"/>
              </a:rPr>
              <a:t>Sao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chép</a:t>
            </a:r>
            <a:r>
              <a:rPr lang="en-US" altLang="en-US" sz="3200" b="1" u="sng" dirty="0" smtClean="0">
                <a:solidFill>
                  <a:srgbClr val="3333FF"/>
                </a:solidFill>
                <a:latin typeface="Times New Roman" panose="02020603050405020304" pitchFamily="18" charset="0"/>
                <a:cs typeface="Times New Roman" panose="02020603050405020304" pitchFamily="18" charset="0"/>
              </a:rPr>
              <a:t> ô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tính</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chứa</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công</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thức</a:t>
            </a:r>
            <a:endParaRPr lang="en-US" altLang="en-US" sz="3200" b="1" u="sng" dirty="0">
              <a:solidFill>
                <a:srgbClr val="3333FF"/>
              </a:solidFill>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290945" y="318661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048864"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290945" y="1255933"/>
            <a:ext cx="11651673" cy="2762359"/>
          </a:xfrm>
          <a:prstGeom prst="rect">
            <a:avLst/>
          </a:prstGeom>
        </p:spPr>
        <p:txBody>
          <a:bodyPr wrap="square">
            <a:spAutoFit/>
          </a:bodyPr>
          <a:lstStyle/>
          <a:p>
            <a:pPr algn="just">
              <a:lnSpc>
                <a:spcPct val="107000"/>
              </a:lnSpc>
              <a:spcBef>
                <a:spcPts val="300"/>
              </a:spcBef>
              <a:spcAft>
                <a:spcPts val="300"/>
              </a:spcAft>
            </a:pPr>
            <a:r>
              <a:rPr lang="en-US" sz="3200" b="1" i="1" dirty="0">
                <a:solidFill>
                  <a:srgbClr val="0000FF"/>
                </a:solidFill>
                <a:sym typeface="Wingdings" pitchFamily="2" charset="2"/>
              </a:rPr>
              <a:t> </a:t>
            </a:r>
            <a:r>
              <a:rPr lang="vi-VN" sz="3200" dirty="0">
                <a:solidFill>
                  <a:srgbClr val="000000"/>
                </a:solidFill>
                <a:latin typeface="+mj-lt"/>
                <a:ea typeface="Times New Roman" panose="02020603050405020304" pitchFamily="18" charset="0"/>
                <a:cs typeface="Times New Roman" panose="02020603050405020304" pitchFamily="18" charset="0"/>
              </a:rPr>
              <a:t>- Khi sao chép một ô có công thức chứa địa chỉ, các địa chỉ được điều chỉnh để giữ nguyên vị trí tương đối giữa ô chứa công thức và ô có địa chỉ trong công thức.</a:t>
            </a:r>
            <a:endParaRPr lang="en-US" sz="3200" dirty="0">
              <a:latin typeface="+mj-lt"/>
              <a:ea typeface="Calibri" panose="020F0502020204030204" pitchFamily="34" charset="0"/>
              <a:cs typeface="Times New Roman" panose="02020603050405020304" pitchFamily="18" charset="0"/>
            </a:endParaRPr>
          </a:p>
          <a:p>
            <a:pPr algn="just"/>
            <a:r>
              <a:rPr lang="vi-VN" sz="3200" dirty="0">
                <a:solidFill>
                  <a:srgbClr val="000000"/>
                </a:solidFill>
                <a:latin typeface="+mj-lt"/>
                <a:ea typeface="Times New Roman" panose="02020603050405020304" pitchFamily="18" charset="0"/>
              </a:rPr>
              <a:t>- Chức năng tính toán tự động của phần mềm bảng tính còn được thể hiện khi sao chép công thức. </a:t>
            </a:r>
            <a:endParaRPr lang="en-US" sz="3200" dirty="0">
              <a:latin typeface="+mj-lt"/>
            </a:endParaRPr>
          </a:p>
        </p:txBody>
      </p:sp>
    </p:spTree>
    <p:extLst>
      <p:ext uri="{BB962C8B-B14F-4D97-AF65-F5344CB8AC3E}">
        <p14:creationId xmlns:p14="http://schemas.microsoft.com/office/powerpoint/2010/main" val="1810864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A_图片 2" descr="C:\Users\Thinkpad\Desktop\1.jpg"/>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347"/>
            <a:ext cx="12188826" cy="6860813"/>
          </a:xfrm>
          <a:prstGeom prst="rect">
            <a:avLst/>
          </a:prstGeom>
          <a:noFill/>
          <a:extLst>
            <a:ext uri="{909E8E84-426E-40DD-AFC4-6F175D3DCCD1}">
              <a14:hiddenFill xmlns:a14="http://schemas.microsoft.com/office/drawing/2010/main">
                <a:solidFill>
                  <a:srgbClr val="FFFFFF"/>
                </a:solidFill>
              </a14:hiddenFill>
            </a:ext>
          </a:extLst>
        </p:spPr>
      </p:pic>
      <p:pic>
        <p:nvPicPr>
          <p:cNvPr id="47" name="PA_图片 4" descr="C:\Users\Thinkpad\Desktop\未标题-1.png"/>
          <p:cNvPicPr>
            <a:picLocks noChangeAspect="1" noChangeArrowheads="1"/>
          </p:cNvPicPr>
          <p:nvPr>
            <p:custDataLst>
              <p:tags r:id="rId2"/>
            </p:custDataLst>
          </p:nvPr>
        </p:nvPicPr>
        <p:blipFill rotWithShape="1">
          <a:blip r:embed="rId12" cstate="print">
            <a:extLst>
              <a:ext uri="{28A0092B-C50C-407E-A947-70E740481C1C}">
                <a14:useLocalDpi xmlns:a14="http://schemas.microsoft.com/office/drawing/2010/main" val="0"/>
              </a:ext>
            </a:extLst>
          </a:blip>
          <a:srcRect l="4055" t="9874" r="5765" b="3240"/>
          <a:stretch/>
        </p:blipFill>
        <p:spPr bwMode="auto">
          <a:xfrm>
            <a:off x="355508" y="677055"/>
            <a:ext cx="11122304" cy="5961137"/>
          </a:xfrm>
          <a:prstGeom prst="rect">
            <a:avLst/>
          </a:prstGeom>
          <a:noFill/>
          <a:extLst>
            <a:ext uri="{909E8E84-426E-40DD-AFC4-6F175D3DCCD1}">
              <a14:hiddenFill xmlns:a14="http://schemas.microsoft.com/office/drawing/2010/main">
                <a:solidFill>
                  <a:srgbClr val="FFFFFF"/>
                </a:solidFill>
              </a14:hiddenFill>
            </a:ext>
          </a:extLst>
        </p:spPr>
      </p:pic>
      <p:pic>
        <p:nvPicPr>
          <p:cNvPr id="48" name="PA_图片 5" descr="C:\Users\Thinkpad\Desktop\3.png"/>
          <p:cNvPicPr>
            <a:picLocks noChangeAspect="1" noChangeArrowheads="1"/>
          </p:cNvPicPr>
          <p:nvPr>
            <p:custDataLst>
              <p:tags r:id="rId3"/>
            </p:custDataLst>
          </p:nvPr>
        </p:nvPicPr>
        <p:blipFill rotWithShape="1">
          <a:blip r:embed="rId13" cstate="print">
            <a:extLst>
              <a:ext uri="{28A0092B-C50C-407E-A947-70E740481C1C}">
                <a14:useLocalDpi xmlns:a14="http://schemas.microsoft.com/office/drawing/2010/main" val="0"/>
              </a:ext>
            </a:extLst>
          </a:blip>
          <a:srcRect l="5000" r="5833" b="9410"/>
          <a:stretch/>
        </p:blipFill>
        <p:spPr bwMode="auto">
          <a:xfrm>
            <a:off x="609441" y="-347"/>
            <a:ext cx="10868370" cy="6215162"/>
          </a:xfrm>
          <a:prstGeom prst="rect">
            <a:avLst/>
          </a:prstGeom>
          <a:noFill/>
          <a:extLst>
            <a:ext uri="{909E8E84-426E-40DD-AFC4-6F175D3DCCD1}">
              <a14:hiddenFill xmlns:a14="http://schemas.microsoft.com/office/drawing/2010/main">
                <a:solidFill>
                  <a:srgbClr val="FFFFFF"/>
                </a:solidFill>
              </a14:hiddenFill>
            </a:ext>
          </a:extLst>
        </p:spPr>
      </p:pic>
      <p:pic>
        <p:nvPicPr>
          <p:cNvPr id="49" name="PA_图片 6" descr="C:\Users\Thinkpad\Desktop\4.png"/>
          <p:cNvPicPr>
            <a:picLocks noChangeAspect="1" noChangeArrowheads="1"/>
          </p:cNvPicPr>
          <p:nvPr>
            <p:custDataLst>
              <p:tags r:id="rId4"/>
            </p:custDataLst>
          </p:nvPr>
        </p:nvPicPr>
        <p:blipFill rotWithShape="1">
          <a:blip r:embed="rId14" cstate="print">
            <a:extLst>
              <a:ext uri="{28A0092B-C50C-407E-A947-70E740481C1C}">
                <a14:useLocalDpi xmlns:a14="http://schemas.microsoft.com/office/drawing/2010/main" val="0"/>
              </a:ext>
            </a:extLst>
          </a:blip>
          <a:srcRect l="59167" t="88615"/>
          <a:stretch/>
        </p:blipFill>
        <p:spPr bwMode="auto">
          <a:xfrm>
            <a:off x="6534565" y="6079336"/>
            <a:ext cx="4977104" cy="781130"/>
          </a:xfrm>
          <a:prstGeom prst="rect">
            <a:avLst/>
          </a:prstGeom>
          <a:noFill/>
          <a:extLst>
            <a:ext uri="{909E8E84-426E-40DD-AFC4-6F175D3DCCD1}">
              <a14:hiddenFill xmlns:a14="http://schemas.microsoft.com/office/drawing/2010/main">
                <a:solidFill>
                  <a:srgbClr val="FFFFFF"/>
                </a:solidFill>
              </a14:hiddenFill>
            </a:ext>
          </a:extLst>
        </p:spPr>
      </p:pic>
      <p:pic>
        <p:nvPicPr>
          <p:cNvPr id="52" name="PA_图片 7" descr="C:\Users\Thinkpad\Desktop\学校\1_0008_图层-8.png"/>
          <p:cNvPicPr>
            <a:picLocks noChangeAspect="1" noChangeArrowheads="1"/>
          </p:cNvPicPr>
          <p:nvPr>
            <p:custDataLst>
              <p:tags r:id="rId5"/>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0277728" y="8782"/>
            <a:ext cx="1877744" cy="169185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 name="PA_图片 8" descr="C:\Users\Thinkpad\Desktop\学校\1_0007_图层-9.png"/>
          <p:cNvPicPr>
            <a:picLocks noChangeAspect="1" noChangeArrowheads="1"/>
          </p:cNvPicPr>
          <p:nvPr>
            <p:custDataLst>
              <p:tags r:id="rId6"/>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2" y="3107234"/>
            <a:ext cx="2434962" cy="375111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A_图片 9" descr="C:\Users\Thinkpad\Desktop\学校\1_0006_图层-10.png"/>
          <p:cNvPicPr>
            <a:picLocks noChangeAspect="1" noChangeArrowheads="1"/>
          </p:cNvPicPr>
          <p:nvPr>
            <p:custDataLst>
              <p:tags r:id="rId7"/>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134557" y="-699531"/>
            <a:ext cx="1237412" cy="46529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5" name="PA_图片 10" descr="C:\Users\Thinkpad\Desktop\学校\1_0005_图层-11.png"/>
          <p:cNvPicPr>
            <a:picLocks noChangeAspect="1" noChangeArrowheads="1"/>
          </p:cNvPicPr>
          <p:nvPr>
            <p:custDataLst>
              <p:tags r:id="rId8"/>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6252937" y="-568492"/>
            <a:ext cx="1228541" cy="4472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xmlns="" id="{D70C5431-9CD3-4BE8-B4C7-6531AB1835DE}"/>
              </a:ext>
            </a:extLst>
          </p:cNvPr>
          <p:cNvSpPr/>
          <p:nvPr/>
        </p:nvSpPr>
        <p:spPr>
          <a:xfrm>
            <a:off x="355508" y="2254560"/>
            <a:ext cx="11396812" cy="1200173"/>
          </a:xfrm>
          <a:prstGeom prst="rect">
            <a:avLst/>
          </a:prstGeom>
          <a:noFill/>
        </p:spPr>
        <p:txBody>
          <a:bodyPr wrap="square" lIns="91428" tIns="45714" rIns="91428" bIns="45714">
            <a:spAutoFit/>
          </a:bodyPr>
          <a:lstStyle/>
          <a:p>
            <a:pPr algn="ctr"/>
            <a:r>
              <a:rPr lang="en-US" sz="7199"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 KHỞI ĐỘNG</a:t>
            </a:r>
          </a:p>
        </p:txBody>
      </p:sp>
    </p:spTree>
    <p:extLst>
      <p:ext uri="{BB962C8B-B14F-4D97-AF65-F5344CB8AC3E}">
        <p14:creationId xmlns:p14="http://schemas.microsoft.com/office/powerpoint/2010/main" val="303210057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6" presetClass="entr" presetSubtype="1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par>
                          <p:cTn id="15" fill="hold">
                            <p:stCondLst>
                              <p:cond delay="2500"/>
                            </p:stCondLst>
                            <p:childTnLst>
                              <p:par>
                                <p:cTn id="16" presetID="0" presetClass="path" presetSubtype="0" accel="50000" decel="50000" fill="hold" nodeType="afterEffect">
                                  <p:stCondLst>
                                    <p:cond delay="0"/>
                                  </p:stCondLst>
                                  <p:childTnLst>
                                    <p:animMotion origin="layout" path="M -0.20312 0.96296 C -0.19792 0.93426 -0.20139 0.94506 -0.19514 0.92932 C -0.1934 0.91697 -0.19028 0.90926 -0.18733 0.89784 C -0.1842 0.8858 -0.18264 0.87376 -0.17934 0.86142 C -0.17431 0.825 -0.17604 0.80061 -0.18559 0.77098 C -0.19062 0.75524 -0.19236 0.73611 -0.2 0.72314 C -0.20104 0.71759 -0.20208 0.71172 -0.20312 0.70617 C -0.20365 0.70339 -0.20469 0.69753 -0.20469 0.69784 C -0.20417 0.68981 -0.20417 0.6824 -0.20312 0.675 C -0.20121 0.66265 -0.18628 0.64105 -0.17934 0.6324 C -0.17257 0.61419 -0.18056 0.63179 -0.17135 0.62098 C -0.1658 0.61419 -0.16371 0.60833 -0.15712 0.60463 C -0.15121 0.59321 -0.15729 0.60308 -0.14913 0.59598 C -0.14496 0.59197 -0.1401 0.58364 -0.13646 0.57901 C -0.13021 0.56913 -0.12778 0.55493 -0.12222 0.54537 C -0.1158 0.53395 -0.11979 0.54166 -0.11111 0.51975 C -0.11007 0.51697 -0.10781 0.51111 -0.10781 0.51142 C -0.10608 0.50185 -0.10486 0.49228 -0.10312 0.48271 C -0.10417 0.44537 -0.10347 0.42407 -0.10955 0.39228 C -0.11198 0.38055 -0.11354 0.36759 -0.1158 0.35586 C -0.11632 0.35308 -0.11736 0.34722 -0.11736 0.34753 C -0.12187 0.29784 -0.11667 0.2574 -0.10469 0.2145 C -0.10278 0.20092 -0.09826 0.19074 -0.09514 0.17808 C -0.09271 0.16851 -0.09132 0.15802 -0.08733 0.14969 C -0.0849 0.14506 -0.08142 0.14135 -0.07934 0.1358 C -0.06944 0.10926 -0.05573 0.08456 -0.03958 0.07067 C -0.03351 0.05926 -0.025 0.0503 -0.01736 0.04228 C -0.01406 0.03888 -0.00781 0.03117 -0.00781 0.03148 C -0.00417 0.02129 -0.00295 0.01049 -2.77778E-7 4.07407E-6 " pathEditMode="relative" rAng="0" ptsTypes="ffffffffffffffffffffffffffffA">
                                      <p:cBhvr>
                                        <p:cTn id="17" dur="6000" spd="-100000" fill="hold"/>
                                        <p:tgtEl>
                                          <p:spTgt spid="54"/>
                                        </p:tgtEl>
                                        <p:attrNameLst>
                                          <p:attrName>ppt_x</p:attrName>
                                          <p:attrName>ppt_y</p:attrName>
                                        </p:attrNameLst>
                                      </p:cBhvr>
                                      <p:rCtr x="10069" y="-48148"/>
                                    </p:animMotion>
                                  </p:childTnLst>
                                </p:cTn>
                              </p:par>
                              <p:par>
                                <p:cTn id="18" presetID="0" presetClass="path" presetSubtype="0" accel="50000" decel="50000" fill="hold" nodeType="withEffect">
                                  <p:stCondLst>
                                    <p:cond delay="0"/>
                                  </p:stCondLst>
                                  <p:childTnLst>
                                    <p:animMotion origin="layout" path="M -0.20312 0.96296 C -0.19791 0.93426 -0.20139 0.94506 -0.19514 0.92932 C -0.1934 0.91697 -0.19028 0.90926 -0.18732 0.89784 C -0.1842 0.8858 -0.18264 0.87376 -0.17934 0.86142 C -0.1743 0.825 -0.17604 0.80061 -0.18559 0.77098 C -0.19062 0.75524 -0.19236 0.73611 -0.2 0.72315 C -0.20104 0.71759 -0.20208 0.71173 -0.20312 0.70617 C -0.20364 0.70339 -0.20469 0.69753 -0.20469 0.69784 C -0.20416 0.68981 -0.20416 0.6824 -0.20312 0.675 C -0.20121 0.66265 -0.18628 0.64105 -0.17934 0.6324 C -0.17257 0.61419 -0.18055 0.63179 -0.17135 0.62098 C -0.1658 0.61419 -0.16371 0.60833 -0.15712 0.60463 C -0.15121 0.59321 -0.15729 0.60308 -0.14913 0.59598 C -0.14496 0.59197 -0.1401 0.58364 -0.13646 0.57901 C -0.13021 0.56913 -0.12778 0.55494 -0.12222 0.54537 C -0.1158 0.53395 -0.11979 0.54166 -0.11111 0.51975 C -0.11007 0.51697 -0.10781 0.51111 -0.10781 0.51142 C -0.10607 0.50185 -0.10486 0.49228 -0.10312 0.48271 C -0.10416 0.44537 -0.10347 0.42407 -0.10955 0.39228 C -0.11198 0.38055 -0.11354 0.36759 -0.1158 0.35586 C -0.11632 0.35308 -0.11736 0.34722 -0.11736 0.34753 C -0.12187 0.29784 -0.11666 0.2574 -0.10469 0.2145 C -0.10278 0.20092 -0.09826 0.19074 -0.09514 0.17808 C -0.09271 0.16852 -0.09132 0.15802 -0.08732 0.14969 C -0.08489 0.14506 -0.08142 0.14136 -0.07934 0.1358 C -0.06944 0.10926 -0.05573 0.08456 -0.03958 0.07068 C -0.0335 0.05926 -0.025 0.05031 -0.01736 0.04228 C -0.01406 0.03889 -0.00781 0.03117 -0.00781 0.03148 C -0.00416 0.02129 -0.00295 0.01049 -2.22222E-6 2.96296E-6 " pathEditMode="relative" rAng="0" ptsTypes="ffffffffffffffffffffffffffffA">
                                      <p:cBhvr>
                                        <p:cTn id="19" dur="6000" spd="-100000" fill="hold"/>
                                        <p:tgtEl>
                                          <p:spTgt spid="55"/>
                                        </p:tgtEl>
                                        <p:attrNameLst>
                                          <p:attrName>ppt_x</p:attrName>
                                          <p:attrName>ppt_y</p:attrName>
                                        </p:attrNameLst>
                                      </p:cBhvr>
                                      <p:rCtr x="10069" y="-4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D756A6B4-91D6-47E7-89A5-5EAE5AC5DB8D}"/>
              </a:ext>
            </a:extLst>
          </p:cNvPr>
          <p:cNvSpPr/>
          <p:nvPr/>
        </p:nvSpPr>
        <p:spPr>
          <a:xfrm>
            <a:off x="1993381" y="678998"/>
            <a:ext cx="9424314" cy="122558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lIns="35991" tIns="0" rIns="35991" bIns="0" anchor="ctr">
            <a:spAutoFit/>
          </a:bodyPr>
          <a:lstStyle/>
          <a:p>
            <a:pPr algn="just" defTabSz="342797"/>
            <a:r>
              <a:rPr lang="en-US" sz="3599" dirty="0" err="1" smtClean="0">
                <a:solidFill>
                  <a:schemeClr val="accent2"/>
                </a:solidFill>
                <a:latin typeface="Times New Roman" panose="02020603050405020304" pitchFamily="18" charset="0"/>
                <a:cs typeface="Times New Roman" panose="02020603050405020304" pitchFamily="18" charset="0"/>
              </a:rPr>
              <a:t>Câu</a:t>
            </a:r>
            <a:r>
              <a:rPr lang="en-US" sz="3599" dirty="0" smtClean="0">
                <a:solidFill>
                  <a:schemeClr val="accent2"/>
                </a:solidFill>
                <a:latin typeface="Times New Roman" panose="02020603050405020304" pitchFamily="18" charset="0"/>
                <a:cs typeface="Times New Roman" panose="02020603050405020304" pitchFamily="18" charset="0"/>
              </a:rPr>
              <a:t> 1: </a:t>
            </a:r>
            <a:r>
              <a:rPr lang="en-US" sz="3599" dirty="0" err="1" smtClean="0">
                <a:solidFill>
                  <a:schemeClr val="accent2"/>
                </a:solidFill>
                <a:latin typeface="Times New Roman" panose="02020603050405020304" pitchFamily="18" charset="0"/>
                <a:cs typeface="Times New Roman" panose="02020603050405020304" pitchFamily="18" charset="0"/>
              </a:rPr>
              <a:t>Em</a:t>
            </a:r>
            <a:r>
              <a:rPr lang="en-US" sz="3599" dirty="0" smtClean="0">
                <a:solidFill>
                  <a:schemeClr val="accent2"/>
                </a:solidFill>
                <a:latin typeface="Times New Roman" panose="02020603050405020304" pitchFamily="18" charset="0"/>
                <a:cs typeface="Times New Roman" panose="02020603050405020304" pitchFamily="18" charset="0"/>
              </a:rPr>
              <a:t> </a:t>
            </a:r>
            <a:r>
              <a:rPr lang="en-US" sz="3599" dirty="0" err="1">
                <a:solidFill>
                  <a:schemeClr val="accent2"/>
                </a:solidFill>
                <a:latin typeface="Times New Roman" panose="02020603050405020304" pitchFamily="18" charset="0"/>
                <a:cs typeface="Times New Roman" panose="02020603050405020304" pitchFamily="18" charset="0"/>
              </a:rPr>
              <a:t>có</a:t>
            </a:r>
            <a:r>
              <a:rPr lang="en-US" sz="3599" dirty="0">
                <a:solidFill>
                  <a:schemeClr val="accent2"/>
                </a:solidFill>
                <a:latin typeface="Times New Roman" panose="02020603050405020304" pitchFamily="18" charset="0"/>
                <a:cs typeface="Times New Roman" panose="02020603050405020304" pitchFamily="18" charset="0"/>
              </a:rPr>
              <a:t> </a:t>
            </a:r>
            <a:r>
              <a:rPr lang="en-US" sz="3599" dirty="0" err="1">
                <a:solidFill>
                  <a:schemeClr val="accent2"/>
                </a:solidFill>
                <a:latin typeface="Times New Roman" panose="02020603050405020304" pitchFamily="18" charset="0"/>
                <a:cs typeface="Times New Roman" panose="02020603050405020304" pitchFamily="18" charset="0"/>
              </a:rPr>
              <a:t>thể</a:t>
            </a:r>
            <a:r>
              <a:rPr lang="en-US" sz="3599" dirty="0">
                <a:solidFill>
                  <a:schemeClr val="accent2"/>
                </a:solidFill>
                <a:latin typeface="Times New Roman" panose="02020603050405020304" pitchFamily="18" charset="0"/>
                <a:cs typeface="Times New Roman" panose="02020603050405020304" pitchFamily="18" charset="0"/>
              </a:rPr>
              <a:t> </a:t>
            </a:r>
            <a:r>
              <a:rPr lang="en-US" sz="3599" dirty="0" err="1">
                <a:solidFill>
                  <a:schemeClr val="accent2"/>
                </a:solidFill>
                <a:latin typeface="Times New Roman" panose="02020603050405020304" pitchFamily="18" charset="0"/>
                <a:cs typeface="Times New Roman" panose="02020603050405020304" pitchFamily="18" charset="0"/>
              </a:rPr>
              <a:t>nhập</a:t>
            </a:r>
            <a:r>
              <a:rPr lang="en-US" sz="3599" dirty="0">
                <a:solidFill>
                  <a:schemeClr val="accent2"/>
                </a:solidFill>
                <a:latin typeface="Times New Roman" panose="02020603050405020304" pitchFamily="18" charset="0"/>
                <a:cs typeface="Times New Roman" panose="02020603050405020304" pitchFamily="18" charset="0"/>
              </a:rPr>
              <a:t> </a:t>
            </a:r>
            <a:r>
              <a:rPr lang="en-US" sz="3599" dirty="0" err="1">
                <a:solidFill>
                  <a:schemeClr val="accent2"/>
                </a:solidFill>
                <a:latin typeface="Times New Roman" panose="02020603050405020304" pitchFamily="18" charset="0"/>
                <a:cs typeface="Times New Roman" panose="02020603050405020304" pitchFamily="18" charset="0"/>
              </a:rPr>
              <a:t>dữ</a:t>
            </a:r>
            <a:r>
              <a:rPr lang="en-US" sz="3599" dirty="0">
                <a:solidFill>
                  <a:schemeClr val="accent2"/>
                </a:solidFill>
                <a:latin typeface="Times New Roman" panose="02020603050405020304" pitchFamily="18" charset="0"/>
                <a:cs typeface="Times New Roman" panose="02020603050405020304" pitchFamily="18" charset="0"/>
              </a:rPr>
              <a:t> </a:t>
            </a:r>
            <a:r>
              <a:rPr lang="en-US" sz="3599" dirty="0" err="1">
                <a:solidFill>
                  <a:schemeClr val="accent2"/>
                </a:solidFill>
                <a:latin typeface="Times New Roman" panose="02020603050405020304" pitchFamily="18" charset="0"/>
                <a:cs typeface="Times New Roman" panose="02020603050405020304" pitchFamily="18" charset="0"/>
              </a:rPr>
              <a:t>liệu</a:t>
            </a:r>
            <a:r>
              <a:rPr lang="en-US" sz="3599" dirty="0">
                <a:solidFill>
                  <a:schemeClr val="accent2"/>
                </a:solidFill>
                <a:latin typeface="Times New Roman" panose="02020603050405020304" pitchFamily="18" charset="0"/>
                <a:cs typeface="Times New Roman" panose="02020603050405020304" pitchFamily="18" charset="0"/>
              </a:rPr>
              <a:t> </a:t>
            </a:r>
            <a:r>
              <a:rPr lang="en-US" sz="3599" dirty="0" err="1">
                <a:solidFill>
                  <a:schemeClr val="accent2"/>
                </a:solidFill>
                <a:latin typeface="Times New Roman" panose="02020603050405020304" pitchFamily="18" charset="0"/>
                <a:cs typeface="Times New Roman" panose="02020603050405020304" pitchFamily="18" charset="0"/>
              </a:rPr>
              <a:t>dạng</a:t>
            </a:r>
            <a:r>
              <a:rPr lang="en-US" sz="3599" dirty="0">
                <a:solidFill>
                  <a:schemeClr val="accent2"/>
                </a:solidFill>
                <a:latin typeface="Times New Roman" panose="02020603050405020304" pitchFamily="18" charset="0"/>
                <a:cs typeface="Times New Roman" panose="02020603050405020304" pitchFamily="18" charset="0"/>
              </a:rPr>
              <a:t> </a:t>
            </a:r>
            <a:r>
              <a:rPr lang="en-US" sz="3599" dirty="0" err="1">
                <a:solidFill>
                  <a:schemeClr val="accent2"/>
                </a:solidFill>
                <a:latin typeface="Times New Roman" panose="02020603050405020304" pitchFamily="18" charset="0"/>
                <a:cs typeface="Times New Roman" panose="02020603050405020304" pitchFamily="18" charset="0"/>
              </a:rPr>
              <a:t>nào</a:t>
            </a:r>
            <a:r>
              <a:rPr lang="en-US" sz="3599" dirty="0">
                <a:solidFill>
                  <a:schemeClr val="accent2"/>
                </a:solidFill>
                <a:latin typeface="Times New Roman" panose="02020603050405020304" pitchFamily="18" charset="0"/>
                <a:cs typeface="Times New Roman" panose="02020603050405020304" pitchFamily="18" charset="0"/>
              </a:rPr>
              <a:t> </a:t>
            </a:r>
            <a:r>
              <a:rPr lang="en-US" sz="3599" dirty="0" err="1">
                <a:solidFill>
                  <a:schemeClr val="accent2"/>
                </a:solidFill>
                <a:latin typeface="Times New Roman" panose="02020603050405020304" pitchFamily="18" charset="0"/>
                <a:cs typeface="Times New Roman" panose="02020603050405020304" pitchFamily="18" charset="0"/>
              </a:rPr>
              <a:t>vào</a:t>
            </a:r>
            <a:r>
              <a:rPr lang="en-US" sz="3599" dirty="0">
                <a:solidFill>
                  <a:schemeClr val="accent2"/>
                </a:solidFill>
                <a:latin typeface="Times New Roman" panose="02020603050405020304" pitchFamily="18" charset="0"/>
                <a:cs typeface="Times New Roman" panose="02020603050405020304" pitchFamily="18" charset="0"/>
              </a:rPr>
              <a:t> </a:t>
            </a:r>
            <a:r>
              <a:rPr lang="en-US" sz="3599" dirty="0" err="1">
                <a:solidFill>
                  <a:schemeClr val="accent2"/>
                </a:solidFill>
                <a:latin typeface="Times New Roman" panose="02020603050405020304" pitchFamily="18" charset="0"/>
                <a:cs typeface="Times New Roman" panose="02020603050405020304" pitchFamily="18" charset="0"/>
              </a:rPr>
              <a:t>bảng</a:t>
            </a:r>
            <a:r>
              <a:rPr lang="en-US" sz="3599" dirty="0">
                <a:solidFill>
                  <a:schemeClr val="accent2"/>
                </a:solidFill>
                <a:latin typeface="Times New Roman" panose="02020603050405020304" pitchFamily="18" charset="0"/>
                <a:cs typeface="Times New Roman" panose="02020603050405020304" pitchFamily="18" charset="0"/>
              </a:rPr>
              <a:t> </a:t>
            </a:r>
            <a:r>
              <a:rPr lang="en-US" sz="3599" dirty="0" err="1">
                <a:solidFill>
                  <a:schemeClr val="accent2"/>
                </a:solidFill>
                <a:latin typeface="Times New Roman" panose="02020603050405020304" pitchFamily="18" charset="0"/>
                <a:cs typeface="Times New Roman" panose="02020603050405020304" pitchFamily="18" charset="0"/>
              </a:rPr>
              <a:t>tính</a:t>
            </a:r>
            <a:r>
              <a:rPr lang="en-US" sz="3599" dirty="0">
                <a:solidFill>
                  <a:schemeClr val="accent2"/>
                </a:solidFill>
                <a:latin typeface="Times New Roman" panose="02020603050405020304" pitchFamily="18" charset="0"/>
                <a:cs typeface="Times New Roman" panose="02020603050405020304" pitchFamily="18" charset="0"/>
              </a:rPr>
              <a:t>?</a:t>
            </a:r>
          </a:p>
        </p:txBody>
      </p:sp>
      <p:sp>
        <p:nvSpPr>
          <p:cNvPr id="3" name="Rounded Rectangle 2">
            <a:extLst>
              <a:ext uri="{FF2B5EF4-FFF2-40B4-BE49-F238E27FC236}">
                <a16:creationId xmlns:a16="http://schemas.microsoft.com/office/drawing/2014/main" xmlns="" id="{7D98E8AE-9274-4D0D-85B4-E48B34A625ED}"/>
              </a:ext>
            </a:extLst>
          </p:cNvPr>
          <p:cNvSpPr/>
          <p:nvPr/>
        </p:nvSpPr>
        <p:spPr>
          <a:xfrm>
            <a:off x="1882738" y="2308999"/>
            <a:ext cx="9751060" cy="69319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91" tIns="35991" rIns="35991" bIns="35991" anchor="ctr">
            <a:spAutoFit/>
          </a:bodyPr>
          <a:lstStyle/>
          <a:p>
            <a:pPr algn="just" defTabSz="342797"/>
            <a:r>
              <a:rPr lang="en-US" sz="3599" dirty="0" smtClean="0">
                <a:solidFill>
                  <a:schemeClr val="tx1"/>
                </a:solidFill>
                <a:latin typeface="Times New Roman" panose="02020603050405020304" pitchFamily="18" charset="0"/>
                <a:cs typeface="Times New Roman" panose="02020603050405020304" pitchFamily="18" charset="0"/>
              </a:rPr>
              <a:t>A. </a:t>
            </a:r>
            <a:r>
              <a:rPr lang="en-US" sz="3599" dirty="0" err="1" smtClean="0">
                <a:solidFill>
                  <a:schemeClr val="tx1"/>
                </a:solidFill>
                <a:latin typeface="Times New Roman" panose="02020603050405020304" pitchFamily="18" charset="0"/>
                <a:cs typeface="Times New Roman" panose="02020603050405020304" pitchFamily="18" charset="0"/>
              </a:rPr>
              <a:t>Dạng</a:t>
            </a:r>
            <a:r>
              <a:rPr lang="en-US" sz="3599" dirty="0" smtClean="0">
                <a:solidFill>
                  <a:schemeClr val="tx1"/>
                </a:solidFill>
                <a:latin typeface="Times New Roman" panose="02020603050405020304" pitchFamily="18" charset="0"/>
                <a:cs typeface="Times New Roman" panose="02020603050405020304" pitchFamily="18" charset="0"/>
              </a:rPr>
              <a:t> </a:t>
            </a:r>
            <a:r>
              <a:rPr lang="en-US" sz="3599" dirty="0" err="1">
                <a:solidFill>
                  <a:schemeClr val="tx1"/>
                </a:solidFill>
                <a:latin typeface="Times New Roman" panose="02020603050405020304" pitchFamily="18" charset="0"/>
                <a:cs typeface="Times New Roman" panose="02020603050405020304" pitchFamily="18" charset="0"/>
              </a:rPr>
              <a:t>số</a:t>
            </a:r>
            <a:endParaRPr lang="en-US" sz="3599"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882739" y="3497425"/>
            <a:ext cx="9751059" cy="69319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91" tIns="35991" rIns="35991" bIns="35991" anchor="ctr">
            <a:spAutoFit/>
          </a:bodyPr>
          <a:lstStyle/>
          <a:p>
            <a:pPr algn="just" defTabSz="342797"/>
            <a:r>
              <a:rPr lang="en-US" sz="3599" dirty="0" smtClean="0">
                <a:solidFill>
                  <a:schemeClr val="tx1"/>
                </a:solidFill>
                <a:latin typeface="Times New Roman" panose="02020603050405020304" pitchFamily="18" charset="0"/>
                <a:cs typeface="Times New Roman" panose="02020603050405020304" pitchFamily="18" charset="0"/>
              </a:rPr>
              <a:t>B. </a:t>
            </a:r>
            <a:r>
              <a:rPr lang="en-US" sz="3599" dirty="0" err="1" smtClean="0">
                <a:solidFill>
                  <a:schemeClr val="tx1"/>
                </a:solidFill>
                <a:latin typeface="Times New Roman" panose="02020603050405020304" pitchFamily="18" charset="0"/>
                <a:cs typeface="Times New Roman" panose="02020603050405020304" pitchFamily="18" charset="0"/>
              </a:rPr>
              <a:t>Dạng</a:t>
            </a:r>
            <a:r>
              <a:rPr lang="en-US" sz="3599" dirty="0" smtClean="0">
                <a:solidFill>
                  <a:schemeClr val="tx1"/>
                </a:solidFill>
                <a:latin typeface="Times New Roman" panose="02020603050405020304" pitchFamily="18" charset="0"/>
                <a:cs typeface="Times New Roman" panose="02020603050405020304" pitchFamily="18" charset="0"/>
              </a:rPr>
              <a:t> </a:t>
            </a:r>
            <a:r>
              <a:rPr lang="en-US" sz="3599" dirty="0" err="1">
                <a:solidFill>
                  <a:schemeClr val="tx1"/>
                </a:solidFill>
                <a:latin typeface="Times New Roman" panose="02020603050405020304" pitchFamily="18" charset="0"/>
                <a:cs typeface="Times New Roman" panose="02020603050405020304" pitchFamily="18" charset="0"/>
              </a:rPr>
              <a:t>văn</a:t>
            </a:r>
            <a:r>
              <a:rPr lang="en-US" sz="3599" dirty="0">
                <a:solidFill>
                  <a:schemeClr val="tx1"/>
                </a:solidFill>
                <a:latin typeface="Times New Roman" panose="02020603050405020304" pitchFamily="18" charset="0"/>
                <a:cs typeface="Times New Roman" panose="02020603050405020304" pitchFamily="18" charset="0"/>
              </a:rPr>
              <a:t> </a:t>
            </a:r>
            <a:r>
              <a:rPr lang="en-US" sz="3599" dirty="0" err="1">
                <a:solidFill>
                  <a:schemeClr val="tx1"/>
                </a:solidFill>
                <a:latin typeface="Times New Roman" panose="02020603050405020304" pitchFamily="18" charset="0"/>
                <a:cs typeface="Times New Roman" panose="02020603050405020304" pitchFamily="18" charset="0"/>
              </a:rPr>
              <a:t>bản</a:t>
            </a:r>
            <a:r>
              <a:rPr lang="en-US" sz="3599" dirty="0">
                <a:solidFill>
                  <a:schemeClr val="tx1"/>
                </a:solidFill>
                <a:latin typeface="Times New Roman" panose="02020603050405020304" pitchFamily="18" charset="0"/>
                <a:cs typeface="Times New Roman" panose="02020603050405020304" pitchFamily="18" charset="0"/>
              </a:rPr>
              <a:t> </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1882738" y="4573371"/>
            <a:ext cx="9751059" cy="69319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91" tIns="35991" rIns="35991" bIns="35991" anchor="ctr">
            <a:spAutoFit/>
          </a:bodyPr>
          <a:lstStyle/>
          <a:p>
            <a:pPr algn="just" defTabSz="342797"/>
            <a:r>
              <a:rPr lang="en-US" sz="3599" dirty="0" smtClean="0">
                <a:solidFill>
                  <a:schemeClr val="tx1"/>
                </a:solidFill>
                <a:latin typeface="Times New Roman" panose="02020603050405020304" pitchFamily="18" charset="0"/>
                <a:cs typeface="Times New Roman" panose="02020603050405020304" pitchFamily="18" charset="0"/>
              </a:rPr>
              <a:t>C. </a:t>
            </a:r>
            <a:r>
              <a:rPr lang="en-US" sz="3599" dirty="0" err="1" smtClean="0">
                <a:solidFill>
                  <a:schemeClr val="tx1"/>
                </a:solidFill>
                <a:latin typeface="Times New Roman" panose="02020603050405020304" pitchFamily="18" charset="0"/>
                <a:cs typeface="Times New Roman" panose="02020603050405020304" pitchFamily="18" charset="0"/>
              </a:rPr>
              <a:t>Dạng</a:t>
            </a:r>
            <a:r>
              <a:rPr lang="en-US" sz="3599" dirty="0" smtClean="0">
                <a:solidFill>
                  <a:schemeClr val="tx1"/>
                </a:solidFill>
                <a:latin typeface="Times New Roman" panose="02020603050405020304" pitchFamily="18" charset="0"/>
                <a:cs typeface="Times New Roman" panose="02020603050405020304" pitchFamily="18" charset="0"/>
              </a:rPr>
              <a:t> </a:t>
            </a:r>
            <a:r>
              <a:rPr lang="en-US" sz="3599" dirty="0" err="1">
                <a:solidFill>
                  <a:schemeClr val="tx1"/>
                </a:solidFill>
                <a:latin typeface="Times New Roman" panose="02020603050405020304" pitchFamily="18" charset="0"/>
                <a:cs typeface="Times New Roman" panose="02020603050405020304" pitchFamily="18" charset="0"/>
              </a:rPr>
              <a:t>thời</a:t>
            </a:r>
            <a:r>
              <a:rPr lang="en-US" sz="3599" dirty="0">
                <a:solidFill>
                  <a:schemeClr val="tx1"/>
                </a:solidFill>
                <a:latin typeface="Times New Roman" panose="02020603050405020304" pitchFamily="18" charset="0"/>
                <a:cs typeface="Times New Roman" panose="02020603050405020304" pitchFamily="18" charset="0"/>
              </a:rPr>
              <a:t> </a:t>
            </a:r>
            <a:r>
              <a:rPr lang="en-US" sz="3599" dirty="0" err="1">
                <a:solidFill>
                  <a:schemeClr val="tx1"/>
                </a:solidFill>
                <a:latin typeface="Times New Roman" panose="02020603050405020304" pitchFamily="18" charset="0"/>
                <a:cs typeface="Times New Roman" panose="02020603050405020304" pitchFamily="18" charset="0"/>
              </a:rPr>
              <a:t>gian</a:t>
            </a:r>
            <a:endParaRPr lang="vi-VN" sz="3599"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1918495" y="5762401"/>
            <a:ext cx="7871949" cy="69319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91" tIns="35991" rIns="35991" bIns="35991" anchor="ctr">
            <a:spAutoFit/>
          </a:bodyPr>
          <a:lstStyle/>
          <a:p>
            <a:pPr algn="just" defTabSz="342797"/>
            <a:r>
              <a:rPr lang="pt-BR" sz="3599" dirty="0">
                <a:solidFill>
                  <a:schemeClr val="tx1"/>
                </a:solidFill>
                <a:latin typeface="Times New Roman" panose="02020603050405020304" pitchFamily="18" charset="0"/>
                <a:cs typeface="Times New Roman" panose="02020603050405020304" pitchFamily="18" charset="0"/>
              </a:rPr>
              <a:t>D</a:t>
            </a:r>
            <a:r>
              <a:rPr lang="pt-BR" sz="3599" dirty="0" smtClean="0">
                <a:solidFill>
                  <a:schemeClr val="tx1"/>
                </a:solidFill>
                <a:latin typeface="Times New Roman" panose="02020603050405020304" pitchFamily="18" charset="0"/>
                <a:cs typeface="Times New Roman" panose="02020603050405020304" pitchFamily="18" charset="0"/>
              </a:rPr>
              <a:t>.Cả </a:t>
            </a:r>
            <a:r>
              <a:rPr lang="pt-BR" sz="3599" dirty="0">
                <a:solidFill>
                  <a:schemeClr val="tx1"/>
                </a:solidFill>
                <a:latin typeface="Times New Roman" panose="02020603050405020304" pitchFamily="18" charset="0"/>
                <a:cs typeface="Times New Roman" panose="02020603050405020304" pitchFamily="18" charset="0"/>
              </a:rPr>
              <a:t>A, B, C đều đúng </a:t>
            </a:r>
            <a:endParaRPr lang="vi-VN" sz="3599"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09" y="5448651"/>
            <a:ext cx="939555" cy="93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4"/>
          <a:stretch>
            <a:fillRect/>
          </a:stretch>
        </p:blipFill>
        <p:spPr>
          <a:xfrm>
            <a:off x="11389444" y="357238"/>
            <a:ext cx="564287" cy="553090"/>
          </a:xfrm>
          <a:prstGeom prst="rect">
            <a:avLst/>
          </a:prstGeom>
        </p:spPr>
      </p:pic>
    </p:spTree>
    <p:extLst>
      <p:ext uri="{BB962C8B-B14F-4D97-AF65-F5344CB8AC3E}">
        <p14:creationId xmlns:p14="http://schemas.microsoft.com/office/powerpoint/2010/main" val="40591964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83816" y="2322007"/>
            <a:ext cx="9814475" cy="62510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91" tIns="35991" rIns="35991" bIns="35991" anchor="ctr">
            <a:spAutoFit/>
          </a:bodyPr>
          <a:lstStyle/>
          <a:p>
            <a:pPr algn="just" defTabSz="342797"/>
            <a:r>
              <a:rPr lang="pt-BR" sz="3199" dirty="0" smtClean="0">
                <a:solidFill>
                  <a:schemeClr val="tx1"/>
                </a:solidFill>
                <a:latin typeface="Times New Roman" panose="02020603050405020304" pitchFamily="18" charset="0"/>
                <a:cs typeface="Times New Roman" panose="02020603050405020304" pitchFamily="18" charset="0"/>
              </a:rPr>
              <a:t>A. Căn </a:t>
            </a:r>
            <a:r>
              <a:rPr lang="pt-BR" sz="3199" dirty="0">
                <a:solidFill>
                  <a:schemeClr val="tx1"/>
                </a:solidFill>
                <a:latin typeface="Times New Roman" panose="02020603050405020304" pitchFamily="18" charset="0"/>
                <a:cs typeface="Times New Roman" panose="02020603050405020304" pitchFamily="18" charset="0"/>
              </a:rPr>
              <a:t>chỉnh hàng cho đẹp.</a:t>
            </a:r>
            <a:endParaRPr lang="en-US" sz="3199"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3816" y="3521894"/>
            <a:ext cx="9654951" cy="62510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91" tIns="35991" rIns="35991" bIns="35991" anchor="ctr">
            <a:spAutoFit/>
          </a:bodyPr>
          <a:lstStyle/>
          <a:p>
            <a:pPr algn="just" defTabSz="342797"/>
            <a:r>
              <a:rPr lang="en-US" sz="3199" dirty="0" smtClean="0">
                <a:solidFill>
                  <a:schemeClr val="tx1"/>
                </a:solidFill>
                <a:latin typeface="Times New Roman" panose="02020603050405020304" pitchFamily="18" charset="0"/>
                <a:cs typeface="Times New Roman" panose="02020603050405020304" pitchFamily="18" charset="0"/>
              </a:rPr>
              <a:t>B. </a:t>
            </a:r>
            <a:r>
              <a:rPr lang="en-US" sz="3199" dirty="0" err="1" smtClean="0">
                <a:solidFill>
                  <a:schemeClr val="tx1"/>
                </a:solidFill>
                <a:latin typeface="Times New Roman" panose="02020603050405020304" pitchFamily="18" charset="0"/>
                <a:cs typeface="Times New Roman" panose="02020603050405020304" pitchFamily="18" charset="0"/>
              </a:rPr>
              <a:t>Tính</a:t>
            </a:r>
            <a:r>
              <a:rPr lang="en-US" sz="3199" dirty="0" smtClean="0">
                <a:solidFill>
                  <a:schemeClr val="tx1"/>
                </a:solidFill>
                <a:latin typeface="Times New Roman" panose="02020603050405020304" pitchFamily="18" charset="0"/>
                <a:cs typeface="Times New Roman" panose="02020603050405020304" pitchFamily="18" charset="0"/>
              </a:rPr>
              <a:t> </a:t>
            </a:r>
            <a:r>
              <a:rPr lang="en-US" sz="3199" dirty="0" err="1">
                <a:solidFill>
                  <a:schemeClr val="tx1"/>
                </a:solidFill>
                <a:latin typeface="Times New Roman" panose="02020603050405020304" pitchFamily="18" charset="0"/>
                <a:cs typeface="Times New Roman" panose="02020603050405020304" pitchFamily="18" charset="0"/>
              </a:rPr>
              <a:t>toán</a:t>
            </a:r>
            <a:r>
              <a:rPr lang="en-US" sz="3199"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245" y="4664596"/>
            <a:ext cx="9654951" cy="62510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91" tIns="35991" rIns="35991" bIns="35991" anchor="ctr">
            <a:spAutoFit/>
          </a:bodyPr>
          <a:lstStyle/>
          <a:p>
            <a:pPr algn="just" defTabSz="342797"/>
            <a:r>
              <a:rPr lang="en-US" sz="3199" dirty="0" smtClean="0">
                <a:solidFill>
                  <a:schemeClr val="tx1"/>
                </a:solidFill>
                <a:latin typeface="Times New Roman" panose="02020603050405020304" pitchFamily="18" charset="0"/>
                <a:cs typeface="Times New Roman" panose="02020603050405020304" pitchFamily="18" charset="0"/>
              </a:rPr>
              <a:t>C. </a:t>
            </a:r>
            <a:r>
              <a:rPr lang="vi-VN" sz="3199" dirty="0" smtClean="0">
                <a:solidFill>
                  <a:schemeClr val="tx1"/>
                </a:solidFill>
                <a:latin typeface="Times New Roman" panose="02020603050405020304" pitchFamily="18" charset="0"/>
                <a:cs typeface="Times New Roman" panose="02020603050405020304" pitchFamily="18" charset="0"/>
              </a:rPr>
              <a:t>Thuận </a:t>
            </a:r>
            <a:r>
              <a:rPr lang="vi-VN" sz="3199" dirty="0">
                <a:solidFill>
                  <a:schemeClr val="tx1"/>
                </a:solidFill>
                <a:latin typeface="Times New Roman" panose="02020603050405020304" pitchFamily="18" charset="0"/>
                <a:cs typeface="Times New Roman" panose="02020603050405020304" pitchFamily="18" charset="0"/>
              </a:rPr>
              <a:t>tiện khi nhập dữ liệu.</a:t>
            </a: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73662" y="5807300"/>
            <a:ext cx="8041501" cy="62510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91" tIns="35991" rIns="35991" bIns="35991" anchor="ctr">
            <a:spAutoFit/>
          </a:bodyPr>
          <a:lstStyle/>
          <a:p>
            <a:pPr algn="just" defTabSz="342797"/>
            <a:r>
              <a:rPr lang="en-US" sz="3199" dirty="0">
                <a:solidFill>
                  <a:schemeClr val="tx1"/>
                </a:solidFill>
                <a:latin typeface="Times New Roman" panose="02020603050405020304" pitchFamily="18" charset="0"/>
                <a:cs typeface="Times New Roman" panose="02020603050405020304" pitchFamily="18" charset="0"/>
              </a:rPr>
              <a:t>D</a:t>
            </a:r>
            <a:r>
              <a:rPr lang="en-US" sz="3199" dirty="0" smtClean="0">
                <a:solidFill>
                  <a:schemeClr val="tx1"/>
                </a:solidFill>
                <a:latin typeface="Times New Roman" panose="02020603050405020304" pitchFamily="18" charset="0"/>
                <a:cs typeface="Times New Roman" panose="02020603050405020304" pitchFamily="18" charset="0"/>
              </a:rPr>
              <a:t>. </a:t>
            </a:r>
            <a:r>
              <a:rPr lang="vi-VN" sz="3199" dirty="0" smtClean="0">
                <a:solidFill>
                  <a:schemeClr val="tx1"/>
                </a:solidFill>
                <a:latin typeface="Times New Roman" panose="02020603050405020304" pitchFamily="18" charset="0"/>
                <a:cs typeface="Times New Roman" panose="02020603050405020304" pitchFamily="18" charset="0"/>
              </a:rPr>
              <a:t>Đáp </a:t>
            </a:r>
            <a:r>
              <a:rPr lang="vi-VN" sz="3199" dirty="0">
                <a:solidFill>
                  <a:schemeClr val="tx1"/>
                </a:solidFill>
                <a:latin typeface="Times New Roman" panose="02020603050405020304" pitchFamily="18" charset="0"/>
                <a:cs typeface="Times New Roman" panose="02020603050405020304" pitchFamily="18" charset="0"/>
              </a:rPr>
              <a:t>án khác.</a:t>
            </a: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49" y="3207444"/>
            <a:ext cx="939555" cy="93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5163" y="5638224"/>
            <a:ext cx="1523603" cy="1033621"/>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4"/>
          <a:stretch>
            <a:fillRect/>
          </a:stretch>
        </p:blipFill>
        <p:spPr>
          <a:xfrm>
            <a:off x="11389444" y="357238"/>
            <a:ext cx="564287" cy="553090"/>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3816" y="721972"/>
            <a:ext cx="9405628" cy="119153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797"/>
            <a:r>
              <a:rPr lang="en-US" sz="3199" dirty="0" err="1" smtClean="0">
                <a:solidFill>
                  <a:schemeClr val="accent2"/>
                </a:solidFill>
                <a:latin typeface="Times New Roman" panose="02020603050405020304" pitchFamily="18" charset="0"/>
                <a:cs typeface="Times New Roman" panose="02020603050405020304" pitchFamily="18" charset="0"/>
              </a:rPr>
              <a:t>Câu</a:t>
            </a:r>
            <a:r>
              <a:rPr lang="en-US" sz="3199" dirty="0" smtClean="0">
                <a:solidFill>
                  <a:schemeClr val="accent2"/>
                </a:solidFill>
                <a:latin typeface="Times New Roman" panose="02020603050405020304" pitchFamily="18" charset="0"/>
                <a:cs typeface="Times New Roman" panose="02020603050405020304" pitchFamily="18" charset="0"/>
              </a:rPr>
              <a:t> 2: </a:t>
            </a:r>
            <a:r>
              <a:rPr lang="vi-VN" sz="3199" dirty="0" smtClean="0">
                <a:solidFill>
                  <a:schemeClr val="accent2"/>
                </a:solidFill>
                <a:latin typeface="Times New Roman" panose="02020603050405020304" pitchFamily="18" charset="0"/>
                <a:cs typeface="Times New Roman" panose="02020603050405020304" pitchFamily="18" charset="0"/>
              </a:rPr>
              <a:t>Công </a:t>
            </a:r>
            <a:r>
              <a:rPr lang="vi-VN" sz="3199" dirty="0">
                <a:solidFill>
                  <a:schemeClr val="accent2"/>
                </a:solidFill>
                <a:latin typeface="Times New Roman" panose="02020603050405020304" pitchFamily="18" charset="0"/>
                <a:cs typeface="Times New Roman" panose="02020603050405020304" pitchFamily="18" charset="0"/>
              </a:rPr>
              <a:t>thức được nhập vào bảng tính với mục đích gì?</a:t>
            </a:r>
          </a:p>
        </p:txBody>
      </p:sp>
    </p:spTree>
    <p:extLst>
      <p:ext uri="{BB962C8B-B14F-4D97-AF65-F5344CB8AC3E}">
        <p14:creationId xmlns:p14="http://schemas.microsoft.com/office/powerpoint/2010/main" val="142284270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83816" y="2322007"/>
            <a:ext cx="9814475" cy="62510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91" tIns="35991" rIns="35991" bIns="35991" anchor="ctr">
            <a:spAutoFit/>
          </a:bodyPr>
          <a:lstStyle/>
          <a:p>
            <a:pPr algn="just" defTabSz="342797"/>
            <a:r>
              <a:rPr lang="pt-BR" sz="3199" dirty="0" smtClean="0">
                <a:solidFill>
                  <a:schemeClr val="tx1"/>
                </a:solidFill>
                <a:latin typeface="Times New Roman" panose="02020603050405020304" pitchFamily="18" charset="0"/>
                <a:cs typeface="Times New Roman" panose="02020603050405020304" pitchFamily="18" charset="0"/>
              </a:rPr>
              <a:t>A. Enter</a:t>
            </a:r>
            <a:endParaRPr lang="en-US" sz="3199"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3816" y="3521894"/>
            <a:ext cx="9654951" cy="62510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91" tIns="35991" rIns="35991" bIns="35991" anchor="ctr">
            <a:spAutoFit/>
          </a:bodyPr>
          <a:lstStyle/>
          <a:p>
            <a:pPr algn="just" defTabSz="342797"/>
            <a:r>
              <a:rPr lang="en-US" sz="3199" dirty="0" smtClean="0">
                <a:solidFill>
                  <a:schemeClr val="tx1"/>
                </a:solidFill>
                <a:latin typeface="Times New Roman" panose="02020603050405020304" pitchFamily="18" charset="0"/>
                <a:cs typeface="Times New Roman" panose="02020603050405020304" pitchFamily="18" charset="0"/>
              </a:rPr>
              <a:t>B. Shift</a:t>
            </a:r>
            <a:endParaRPr lang="en-US" sz="3199"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245" y="4664596"/>
            <a:ext cx="9654951" cy="62510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91" tIns="35991" rIns="35991" bIns="35991" anchor="ctr">
            <a:spAutoFit/>
          </a:bodyPr>
          <a:lstStyle/>
          <a:p>
            <a:pPr algn="just" defTabSz="342797"/>
            <a:r>
              <a:rPr lang="en-US" sz="3199" dirty="0" smtClean="0">
                <a:solidFill>
                  <a:schemeClr val="tx1"/>
                </a:solidFill>
                <a:latin typeface="Times New Roman" panose="02020603050405020304" pitchFamily="18" charset="0"/>
                <a:cs typeface="Times New Roman" panose="02020603050405020304" pitchFamily="18" charset="0"/>
              </a:rPr>
              <a:t>C. </a:t>
            </a:r>
            <a:r>
              <a:rPr lang="vi-VN" sz="3199" dirty="0" smtClean="0">
                <a:solidFill>
                  <a:schemeClr val="tx1"/>
                </a:solidFill>
                <a:latin typeface="Times New Roman" panose="02020603050405020304" pitchFamily="18" charset="0"/>
                <a:cs typeface="Times New Roman" panose="02020603050405020304" pitchFamily="18" charset="0"/>
              </a:rPr>
              <a:t>Alt</a:t>
            </a:r>
            <a:endParaRPr lang="vi-VN" sz="3199"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73662" y="5807300"/>
            <a:ext cx="8041501" cy="62510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91" tIns="35991" rIns="35991" bIns="35991" anchor="ctr">
            <a:spAutoFit/>
          </a:bodyPr>
          <a:lstStyle/>
          <a:p>
            <a:pPr algn="just" defTabSz="342797"/>
            <a:r>
              <a:rPr lang="en-US" sz="3199" dirty="0" smtClean="0">
                <a:solidFill>
                  <a:schemeClr val="tx1"/>
                </a:solidFill>
                <a:latin typeface="Times New Roman" panose="02020603050405020304" pitchFamily="18" charset="0"/>
                <a:cs typeface="Times New Roman" panose="02020603050405020304" pitchFamily="18" charset="0"/>
              </a:rPr>
              <a:t>D. </a:t>
            </a:r>
            <a:r>
              <a:rPr lang="vi-VN" sz="3199" dirty="0" smtClean="0">
                <a:solidFill>
                  <a:schemeClr val="tx1"/>
                </a:solidFill>
                <a:latin typeface="Times New Roman" panose="02020603050405020304" pitchFamily="18" charset="0"/>
                <a:cs typeface="Times New Roman" panose="02020603050405020304" pitchFamily="18" charset="0"/>
              </a:rPr>
              <a:t>Capslock</a:t>
            </a:r>
            <a:endParaRPr lang="vi-VN" sz="3199"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21" y="2007557"/>
            <a:ext cx="939555" cy="93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5163" y="5638224"/>
            <a:ext cx="1523603" cy="1033621"/>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4"/>
          <a:stretch>
            <a:fillRect/>
          </a:stretch>
        </p:blipFill>
        <p:spPr>
          <a:xfrm>
            <a:off x="11389444" y="357238"/>
            <a:ext cx="564287" cy="553090"/>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3816" y="721985"/>
            <a:ext cx="9405628" cy="119150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797"/>
            <a:r>
              <a:rPr lang="en-US" sz="3199" dirty="0" err="1" smtClean="0">
                <a:solidFill>
                  <a:schemeClr val="accent2"/>
                </a:solidFill>
                <a:latin typeface="Times New Roman" panose="02020603050405020304" pitchFamily="18" charset="0"/>
                <a:cs typeface="Times New Roman" panose="02020603050405020304" pitchFamily="18" charset="0"/>
              </a:rPr>
              <a:t>Câu</a:t>
            </a:r>
            <a:r>
              <a:rPr lang="en-US" sz="3199" dirty="0" smtClean="0">
                <a:solidFill>
                  <a:schemeClr val="accent2"/>
                </a:solidFill>
                <a:latin typeface="Times New Roman" panose="02020603050405020304" pitchFamily="18" charset="0"/>
                <a:cs typeface="Times New Roman" panose="02020603050405020304" pitchFamily="18" charset="0"/>
              </a:rPr>
              <a:t> 3:</a:t>
            </a:r>
            <a:r>
              <a:rPr lang="vi-VN" sz="3199" dirty="0" smtClean="0">
                <a:solidFill>
                  <a:schemeClr val="accent2"/>
                </a:solidFill>
                <a:latin typeface="Times New Roman" panose="02020603050405020304" pitchFamily="18" charset="0"/>
                <a:cs typeface="Times New Roman" panose="02020603050405020304" pitchFamily="18" charset="0"/>
              </a:rPr>
              <a:t>Trên </a:t>
            </a:r>
            <a:r>
              <a:rPr lang="vi-VN" sz="3199" dirty="0">
                <a:solidFill>
                  <a:schemeClr val="accent2"/>
                </a:solidFill>
                <a:latin typeface="Times New Roman" panose="02020603050405020304" pitchFamily="18" charset="0"/>
                <a:cs typeface="Times New Roman" panose="02020603050405020304" pitchFamily="18" charset="0"/>
              </a:rPr>
              <a:t>trang tính, sau khi gõ dữ liệu từ bàn phím xong, ta nhấn </a:t>
            </a:r>
            <a:r>
              <a:rPr lang="vi-VN" sz="3199" dirty="0" smtClean="0">
                <a:solidFill>
                  <a:schemeClr val="accent2"/>
                </a:solidFill>
                <a:latin typeface="Times New Roman" panose="02020603050405020304" pitchFamily="18" charset="0"/>
                <a:cs typeface="Times New Roman" panose="02020603050405020304" pitchFamily="18" charset="0"/>
              </a:rPr>
              <a:t>phím</a:t>
            </a:r>
            <a:r>
              <a:rPr lang="en-US" sz="3199" smtClean="0">
                <a:solidFill>
                  <a:schemeClr val="accent2"/>
                </a:solidFill>
                <a:latin typeface="Times New Roman" panose="02020603050405020304" pitchFamily="18" charset="0"/>
                <a:cs typeface="Times New Roman" panose="02020603050405020304" pitchFamily="18" charset="0"/>
              </a:rPr>
              <a:t>?</a:t>
            </a:r>
            <a:endParaRPr lang="vi-VN" sz="3199"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49003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290945" y="318661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048864"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292ACE0B-832A-4B2D-8DF6-00208144F0BF}"/>
              </a:ext>
            </a:extLst>
          </p:cNvPr>
          <p:cNvSpPr txBox="1"/>
          <p:nvPr/>
        </p:nvSpPr>
        <p:spPr>
          <a:xfrm>
            <a:off x="971983" y="647476"/>
            <a:ext cx="10970635" cy="2814344"/>
          </a:xfrm>
          <a:prstGeom prst="rect">
            <a:avLst/>
          </a:prstGeom>
          <a:noFill/>
        </p:spPr>
        <p:txBody>
          <a:bodyPr wrap="square" lIns="104886" tIns="52443" rIns="104886" bIns="52443" rtlCol="0">
            <a:spAutoFit/>
          </a:bodyPr>
          <a:lstStyle/>
          <a:p>
            <a:pPr algn="ctr"/>
            <a:r>
              <a:rPr lang="vi-VN" sz="4000" b="1" dirty="0">
                <a:solidFill>
                  <a:srgbClr val="FF0000"/>
                </a:solidFill>
                <a:latin typeface="+mj-lt"/>
                <a:cs typeface="Times New Roman" panose="02020603050405020304" pitchFamily="18" charset="0"/>
              </a:rPr>
              <a:t>HƯỚNG DẪN </a:t>
            </a:r>
            <a:r>
              <a:rPr lang="en-US" sz="4000" b="1" dirty="0" err="1">
                <a:solidFill>
                  <a:srgbClr val="FF0000"/>
                </a:solidFill>
                <a:latin typeface="+mj-lt"/>
                <a:cs typeface="Times New Roman" panose="02020603050405020304" pitchFamily="18" charset="0"/>
              </a:rPr>
              <a:t>HỌC</a:t>
            </a:r>
            <a:r>
              <a:rPr lang="en-US" sz="4000" b="1" dirty="0">
                <a:solidFill>
                  <a:srgbClr val="FF0000"/>
                </a:solidFill>
                <a:latin typeface="+mj-lt"/>
                <a:cs typeface="Times New Roman" panose="02020603050405020304" pitchFamily="18" charset="0"/>
              </a:rPr>
              <a:t> Ở </a:t>
            </a:r>
            <a:r>
              <a:rPr lang="en-US" sz="4000" b="1" dirty="0" err="1">
                <a:solidFill>
                  <a:srgbClr val="FF0000"/>
                </a:solidFill>
                <a:latin typeface="+mj-lt"/>
                <a:cs typeface="Times New Roman" panose="02020603050405020304" pitchFamily="18" charset="0"/>
              </a:rPr>
              <a:t>NHÀ</a:t>
            </a:r>
            <a:endParaRPr lang="en-US" sz="4000" b="1" dirty="0">
              <a:solidFill>
                <a:srgbClr val="FF0000"/>
              </a:solidFill>
              <a:latin typeface="+mj-lt"/>
              <a:cs typeface="Times New Roman" panose="02020603050405020304" pitchFamily="18" charset="0"/>
            </a:endParaRPr>
          </a:p>
          <a:p>
            <a:pPr algn="ctr"/>
            <a:endParaRPr lang="en-US" sz="4000" b="1" dirty="0">
              <a:solidFill>
                <a:srgbClr val="FF0000"/>
              </a:solidFill>
              <a:latin typeface="+mj-lt"/>
              <a:cs typeface="Times New Roman" panose="02020603050405020304" pitchFamily="18" charset="0"/>
            </a:endParaRPr>
          </a:p>
          <a:p>
            <a:pPr algn="just">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endParaRPr lang="en-US" sz="3200" dirty="0">
              <a:latin typeface="Times New Roman" panose="02020603050405020304" pitchFamily="18" charset="0"/>
              <a:cs typeface="Times New Roman" panose="02020603050405020304" pitchFamily="18" charset="0"/>
            </a:endParaRPr>
          </a:p>
          <a:p>
            <a:pPr algn="just"/>
            <a:r>
              <a:rPr lang="nl-NL"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tập</a:t>
            </a:r>
            <a:endParaRPr lang="en-US" sz="3200" dirty="0">
              <a:latin typeface="Times New Roman" panose="02020603050405020304" pitchFamily="18" charset="0"/>
              <a:cs typeface="Times New Roman" panose="02020603050405020304" pitchFamily="18" charset="0"/>
            </a:endParaRPr>
          </a:p>
          <a:p>
            <a:pPr algn="just">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luyện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50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1D4AD11-1D5C-4E6F-9DD1-76C758F4F430}"/>
              </a:ext>
            </a:extLst>
          </p:cNvPr>
          <p:cNvSpPr txBox="1"/>
          <p:nvPr/>
        </p:nvSpPr>
        <p:spPr>
          <a:xfrm>
            <a:off x="442913" y="321957"/>
            <a:ext cx="12188825" cy="1767904"/>
          </a:xfrm>
          <a:prstGeom prst="rect">
            <a:avLst/>
          </a:prstGeom>
          <a:noFill/>
        </p:spPr>
        <p:txBody>
          <a:bodyPr wrap="square" lIns="104886" tIns="52443" rIns="104886" bIns="52443" rtlCol="0">
            <a:spAutoFit/>
          </a:bodyPr>
          <a:lstStyle/>
          <a:p>
            <a:pPr algn="ctr"/>
            <a:r>
              <a:rPr lang="en-US" sz="5400" b="1">
                <a:solidFill>
                  <a:srgbClr val="7030A0"/>
                </a:solidFill>
                <a:highlight>
                  <a:srgbClr val="00FFFF"/>
                </a:highlight>
                <a:latin typeface="Times New Roman" panose="02020603050405020304" pitchFamily="18" charset="0"/>
                <a:cs typeface="Times New Roman" panose="02020603050405020304" pitchFamily="18" charset="0"/>
              </a:rPr>
              <a:t>Chúc thầy cô và các em </a:t>
            </a:r>
          </a:p>
          <a:p>
            <a:pPr algn="ctr"/>
            <a:r>
              <a:rPr lang="en-US" sz="5400" b="1">
                <a:solidFill>
                  <a:srgbClr val="7030A0"/>
                </a:solidFill>
                <a:highlight>
                  <a:srgbClr val="00FFFF"/>
                </a:highlight>
                <a:latin typeface="Times New Roman" panose="02020603050405020304" pitchFamily="18" charset="0"/>
                <a:cs typeface="Times New Roman" panose="02020603050405020304" pitchFamily="18" charset="0"/>
              </a:rPr>
              <a:t>luôn mạnh khỏe và nhiều niềm vui </a:t>
            </a:r>
          </a:p>
        </p:txBody>
      </p:sp>
    </p:spTree>
    <p:extLst>
      <p:ext uri="{BB962C8B-B14F-4D97-AF65-F5344CB8AC3E}">
        <p14:creationId xmlns:p14="http://schemas.microsoft.com/office/powerpoint/2010/main" val="123132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3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anim calcmode="lin" valueType="num">
                                      <p:cBhvr>
                                        <p:cTn id="10" dur="1000" fill="hold"/>
                                        <p:tgtEl>
                                          <p:spTgt spid="5"/>
                                        </p:tgtEl>
                                        <p:attrNameLst>
                                          <p:attrName>ppt_x</p:attrName>
                                        </p:attrNameLst>
                                      </p:cBhvr>
                                      <p:tavLst>
                                        <p:tav tm="0">
                                          <p:val>
                                            <p:fltVal val="0.5"/>
                                          </p:val>
                                        </p:tav>
                                        <p:tav tm="100000">
                                          <p:val>
                                            <p:strVal val="#ppt_x"/>
                                          </p:val>
                                        </p:tav>
                                      </p:tavLst>
                                    </p:anim>
                                    <p:anim calcmode="lin" valueType="num">
                                      <p:cBhvr>
                                        <p:cTn id="11" dur="1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741588267"/>
              </p:ext>
            </p:extLst>
          </p:nvPr>
        </p:nvGraphicFramePr>
        <p:xfrm>
          <a:off x="1832888" y="978990"/>
          <a:ext cx="8125884" cy="4632804"/>
        </p:xfrm>
        <a:graphic>
          <a:graphicData uri="http://schemas.openxmlformats.org/drawingml/2006/table">
            <a:tbl>
              <a:tblPr firstRow="1" bandRow="1">
                <a:tableStyleId>{5C22544A-7EE6-4342-B048-85BDC9FD1C3A}</a:tableStyleId>
              </a:tblPr>
              <a:tblGrid>
                <a:gridCol w="1044239">
                  <a:extLst>
                    <a:ext uri="{9D8B030D-6E8A-4147-A177-3AD203B41FA5}">
                      <a16:colId xmlns:a16="http://schemas.microsoft.com/office/drawing/2014/main" xmlns="" val="4149681935"/>
                    </a:ext>
                  </a:extLst>
                </a:gridCol>
                <a:gridCol w="3061854">
                  <a:extLst>
                    <a:ext uri="{9D8B030D-6E8A-4147-A177-3AD203B41FA5}">
                      <a16:colId xmlns:a16="http://schemas.microsoft.com/office/drawing/2014/main" xmlns="" val="3949583907"/>
                    </a:ext>
                  </a:extLst>
                </a:gridCol>
                <a:gridCol w="4019791">
                  <a:extLst>
                    <a:ext uri="{9D8B030D-6E8A-4147-A177-3AD203B41FA5}">
                      <a16:colId xmlns:a16="http://schemas.microsoft.com/office/drawing/2014/main" xmlns="" val="258461515"/>
                    </a:ext>
                  </a:extLst>
                </a:gridCol>
              </a:tblGrid>
              <a:tr h="370840">
                <a:tc gridSpan="3">
                  <a:txBody>
                    <a:bodyPr/>
                    <a:lstStyle/>
                    <a:p>
                      <a:pPr algn="ctr"/>
                      <a:r>
                        <a:rPr lang="en-US" sz="3200" dirty="0" err="1">
                          <a:solidFill>
                            <a:srgbClr val="FF0000"/>
                          </a:solidFill>
                          <a:latin typeface="Times New Roman" panose="02020603050405020304" pitchFamily="18" charset="0"/>
                          <a:cs typeface="Times New Roman" panose="02020603050405020304" pitchFamily="18" charset="0"/>
                        </a:rPr>
                        <a:t>DỰ</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ÁN</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TRƯỜNG</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HỌC</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XANH</a:t>
                      </a:r>
                      <a:endParaRPr lang="en-US" sz="3200"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4168759683"/>
                  </a:ext>
                </a:extLst>
              </a:tr>
              <a:tr h="370840">
                <a:tc gridSpan="3">
                  <a:txBody>
                    <a:bodyPr/>
                    <a:lstStyle/>
                    <a:p>
                      <a:r>
                        <a:rPr lang="en-US" sz="3200" dirty="0" err="1">
                          <a:latin typeface="Times New Roman" panose="02020603050405020304" pitchFamily="18" charset="0"/>
                          <a:cs typeface="Times New Roman" panose="02020603050405020304" pitchFamily="18" charset="0"/>
                        </a:rPr>
                        <a:t>Bảng</a:t>
                      </a:r>
                      <a:r>
                        <a:rPr lang="en-US" sz="3200" baseline="0" dirty="0">
                          <a:latin typeface="Times New Roman" panose="02020603050405020304" pitchFamily="18" charset="0"/>
                          <a:cs typeface="Times New Roman" panose="02020603050405020304" pitchFamily="18" charset="0"/>
                        </a:rPr>
                        <a:t> 1: </a:t>
                      </a:r>
                      <a:r>
                        <a:rPr lang="en-US" sz="3200" baseline="0" dirty="0" err="1">
                          <a:latin typeface="Times New Roman" panose="02020603050405020304" pitchFamily="18" charset="0"/>
                          <a:cs typeface="Times New Roman" panose="02020603050405020304" pitchFamily="18" charset="0"/>
                        </a:rPr>
                        <a:t>Khảo</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sát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địa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điểm</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trồng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cây</a:t>
                      </a:r>
                      <a:endParaRPr lang="en-US" sz="32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419633788"/>
                  </a:ext>
                </a:extLst>
              </a:tr>
              <a:tr h="370840">
                <a:tc>
                  <a:txBody>
                    <a:bodyPr/>
                    <a:lstStyle/>
                    <a:p>
                      <a:pPr algn="ctr"/>
                      <a:r>
                        <a:rPr lang="en-US" sz="3200" dirty="0" err="1">
                          <a:latin typeface="Times New Roman" panose="02020603050405020304" pitchFamily="18" charset="0"/>
                          <a:cs typeface="Times New Roman" panose="02020603050405020304" pitchFamily="18" charset="0"/>
                        </a:rPr>
                        <a:t>STT</a:t>
                      </a:r>
                      <a:endParaRPr lang="en-US" sz="3200" dirty="0">
                        <a:latin typeface="Times New Roman" panose="02020603050405020304" pitchFamily="18" charset="0"/>
                        <a:cs typeface="Times New Roman" panose="02020603050405020304" pitchFamily="18" charset="0"/>
                      </a:endParaRPr>
                    </a:p>
                  </a:txBody>
                  <a:tcPr marL="91413" marR="91413" marT="45707" marB="45707"/>
                </a:tc>
                <a:tc>
                  <a:txBody>
                    <a:bodyPr/>
                    <a:lstStyle/>
                    <a:p>
                      <a:pPr algn="ctr"/>
                      <a:r>
                        <a:rPr lang="en-US" sz="3200" dirty="0" err="1">
                          <a:latin typeface="Times New Roman" panose="02020603050405020304" pitchFamily="18" charset="0"/>
                          <a:cs typeface="Times New Roman" panose="02020603050405020304" pitchFamily="18" charset="0"/>
                        </a:rPr>
                        <a:t>Địa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điểm</a:t>
                      </a:r>
                      <a:endParaRPr lang="en-US" sz="3200" dirty="0">
                        <a:latin typeface="Times New Roman" panose="02020603050405020304" pitchFamily="18" charset="0"/>
                        <a:cs typeface="Times New Roman" panose="02020603050405020304" pitchFamily="18" charset="0"/>
                      </a:endParaRPr>
                    </a:p>
                  </a:txBody>
                  <a:tcPr marL="91413" marR="91413" marT="45707" marB="45707"/>
                </a:tc>
                <a:tc>
                  <a:txBody>
                    <a:bodyPr/>
                    <a:lstStyle/>
                    <a:p>
                      <a:pPr algn="ctr"/>
                      <a:r>
                        <a:rPr lang="en-US" sz="3200" dirty="0" err="1">
                          <a:latin typeface="Times New Roman" panose="02020603050405020304" pitchFamily="18" charset="0"/>
                          <a:cs typeface="Times New Roman" panose="02020603050405020304" pitchFamily="18" charset="0"/>
                        </a:rPr>
                        <a:t>Loại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cây</a:t>
                      </a:r>
                      <a:endParaRPr lang="en-US" sz="3200" dirty="0">
                        <a:latin typeface="Times New Roman" panose="02020603050405020304" pitchFamily="18" charset="0"/>
                        <a:cs typeface="Times New Roman" panose="02020603050405020304" pitchFamily="18" charset="0"/>
                      </a:endParaRPr>
                    </a:p>
                  </a:txBody>
                  <a:tcPr marL="91413" marR="91413" marT="45707" marB="45707"/>
                </a:tc>
                <a:extLst>
                  <a:ext uri="{0D108BD9-81ED-4DB2-BD59-A6C34878D82A}">
                    <a16:rowId xmlns:a16="http://schemas.microsoft.com/office/drawing/2014/main" xmlns="" val="2284819022"/>
                  </a:ext>
                </a:extLst>
              </a:tr>
              <a:tr h="370840">
                <a:tc>
                  <a:txBody>
                    <a:bodyPr/>
                    <a:lstStyle/>
                    <a:p>
                      <a:r>
                        <a:rPr lang="en-US" sz="3200" dirty="0">
                          <a:latin typeface="Times New Roman" panose="02020603050405020304" pitchFamily="18" charset="0"/>
                          <a:cs typeface="Times New Roman" panose="02020603050405020304" pitchFamily="18" charset="0"/>
                        </a:rPr>
                        <a:t>1</a:t>
                      </a: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Trước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lớp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học</a:t>
                      </a:r>
                      <a:endParaRPr lang="en-US" sz="3200" dirty="0">
                        <a:latin typeface="Times New Roman" panose="02020603050405020304" pitchFamily="18" charset="0"/>
                        <a:cs typeface="Times New Roman" panose="02020603050405020304" pitchFamily="18" charset="0"/>
                      </a:endParaRP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Cây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hoa</a:t>
                      </a:r>
                      <a:endParaRPr lang="en-US" sz="3200" dirty="0">
                        <a:latin typeface="Times New Roman" panose="02020603050405020304" pitchFamily="18" charset="0"/>
                        <a:cs typeface="Times New Roman" panose="02020603050405020304" pitchFamily="18" charset="0"/>
                      </a:endParaRPr>
                    </a:p>
                  </a:txBody>
                  <a:tcPr marL="91413" marR="91413" marT="45707" marB="45707"/>
                </a:tc>
                <a:extLst>
                  <a:ext uri="{0D108BD9-81ED-4DB2-BD59-A6C34878D82A}">
                    <a16:rowId xmlns:a16="http://schemas.microsoft.com/office/drawing/2014/main" xmlns="" val="4016423170"/>
                  </a:ext>
                </a:extLst>
              </a:tr>
              <a:tr h="370840">
                <a:tc>
                  <a:txBody>
                    <a:bodyPr/>
                    <a:lstStyle/>
                    <a:p>
                      <a:r>
                        <a:rPr lang="en-US" sz="3200" dirty="0">
                          <a:latin typeface="Times New Roman" panose="02020603050405020304" pitchFamily="18" charset="0"/>
                          <a:cs typeface="Times New Roman" panose="02020603050405020304" pitchFamily="18" charset="0"/>
                        </a:rPr>
                        <a:t>2</a:t>
                      </a: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Sân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trường</a:t>
                      </a:r>
                      <a:endParaRPr lang="en-US" sz="3200" dirty="0">
                        <a:latin typeface="Times New Roman" panose="02020603050405020304" pitchFamily="18" charset="0"/>
                        <a:cs typeface="Times New Roman" panose="02020603050405020304" pitchFamily="18" charset="0"/>
                      </a:endParaRP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Cây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hoa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cây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bóng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mát</a:t>
                      </a:r>
                      <a:endParaRPr lang="en-US" sz="3200" dirty="0">
                        <a:latin typeface="Times New Roman" panose="02020603050405020304" pitchFamily="18" charset="0"/>
                        <a:cs typeface="Times New Roman" panose="02020603050405020304" pitchFamily="18" charset="0"/>
                      </a:endParaRPr>
                    </a:p>
                  </a:txBody>
                  <a:tcPr marL="91413" marR="91413" marT="45707" marB="45707"/>
                </a:tc>
                <a:extLst>
                  <a:ext uri="{0D108BD9-81ED-4DB2-BD59-A6C34878D82A}">
                    <a16:rowId xmlns:a16="http://schemas.microsoft.com/office/drawing/2014/main" xmlns="" val="2405394034"/>
                  </a:ext>
                </a:extLst>
              </a:tr>
              <a:tr h="370840">
                <a:tc>
                  <a:txBody>
                    <a:bodyPr/>
                    <a:lstStyle/>
                    <a:p>
                      <a:r>
                        <a:rPr lang="en-US" sz="3200" dirty="0">
                          <a:latin typeface="Times New Roman" panose="02020603050405020304" pitchFamily="18" charset="0"/>
                          <a:cs typeface="Times New Roman" panose="02020603050405020304" pitchFamily="18" charset="0"/>
                        </a:rPr>
                        <a:t>3</a:t>
                      </a: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Cổng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trường</a:t>
                      </a:r>
                      <a:endParaRPr lang="en-US" sz="3200" dirty="0">
                        <a:latin typeface="Times New Roman" panose="02020603050405020304" pitchFamily="18" charset="0"/>
                        <a:cs typeface="Times New Roman" panose="02020603050405020304" pitchFamily="18" charset="0"/>
                      </a:endParaRP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Cây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ăn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quả</a:t>
                      </a:r>
                      <a:endParaRPr lang="en-US" sz="3200" dirty="0">
                        <a:latin typeface="Times New Roman" panose="02020603050405020304" pitchFamily="18" charset="0"/>
                        <a:cs typeface="Times New Roman" panose="02020603050405020304" pitchFamily="18" charset="0"/>
                      </a:endParaRPr>
                    </a:p>
                  </a:txBody>
                  <a:tcPr marL="91413" marR="91413" marT="45707" marB="45707"/>
                </a:tc>
                <a:extLst>
                  <a:ext uri="{0D108BD9-81ED-4DB2-BD59-A6C34878D82A}">
                    <a16:rowId xmlns:a16="http://schemas.microsoft.com/office/drawing/2014/main" xmlns="" val="3368025884"/>
                  </a:ext>
                </a:extLst>
              </a:tr>
              <a:tr h="370840">
                <a:tc>
                  <a:txBody>
                    <a:bodyPr/>
                    <a:lstStyle/>
                    <a:p>
                      <a:r>
                        <a:rPr lang="en-US" sz="3200" dirty="0">
                          <a:latin typeface="Times New Roman" panose="02020603050405020304" pitchFamily="18" charset="0"/>
                          <a:cs typeface="Times New Roman" panose="02020603050405020304" pitchFamily="18" charset="0"/>
                        </a:rPr>
                        <a:t>4</a:t>
                      </a: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Đường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liên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thôn</a:t>
                      </a:r>
                      <a:endParaRPr lang="en-US" sz="3200" dirty="0">
                        <a:latin typeface="Times New Roman" panose="02020603050405020304" pitchFamily="18" charset="0"/>
                        <a:cs typeface="Times New Roman" panose="02020603050405020304" pitchFamily="18" charset="0"/>
                      </a:endParaRPr>
                    </a:p>
                  </a:txBody>
                  <a:tcPr marL="91413" marR="91413"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Cây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hoa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cây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bóng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mát</a:t>
                      </a:r>
                      <a:endParaRPr lang="en-US" sz="3200" dirty="0">
                        <a:latin typeface="Times New Roman" panose="02020603050405020304" pitchFamily="18" charset="0"/>
                        <a:cs typeface="Times New Roman" panose="02020603050405020304" pitchFamily="18" charset="0"/>
                      </a:endParaRPr>
                    </a:p>
                  </a:txBody>
                  <a:tcPr marL="91413" marR="91413" marT="45707" marB="45707"/>
                </a:tc>
                <a:extLst>
                  <a:ext uri="{0D108BD9-81ED-4DB2-BD59-A6C34878D82A}">
                    <a16:rowId xmlns:a16="http://schemas.microsoft.com/office/drawing/2014/main" xmlns="" val="3826353112"/>
                  </a:ext>
                </a:extLst>
              </a:tr>
              <a:tr h="370840">
                <a:tc>
                  <a:txBody>
                    <a:bodyPr/>
                    <a:lstStyle/>
                    <a:p>
                      <a:r>
                        <a:rPr lang="en-US" sz="3200" dirty="0">
                          <a:latin typeface="Times New Roman" panose="02020603050405020304" pitchFamily="18" charset="0"/>
                          <a:cs typeface="Times New Roman" panose="02020603050405020304" pitchFamily="18" charset="0"/>
                        </a:rPr>
                        <a:t>5</a:t>
                      </a: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Trước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nhà</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dân</a:t>
                      </a:r>
                      <a:endParaRPr lang="en-US" sz="3200" dirty="0">
                        <a:latin typeface="Times New Roman" panose="02020603050405020304" pitchFamily="18" charset="0"/>
                        <a:cs typeface="Times New Roman" panose="02020603050405020304" pitchFamily="18" charset="0"/>
                      </a:endParaRPr>
                    </a:p>
                  </a:txBody>
                  <a:tcPr marL="91413" marR="91413"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Cây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ăn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quả</a:t>
                      </a:r>
                      <a:endParaRPr lang="en-US" sz="3200" dirty="0">
                        <a:latin typeface="Times New Roman" panose="02020603050405020304" pitchFamily="18" charset="0"/>
                        <a:cs typeface="Times New Roman" panose="02020603050405020304" pitchFamily="18" charset="0"/>
                      </a:endParaRPr>
                    </a:p>
                  </a:txBody>
                  <a:tcPr marL="91413" marR="91413" marT="45707" marB="45707"/>
                </a:tc>
                <a:extLst>
                  <a:ext uri="{0D108BD9-81ED-4DB2-BD59-A6C34878D82A}">
                    <a16:rowId xmlns:a16="http://schemas.microsoft.com/office/drawing/2014/main" xmlns="" val="1172664615"/>
                  </a:ext>
                </a:extLst>
              </a:tr>
            </a:tbl>
          </a:graphicData>
        </a:graphic>
      </p:graphicFrame>
    </p:spTree>
    <p:extLst>
      <p:ext uri="{BB962C8B-B14F-4D97-AF65-F5344CB8AC3E}">
        <p14:creationId xmlns:p14="http://schemas.microsoft.com/office/powerpoint/2010/main" val="4263688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588051302"/>
              </p:ext>
            </p:extLst>
          </p:nvPr>
        </p:nvGraphicFramePr>
        <p:xfrm>
          <a:off x="2216197" y="0"/>
          <a:ext cx="9338494" cy="4632804"/>
        </p:xfrm>
        <a:graphic>
          <a:graphicData uri="http://schemas.openxmlformats.org/drawingml/2006/table">
            <a:tbl>
              <a:tblPr firstRow="1" bandRow="1">
                <a:tableStyleId>{5C22544A-7EE6-4342-B048-85BDC9FD1C3A}</a:tableStyleId>
              </a:tblPr>
              <a:tblGrid>
                <a:gridCol w="1200068">
                  <a:extLst>
                    <a:ext uri="{9D8B030D-6E8A-4147-A177-3AD203B41FA5}">
                      <a16:colId xmlns:a16="http://schemas.microsoft.com/office/drawing/2014/main" xmlns="" val="4149681935"/>
                    </a:ext>
                  </a:extLst>
                </a:gridCol>
                <a:gridCol w="3518769">
                  <a:extLst>
                    <a:ext uri="{9D8B030D-6E8A-4147-A177-3AD203B41FA5}">
                      <a16:colId xmlns:a16="http://schemas.microsoft.com/office/drawing/2014/main" xmlns="" val="3949583907"/>
                    </a:ext>
                  </a:extLst>
                </a:gridCol>
                <a:gridCol w="4619657">
                  <a:extLst>
                    <a:ext uri="{9D8B030D-6E8A-4147-A177-3AD203B41FA5}">
                      <a16:colId xmlns:a16="http://schemas.microsoft.com/office/drawing/2014/main" xmlns="" val="258461515"/>
                    </a:ext>
                  </a:extLst>
                </a:gridCol>
              </a:tblGrid>
              <a:tr h="409396">
                <a:tc gridSpan="3">
                  <a:txBody>
                    <a:bodyPr/>
                    <a:lstStyle/>
                    <a:p>
                      <a:pPr algn="ctr"/>
                      <a:r>
                        <a:rPr lang="en-US" sz="3200" dirty="0" err="1">
                          <a:solidFill>
                            <a:srgbClr val="FF0000"/>
                          </a:solidFill>
                          <a:latin typeface="Times New Roman" panose="02020603050405020304" pitchFamily="18" charset="0"/>
                          <a:cs typeface="Times New Roman" panose="02020603050405020304" pitchFamily="18" charset="0"/>
                        </a:rPr>
                        <a:t>DỰ</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ÁN</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TRƯỜNG</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HỌC</a:t>
                      </a:r>
                      <a:r>
                        <a:rPr lang="en-US" sz="3200" baseline="0" dirty="0">
                          <a:solidFill>
                            <a:srgbClr val="FF0000"/>
                          </a:solidFill>
                          <a:latin typeface="Times New Roman" panose="02020603050405020304" pitchFamily="18" charset="0"/>
                          <a:cs typeface="Times New Roman" panose="02020603050405020304" pitchFamily="18" charset="0"/>
                        </a:rPr>
                        <a:t> </a:t>
                      </a:r>
                      <a:r>
                        <a:rPr lang="en-US" sz="3200" baseline="0" dirty="0" err="1">
                          <a:solidFill>
                            <a:srgbClr val="FF0000"/>
                          </a:solidFill>
                          <a:latin typeface="Times New Roman" panose="02020603050405020304" pitchFamily="18" charset="0"/>
                          <a:cs typeface="Times New Roman" panose="02020603050405020304" pitchFamily="18" charset="0"/>
                        </a:rPr>
                        <a:t>XANH</a:t>
                      </a:r>
                      <a:endParaRPr lang="en-US" sz="3200"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4168759683"/>
                  </a:ext>
                </a:extLst>
              </a:tr>
              <a:tr h="409396">
                <a:tc gridSpan="3">
                  <a:txBody>
                    <a:bodyPr/>
                    <a:lstStyle/>
                    <a:p>
                      <a:r>
                        <a:rPr lang="en-US" sz="3200" dirty="0" err="1">
                          <a:latin typeface="Times New Roman" panose="02020603050405020304" pitchFamily="18" charset="0"/>
                          <a:cs typeface="Times New Roman" panose="02020603050405020304" pitchFamily="18" charset="0"/>
                        </a:rPr>
                        <a:t>Bảng</a:t>
                      </a:r>
                      <a:r>
                        <a:rPr lang="en-US" sz="3200" baseline="0" dirty="0">
                          <a:latin typeface="Times New Roman" panose="02020603050405020304" pitchFamily="18" charset="0"/>
                          <a:cs typeface="Times New Roman" panose="02020603050405020304" pitchFamily="18" charset="0"/>
                        </a:rPr>
                        <a:t> 1: </a:t>
                      </a:r>
                      <a:r>
                        <a:rPr lang="en-US" sz="3200" baseline="0" dirty="0" err="1">
                          <a:latin typeface="Times New Roman" panose="02020603050405020304" pitchFamily="18" charset="0"/>
                          <a:cs typeface="Times New Roman" panose="02020603050405020304" pitchFamily="18" charset="0"/>
                        </a:rPr>
                        <a:t>Khảo</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sát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địa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điểm</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trồng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cây</a:t>
                      </a:r>
                      <a:endParaRPr lang="en-US" sz="32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419633788"/>
                  </a:ext>
                </a:extLst>
              </a:tr>
              <a:tr h="409378">
                <a:tc>
                  <a:txBody>
                    <a:bodyPr/>
                    <a:lstStyle/>
                    <a:p>
                      <a:pPr algn="ctr"/>
                      <a:r>
                        <a:rPr lang="en-US" sz="3200" dirty="0" err="1">
                          <a:latin typeface="Times New Roman" panose="02020603050405020304" pitchFamily="18" charset="0"/>
                          <a:cs typeface="Times New Roman" panose="02020603050405020304" pitchFamily="18" charset="0"/>
                        </a:rPr>
                        <a:t>STT</a:t>
                      </a:r>
                      <a:endParaRPr lang="en-US" sz="3200" dirty="0">
                        <a:latin typeface="Times New Roman" panose="02020603050405020304" pitchFamily="18" charset="0"/>
                        <a:cs typeface="Times New Roman" panose="02020603050405020304" pitchFamily="18" charset="0"/>
                      </a:endParaRPr>
                    </a:p>
                  </a:txBody>
                  <a:tcPr marL="91413" marR="91413" marT="45707" marB="45707"/>
                </a:tc>
                <a:tc>
                  <a:txBody>
                    <a:bodyPr/>
                    <a:lstStyle/>
                    <a:p>
                      <a:pPr algn="ctr"/>
                      <a:r>
                        <a:rPr lang="en-US" sz="3200" dirty="0" err="1">
                          <a:latin typeface="Times New Roman" panose="02020603050405020304" pitchFamily="18" charset="0"/>
                          <a:cs typeface="Times New Roman" panose="02020603050405020304" pitchFamily="18" charset="0"/>
                        </a:rPr>
                        <a:t>Địa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điểm</a:t>
                      </a:r>
                      <a:endParaRPr lang="en-US" sz="3200" dirty="0">
                        <a:latin typeface="Times New Roman" panose="02020603050405020304" pitchFamily="18" charset="0"/>
                        <a:cs typeface="Times New Roman" panose="02020603050405020304" pitchFamily="18" charset="0"/>
                      </a:endParaRPr>
                    </a:p>
                  </a:txBody>
                  <a:tcPr marL="91413" marR="91413" marT="45707" marB="45707"/>
                </a:tc>
                <a:tc>
                  <a:txBody>
                    <a:bodyPr/>
                    <a:lstStyle/>
                    <a:p>
                      <a:pPr algn="ctr"/>
                      <a:r>
                        <a:rPr lang="en-US" sz="3200" dirty="0" err="1">
                          <a:latin typeface="Times New Roman" panose="02020603050405020304" pitchFamily="18" charset="0"/>
                          <a:cs typeface="Times New Roman" panose="02020603050405020304" pitchFamily="18" charset="0"/>
                        </a:rPr>
                        <a:t>Loại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cây</a:t>
                      </a:r>
                      <a:endParaRPr lang="en-US" sz="3200" dirty="0">
                        <a:latin typeface="Times New Roman" panose="02020603050405020304" pitchFamily="18" charset="0"/>
                        <a:cs typeface="Times New Roman" panose="02020603050405020304" pitchFamily="18" charset="0"/>
                      </a:endParaRPr>
                    </a:p>
                  </a:txBody>
                  <a:tcPr marL="91413" marR="91413" marT="45707" marB="45707"/>
                </a:tc>
                <a:extLst>
                  <a:ext uri="{0D108BD9-81ED-4DB2-BD59-A6C34878D82A}">
                    <a16:rowId xmlns:a16="http://schemas.microsoft.com/office/drawing/2014/main" xmlns="" val="2284819022"/>
                  </a:ext>
                </a:extLst>
              </a:tr>
              <a:tr h="409378">
                <a:tc>
                  <a:txBody>
                    <a:bodyPr/>
                    <a:lstStyle/>
                    <a:p>
                      <a:r>
                        <a:rPr lang="en-US" sz="3200" dirty="0">
                          <a:latin typeface="Times New Roman" panose="02020603050405020304" pitchFamily="18" charset="0"/>
                          <a:cs typeface="Times New Roman" panose="02020603050405020304" pitchFamily="18" charset="0"/>
                        </a:rPr>
                        <a:t>1</a:t>
                      </a: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Trước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lớp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học</a:t>
                      </a:r>
                      <a:endParaRPr lang="en-US" sz="3200" dirty="0">
                        <a:latin typeface="Times New Roman" panose="02020603050405020304" pitchFamily="18" charset="0"/>
                        <a:cs typeface="Times New Roman" panose="02020603050405020304" pitchFamily="18" charset="0"/>
                      </a:endParaRP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Cây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hoa</a:t>
                      </a:r>
                      <a:endParaRPr lang="en-US" sz="3200" dirty="0">
                        <a:latin typeface="Times New Roman" panose="02020603050405020304" pitchFamily="18" charset="0"/>
                        <a:cs typeface="Times New Roman" panose="02020603050405020304" pitchFamily="18" charset="0"/>
                      </a:endParaRPr>
                    </a:p>
                  </a:txBody>
                  <a:tcPr marL="91413" marR="91413" marT="45707" marB="45707"/>
                </a:tc>
                <a:extLst>
                  <a:ext uri="{0D108BD9-81ED-4DB2-BD59-A6C34878D82A}">
                    <a16:rowId xmlns:a16="http://schemas.microsoft.com/office/drawing/2014/main" xmlns="" val="4016423170"/>
                  </a:ext>
                </a:extLst>
              </a:tr>
              <a:tr h="409378">
                <a:tc>
                  <a:txBody>
                    <a:bodyPr/>
                    <a:lstStyle/>
                    <a:p>
                      <a:r>
                        <a:rPr lang="en-US" sz="3200" dirty="0">
                          <a:latin typeface="Times New Roman" panose="02020603050405020304" pitchFamily="18" charset="0"/>
                          <a:cs typeface="Times New Roman" panose="02020603050405020304" pitchFamily="18" charset="0"/>
                        </a:rPr>
                        <a:t>2</a:t>
                      </a: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Sân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trường</a:t>
                      </a:r>
                      <a:endParaRPr lang="en-US" sz="3200" dirty="0">
                        <a:latin typeface="Times New Roman" panose="02020603050405020304" pitchFamily="18" charset="0"/>
                        <a:cs typeface="Times New Roman" panose="02020603050405020304" pitchFamily="18" charset="0"/>
                      </a:endParaRP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Cây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hoa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cây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bóng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mát</a:t>
                      </a:r>
                      <a:endParaRPr lang="en-US" sz="3200" dirty="0">
                        <a:latin typeface="Times New Roman" panose="02020603050405020304" pitchFamily="18" charset="0"/>
                        <a:cs typeface="Times New Roman" panose="02020603050405020304" pitchFamily="18" charset="0"/>
                      </a:endParaRPr>
                    </a:p>
                  </a:txBody>
                  <a:tcPr marL="91413" marR="91413" marT="45707" marB="45707"/>
                </a:tc>
                <a:extLst>
                  <a:ext uri="{0D108BD9-81ED-4DB2-BD59-A6C34878D82A}">
                    <a16:rowId xmlns:a16="http://schemas.microsoft.com/office/drawing/2014/main" xmlns="" val="2405394034"/>
                  </a:ext>
                </a:extLst>
              </a:tr>
              <a:tr h="409378">
                <a:tc>
                  <a:txBody>
                    <a:bodyPr/>
                    <a:lstStyle/>
                    <a:p>
                      <a:r>
                        <a:rPr lang="en-US" sz="3200" dirty="0">
                          <a:latin typeface="Times New Roman" panose="02020603050405020304" pitchFamily="18" charset="0"/>
                          <a:cs typeface="Times New Roman" panose="02020603050405020304" pitchFamily="18" charset="0"/>
                        </a:rPr>
                        <a:t>3</a:t>
                      </a: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Cổng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trường</a:t>
                      </a:r>
                      <a:endParaRPr lang="en-US" sz="3200" dirty="0">
                        <a:latin typeface="Times New Roman" panose="02020603050405020304" pitchFamily="18" charset="0"/>
                        <a:cs typeface="Times New Roman" panose="02020603050405020304" pitchFamily="18" charset="0"/>
                      </a:endParaRP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Cây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ăn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quả</a:t>
                      </a:r>
                      <a:endParaRPr lang="en-US" sz="3200" dirty="0">
                        <a:latin typeface="Times New Roman" panose="02020603050405020304" pitchFamily="18" charset="0"/>
                        <a:cs typeface="Times New Roman" panose="02020603050405020304" pitchFamily="18" charset="0"/>
                      </a:endParaRPr>
                    </a:p>
                  </a:txBody>
                  <a:tcPr marL="91413" marR="91413" marT="45707" marB="45707"/>
                </a:tc>
                <a:extLst>
                  <a:ext uri="{0D108BD9-81ED-4DB2-BD59-A6C34878D82A}">
                    <a16:rowId xmlns:a16="http://schemas.microsoft.com/office/drawing/2014/main" xmlns="" val="3368025884"/>
                  </a:ext>
                </a:extLst>
              </a:tr>
              <a:tr h="409378">
                <a:tc>
                  <a:txBody>
                    <a:bodyPr/>
                    <a:lstStyle/>
                    <a:p>
                      <a:r>
                        <a:rPr lang="en-US" sz="3200" dirty="0">
                          <a:latin typeface="Times New Roman" panose="02020603050405020304" pitchFamily="18" charset="0"/>
                          <a:cs typeface="Times New Roman" panose="02020603050405020304" pitchFamily="18" charset="0"/>
                        </a:rPr>
                        <a:t>4</a:t>
                      </a: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Đường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liên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thôn</a:t>
                      </a:r>
                      <a:endParaRPr lang="en-US" sz="3200" dirty="0">
                        <a:latin typeface="Times New Roman" panose="02020603050405020304" pitchFamily="18" charset="0"/>
                        <a:cs typeface="Times New Roman" panose="02020603050405020304" pitchFamily="18" charset="0"/>
                      </a:endParaRPr>
                    </a:p>
                  </a:txBody>
                  <a:tcPr marL="91413" marR="91413"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Cây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hoa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cây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bóng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mát</a:t>
                      </a:r>
                      <a:endParaRPr lang="en-US" sz="3200" dirty="0">
                        <a:latin typeface="Times New Roman" panose="02020603050405020304" pitchFamily="18" charset="0"/>
                        <a:cs typeface="Times New Roman" panose="02020603050405020304" pitchFamily="18" charset="0"/>
                      </a:endParaRPr>
                    </a:p>
                  </a:txBody>
                  <a:tcPr marL="91413" marR="91413" marT="45707" marB="45707"/>
                </a:tc>
                <a:extLst>
                  <a:ext uri="{0D108BD9-81ED-4DB2-BD59-A6C34878D82A}">
                    <a16:rowId xmlns:a16="http://schemas.microsoft.com/office/drawing/2014/main" xmlns="" val="3826353112"/>
                  </a:ext>
                </a:extLst>
              </a:tr>
              <a:tr h="409378">
                <a:tc>
                  <a:txBody>
                    <a:bodyPr/>
                    <a:lstStyle/>
                    <a:p>
                      <a:r>
                        <a:rPr lang="en-US" sz="3200" dirty="0">
                          <a:latin typeface="Times New Roman" panose="02020603050405020304" pitchFamily="18" charset="0"/>
                          <a:cs typeface="Times New Roman" panose="02020603050405020304" pitchFamily="18" charset="0"/>
                        </a:rPr>
                        <a:t>5</a:t>
                      </a:r>
                    </a:p>
                  </a:txBody>
                  <a:tcPr marL="91413" marR="91413" marT="45707" marB="45707"/>
                </a:tc>
                <a:tc>
                  <a:txBody>
                    <a:bodyPr/>
                    <a:lstStyle/>
                    <a:p>
                      <a:r>
                        <a:rPr lang="en-US" sz="3200" dirty="0" err="1">
                          <a:latin typeface="Times New Roman" panose="02020603050405020304" pitchFamily="18" charset="0"/>
                          <a:cs typeface="Times New Roman" panose="02020603050405020304" pitchFamily="18" charset="0"/>
                        </a:rPr>
                        <a:t>Trước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nhà</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dân</a:t>
                      </a:r>
                      <a:endParaRPr lang="en-US" sz="3200" dirty="0">
                        <a:latin typeface="Times New Roman" panose="02020603050405020304" pitchFamily="18" charset="0"/>
                        <a:cs typeface="Times New Roman" panose="02020603050405020304" pitchFamily="18" charset="0"/>
                      </a:endParaRPr>
                    </a:p>
                  </a:txBody>
                  <a:tcPr marL="91413" marR="91413"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Cây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ăn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quả</a:t>
                      </a:r>
                      <a:endParaRPr lang="en-US" sz="3200" dirty="0">
                        <a:latin typeface="Times New Roman" panose="02020603050405020304" pitchFamily="18" charset="0"/>
                        <a:cs typeface="Times New Roman" panose="02020603050405020304" pitchFamily="18" charset="0"/>
                      </a:endParaRPr>
                    </a:p>
                  </a:txBody>
                  <a:tcPr marL="91413" marR="91413" marT="45707" marB="45707"/>
                </a:tc>
                <a:extLst>
                  <a:ext uri="{0D108BD9-81ED-4DB2-BD59-A6C34878D82A}">
                    <a16:rowId xmlns:a16="http://schemas.microsoft.com/office/drawing/2014/main" xmlns="" val="1172664615"/>
                  </a:ext>
                </a:extLst>
              </a:tr>
            </a:tbl>
          </a:graphicData>
        </a:graphic>
      </p:graphicFrame>
      <p:sp>
        <p:nvSpPr>
          <p:cNvPr id="9" name="Rounded Rectangle 8"/>
          <p:cNvSpPr/>
          <p:nvPr/>
        </p:nvSpPr>
        <p:spPr>
          <a:xfrm>
            <a:off x="639352" y="4964389"/>
            <a:ext cx="11430000" cy="189361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Bef>
                <a:spcPts val="300"/>
              </a:spcBef>
              <a:spcAft>
                <a:spcPts val="300"/>
              </a:spcAft>
            </a:pPr>
            <a:r>
              <a:rPr lang="vi-VN"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 dự án, em cần tính toán rất nhiều</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chi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p>
          <a:p>
            <a:pPr algn="just"/>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a:t>
            </a:r>
            <a:r>
              <a:rPr lang="vi-VN"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ác phép toán: cộng, trừ, nhân, chia, </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800" dirty="0">
              <a:solidFill>
                <a:schemeClr val="tx1"/>
              </a:solidFill>
              <a:latin typeface="Times New Roman" panose="02020603050405020304" pitchFamily="18" charset="0"/>
              <a:cs typeface="Times New Roman" panose="02020603050405020304" pitchFamily="18" charset="0"/>
              <a:sym typeface="Arial"/>
            </a:endParaRPr>
          </a:p>
          <a:p>
            <a:pPr algn="ctr"/>
            <a:endParaRPr lang="en-US" dirty="0"/>
          </a:p>
        </p:txBody>
      </p:sp>
    </p:spTree>
    <p:extLst>
      <p:ext uri="{BB962C8B-B14F-4D97-AF65-F5344CB8AC3E}">
        <p14:creationId xmlns:p14="http://schemas.microsoft.com/office/powerpoint/2010/main" val="4196135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helf, colorful&#10;&#10;Description automatically generated">
            <a:extLst>
              <a:ext uri="{FF2B5EF4-FFF2-40B4-BE49-F238E27FC236}">
                <a16:creationId xmlns:a16="http://schemas.microsoft.com/office/drawing/2014/main" xmlns="" id="{5032EEA0-8657-499F-B8E8-9FDF8603B1FC}"/>
              </a:ext>
            </a:extLst>
          </p:cNvPr>
          <p:cNvPicPr>
            <a:picLocks noChangeAspect="1"/>
          </p:cNvPicPr>
          <p:nvPr/>
        </p:nvPicPr>
        <p:blipFill rotWithShape="1">
          <a:blip r:embed="rId2">
            <a:extLst>
              <a:ext uri="{28A0092B-C50C-407E-A947-70E740481C1C}">
                <a14:useLocalDpi xmlns:a14="http://schemas.microsoft.com/office/drawing/2010/main" val="0"/>
              </a:ext>
            </a:extLst>
          </a:blip>
          <a:srcRect t="8442" r="1" b="3669"/>
          <a:stretch/>
        </p:blipFill>
        <p:spPr>
          <a:xfrm>
            <a:off x="73891" y="147782"/>
            <a:ext cx="11582400" cy="6412496"/>
          </a:xfrm>
          <a:prstGeom prst="rect">
            <a:avLst/>
          </a:prstGeom>
          <a:ln w="28575">
            <a:solidFill>
              <a:schemeClr val="bg1"/>
            </a:solidFill>
          </a:ln>
        </p:spPr>
      </p:pic>
      <p:sp>
        <p:nvSpPr>
          <p:cNvPr id="2" name="TextBox 1"/>
          <p:cNvSpPr txBox="1"/>
          <p:nvPr/>
        </p:nvSpPr>
        <p:spPr>
          <a:xfrm>
            <a:off x="2373745" y="1671782"/>
            <a:ext cx="7195128" cy="2046714"/>
          </a:xfrm>
          <a:prstGeom prst="rect">
            <a:avLst/>
          </a:prstGeom>
          <a:noFill/>
        </p:spPr>
        <p:txBody>
          <a:bodyPr wrap="square" rtlCol="0">
            <a:spAutoFit/>
          </a:bodyPr>
          <a:lstStyle/>
          <a:p>
            <a:pPr algn="ctr">
              <a:lnSpc>
                <a:spcPct val="150000"/>
              </a:lnSpc>
            </a:pPr>
            <a:r>
              <a:rPr lang="en-US" sz="3600" b="1" dirty="0" err="1" smtClean="0">
                <a:solidFill>
                  <a:schemeClr val="bg1"/>
                </a:solidFill>
                <a:latin typeface="Times New Roman" panose="02020603050405020304" pitchFamily="18" charset="0"/>
                <a:cs typeface="Times New Roman" panose="02020603050405020304" pitchFamily="18" charset="0"/>
              </a:rPr>
              <a:t>Tiết</a:t>
            </a:r>
            <a:r>
              <a:rPr lang="en-US" sz="3600" b="1" dirty="0" smtClean="0">
                <a:solidFill>
                  <a:schemeClr val="bg1"/>
                </a:solidFill>
                <a:latin typeface="Times New Roman" panose="02020603050405020304" pitchFamily="18" charset="0"/>
                <a:cs typeface="Times New Roman" panose="02020603050405020304" pitchFamily="18" charset="0"/>
              </a:rPr>
              <a:t> 12 - </a:t>
            </a:r>
            <a:r>
              <a:rPr lang="en-US" sz="3600" b="1" dirty="0" err="1" smtClean="0">
                <a:solidFill>
                  <a:schemeClr val="bg1"/>
                </a:solidFill>
                <a:latin typeface="Times New Roman" panose="02020603050405020304" pitchFamily="18" charset="0"/>
                <a:cs typeface="Times New Roman" panose="02020603050405020304" pitchFamily="18" charset="0"/>
              </a:rPr>
              <a:t>Bài</a:t>
            </a:r>
            <a:r>
              <a:rPr lang="en-US" sz="3600" b="1" dirty="0" smtClean="0">
                <a:solidFill>
                  <a:schemeClr val="bg1"/>
                </a:solidFill>
                <a:latin typeface="Times New Roman" panose="02020603050405020304" pitchFamily="18" charset="0"/>
                <a:cs typeface="Times New Roman" panose="02020603050405020304" pitchFamily="18" charset="0"/>
              </a:rPr>
              <a:t> 7: TÍNH TOÁN TỰ ĐỘNG TRÊN BẢNG TÍNH</a:t>
            </a:r>
            <a:endParaRPr lang="en-US" sz="3600" b="1" dirty="0">
              <a:solidFill>
                <a:schemeClr val="bg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67010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23" name="Google Shape;123;p2"/>
          <p:cNvSpPr/>
          <p:nvPr/>
        </p:nvSpPr>
        <p:spPr>
          <a:xfrm>
            <a:off x="0" y="2260399"/>
            <a:ext cx="3190545" cy="2514768"/>
          </a:xfrm>
          <a:prstGeom prst="ellipse">
            <a:avLst/>
          </a:prstGeom>
          <a:solidFill>
            <a:srgbClr val="7030A0"/>
          </a:solidFill>
          <a:ln w="28575"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algn="ctr"/>
            <a:r>
              <a:rPr lang="en-US" altLang="zh-CN" sz="3198" b="1" dirty="0">
                <a:solidFill>
                  <a:schemeClr val="bg1"/>
                </a:solidFill>
                <a:latin typeface="Times New Roman" pitchFamily="18" charset="0"/>
                <a:cs typeface="Times New Roman" pitchFamily="18" charset="0"/>
                <a:sym typeface="Arial"/>
              </a:rPr>
              <a:t>NỘI DUNG</a:t>
            </a:r>
            <a:endParaRPr sz="3198" dirty="0">
              <a:solidFill>
                <a:schemeClr val="bg1"/>
              </a:solidFill>
              <a:latin typeface="Times New Roman" pitchFamily="18" charset="0"/>
              <a:cs typeface="Times New Roman" pitchFamily="18" charset="0"/>
            </a:endParaRPr>
          </a:p>
        </p:txBody>
      </p:sp>
      <p:sp>
        <p:nvSpPr>
          <p:cNvPr id="115" name="Google Shape;115;p2">
            <a:hlinkClick r:id="rId3" action="ppaction://hlinksldjump"/>
          </p:cNvPr>
          <p:cNvSpPr/>
          <p:nvPr/>
        </p:nvSpPr>
        <p:spPr>
          <a:xfrm>
            <a:off x="4062941" y="1982463"/>
            <a:ext cx="7740897" cy="522900"/>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pPr lvl="0"/>
            <a:r>
              <a:rPr lang="en-US" altLang="zh-CN" sz="3398" b="1" dirty="0" err="1" smtClean="0">
                <a:solidFill>
                  <a:srgbClr val="081DE8"/>
                </a:solidFill>
                <a:latin typeface="Times New Roman" pitchFamily="18" charset="0"/>
                <a:ea typeface="Microsoft Yahei"/>
                <a:cs typeface="Times New Roman" pitchFamily="18" charset="0"/>
                <a:sym typeface="Microsoft Yahei"/>
              </a:rPr>
              <a:t>Kiểu</a:t>
            </a:r>
            <a:r>
              <a:rPr lang="en-US" altLang="zh-CN" sz="3398" b="1" dirty="0" smtClean="0">
                <a:solidFill>
                  <a:srgbClr val="081DE8"/>
                </a:solidFill>
                <a:latin typeface="Times New Roman" pitchFamily="18" charset="0"/>
                <a:ea typeface="Microsoft Yahei"/>
                <a:cs typeface="Times New Roman" pitchFamily="18" charset="0"/>
                <a:sym typeface="Microsoft Yahei"/>
              </a:rPr>
              <a:t> </a:t>
            </a:r>
            <a:r>
              <a:rPr lang="en-US" altLang="zh-CN" sz="3398" b="1" dirty="0" err="1" smtClean="0">
                <a:solidFill>
                  <a:srgbClr val="081DE8"/>
                </a:solidFill>
                <a:latin typeface="Times New Roman" pitchFamily="18" charset="0"/>
                <a:ea typeface="Microsoft Yahei"/>
                <a:cs typeface="Times New Roman" pitchFamily="18" charset="0"/>
                <a:sym typeface="Microsoft Yahei"/>
              </a:rPr>
              <a:t>dữ</a:t>
            </a:r>
            <a:r>
              <a:rPr lang="en-US" altLang="zh-CN" sz="3398" b="1" dirty="0" smtClean="0">
                <a:solidFill>
                  <a:srgbClr val="081DE8"/>
                </a:solidFill>
                <a:latin typeface="Times New Roman" pitchFamily="18" charset="0"/>
                <a:ea typeface="Microsoft Yahei"/>
                <a:cs typeface="Times New Roman" pitchFamily="18" charset="0"/>
                <a:sym typeface="Microsoft Yahei"/>
              </a:rPr>
              <a:t> </a:t>
            </a:r>
            <a:r>
              <a:rPr lang="en-US" altLang="zh-CN" sz="3398" b="1" dirty="0" err="1" smtClean="0">
                <a:solidFill>
                  <a:srgbClr val="081DE8"/>
                </a:solidFill>
                <a:latin typeface="Times New Roman" pitchFamily="18" charset="0"/>
                <a:ea typeface="Microsoft Yahei"/>
                <a:cs typeface="Times New Roman" pitchFamily="18" charset="0"/>
                <a:sym typeface="Microsoft Yahei"/>
              </a:rPr>
              <a:t>liệu</a:t>
            </a:r>
            <a:r>
              <a:rPr lang="en-US" altLang="zh-CN" sz="3398" b="1" dirty="0" smtClean="0">
                <a:solidFill>
                  <a:srgbClr val="081DE8"/>
                </a:solidFill>
                <a:latin typeface="Times New Roman" pitchFamily="18" charset="0"/>
                <a:ea typeface="Microsoft Yahei"/>
                <a:cs typeface="Times New Roman" pitchFamily="18" charset="0"/>
                <a:sym typeface="Microsoft Yahei"/>
              </a:rPr>
              <a:t> </a:t>
            </a:r>
            <a:r>
              <a:rPr lang="en-US" altLang="zh-CN" sz="3398" b="1" dirty="0" err="1" smtClean="0">
                <a:solidFill>
                  <a:srgbClr val="081DE8"/>
                </a:solidFill>
                <a:latin typeface="Times New Roman" pitchFamily="18" charset="0"/>
                <a:ea typeface="Microsoft Yahei"/>
                <a:cs typeface="Times New Roman" pitchFamily="18" charset="0"/>
                <a:sym typeface="Microsoft Yahei"/>
              </a:rPr>
              <a:t>trên</a:t>
            </a:r>
            <a:r>
              <a:rPr lang="en-US" altLang="zh-CN" sz="3398" b="1" dirty="0" smtClean="0">
                <a:solidFill>
                  <a:srgbClr val="081DE8"/>
                </a:solidFill>
                <a:latin typeface="Times New Roman" pitchFamily="18" charset="0"/>
                <a:ea typeface="Microsoft Yahei"/>
                <a:cs typeface="Times New Roman" pitchFamily="18" charset="0"/>
                <a:sym typeface="Microsoft Yahei"/>
              </a:rPr>
              <a:t> </a:t>
            </a:r>
            <a:r>
              <a:rPr lang="en-US" altLang="zh-CN" sz="3398" b="1" dirty="0" err="1" smtClean="0">
                <a:solidFill>
                  <a:srgbClr val="081DE8"/>
                </a:solidFill>
                <a:latin typeface="Times New Roman" pitchFamily="18" charset="0"/>
                <a:ea typeface="Microsoft Yahei"/>
                <a:cs typeface="Times New Roman" pitchFamily="18" charset="0"/>
                <a:sym typeface="Microsoft Yahei"/>
              </a:rPr>
              <a:t>bảng</a:t>
            </a:r>
            <a:r>
              <a:rPr lang="en-US" altLang="zh-CN" sz="3398" b="1" dirty="0" smtClean="0">
                <a:solidFill>
                  <a:srgbClr val="081DE8"/>
                </a:solidFill>
                <a:latin typeface="Times New Roman" pitchFamily="18" charset="0"/>
                <a:ea typeface="Microsoft Yahei"/>
                <a:cs typeface="Times New Roman" pitchFamily="18" charset="0"/>
                <a:sym typeface="Microsoft Yahei"/>
              </a:rPr>
              <a:t> </a:t>
            </a:r>
            <a:r>
              <a:rPr lang="vi-VN" altLang="zh-CN" sz="3398" b="1" dirty="0" smtClean="0">
                <a:solidFill>
                  <a:srgbClr val="081DE8"/>
                </a:solidFill>
                <a:latin typeface="Times New Roman" pitchFamily="18" charset="0"/>
                <a:ea typeface="Microsoft Yahei"/>
                <a:cs typeface="Times New Roman" pitchFamily="18" charset="0"/>
                <a:sym typeface="Microsoft Yahei"/>
              </a:rPr>
              <a:t>tính </a:t>
            </a:r>
            <a:endParaRPr sz="3398" b="1" dirty="0">
              <a:solidFill>
                <a:srgbClr val="081DE8"/>
              </a:solidFill>
              <a:latin typeface="Times New Roman" pitchFamily="18" charset="0"/>
              <a:ea typeface="Microsoft Yahei"/>
              <a:cs typeface="Times New Roman" pitchFamily="18" charset="0"/>
              <a:sym typeface="Microsoft Yahei"/>
            </a:endParaRPr>
          </a:p>
        </p:txBody>
      </p:sp>
      <p:sp>
        <p:nvSpPr>
          <p:cNvPr id="116" name="Google Shape;116;p2">
            <a:hlinkClick r:id="rId4" action="ppaction://hlinksldjump"/>
          </p:cNvPr>
          <p:cNvSpPr/>
          <p:nvPr/>
        </p:nvSpPr>
        <p:spPr>
          <a:xfrm>
            <a:off x="4062941" y="2715876"/>
            <a:ext cx="6320418" cy="522900"/>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pPr lvl="0"/>
            <a:r>
              <a:rPr lang="en-US" altLang="zh-CN" sz="3398" b="1" dirty="0" err="1" smtClean="0">
                <a:solidFill>
                  <a:srgbClr val="081DE8"/>
                </a:solidFill>
                <a:latin typeface="Times New Roman" pitchFamily="18" charset="0"/>
                <a:ea typeface="Microsoft Yahei"/>
                <a:cs typeface="Times New Roman" pitchFamily="18" charset="0"/>
                <a:sym typeface="Microsoft Yahei"/>
              </a:rPr>
              <a:t>Công</a:t>
            </a:r>
            <a:r>
              <a:rPr lang="en-US" altLang="zh-CN" sz="3398" b="1" dirty="0" smtClean="0">
                <a:solidFill>
                  <a:srgbClr val="081DE8"/>
                </a:solidFill>
                <a:latin typeface="Times New Roman" pitchFamily="18" charset="0"/>
                <a:ea typeface="Microsoft Yahei"/>
                <a:cs typeface="Times New Roman" pitchFamily="18" charset="0"/>
                <a:sym typeface="Microsoft Yahei"/>
              </a:rPr>
              <a:t> </a:t>
            </a:r>
            <a:r>
              <a:rPr lang="en-US" altLang="zh-CN" sz="3398" b="1" dirty="0" err="1" smtClean="0">
                <a:solidFill>
                  <a:srgbClr val="081DE8"/>
                </a:solidFill>
                <a:latin typeface="Times New Roman" pitchFamily="18" charset="0"/>
                <a:ea typeface="Microsoft Yahei"/>
                <a:cs typeface="Times New Roman" pitchFamily="18" charset="0"/>
                <a:sym typeface="Microsoft Yahei"/>
              </a:rPr>
              <a:t>thức</a:t>
            </a:r>
            <a:r>
              <a:rPr lang="en-US" altLang="zh-CN" sz="3398" b="1" dirty="0" smtClean="0">
                <a:solidFill>
                  <a:srgbClr val="081DE8"/>
                </a:solidFill>
                <a:latin typeface="Times New Roman" pitchFamily="18" charset="0"/>
                <a:ea typeface="Microsoft Yahei"/>
                <a:cs typeface="Times New Roman" pitchFamily="18" charset="0"/>
                <a:sym typeface="Microsoft Yahei"/>
              </a:rPr>
              <a:t> </a:t>
            </a:r>
            <a:r>
              <a:rPr lang="en-US" altLang="zh-CN" sz="3398" b="1" dirty="0" err="1" smtClean="0">
                <a:solidFill>
                  <a:srgbClr val="081DE8"/>
                </a:solidFill>
                <a:latin typeface="Times New Roman" pitchFamily="18" charset="0"/>
                <a:ea typeface="Microsoft Yahei"/>
                <a:cs typeface="Times New Roman" pitchFamily="18" charset="0"/>
                <a:sym typeface="Microsoft Yahei"/>
              </a:rPr>
              <a:t>trong</a:t>
            </a:r>
            <a:r>
              <a:rPr lang="en-US" altLang="zh-CN" sz="3398" b="1" dirty="0" smtClean="0">
                <a:solidFill>
                  <a:srgbClr val="081DE8"/>
                </a:solidFill>
                <a:latin typeface="Times New Roman" pitchFamily="18" charset="0"/>
                <a:ea typeface="Microsoft Yahei"/>
                <a:cs typeface="Times New Roman" pitchFamily="18" charset="0"/>
                <a:sym typeface="Microsoft Yahei"/>
              </a:rPr>
              <a:t> </a:t>
            </a:r>
            <a:r>
              <a:rPr lang="en-US" altLang="zh-CN" sz="3398" b="1" dirty="0" err="1" smtClean="0">
                <a:solidFill>
                  <a:srgbClr val="081DE8"/>
                </a:solidFill>
                <a:latin typeface="Times New Roman" pitchFamily="18" charset="0"/>
                <a:ea typeface="Microsoft Yahei"/>
                <a:cs typeface="Times New Roman" pitchFamily="18" charset="0"/>
                <a:sym typeface="Microsoft Yahei"/>
              </a:rPr>
              <a:t>bảng</a:t>
            </a:r>
            <a:r>
              <a:rPr lang="en-US" altLang="zh-CN" sz="3398" b="1" dirty="0" smtClean="0">
                <a:solidFill>
                  <a:srgbClr val="081DE8"/>
                </a:solidFill>
                <a:latin typeface="Times New Roman" pitchFamily="18" charset="0"/>
                <a:ea typeface="Microsoft Yahei"/>
                <a:cs typeface="Times New Roman" pitchFamily="18" charset="0"/>
                <a:sym typeface="Microsoft Yahei"/>
              </a:rPr>
              <a:t> </a:t>
            </a:r>
            <a:r>
              <a:rPr lang="en-US" altLang="zh-CN" sz="3398" b="1" dirty="0" err="1" smtClean="0">
                <a:solidFill>
                  <a:srgbClr val="081DE8"/>
                </a:solidFill>
                <a:latin typeface="Times New Roman" pitchFamily="18" charset="0"/>
                <a:ea typeface="Microsoft Yahei"/>
                <a:cs typeface="Times New Roman" pitchFamily="18" charset="0"/>
                <a:sym typeface="Microsoft Yahei"/>
              </a:rPr>
              <a:t>tính</a:t>
            </a:r>
            <a:endParaRPr sz="3398" b="1" dirty="0">
              <a:solidFill>
                <a:srgbClr val="081DE8"/>
              </a:solidFill>
              <a:latin typeface="Times New Roman" pitchFamily="18" charset="0"/>
              <a:ea typeface="Microsoft Yahei"/>
              <a:cs typeface="Times New Roman" pitchFamily="18" charset="0"/>
              <a:sym typeface="Microsoft Yahei"/>
            </a:endParaRPr>
          </a:p>
        </p:txBody>
      </p:sp>
      <p:sp>
        <p:nvSpPr>
          <p:cNvPr id="117" name="Google Shape;117;p2"/>
          <p:cNvSpPr/>
          <p:nvPr/>
        </p:nvSpPr>
        <p:spPr>
          <a:xfrm>
            <a:off x="3974255" y="3395041"/>
            <a:ext cx="8214570" cy="522900"/>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pPr lvl="0"/>
            <a:r>
              <a:rPr lang="en-US" altLang="zh-CN" sz="3398" b="1" dirty="0" smtClean="0">
                <a:solidFill>
                  <a:srgbClr val="081DE8"/>
                </a:solidFill>
                <a:latin typeface="Times New Roman" pitchFamily="18" charset="0"/>
                <a:ea typeface="Microsoft Yahei"/>
                <a:cs typeface="Times New Roman" pitchFamily="18" charset="0"/>
                <a:sym typeface="Microsoft Yahei"/>
              </a:rPr>
              <a:t>Sao </a:t>
            </a:r>
            <a:r>
              <a:rPr lang="en-US" altLang="zh-CN" sz="3398" b="1" dirty="0" err="1" smtClean="0">
                <a:solidFill>
                  <a:srgbClr val="081DE8"/>
                </a:solidFill>
                <a:latin typeface="Times New Roman" pitchFamily="18" charset="0"/>
                <a:ea typeface="Microsoft Yahei"/>
                <a:cs typeface="Times New Roman" pitchFamily="18" charset="0"/>
                <a:sym typeface="Microsoft Yahei"/>
              </a:rPr>
              <a:t>chép</a:t>
            </a:r>
            <a:r>
              <a:rPr lang="en-US" altLang="zh-CN" sz="3398" b="1" dirty="0" smtClean="0">
                <a:solidFill>
                  <a:srgbClr val="081DE8"/>
                </a:solidFill>
                <a:latin typeface="Times New Roman" pitchFamily="18" charset="0"/>
                <a:ea typeface="Microsoft Yahei"/>
                <a:cs typeface="Times New Roman" pitchFamily="18" charset="0"/>
                <a:sym typeface="Microsoft Yahei"/>
              </a:rPr>
              <a:t> ô </a:t>
            </a:r>
            <a:r>
              <a:rPr lang="en-US" altLang="zh-CN" sz="3398" b="1" dirty="0" err="1" smtClean="0">
                <a:solidFill>
                  <a:srgbClr val="081DE8"/>
                </a:solidFill>
                <a:latin typeface="Times New Roman" pitchFamily="18" charset="0"/>
                <a:ea typeface="Microsoft Yahei"/>
                <a:cs typeface="Times New Roman" pitchFamily="18" charset="0"/>
                <a:sym typeface="Microsoft Yahei"/>
              </a:rPr>
              <a:t>tính</a:t>
            </a:r>
            <a:r>
              <a:rPr lang="en-US" altLang="zh-CN" sz="3398" b="1" dirty="0" smtClean="0">
                <a:solidFill>
                  <a:srgbClr val="081DE8"/>
                </a:solidFill>
                <a:latin typeface="Times New Roman" pitchFamily="18" charset="0"/>
                <a:ea typeface="Microsoft Yahei"/>
                <a:cs typeface="Times New Roman" pitchFamily="18" charset="0"/>
                <a:sym typeface="Microsoft Yahei"/>
              </a:rPr>
              <a:t> </a:t>
            </a:r>
            <a:r>
              <a:rPr lang="en-US" altLang="zh-CN" sz="3398" b="1" dirty="0" err="1" smtClean="0">
                <a:solidFill>
                  <a:srgbClr val="081DE8"/>
                </a:solidFill>
                <a:latin typeface="Times New Roman" pitchFamily="18" charset="0"/>
                <a:ea typeface="Microsoft Yahei"/>
                <a:cs typeface="Times New Roman" pitchFamily="18" charset="0"/>
                <a:sym typeface="Microsoft Yahei"/>
              </a:rPr>
              <a:t>chứa</a:t>
            </a:r>
            <a:r>
              <a:rPr lang="en-US" altLang="zh-CN" sz="3398" b="1" dirty="0" smtClean="0">
                <a:solidFill>
                  <a:srgbClr val="081DE8"/>
                </a:solidFill>
                <a:latin typeface="Times New Roman" pitchFamily="18" charset="0"/>
                <a:ea typeface="Microsoft Yahei"/>
                <a:cs typeface="Times New Roman" pitchFamily="18" charset="0"/>
                <a:sym typeface="Microsoft Yahei"/>
              </a:rPr>
              <a:t> </a:t>
            </a:r>
            <a:r>
              <a:rPr lang="en-US" altLang="zh-CN" sz="3398" b="1" dirty="0" err="1" smtClean="0">
                <a:solidFill>
                  <a:srgbClr val="081DE8"/>
                </a:solidFill>
                <a:latin typeface="Times New Roman" pitchFamily="18" charset="0"/>
                <a:ea typeface="Microsoft Yahei"/>
                <a:cs typeface="Times New Roman" pitchFamily="18" charset="0"/>
                <a:sym typeface="Microsoft Yahei"/>
              </a:rPr>
              <a:t>công</a:t>
            </a:r>
            <a:r>
              <a:rPr lang="en-US" altLang="zh-CN" sz="3398" b="1" dirty="0" smtClean="0">
                <a:solidFill>
                  <a:srgbClr val="081DE8"/>
                </a:solidFill>
                <a:latin typeface="Times New Roman" pitchFamily="18" charset="0"/>
                <a:ea typeface="Microsoft Yahei"/>
                <a:cs typeface="Times New Roman" pitchFamily="18" charset="0"/>
                <a:sym typeface="Microsoft Yahei"/>
              </a:rPr>
              <a:t> </a:t>
            </a:r>
            <a:r>
              <a:rPr lang="en-US" altLang="zh-CN" sz="3398" b="1" dirty="0" err="1" smtClean="0">
                <a:solidFill>
                  <a:srgbClr val="081DE8"/>
                </a:solidFill>
                <a:latin typeface="Times New Roman" pitchFamily="18" charset="0"/>
                <a:ea typeface="Microsoft Yahei"/>
                <a:cs typeface="Times New Roman" pitchFamily="18" charset="0"/>
                <a:sym typeface="Microsoft Yahei"/>
              </a:rPr>
              <a:t>thức</a:t>
            </a:r>
            <a:endParaRPr lang="en-US" altLang="zh-CN" sz="3398" b="1" dirty="0" smtClean="0">
              <a:solidFill>
                <a:srgbClr val="081DE8"/>
              </a:solidFill>
              <a:latin typeface="Times New Roman" pitchFamily="18" charset="0"/>
              <a:ea typeface="Microsoft Yahei"/>
              <a:cs typeface="Times New Roman" pitchFamily="18" charset="0"/>
              <a:sym typeface="Microsoft Yahei"/>
            </a:endParaRPr>
          </a:p>
        </p:txBody>
      </p:sp>
      <p:sp>
        <p:nvSpPr>
          <p:cNvPr id="119" name="Google Shape;119;p2"/>
          <p:cNvSpPr/>
          <p:nvPr/>
        </p:nvSpPr>
        <p:spPr>
          <a:xfrm>
            <a:off x="2855971" y="1967038"/>
            <a:ext cx="1734913" cy="543534"/>
          </a:xfrm>
          <a:prstGeom prst="rect">
            <a:avLst/>
          </a:prstGeom>
          <a:noFill/>
          <a:ln>
            <a:noFill/>
          </a:ln>
        </p:spPr>
        <p:txBody>
          <a:bodyPr spcFirstLastPara="1" wrap="square" lIns="91380" tIns="45677" rIns="91380" bIns="45677" anchor="ctr" anchorCtr="0">
            <a:noAutofit/>
          </a:bodyPr>
          <a:lstStyle/>
          <a:p>
            <a:pPr algn="ctr"/>
            <a:r>
              <a:rPr lang="en-US" altLang="zh-CN" sz="3598" b="1" dirty="0">
                <a:solidFill>
                  <a:srgbClr val="081DE8"/>
                </a:solidFill>
                <a:latin typeface="Times New Roman" pitchFamily="18" charset="0"/>
                <a:ea typeface="Microsoft Yahei"/>
                <a:cs typeface="Times New Roman" pitchFamily="18" charset="0"/>
                <a:sym typeface="Microsoft Yahei"/>
              </a:rPr>
              <a:t>1.</a:t>
            </a:r>
            <a:endParaRPr sz="3598" b="1" dirty="0">
              <a:solidFill>
                <a:srgbClr val="081DE8"/>
              </a:solidFill>
              <a:latin typeface="Times New Roman" pitchFamily="18" charset="0"/>
              <a:ea typeface="Microsoft Yahei"/>
              <a:cs typeface="Times New Roman" pitchFamily="18" charset="0"/>
              <a:sym typeface="Microsoft Yahei"/>
            </a:endParaRPr>
          </a:p>
        </p:txBody>
      </p:sp>
      <p:sp>
        <p:nvSpPr>
          <p:cNvPr id="120" name="Google Shape;120;p2"/>
          <p:cNvSpPr/>
          <p:nvPr/>
        </p:nvSpPr>
        <p:spPr>
          <a:xfrm>
            <a:off x="2855971" y="2650705"/>
            <a:ext cx="1746825" cy="593019"/>
          </a:xfrm>
          <a:prstGeom prst="rect">
            <a:avLst/>
          </a:prstGeom>
          <a:noFill/>
          <a:ln>
            <a:noFill/>
          </a:ln>
        </p:spPr>
        <p:txBody>
          <a:bodyPr spcFirstLastPara="1" wrap="square" lIns="91380" tIns="45677" rIns="91380" bIns="45677" anchor="ctr" anchorCtr="0">
            <a:noAutofit/>
          </a:bodyPr>
          <a:lstStyle/>
          <a:p>
            <a:pPr algn="ctr"/>
            <a:r>
              <a:rPr lang="en-US" altLang="zh-CN" sz="3598" b="1" dirty="0">
                <a:solidFill>
                  <a:srgbClr val="081DE8"/>
                </a:solidFill>
                <a:latin typeface="Times New Roman" pitchFamily="18" charset="0"/>
                <a:ea typeface="Microsoft Yahei"/>
                <a:cs typeface="Times New Roman" pitchFamily="18" charset="0"/>
                <a:sym typeface="Microsoft Yahei"/>
              </a:rPr>
              <a:t>2.</a:t>
            </a:r>
            <a:endParaRPr sz="3598" b="1" dirty="0">
              <a:solidFill>
                <a:srgbClr val="081DE8"/>
              </a:solidFill>
              <a:latin typeface="Times New Roman" pitchFamily="18" charset="0"/>
              <a:ea typeface="Microsoft Yahei"/>
              <a:cs typeface="Times New Roman" pitchFamily="18" charset="0"/>
              <a:sym typeface="Microsoft Yahei"/>
            </a:endParaRPr>
          </a:p>
        </p:txBody>
      </p:sp>
      <p:sp>
        <p:nvSpPr>
          <p:cNvPr id="121" name="Google Shape;121;p2"/>
          <p:cNvSpPr/>
          <p:nvPr/>
        </p:nvSpPr>
        <p:spPr>
          <a:xfrm>
            <a:off x="2855970" y="3303947"/>
            <a:ext cx="1746825" cy="593019"/>
          </a:xfrm>
          <a:prstGeom prst="rect">
            <a:avLst/>
          </a:prstGeom>
          <a:noFill/>
          <a:ln>
            <a:noFill/>
          </a:ln>
        </p:spPr>
        <p:txBody>
          <a:bodyPr spcFirstLastPara="1" wrap="square" lIns="91380" tIns="45677" rIns="91380" bIns="45677" anchor="ctr" anchorCtr="0">
            <a:noAutofit/>
          </a:bodyPr>
          <a:lstStyle/>
          <a:p>
            <a:pPr algn="ctr"/>
            <a:r>
              <a:rPr lang="en-US" altLang="zh-CN" sz="3598" b="1" dirty="0">
                <a:solidFill>
                  <a:srgbClr val="081DE8"/>
                </a:solidFill>
                <a:latin typeface="Times New Roman" pitchFamily="18" charset="0"/>
                <a:ea typeface="Microsoft Yahei"/>
                <a:cs typeface="Times New Roman" pitchFamily="18" charset="0"/>
                <a:sym typeface="Microsoft Yahei"/>
              </a:rPr>
              <a:t>3.</a:t>
            </a:r>
            <a:endParaRPr sz="3598" b="1" dirty="0">
              <a:solidFill>
                <a:srgbClr val="081DE8"/>
              </a:solidFill>
              <a:latin typeface="Times New Roman" pitchFamily="18" charset="0"/>
              <a:ea typeface="Microsoft Yahei"/>
              <a:cs typeface="Times New Roman" pitchFamily="18" charset="0"/>
              <a:sym typeface="Microsoft Yahei"/>
            </a:endParaRPr>
          </a:p>
        </p:txBody>
      </p:sp>
      <p:sp>
        <p:nvSpPr>
          <p:cNvPr id="10" name="Rectangle 5"/>
          <p:cNvSpPr>
            <a:spLocks noChangeArrowheads="1"/>
          </p:cNvSpPr>
          <p:nvPr/>
        </p:nvSpPr>
        <p:spPr bwMode="auto">
          <a:xfrm>
            <a:off x="1" y="11113"/>
            <a:ext cx="12188824" cy="58477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fontAlgn="base" hangingPunct="1">
              <a:spcBef>
                <a:spcPct val="0"/>
              </a:spcBef>
              <a:spcAft>
                <a:spcPct val="0"/>
              </a:spcAft>
            </a:pP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smtClean="0">
                <a:solidFill>
                  <a:srgbClr val="FF0000"/>
                </a:solidFill>
                <a:latin typeface="Times New Roman" panose="02020603050405020304" pitchFamily="18" charset="0"/>
                <a:cs typeface="Times New Roman" panose="02020603050405020304" pitchFamily="18" charset="0"/>
              </a:rPr>
              <a:t>TIẾT 12-BÀI </a:t>
            </a:r>
            <a:r>
              <a:rPr lang="en-US" altLang="en-US" sz="3200" b="1" dirty="0">
                <a:solidFill>
                  <a:srgbClr val="FF0000"/>
                </a:solidFill>
                <a:latin typeface="Times New Roman" panose="02020603050405020304" pitchFamily="18" charset="0"/>
                <a:cs typeface="Times New Roman" panose="02020603050405020304" pitchFamily="18" charset="0"/>
              </a:rPr>
              <a:t>7: TÍNH TOÁN TỰ ĐỘNG TRÊN TRANG TÍNH</a:t>
            </a:r>
          </a:p>
        </p:txBody>
      </p:sp>
      <p:sp>
        <p:nvSpPr>
          <p:cNvPr id="11" name="Google Shape;117;p2"/>
          <p:cNvSpPr/>
          <p:nvPr/>
        </p:nvSpPr>
        <p:spPr>
          <a:xfrm>
            <a:off x="3974255" y="4065918"/>
            <a:ext cx="8214570" cy="522900"/>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pPr lvl="0"/>
            <a:r>
              <a:rPr lang="en-US" altLang="zh-CN" sz="3398" b="1" dirty="0" err="1" smtClean="0">
                <a:solidFill>
                  <a:srgbClr val="081DE8"/>
                </a:solidFill>
                <a:latin typeface="Times New Roman" pitchFamily="18" charset="0"/>
                <a:ea typeface="Microsoft Yahei"/>
                <a:cs typeface="Times New Roman" pitchFamily="18" charset="0"/>
                <a:sym typeface="Microsoft Yahei"/>
              </a:rPr>
              <a:t>Thực</a:t>
            </a:r>
            <a:r>
              <a:rPr lang="en-US" altLang="zh-CN" sz="3398" b="1" dirty="0" smtClean="0">
                <a:solidFill>
                  <a:srgbClr val="081DE8"/>
                </a:solidFill>
                <a:latin typeface="Times New Roman" pitchFamily="18" charset="0"/>
                <a:ea typeface="Microsoft Yahei"/>
                <a:cs typeface="Times New Roman" pitchFamily="18" charset="0"/>
                <a:sym typeface="Microsoft Yahei"/>
              </a:rPr>
              <a:t> </a:t>
            </a:r>
            <a:r>
              <a:rPr lang="en-US" altLang="zh-CN" sz="3398" b="1" dirty="0" err="1" smtClean="0">
                <a:solidFill>
                  <a:srgbClr val="081DE8"/>
                </a:solidFill>
                <a:latin typeface="Times New Roman" pitchFamily="18" charset="0"/>
                <a:ea typeface="Microsoft Yahei"/>
                <a:cs typeface="Times New Roman" pitchFamily="18" charset="0"/>
                <a:sym typeface="Microsoft Yahei"/>
              </a:rPr>
              <a:t>hành</a:t>
            </a:r>
            <a:endParaRPr sz="3398" b="1" dirty="0">
              <a:solidFill>
                <a:srgbClr val="081DE8"/>
              </a:solidFill>
              <a:latin typeface="Times New Roman" pitchFamily="18" charset="0"/>
              <a:ea typeface="Microsoft Yahei"/>
              <a:cs typeface="Times New Roman" pitchFamily="18" charset="0"/>
              <a:sym typeface="Microsoft Yahei"/>
            </a:endParaRPr>
          </a:p>
        </p:txBody>
      </p:sp>
      <p:sp>
        <p:nvSpPr>
          <p:cNvPr id="12" name="Google Shape;121;p2"/>
          <p:cNvSpPr/>
          <p:nvPr/>
        </p:nvSpPr>
        <p:spPr>
          <a:xfrm>
            <a:off x="2855970" y="3970115"/>
            <a:ext cx="1746825" cy="593019"/>
          </a:xfrm>
          <a:prstGeom prst="rect">
            <a:avLst/>
          </a:prstGeom>
          <a:noFill/>
          <a:ln>
            <a:noFill/>
          </a:ln>
        </p:spPr>
        <p:txBody>
          <a:bodyPr spcFirstLastPara="1" wrap="square" lIns="91380" tIns="45677" rIns="91380" bIns="45677" anchor="ctr" anchorCtr="0">
            <a:noAutofit/>
          </a:bodyPr>
          <a:lstStyle/>
          <a:p>
            <a:pPr algn="ctr"/>
            <a:r>
              <a:rPr lang="en-US" altLang="zh-CN" sz="3598" b="1" dirty="0">
                <a:solidFill>
                  <a:srgbClr val="081DE8"/>
                </a:solidFill>
                <a:latin typeface="Times New Roman" pitchFamily="18" charset="0"/>
                <a:ea typeface="Microsoft Yahei"/>
                <a:cs typeface="Times New Roman" pitchFamily="18" charset="0"/>
                <a:sym typeface="Microsoft Yahei"/>
              </a:rPr>
              <a:t>4</a:t>
            </a:r>
            <a:r>
              <a:rPr lang="en-US" altLang="zh-CN" sz="3598" b="1" dirty="0" smtClean="0">
                <a:solidFill>
                  <a:srgbClr val="081DE8"/>
                </a:solidFill>
                <a:latin typeface="Times New Roman" pitchFamily="18" charset="0"/>
                <a:ea typeface="Microsoft Yahei"/>
                <a:cs typeface="Times New Roman" pitchFamily="18" charset="0"/>
                <a:sym typeface="Microsoft Yahei"/>
              </a:rPr>
              <a:t>.</a:t>
            </a:r>
            <a:endParaRPr sz="3598" b="1" dirty="0">
              <a:solidFill>
                <a:srgbClr val="081DE8"/>
              </a:solidFill>
              <a:latin typeface="Times New Roman" pitchFamily="18" charset="0"/>
              <a:ea typeface="Microsoft Yahei"/>
              <a:cs typeface="Times New Roman" pitchFamily="18" charset="0"/>
              <a:sym typeface="Microsoft Yahei"/>
            </a:endParaRPr>
          </a:p>
        </p:txBody>
      </p:sp>
    </p:spTree>
    <p:extLst>
      <p:ext uri="{BB962C8B-B14F-4D97-AF65-F5344CB8AC3E}">
        <p14:creationId xmlns:p14="http://schemas.microsoft.com/office/powerpoint/2010/main" val="21738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p:tgtEl>
                                          <p:spTgt spid="123"/>
                                        </p:tgtEl>
                                        <p:attrNameLst>
                                          <p:attrName>ppt_w</p:attrName>
                                        </p:attrNameLst>
                                      </p:cBhvr>
                                      <p:tavLst>
                                        <p:tav tm="0">
                                          <p:val>
                                            <p:strVal val="0"/>
                                          </p:val>
                                        </p:tav>
                                        <p:tav tm="100000">
                                          <p:val>
                                            <p:strVal val="#ppt_w"/>
                                          </p:val>
                                        </p:tav>
                                      </p:tavLst>
                                    </p:anim>
                                    <p:anim calcmode="lin" valueType="num">
                                      <p:cBhvr additive="base">
                                        <p:cTn id="8" dur="500"/>
                                        <p:tgtEl>
                                          <p:spTgt spid="12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fade">
                                      <p:cBhvr>
                                        <p:cTn id="13" dur="500"/>
                                        <p:tgtEl>
                                          <p:spTgt spid="1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500"/>
                                        <p:tgtEl>
                                          <p:spTgt spid="1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0"/>
                                        </p:tgtEl>
                                        <p:attrNameLst>
                                          <p:attrName>style.visibility</p:attrName>
                                        </p:attrNameLst>
                                      </p:cBhvr>
                                      <p:to>
                                        <p:strVal val="visible"/>
                                      </p:to>
                                    </p:set>
                                    <p:animEffect transition="in" filter="fade">
                                      <p:cBhvr>
                                        <p:cTn id="21" dur="500"/>
                                        <p:tgtEl>
                                          <p:spTgt spid="1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6"/>
                                        </p:tgtEl>
                                        <p:attrNameLst>
                                          <p:attrName>style.visibility</p:attrName>
                                        </p:attrNameLst>
                                      </p:cBhvr>
                                      <p:to>
                                        <p:strVal val="visible"/>
                                      </p:to>
                                    </p:set>
                                    <p:animEffect transition="in" filter="fade">
                                      <p:cBhvr>
                                        <p:cTn id="24" dur="500"/>
                                        <p:tgtEl>
                                          <p:spTgt spid="1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1"/>
                                        </p:tgtEl>
                                        <p:attrNameLst>
                                          <p:attrName>style.visibility</p:attrName>
                                        </p:attrNameLst>
                                      </p:cBhvr>
                                      <p:to>
                                        <p:strVal val="visible"/>
                                      </p:to>
                                    </p:set>
                                    <p:animEffect transition="in" filter="fade">
                                      <p:cBhvr>
                                        <p:cTn id="29" dur="500"/>
                                        <p:tgtEl>
                                          <p:spTgt spid="1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fade">
                                      <p:cBhvr>
                                        <p:cTn id="32" dur="500"/>
                                        <p:tgtEl>
                                          <p:spTgt spid="1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21"/>
                                        </p:tgtEl>
                                      </p:cBhvr>
                                    </p:animEffect>
                                    <p:set>
                                      <p:cBhvr>
                                        <p:cTn id="37" dur="1" fill="hold">
                                          <p:stCondLst>
                                            <p:cond delay="499"/>
                                          </p:stCondLst>
                                        </p:cTn>
                                        <p:tgtEl>
                                          <p:spTgt spid="12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17"/>
                                        </p:tgtEl>
                                      </p:cBhvr>
                                    </p:animEffect>
                                    <p:set>
                                      <p:cBhvr>
                                        <p:cTn id="40" dur="1" fill="hold">
                                          <p:stCondLst>
                                            <p:cond delay="499"/>
                                          </p:stCondLst>
                                        </p:cTn>
                                        <p:tgtEl>
                                          <p:spTgt spid="117"/>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7" grpId="1"/>
      <p:bldP spid="119" grpId="0"/>
      <p:bldP spid="120" grpId="0"/>
      <p:bldP spid="121" grpId="0"/>
      <p:bldP spid="121" grpId="1"/>
      <p:bldP spid="11" grpId="0"/>
      <p:bldP spid="11"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 y="11113"/>
            <a:ext cx="12188824" cy="58477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fontAlgn="base" hangingPunct="1">
              <a:spcBef>
                <a:spcPct val="0"/>
              </a:spcBef>
              <a:spcAft>
                <a:spcPct val="0"/>
              </a:spcAft>
            </a:pP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smtClean="0">
                <a:solidFill>
                  <a:srgbClr val="FF0000"/>
                </a:solidFill>
                <a:latin typeface="Times New Roman" panose="02020603050405020304" pitchFamily="18" charset="0"/>
                <a:cs typeface="Times New Roman" panose="02020603050405020304" pitchFamily="18" charset="0"/>
              </a:rPr>
              <a:t>TIẾT 12-BÀI </a:t>
            </a:r>
            <a:r>
              <a:rPr lang="en-US" altLang="en-US" sz="3200" b="1" dirty="0">
                <a:solidFill>
                  <a:srgbClr val="FF0000"/>
                </a:solidFill>
                <a:latin typeface="Times New Roman" panose="02020603050405020304" pitchFamily="18" charset="0"/>
                <a:cs typeface="Times New Roman" panose="02020603050405020304" pitchFamily="18" charset="0"/>
              </a:rPr>
              <a:t>7: TÍNH TOÁN TỰ ĐỘNG TRÊN TRANG TÍNH</a:t>
            </a:r>
          </a:p>
        </p:txBody>
      </p:sp>
      <p:sp>
        <p:nvSpPr>
          <p:cNvPr id="4" name="TextBox 3"/>
          <p:cNvSpPr txBox="1">
            <a:spLocks noChangeArrowheads="1"/>
          </p:cNvSpPr>
          <p:nvPr/>
        </p:nvSpPr>
        <p:spPr bwMode="auto">
          <a:xfrm>
            <a:off x="417512" y="633523"/>
            <a:ext cx="9640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fontAlgn="base" hangingPunct="1">
              <a:spcBef>
                <a:spcPct val="0"/>
              </a:spcBef>
              <a:spcAft>
                <a:spcPct val="0"/>
              </a:spcAft>
            </a:pPr>
            <a:r>
              <a:rPr lang="en-US" altLang="en-US" sz="3200" b="1" dirty="0">
                <a:solidFill>
                  <a:srgbClr val="3333FF"/>
                </a:solidFill>
                <a:latin typeface="Times New Roman" panose="02020603050405020304" pitchFamily="18" charset="0"/>
                <a:cs typeface="Times New Roman" panose="02020603050405020304" pitchFamily="18" charset="0"/>
              </a:rPr>
              <a:t>1.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Kiểu</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dữ</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liệu</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trên</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bảng</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tính</a:t>
            </a:r>
            <a:endParaRPr lang="en-US" altLang="en-US" sz="3200" b="1" u="sng" dirty="0">
              <a:solidFill>
                <a:srgbClr val="3333FF"/>
              </a:solidFill>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1054251" y="1368033"/>
            <a:ext cx="7390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866775" algn="l"/>
                <a:tab pos="1028700" algn="l"/>
                <a:tab pos="1943100" algn="l"/>
                <a:tab pos="2628900" algn="l"/>
                <a:tab pos="2743200" algn="ctr"/>
                <a:tab pos="5486400" algn="r"/>
              </a:tabLst>
            </a:pP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Q</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uan</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sát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ô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dữ</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liệu</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Nhóm</a:t>
            </a:r>
            <a:r>
              <a:rPr kumimoji="0" lang="en-US" altLang="en-US" sz="28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290945" y="318661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7" name="Rectangle 6"/>
          <p:cNvSpPr/>
          <p:nvPr/>
        </p:nvSpPr>
        <p:spPr>
          <a:xfrm>
            <a:off x="417512" y="5194053"/>
            <a:ext cx="11720945" cy="1091324"/>
          </a:xfrm>
          <a:prstGeom prst="rect">
            <a:avLst/>
          </a:prstGeom>
        </p:spPr>
        <p:txBody>
          <a:bodyPr wrap="square">
            <a:spAutoFit/>
          </a:bodyPr>
          <a:lstStyle/>
          <a:p>
            <a:pPr algn="just">
              <a:lnSpc>
                <a:spcPct val="107000"/>
              </a:lnSpc>
              <a:spcBef>
                <a:spcPts val="300"/>
              </a:spcBef>
              <a:spcAft>
                <a:spcPts val="3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ts val="300"/>
              </a:spcBef>
              <a:spcAft>
                <a:spcPts val="3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227805" y="2275333"/>
            <a:ext cx="4259949" cy="2582994"/>
          </a:xfrm>
          <a:prstGeom prst="rect">
            <a:avLst/>
          </a:prstGeom>
        </p:spPr>
      </p:pic>
      <p:pic>
        <p:nvPicPr>
          <p:cNvPr id="8" name="Picture 7"/>
          <p:cNvPicPr>
            <a:picLocks noChangeAspect="1"/>
          </p:cNvPicPr>
          <p:nvPr/>
        </p:nvPicPr>
        <p:blipFill>
          <a:blip r:embed="rId3"/>
          <a:stretch>
            <a:fillRect/>
          </a:stretch>
        </p:blipFill>
        <p:spPr>
          <a:xfrm>
            <a:off x="6239883" y="2437975"/>
            <a:ext cx="4648603" cy="2420352"/>
          </a:xfrm>
          <a:prstGeom prst="rect">
            <a:avLst/>
          </a:prstGeom>
        </p:spPr>
      </p:pic>
    </p:spTree>
    <p:extLst>
      <p:ext uri="{BB962C8B-B14F-4D97-AF65-F5344CB8AC3E}">
        <p14:creationId xmlns:p14="http://schemas.microsoft.com/office/powerpoint/2010/main" val="297066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 y="11113"/>
            <a:ext cx="12188824" cy="58477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fontAlgn="base" hangingPunct="1">
              <a:spcBef>
                <a:spcPct val="0"/>
              </a:spcBef>
              <a:spcAft>
                <a:spcPct val="0"/>
              </a:spcAft>
            </a:pP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smtClean="0">
                <a:solidFill>
                  <a:srgbClr val="FF0000"/>
                </a:solidFill>
                <a:latin typeface="Times New Roman" panose="02020603050405020304" pitchFamily="18" charset="0"/>
                <a:cs typeface="Times New Roman" panose="02020603050405020304" pitchFamily="18" charset="0"/>
              </a:rPr>
              <a:t>TIẾT 12-BÀI </a:t>
            </a:r>
            <a:r>
              <a:rPr lang="en-US" altLang="en-US" sz="3200" b="1" dirty="0">
                <a:solidFill>
                  <a:srgbClr val="FF0000"/>
                </a:solidFill>
                <a:latin typeface="Times New Roman" panose="02020603050405020304" pitchFamily="18" charset="0"/>
                <a:cs typeface="Times New Roman" panose="02020603050405020304" pitchFamily="18" charset="0"/>
              </a:rPr>
              <a:t>7: TÍNH TOÁN TỰ ĐỘNG TRÊN TRANG TÍNH</a:t>
            </a:r>
          </a:p>
        </p:txBody>
      </p:sp>
      <p:sp>
        <p:nvSpPr>
          <p:cNvPr id="4" name="TextBox 3"/>
          <p:cNvSpPr txBox="1">
            <a:spLocks noChangeArrowheads="1"/>
          </p:cNvSpPr>
          <p:nvPr/>
        </p:nvSpPr>
        <p:spPr bwMode="auto">
          <a:xfrm>
            <a:off x="417512" y="633523"/>
            <a:ext cx="9640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fontAlgn="base" hangingPunct="1">
              <a:spcBef>
                <a:spcPct val="0"/>
              </a:spcBef>
              <a:spcAft>
                <a:spcPct val="0"/>
              </a:spcAft>
            </a:pPr>
            <a:r>
              <a:rPr lang="en-US" altLang="en-US" sz="3200" b="1" dirty="0">
                <a:solidFill>
                  <a:srgbClr val="3333FF"/>
                </a:solidFill>
                <a:latin typeface="Times New Roman" panose="02020603050405020304" pitchFamily="18" charset="0"/>
                <a:cs typeface="Times New Roman" panose="02020603050405020304" pitchFamily="18" charset="0"/>
              </a:rPr>
              <a:t>1.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Kiểu</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dữ</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liệu</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trên</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bảng</a:t>
            </a:r>
            <a:r>
              <a:rPr lang="en-US" altLang="en-US" sz="3200" b="1" u="sng" dirty="0" smtClean="0">
                <a:solidFill>
                  <a:srgbClr val="3333FF"/>
                </a:solidFill>
                <a:latin typeface="Times New Roman" panose="02020603050405020304" pitchFamily="18" charset="0"/>
                <a:cs typeface="Times New Roman" panose="02020603050405020304" pitchFamily="18" charset="0"/>
              </a:rPr>
              <a:t> </a:t>
            </a:r>
            <a:r>
              <a:rPr lang="en-US" altLang="en-US" sz="3200" b="1" u="sng" dirty="0" err="1" smtClean="0">
                <a:solidFill>
                  <a:srgbClr val="3333FF"/>
                </a:solidFill>
                <a:latin typeface="Times New Roman" panose="02020603050405020304" pitchFamily="18" charset="0"/>
                <a:cs typeface="Times New Roman" panose="02020603050405020304" pitchFamily="18" charset="0"/>
              </a:rPr>
              <a:t>tính</a:t>
            </a:r>
            <a:endParaRPr lang="en-US" altLang="en-US" sz="3200" b="1" u="sng" dirty="0">
              <a:solidFill>
                <a:srgbClr val="3333FF"/>
              </a:solidFill>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417511" y="1357347"/>
            <a:ext cx="8763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866775" algn="l"/>
                <a:tab pos="1028700" algn="l"/>
                <a:tab pos="1943100" algn="l"/>
                <a:tab pos="2628900" algn="l"/>
                <a:tab pos="2743200" algn="ctr"/>
                <a:tab pos="5486400" algn="r"/>
              </a:tabLst>
            </a:pP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Q</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uan</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sát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ô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dữ</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liệu</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altLang="en-US" sz="28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Nhóm</a:t>
            </a:r>
            <a:r>
              <a:rPr kumimoji="0" lang="en-US" altLang="en-US" sz="28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Mai </a:t>
            </a:r>
            <a:r>
              <a:rPr kumimoji="0" lang="en-US" altLang="en-US" sz="2800" b="0" i="0" u="none" strike="noStrike" cap="none" normalizeH="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Phương</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290945" y="318661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7" name="Rectangle 6"/>
          <p:cNvSpPr/>
          <p:nvPr/>
        </p:nvSpPr>
        <p:spPr>
          <a:xfrm>
            <a:off x="475676" y="5261705"/>
            <a:ext cx="11720945" cy="1091324"/>
          </a:xfrm>
          <a:prstGeom prst="rect">
            <a:avLst/>
          </a:prstGeom>
        </p:spPr>
        <p:txBody>
          <a:bodyPr wrap="square">
            <a:spAutoFit/>
          </a:bodyPr>
          <a:lstStyle/>
          <a:p>
            <a:pPr algn="just">
              <a:lnSpc>
                <a:spcPct val="107000"/>
              </a:lnSpc>
              <a:spcBef>
                <a:spcPts val="300"/>
              </a:spcBef>
              <a:spcAft>
                <a:spcPts val="30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ts val="300"/>
              </a:spcBef>
              <a:spcAft>
                <a:spcPts val="30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1090896" y="2179217"/>
            <a:ext cx="9434378" cy="2667231"/>
          </a:xfrm>
          <a:prstGeom prst="rect">
            <a:avLst/>
          </a:prstGeom>
        </p:spPr>
      </p:pic>
    </p:spTree>
    <p:extLst>
      <p:ext uri="{BB962C8B-B14F-4D97-AF65-F5344CB8AC3E}">
        <p14:creationId xmlns:p14="http://schemas.microsoft.com/office/powerpoint/2010/main" val="194337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 y="11113"/>
            <a:ext cx="12188824" cy="58477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12-</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TÍNH TOÁN TỰ ĐỘNG TRÊN TRANG TÍNH</a:t>
            </a:r>
          </a:p>
        </p:txBody>
      </p:sp>
      <p:sp>
        <p:nvSpPr>
          <p:cNvPr id="4" name="TextBox 3"/>
          <p:cNvSpPr txBox="1">
            <a:spLocks noChangeArrowheads="1"/>
          </p:cNvSpPr>
          <p:nvPr/>
        </p:nvSpPr>
        <p:spPr bwMode="auto">
          <a:xfrm>
            <a:off x="417512" y="633523"/>
            <a:ext cx="9640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1. </a:t>
            </a:r>
            <a:r>
              <a:rPr kumimoji="0" lang="en-US" altLang="en-US" sz="3200" b="1" i="0" u="sng" strike="noStrike" kern="1200" cap="none" spc="0" normalizeH="0" baseline="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Kiểu</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dữ</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liệu</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trên</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bảng</a:t>
            </a:r>
            <a:r>
              <a:rPr kumimoji="0" lang="en-US" altLang="en-US" sz="3200" b="1" i="0" u="sng" strike="noStrike" kern="1200" cap="none" spc="0" normalizeH="0" noProof="0" dirty="0" smtClean="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sng" strike="noStrike" kern="1200" cap="none" spc="0" normalizeH="0" noProof="0" dirty="0" err="1" smtClean="0">
                <a:ln>
                  <a:noFill/>
                </a:ln>
                <a:solidFill>
                  <a:srgbClr val="3333FF"/>
                </a:solidFill>
                <a:effectLst/>
                <a:uLnTx/>
                <a:uFillTx/>
                <a:latin typeface="Times New Roman" panose="02020603050405020304" pitchFamily="18" charset="0"/>
                <a:ea typeface="+mn-ea"/>
                <a:cs typeface="Times New Roman" panose="02020603050405020304" pitchFamily="18" charset="0"/>
              </a:rPr>
              <a:t>tính</a:t>
            </a:r>
            <a:endParaRPr kumimoji="0" lang="en-US" altLang="en-US" sz="3200" b="1" i="0" u="sng"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sp>
        <p:nvSpPr>
          <p:cNvPr id="9" name="Rectangle 3"/>
          <p:cNvSpPr>
            <a:spLocks noChangeArrowheads="1"/>
          </p:cNvSpPr>
          <p:nvPr/>
        </p:nvSpPr>
        <p:spPr bwMode="auto">
          <a:xfrm>
            <a:off x="290945" y="318661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048864"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90945" y="1835511"/>
            <a:ext cx="11032837" cy="3286990"/>
          </a:xfrm>
          <a:prstGeom prst="rect">
            <a:avLst/>
          </a:prstGeom>
        </p:spPr>
        <p:txBody>
          <a:bodyPr wrap="square">
            <a:spAutoFit/>
          </a:bodyPr>
          <a:lstStyle/>
          <a:p>
            <a:pPr marL="457200" indent="-457200" algn="just">
              <a:lnSpc>
                <a:spcPct val="107000"/>
              </a:lnSpc>
              <a:spcBef>
                <a:spcPts val="300"/>
              </a:spcBef>
              <a:spcAft>
                <a:spcPts val="300"/>
              </a:spcAft>
              <a:buFontTx/>
              <a:buChar char="-"/>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Dữ</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liệu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ô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tính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tính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kiểu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dữ</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liệu</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ăn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bản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số</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ngày</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năm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công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lgn="just">
              <a:lnSpc>
                <a:spcPct val="107000"/>
              </a:lnSpc>
              <a:spcBef>
                <a:spcPts val="300"/>
              </a:spcBef>
              <a:spcAft>
                <a:spcPts val="300"/>
              </a:spcAft>
              <a:buFontTx/>
              <a:buChar char="-"/>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Dữ</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liệu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kiểu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văn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bản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mặc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căn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lề</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trái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kiểu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số</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công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mặc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căn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lề</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lnSpc>
                <a:spcPct val="107000"/>
              </a:lnSpc>
              <a:spcBef>
                <a:spcPts val="300"/>
              </a:spcBef>
              <a:spcAft>
                <a:spcPts val="300"/>
              </a:spcAft>
              <a:buFontTx/>
              <a:buChar char="-"/>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Kiểu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văn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bản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ngày</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năm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thì</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nhập</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trực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Kiểu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công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thì</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nhập</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theo</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bắt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buộc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dấu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thức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latin typeface="Times New Roman" panose="02020603050405020304" pitchFamily="18" charset="0"/>
                <a:ea typeface="Calibri" panose="020F0502020204030204" pitchFamily="34" charset="0"/>
                <a:cs typeface="Times New Roman" panose="02020603050405020304" pitchFamily="18" charset="0"/>
              </a:rPr>
              <a:t>=&lt;</a:t>
            </a:r>
            <a:r>
              <a:rPr lang="en-US" sz="3000" b="1" dirty="0" err="1" smtClean="0">
                <a:latin typeface="Times New Roman" panose="02020603050405020304" pitchFamily="18" charset="0"/>
                <a:ea typeface="Calibri" panose="020F0502020204030204" pitchFamily="34" charset="0"/>
                <a:cs typeface="Times New Roman" panose="02020603050405020304" pitchFamily="18" charset="0"/>
              </a:rPr>
              <a:t>biểu</a:t>
            </a:r>
            <a:r>
              <a:rPr lang="en-US" sz="3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latin typeface="Times New Roman" panose="02020603050405020304" pitchFamily="18" charset="0"/>
                <a:ea typeface="Calibri" panose="020F0502020204030204" pitchFamily="34" charset="0"/>
                <a:cs typeface="Times New Roman" panose="02020603050405020304" pitchFamily="18" charset="0"/>
              </a:rPr>
              <a:t>thức</a:t>
            </a:r>
            <a:r>
              <a:rPr lang="en-US" sz="3000" b="1" dirty="0" smtClean="0">
                <a:latin typeface="Times New Roman" panose="02020603050405020304" pitchFamily="18" charset="0"/>
                <a:ea typeface="Calibri" panose="020F0502020204030204" pitchFamily="34" charset="0"/>
                <a:cs typeface="Times New Roman" panose="02020603050405020304" pitchFamily="18" charset="0"/>
              </a:rPr>
              <a:t>&gt;)</a:t>
            </a:r>
          </a:p>
          <a:p>
            <a:pPr marL="457200" indent="-457200" algn="just">
              <a:lnSpc>
                <a:spcPct val="107000"/>
              </a:lnSpc>
              <a:spcBef>
                <a:spcPts val="300"/>
              </a:spcBef>
              <a:spcAft>
                <a:spcPts val="300"/>
              </a:spcAft>
              <a:buFontTx/>
              <a:buChar char="-"/>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ký</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phép</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toán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mềm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tính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(SGK-35)</a:t>
            </a:r>
          </a:p>
        </p:txBody>
      </p:sp>
    </p:spTree>
    <p:extLst>
      <p:ext uri="{BB962C8B-B14F-4D97-AF65-F5344CB8AC3E}">
        <p14:creationId xmlns:p14="http://schemas.microsoft.com/office/powerpoint/2010/main" val="310194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7&quot;/&gt;&lt;property id=&quot;20307&quot; value=&quot;257&quot;/&gt;&lt;/object&gt;&lt;object type=&quot;3&quot; unique_id=&quot;10007&quot;&gt;&lt;property id=&quot;20148&quot; value=&quot;5&quot;/&gt;&lt;property id=&quot;20300&quot; value=&quot;Slide 12&quot;/&gt;&lt;property id=&quot;20307&quot; value=&quot;259&quot;/&gt;&lt;/object&gt;&lt;object type=&quot;3&quot; unique_id=&quot;10010&quot;&gt;&lt;property id=&quot;20148&quot; value=&quot;5&quot;/&gt;&lt;property id=&quot;20300&quot; value=&quot;Slide 14&quot;/&gt;&lt;property id=&quot;20307&quot; value=&quot;263&quot;/&gt;&lt;/object&gt;&lt;object type=&quot;3&quot; unique_id=&quot;10011&quot;&gt;&lt;property id=&quot;20148&quot; value=&quot;5&quot;/&gt;&lt;property id=&quot;20300&quot; value=&quot;Slide 15&quot;/&gt;&lt;property id=&quot;20307&quot; value=&quot;264&quot;/&gt;&lt;/object&gt;&lt;object type=&quot;3&quot; unique_id=&quot;10012&quot;&gt;&lt;property id=&quot;20148&quot; value=&quot;5&quot;/&gt;&lt;property id=&quot;20300&quot; value=&quot;Slide 17&quot;/&gt;&lt;property id=&quot;20307&quot; value=&quot;265&quot;/&gt;&lt;/object&gt;&lt;object type=&quot;3&quot; unique_id=&quot;10014&quot;&gt;&lt;property id=&quot;20148&quot; value=&quot;5&quot;/&gt;&lt;property id=&quot;20300&quot; value=&quot;Slide 21&quot;/&gt;&lt;property id=&quot;20307&quot; value=&quot;266&quot;/&gt;&lt;/object&gt;&lt;object type=&quot;3&quot; unique_id=&quot;10019&quot;&gt;&lt;property id=&quot;20148&quot; value=&quot;5&quot;/&gt;&lt;property id=&quot;20300&quot; value=&quot;Slide 33&quot;/&gt;&lt;property id=&quot;20307&quot; value=&quot;273&quot;/&gt;&lt;/object&gt;&lt;object type=&quot;3&quot; unique_id=&quot;10023&quot;&gt;&lt;property id=&quot;20148&quot; value=&quot;5&quot;/&gt;&lt;property id=&quot;20300&quot; value=&quot;Slide 32&quot;/&gt;&lt;property id=&quot;20307&quot; value=&quot;278&quot;/&gt;&lt;/object&gt;&lt;object type=&quot;3&quot; unique_id=&quot;10025&quot;&gt;&lt;property id=&quot;20148&quot; value=&quot;5&quot;/&gt;&lt;property id=&quot;20300&quot; value=&quot;Slide 35&quot;/&gt;&lt;property id=&quot;20307&quot; value=&quot;269&quot;/&gt;&lt;/object&gt;&lt;object type=&quot;3&quot; unique_id=&quot;10026&quot;&gt;&lt;property id=&quot;20148&quot; value=&quot;5&quot;/&gt;&lt;property id=&quot;20300&quot; value=&quot;Slide 36&quot;/&gt;&lt;property id=&quot;20307&quot; value=&quot;279&quot;/&gt;&lt;/object&gt;&lt;object type=&quot;3&quot; unique_id=&quot;10227&quot;&gt;&lt;property id=&quot;20148&quot; value=&quot;5&quot;/&gt;&lt;property id=&quot;20300&quot; value=&quot;Slide 1&quot;/&gt;&lt;property id=&quot;20307&quot; value=&quot;281&quot;/&gt;&lt;/object&gt;&lt;object type=&quot;3&quot; unique_id=&quot;10462&quot;&gt;&lt;property id=&quot;20148&quot; value=&quot;5&quot;/&gt;&lt;property id=&quot;20300&quot; value=&quot;Slide 2&quot;/&gt;&lt;property id=&quot;20307&quot; value=&quot;282&quot;/&gt;&lt;/object&gt;&lt;object type=&quot;3&quot; unique_id=&quot;10463&quot;&gt;&lt;property id=&quot;20148&quot; value=&quot;5&quot;/&gt;&lt;property id=&quot;20300&quot; value=&quot;Slide 3&quot;/&gt;&lt;property id=&quot;20307&quot; value=&quot;283&quot;/&gt;&lt;/object&gt;&lt;object type=&quot;3&quot; unique_id=&quot;10464&quot;&gt;&lt;property id=&quot;20148&quot; value=&quot;5&quot;/&gt;&lt;property id=&quot;20300&quot; value=&quot;Slide 4&quot;/&gt;&lt;property id=&quot;20307&quot; value=&quot;284&quot;/&gt;&lt;/object&gt;&lt;object type=&quot;3&quot; unique_id=&quot;10465&quot;&gt;&lt;property id=&quot;20148&quot; value=&quot;5&quot;/&gt;&lt;property id=&quot;20300&quot; value=&quot;Slide 5&quot;/&gt;&lt;property id=&quot;20307&quot; value=&quot;285&quot;/&gt;&lt;/object&gt;&lt;object type=&quot;3&quot; unique_id=&quot;10466&quot;&gt;&lt;property id=&quot;20148&quot; value=&quot;5&quot;/&gt;&lt;property id=&quot;20300&quot; value=&quot;Slide 6&quot;/&gt;&lt;property id=&quot;20307&quot; value=&quot;286&quot;/&gt;&lt;/object&gt;&lt;object type=&quot;3&quot; unique_id=&quot;10467&quot;&gt;&lt;property id=&quot;20148&quot; value=&quot;5&quot;/&gt;&lt;property id=&quot;20300&quot; value=&quot;Slide 8&quot;/&gt;&lt;property id=&quot;20307&quot; value=&quot;287&quot;/&gt;&lt;/object&gt;&lt;object type=&quot;3&quot; unique_id=&quot;10962&quot;&gt;&lt;property id=&quot;20148&quot; value=&quot;5&quot;/&gt;&lt;property id=&quot;20300&quot; value=&quot;Slide 9&quot;/&gt;&lt;property id=&quot;20307&quot; value=&quot;288&quot;/&gt;&lt;/object&gt;&lt;object type=&quot;3&quot; unique_id=&quot;11215&quot;&gt;&lt;property id=&quot;20148&quot; value=&quot;5&quot;/&gt;&lt;property id=&quot;20300&quot; value=&quot;Slide 10&quot;/&gt;&lt;property id=&quot;20307&quot; value=&quot;290&quot;/&gt;&lt;/object&gt;&lt;object type=&quot;3&quot; unique_id=&quot;11410&quot;&gt;&lt;property id=&quot;20148&quot; value=&quot;5&quot;/&gt;&lt;property id=&quot;20300&quot; value=&quot;Slide 11&quot;/&gt;&lt;property id=&quot;20307&quot; value=&quot;293&quot;/&gt;&lt;/object&gt;&lt;object type=&quot;3&quot; unique_id=&quot;12275&quot;&gt;&lt;property id=&quot;20148&quot; value=&quot;5&quot;/&gt;&lt;property id=&quot;20300&quot; value=&quot;Slide 16&quot;/&gt;&lt;property id=&quot;20307&quot; value=&quot;295&quot;/&gt;&lt;/object&gt;&lt;object type=&quot;3&quot; unique_id=&quot;12446&quot;&gt;&lt;property id=&quot;20148&quot; value=&quot;5&quot;/&gt;&lt;property id=&quot;20300&quot; value=&quot;Slide 18&quot;/&gt;&lt;property id=&quot;20307&quot; value=&quot;296&quot;/&gt;&lt;/object&gt;&lt;object type=&quot;3&quot; unique_id=&quot;12762&quot;&gt;&lt;property id=&quot;20148&quot; value=&quot;5&quot;/&gt;&lt;property id=&quot;20300&quot; value=&quot;Slide 19&quot;/&gt;&lt;property id=&quot;20307&quot; value=&quot;297&quot;/&gt;&lt;/object&gt;&lt;object type=&quot;3&quot; unique_id=&quot;13780&quot;&gt;&lt;property id=&quot;20148&quot; value=&quot;5&quot;/&gt;&lt;property id=&quot;20300&quot; value=&quot;Slide 23&quot;/&gt;&lt;property id=&quot;20307&quot; value=&quot;305&quot;/&gt;&lt;/object&gt;&lt;object type=&quot;3&quot; unique_id=&quot;14905&quot;&gt;&lt;property id=&quot;20148&quot; value=&quot;5&quot;/&gt;&lt;property id=&quot;20300&quot; value=&quot;Slide 31&quot;/&gt;&lt;property id=&quot;20307&quot; value=&quot;307&quot;/&gt;&lt;/object&gt;&lt;object type=&quot;3&quot; unique_id=&quot;15655&quot;&gt;&lt;property id=&quot;20148&quot; value=&quot;5&quot;/&gt;&lt;property id=&quot;20300&quot; value=&quot;Slide 24&quot;/&gt;&lt;property id=&quot;20307&quot; value=&quot;310&quot;/&gt;&lt;/object&gt;&lt;object type=&quot;3&quot; unique_id=&quot;15656&quot;&gt;&lt;property id=&quot;20148&quot; value=&quot;5&quot;/&gt;&lt;property id=&quot;20300&quot; value=&quot;Slide 25&quot;/&gt;&lt;property id=&quot;20307&quot; value=&quot;311&quot;/&gt;&lt;/object&gt;&lt;object type=&quot;3&quot; unique_id=&quot;15657&quot;&gt;&lt;property id=&quot;20148&quot; value=&quot;5&quot;/&gt;&lt;property id=&quot;20300&quot; value=&quot;Slide 26&quot;/&gt;&lt;property id=&quot;20307&quot; value=&quot;312&quot;/&gt;&lt;/object&gt;&lt;object type=&quot;3&quot; unique_id=&quot;16065&quot;&gt;&lt;property id=&quot;20148&quot; value=&quot;5&quot;/&gt;&lt;property id=&quot;20300&quot; value=&quot;Slide 27&quot;/&gt;&lt;property id=&quot;20307&quot; value=&quot;317&quot;/&gt;&lt;/object&gt;&lt;object type=&quot;3&quot; unique_id=&quot;16657&quot;&gt;&lt;property id=&quot;20148&quot; value=&quot;5&quot;/&gt;&lt;property id=&quot;20300&quot; value=&quot;Slide 29&quot;/&gt;&lt;property id=&quot;20307&quot; value=&quot;320&quot;/&gt;&lt;/object&gt;&lt;object type=&quot;3&quot; unique_id=&quot;16848&quot;&gt;&lt;property id=&quot;20148&quot; value=&quot;5&quot;/&gt;&lt;property id=&quot;20300&quot; value=&quot;Slide 30&quot;/&gt;&lt;property id=&quot;20307&quot; value=&quot;321&quot;/&gt;&lt;/object&gt;&lt;object type=&quot;3&quot; unique_id=&quot;18334&quot;&gt;&lt;property id=&quot;20148&quot; value=&quot;5&quot;/&gt;&lt;property id=&quot;20300&quot; value=&quot;Slide 28&quot;/&gt;&lt;property id=&quot;20307&quot; value=&quot;322&quot;/&gt;&lt;/object&gt;&lt;object type=&quot;3&quot; unique_id=&quot;19202&quot;&gt;&lt;property id=&quot;20148&quot; value=&quot;5&quot;/&gt;&lt;property id=&quot;20300&quot; value=&quot;Slide 22&quot;/&gt;&lt;property id=&quot;20307&quot; value=&quot;323&quot;/&gt;&lt;/object&gt;&lt;object type=&quot;3&quot; unique_id=&quot;19832&quot;&gt;&lt;property id=&quot;20148&quot; value=&quot;5&quot;/&gt;&lt;property id=&quot;20300&quot; value=&quot;Slide 13&quot;/&gt;&lt;property id=&quot;20307&quot; value=&quot;324&quot;/&gt;&lt;/object&gt;&lt;object type=&quot;3&quot; unique_id=&quot;20525&quot;&gt;&lt;property id=&quot;20148&quot; value=&quot;5&quot;/&gt;&lt;property id=&quot;20300&quot; value=&quot;Slide 20&quot;/&gt;&lt;property id=&quot;20307&quot; value=&quot;325&quot;/&gt;&lt;/object&gt;&lt;object type=&quot;3&quot; unique_id=&quot;23375&quot;&gt;&lt;property id=&quot;20148&quot; value=&quot;5&quot;/&gt;&lt;property id=&quot;20300&quot; value=&quot;Slide 34&quot;/&gt;&lt;property id=&quot;20307&quot; value=&quot;327&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ID16 2022 TIN7KNTT STT 69
</file>

<file path=docProps/app.xml><?xml version="1.0" encoding="utf-8"?>
<Properties xmlns="http://schemas.openxmlformats.org/officeDocument/2006/extended-properties" xmlns:vt="http://schemas.openxmlformats.org/officeDocument/2006/docPropsVTypes">
  <Template/>
  <TotalTime>3643</TotalTime>
  <Words>1401</Words>
  <Application>Microsoft Office PowerPoint</Application>
  <PresentationFormat>Custom</PresentationFormat>
  <Paragraphs>151</Paragraphs>
  <Slides>24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Microsoft Yahei</vt:lpstr>
      <vt:lpstr>宋体</vt:lpstr>
      <vt:lpstr>Arial</vt:lpstr>
      <vt:lpstr>Calibri</vt:lpstr>
      <vt:lpstr>Times New Roman</vt:lpstr>
      <vt:lpstr>VNI-Times</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Văn Hiệp</dc:creator>
  <cp:lastModifiedBy>ADMIN</cp:lastModifiedBy>
  <cp:revision>470</cp:revision>
  <dcterms:created xsi:type="dcterms:W3CDTF">2021-07-16T08:37:18Z</dcterms:created>
  <dcterms:modified xsi:type="dcterms:W3CDTF">2023-11-30T15:55:54Z</dcterms:modified>
</cp:coreProperties>
</file>