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09" r:id="rId4"/>
    <p:sldMasterId id="2147483721" r:id="rId5"/>
  </p:sldMasterIdLst>
  <p:notesMasterIdLst>
    <p:notesMasterId r:id="rId23"/>
  </p:notesMasterIdLst>
  <p:handoutMasterIdLst>
    <p:handoutMasterId r:id="rId24"/>
  </p:handoutMasterIdLst>
  <p:sldIdLst>
    <p:sldId id="296" r:id="rId6"/>
    <p:sldId id="270" r:id="rId7"/>
    <p:sldId id="288" r:id="rId8"/>
    <p:sldId id="271" r:id="rId9"/>
    <p:sldId id="289" r:id="rId10"/>
    <p:sldId id="290" r:id="rId11"/>
    <p:sldId id="291" r:id="rId12"/>
    <p:sldId id="273" r:id="rId13"/>
    <p:sldId id="287" r:id="rId14"/>
    <p:sldId id="276" r:id="rId15"/>
    <p:sldId id="275" r:id="rId16"/>
    <p:sldId id="298" r:id="rId17"/>
    <p:sldId id="300" r:id="rId18"/>
    <p:sldId id="299" r:id="rId19"/>
    <p:sldId id="297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80" d="100"/>
          <a:sy n="80" d="100"/>
        </p:scale>
        <p:origin x="15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0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FAAF7-CF4C-4752-AD67-B1D0BE109A3C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D4E1A-B1DE-48B7-83B8-49E16442C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A3C68-10C4-46F1-A748-DE4115F3E308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BF999-13DD-49B2-A77C-39FCA7672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08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960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38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507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3555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762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600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9191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5306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100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992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1205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859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6598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976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1386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464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281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727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280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966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419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679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9597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2565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9063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53AEC0-DDAB-460A-8BD0-A0AEA93B8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BD10939-F13D-4276-8A64-D976A90C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AB3F2C-4BF2-4D4E-BCA9-6455FA58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C389FE-B99D-490F-A17C-05B501D1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703ECA-91DD-40A7-8CBE-15568B8E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9613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149118-25DF-4423-BC4B-99C74B3D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268BAC-1B8F-4979-BC1E-8DA80322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5F23F2-6DD8-42FD-A3C4-BD513E65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7DD987-E4A9-47FD-A1F6-4E3C9277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303E1E-6555-422B-A112-F7332539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617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C396A4-8133-4AD7-8E79-9D1F5379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EE3EAF0-01BC-4590-823B-9A687D5D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549F96-5B17-4FE3-9867-356A941B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738EA2-CC45-45B1-A29F-75AA702D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F750CA-BF3B-49F6-A614-FE3121D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0076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A7FBF2-0E56-4295-9F13-326F203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993CC0-7AE4-4113-A252-0C95674F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C8018E5-9576-468C-9E5A-FE8CE072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479F2B-1EDB-447B-954A-15D0701B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CE21978-DF10-442D-BEF6-9090B110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5381F7-0A3C-4DDD-B9C7-0A60F468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07040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DDFCFB-A216-4F72-85A0-E303DEB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6887A4-3C94-4F58-8640-18FCAA52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F8F593-FCCC-44AA-A65B-67E4468B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30A8C59-C999-4CA5-A3D7-32B683D84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9B03C75-3376-4A14-95A9-E4EF01CDF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DE1AE61-4C4B-427B-8931-8E81BCC8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ABF2C67-B26B-4F7F-B4A2-F2E8EC48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431054C-B884-4A7D-A66D-FA5D56D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8606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6A57CA-D1FA-4BA5-9D16-505C94A6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37A38F4-BBB8-434A-8D4A-8538228E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9C4830-ACCC-4A74-A18D-43FD9C5E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5D9F41-4172-4E5D-8FC9-070BD13C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67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687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E0FFA0C-D605-4DCA-9EB3-44C52EC5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E28AE2-7AB0-42D2-B4D3-AFE729F2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7719D2-45CB-4672-A61D-6FA51132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06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0AED7B-5E9F-468B-B0AB-7B9B5542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6C7C3E-5E05-4238-B165-15C2F707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9FBEF5-18B5-48C7-8641-936ABF34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877742-FD3D-4168-AF60-05516A35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B0C690-1D3F-4F45-9E09-B0900DBE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F1EB4C5-FF0F-4BAE-92E3-C06A18F5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6437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76EA33-1CA1-474D-B8ED-B389EF9C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CE8412C-0D20-4877-9881-AC4D1A623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E57573D-8057-44A8-8FC0-D246CCBF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AED46F-0E4F-460D-9DC1-43A3C46D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701760-21AC-4769-AEEB-16D94D62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70CB80-168B-405B-87F1-A4D509C1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11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CE31AA-F75A-4FC3-BB44-AB0707ED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17F126-E71B-4118-B57C-D325F3D5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1E542D-25FE-42C2-874B-1B558774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5CD4E1-F49A-45E0-B24F-1C521546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6BFB52-8F21-4AF4-A415-00EC62CE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008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0D58E4-3EB6-4097-8451-164F03054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80A2E4F-3DAC-41D9-81A5-988C6BE7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7E084D-061B-4391-9B8B-B57280E2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2CC5CC-138D-465D-A81A-DBE38DAA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FBA30C-9BF9-47DE-8D11-30C64AE5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5595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10BB-3BA6-47AF-B7B6-CE342E90CFA9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7EFB7-A3A0-49C5-AF6E-0AC6FB667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3219-F7B8-4BD5-8012-A11FFC6E693F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37848-2FB0-4693-AE5D-C626B1A42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191E5-A885-47BF-A258-DAC10D879CA7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C159-8912-4542-A89F-4A511278F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81FDD-C8A5-4684-93DD-1CEB93A550D4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C1DB1-2041-488E-8492-79E7E28B4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35076-BE19-4D06-A1A3-4F7D9CCEA78D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C66F-6B67-4DC0-85BE-783B815B4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6586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CCD90-75E5-4B8B-A5CA-E50575758247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00E17-417B-48BE-883C-DDA95BEC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27D2-9435-44E8-B03C-C14C3C23D806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56E16-708B-4305-8757-9C1F42AC2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D3228-6180-48B3-84F0-466D801CCFE6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1B33-598D-4336-B974-5FB35F9B9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C0564-DC50-474E-B6B9-7AAA9738D9D3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7598C-5F8B-425D-9D80-680056DB4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580C5-B606-4D29-B439-00028CDC0B10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B6DC-5672-4CBE-B020-08EF317B7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87FB-4675-453D-9DE5-2491FE1B23C0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62388-BA7B-4ACB-BCBF-0EAFF573F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E6322-4B10-43EB-88AF-08CA2FEABE85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4B45F-0E46-48A7-8B43-795942F4B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68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58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21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274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57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8B342-EC13-4CF3-A736-0A590DA2DDEB}" type="datetimeFigureOut">
              <a:rPr lang="vi-VN" smtClean="0"/>
              <a:pPr/>
              <a:t>09/11/2023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906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D533A062-C49C-4433-A712-37282C8CE60E}"/>
              </a:ext>
            </a:extLst>
          </p:cNvPr>
          <p:cNvSpPr/>
          <p:nvPr userDrawn="1"/>
        </p:nvSpPr>
        <p:spPr>
          <a:xfrm>
            <a:off x="3014241" y="5311833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:a16="http://schemas.microsoft.com/office/drawing/2014/main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b="8932"/>
          <a:stretch/>
        </p:blipFill>
        <p:spPr bwMode="auto">
          <a:xfrm>
            <a:off x="1627389" y="0"/>
            <a:ext cx="5889223" cy="5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F494B6D6-FAA0-4DC7-9511-8CB301D2995B}"/>
              </a:ext>
            </a:extLst>
          </p:cNvPr>
          <p:cNvSpPr/>
          <p:nvPr userDrawn="1"/>
        </p:nvSpPr>
        <p:spPr>
          <a:xfrm>
            <a:off x="3142700" y="5653977"/>
            <a:ext cx="3897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4" descr="5 tuyệt chiêu luyện nói tiếng Anh cho học sinh tiểu học">
            <a:extLst>
              <a:ext uri="{FF2B5EF4-FFF2-40B4-BE49-F238E27FC236}">
                <a16:creationId xmlns:a16="http://schemas.microsoft.com/office/drawing/2014/main" id="{B56C9370-43D5-4B64-A3F2-0C3F1697D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4" y="0"/>
            <a:ext cx="8055033" cy="56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572BBF-FD7E-4A62-8E16-4C5991034880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4A43DA-F519-4BAB-886F-8864803F6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>
            <a:extLst>
              <a:ext uri="{FF2B5EF4-FFF2-40B4-BE49-F238E27FC236}">
                <a16:creationId xmlns:a16="http://schemas.microsoft.com/office/drawing/2014/main" id="{383FD564-9B0C-42D0-96C8-3429289176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1700" y="3289120"/>
            <a:ext cx="51435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 6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7ABD392-80ED-40A7-BCA0-02D623CF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424" y="5337990"/>
            <a:ext cx="6858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GV :</a:t>
            </a:r>
            <a:r>
              <a:rPr lang="vi-VN" altLang="en-US" sz="44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Nguyễn Oanh</a:t>
            </a:r>
            <a:endParaRPr lang="vi-VN" altLang="en-US" sz="44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2801ADD-39A9-4313-88C6-528A13508C45}"/>
              </a:ext>
            </a:extLst>
          </p:cNvPr>
          <p:cNvSpPr/>
          <p:nvPr/>
        </p:nvSpPr>
        <p:spPr>
          <a:xfrm>
            <a:off x="291354" y="2006600"/>
            <a:ext cx="8624048" cy="1752600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vi-VN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 TẬP CI CÁNH DIỀU</a:t>
            </a:r>
            <a:endParaRPr lang="en-US" sz="5867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7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521632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597832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521632"/>
            <a:ext cx="853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ƯC, BC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qua ƯCLN, BCNN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618595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Bài 4: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(SGK - 60 )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ƯCLN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40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60		b) 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124 	c) 41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47 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a) 40 = 2</a:t>
            </a:r>
            <a:r>
              <a:rPr lang="vi-VN" sz="28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. 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    60 = 2</a:t>
            </a:r>
            <a:r>
              <a:rPr lang="vi-VN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. 3 . 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=&gt; ƯCLN(40,60) = 2</a:t>
            </a:r>
            <a:r>
              <a:rPr lang="vi-VN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. 5 = 20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b) 16 = 2</a:t>
            </a:r>
            <a:r>
              <a:rPr lang="vi-VN" sz="2800" baseline="30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   124 = 2</a:t>
            </a:r>
            <a:r>
              <a:rPr lang="vi-VN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. 31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=&gt; ƯCLN(16,124) = 2</a:t>
            </a:r>
            <a:r>
              <a:rPr lang="vi-VN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 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c) 41 và 47 là hai số nguyên tố cùng 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=&gt; ƯCLN(41, 47) =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86750" cy="1325563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B. </a:t>
            </a: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tập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7772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Bài 5:</a:t>
            </a:r>
            <a:r>
              <a:rPr lang="en-US" sz="2800" b="1" dirty="0">
                <a:latin typeface="+mj-lt"/>
              </a:rPr>
              <a:t> (SGK – 61) </a:t>
            </a:r>
            <a:r>
              <a:rPr lang="en-US" sz="2800" b="1" dirty="0" err="1">
                <a:latin typeface="+mj-lt"/>
              </a:rPr>
              <a:t>Tìm</a:t>
            </a:r>
            <a:r>
              <a:rPr lang="en-US" sz="2800" b="1" dirty="0">
                <a:latin typeface="+mj-lt"/>
              </a:rPr>
              <a:t> BCNN </a:t>
            </a:r>
            <a:r>
              <a:rPr lang="en-US" sz="2800" b="1" dirty="0" err="1">
                <a:latin typeface="+mj-lt"/>
              </a:rPr>
              <a:t>của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các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số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sau</a:t>
            </a:r>
            <a:endParaRPr lang="en-US" sz="2800" b="1" dirty="0">
              <a:latin typeface="+mj-lt"/>
            </a:endParaRPr>
          </a:p>
          <a:p>
            <a:pPr marL="514350" indent="-51435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540		b)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28; 49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64</a:t>
            </a:r>
          </a:p>
          <a:p>
            <a:pPr marL="514350" indent="-51435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43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53</a:t>
            </a:r>
          </a:p>
          <a:p>
            <a:pPr marL="514350" indent="-514350"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+mj-lt"/>
              </a:rPr>
              <a:t>a) 72 = 2</a:t>
            </a:r>
            <a:r>
              <a:rPr lang="vi-VN" sz="2800" baseline="30000" dirty="0">
                <a:latin typeface="+mj-lt"/>
              </a:rPr>
              <a:t>3</a:t>
            </a:r>
            <a:r>
              <a:rPr lang="vi-VN" sz="2800" dirty="0">
                <a:latin typeface="+mj-lt"/>
              </a:rPr>
              <a:t> . 3</a:t>
            </a:r>
            <a:r>
              <a:rPr lang="vi-VN" sz="2800" baseline="30000" dirty="0">
                <a:latin typeface="+mj-lt"/>
              </a:rPr>
              <a:t>2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     540 = 2</a:t>
            </a:r>
            <a:r>
              <a:rPr lang="vi-VN" sz="2800" baseline="30000" dirty="0">
                <a:latin typeface="+mj-lt"/>
              </a:rPr>
              <a:t>2</a:t>
            </a:r>
            <a:r>
              <a:rPr lang="vi-VN" sz="2800" dirty="0">
                <a:latin typeface="+mj-lt"/>
              </a:rPr>
              <a:t> . 3</a:t>
            </a:r>
            <a:r>
              <a:rPr lang="vi-VN" sz="2800" baseline="30000" dirty="0">
                <a:latin typeface="+mj-lt"/>
              </a:rPr>
              <a:t>3</a:t>
            </a:r>
            <a:r>
              <a:rPr lang="vi-VN" sz="2800" dirty="0">
                <a:latin typeface="+mj-lt"/>
              </a:rPr>
              <a:t> . 5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=&gt; BCNN(72, 540) = 2</a:t>
            </a:r>
            <a:r>
              <a:rPr lang="vi-VN" sz="2800" baseline="30000" dirty="0">
                <a:latin typeface="+mj-lt"/>
              </a:rPr>
              <a:t>3</a:t>
            </a:r>
            <a:r>
              <a:rPr lang="vi-VN" sz="2800" dirty="0">
                <a:latin typeface="+mj-lt"/>
              </a:rPr>
              <a:t> . 3</a:t>
            </a:r>
            <a:r>
              <a:rPr lang="vi-VN" sz="2800" baseline="30000" dirty="0">
                <a:latin typeface="+mj-lt"/>
              </a:rPr>
              <a:t>3</a:t>
            </a:r>
            <a:r>
              <a:rPr lang="vi-VN" sz="2800" dirty="0">
                <a:latin typeface="+mj-lt"/>
              </a:rPr>
              <a:t>. 5 = 1080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b) 28 = 2</a:t>
            </a:r>
            <a:r>
              <a:rPr lang="vi-VN" sz="2800" baseline="30000" dirty="0">
                <a:latin typeface="+mj-lt"/>
              </a:rPr>
              <a:t>2</a:t>
            </a:r>
            <a:r>
              <a:rPr lang="vi-VN" sz="2800" dirty="0">
                <a:latin typeface="+mj-lt"/>
              </a:rPr>
              <a:t> . 7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     49 = 7</a:t>
            </a:r>
            <a:r>
              <a:rPr lang="vi-VN" sz="2800" baseline="30000" dirty="0">
                <a:latin typeface="+mj-lt"/>
              </a:rPr>
              <a:t>2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     64 = 2</a:t>
            </a:r>
            <a:r>
              <a:rPr lang="vi-VN" sz="2800" baseline="30000" dirty="0">
                <a:latin typeface="+mj-lt"/>
              </a:rPr>
              <a:t>6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=&gt; BCNN(28, 49, 64) = 2</a:t>
            </a:r>
            <a:r>
              <a:rPr lang="vi-VN" sz="2800" baseline="30000" dirty="0">
                <a:latin typeface="+mj-lt"/>
              </a:rPr>
              <a:t>6</a:t>
            </a:r>
            <a:r>
              <a:rPr lang="vi-VN" sz="2800" dirty="0">
                <a:latin typeface="+mj-lt"/>
              </a:rPr>
              <a:t> . 7</a:t>
            </a:r>
            <a:r>
              <a:rPr lang="vi-VN" sz="2800" baseline="30000" dirty="0">
                <a:latin typeface="+mj-lt"/>
              </a:rPr>
              <a:t>2</a:t>
            </a:r>
            <a:r>
              <a:rPr lang="vi-VN" sz="2800" dirty="0">
                <a:latin typeface="+mj-lt"/>
              </a:rPr>
              <a:t> = 3136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c) 43 và 53 là hai số nguyên tố</a:t>
            </a:r>
            <a:endParaRPr lang="en-US" sz="2800" dirty="0">
              <a:latin typeface="+mj-lt"/>
            </a:endParaRPr>
          </a:p>
          <a:p>
            <a:pPr>
              <a:buFont typeface="Symbol"/>
              <a:buChar char="Þ"/>
            </a:pPr>
            <a:r>
              <a:rPr lang="vi-VN" sz="2800" dirty="0">
                <a:latin typeface="+mj-lt"/>
              </a:rPr>
              <a:t>BCNN(43,53) = 43 . 53 = 2279.</a:t>
            </a:r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123 (SBT – 37)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Cloud 4"/>
          <p:cNvSpPr/>
          <p:nvPr/>
        </p:nvSpPr>
        <p:spPr>
          <a:xfrm>
            <a:off x="5334000" y="2286000"/>
            <a:ext cx="36576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?</a:t>
            </a:r>
            <a:endParaRPr lang="vi-VN" sz="2800" dirty="0"/>
          </a:p>
          <a:p>
            <a:pPr algn="ctr"/>
            <a:endParaRPr lang="en-US" sz="2800" dirty="0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533400" y="-4572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tế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743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20, 25, 30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15</a:t>
            </a:r>
          </a:p>
          <a:p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1200</a:t>
            </a:r>
          </a:p>
          <a:p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5334000" y="2286000"/>
            <a:ext cx="36576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a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a?</a:t>
            </a:r>
            <a:endParaRPr lang="vi-VN" sz="2800" dirty="0"/>
          </a:p>
          <a:p>
            <a:pPr algn="ctr"/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685800" y="2743200"/>
            <a:ext cx="4953000" cy="838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(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N, a &lt;1200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971800" y="35814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5334000" y="2209800"/>
            <a:ext cx="36576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mối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a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?</a:t>
            </a:r>
            <a:endParaRPr lang="vi-VN" sz="2800" dirty="0"/>
          </a:p>
          <a:p>
            <a:pPr algn="ctr"/>
            <a:endParaRPr lang="en-US" sz="2800" dirty="0"/>
          </a:p>
        </p:txBody>
      </p:sp>
      <p:sp>
        <p:nvSpPr>
          <p:cNvPr id="15" name="Cloud 14"/>
          <p:cNvSpPr/>
          <p:nvPr/>
        </p:nvSpPr>
        <p:spPr>
          <a:xfrm>
            <a:off x="5334000" y="2209800"/>
            <a:ext cx="38100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vai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?</a:t>
            </a:r>
            <a:endParaRPr lang="vi-VN" sz="2800" dirty="0"/>
          </a:p>
          <a:p>
            <a:pPr algn="ctr"/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685800" y="4191000"/>
            <a:ext cx="556260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- 15 )⋮ 20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a - 15 ) ⋮ 25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a - 15 ) ⋮ 30</a:t>
            </a: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 đó ( a - 15 ) ∈ BC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20, 25, 30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971800" y="51816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5715000" y="2286000"/>
            <a:ext cx="38100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BC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a?</a:t>
            </a:r>
            <a:endParaRPr lang="vi-VN" sz="2800" dirty="0"/>
          </a:p>
          <a:p>
            <a:pPr algn="ctr"/>
            <a:endParaRPr lang="en-US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457200" y="5791200"/>
            <a:ext cx="594360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20, 25, 30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8" grpId="0"/>
      <p:bldP spid="10" grpId="0"/>
      <p:bldP spid="10" grpId="1"/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838200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Gọi số học sinh của trường đó là 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(a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N, a &lt;1200)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Do số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ọc sinh khi xếp hàng 20; 25; 30 đều dư 15 học sinh nên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 - 15 )⋮ 20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 a - 15 ) ⋮ 25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 a - 15 ) ⋮ 30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Khi đó ( a - 15 ) ∈ BC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20, 25, 30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BCNN(20; 25; 30) = 300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BC ( 20, 25, 30 ) = { 0; 300; 600; 900; … }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⇒ a - 15 ∈ { 0; 300; 600; 900;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1200….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}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⇒ a ∈ { 15; 315; 615; 915;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1215 ……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}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Do a chia hết cho 41 và 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&lt; 1200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nên a = 615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615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394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-3810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tế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334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112 (SBT -34)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6, 7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276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252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514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300, 276, 252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2743200"/>
            <a:ext cx="4953000" cy="838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(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971800" y="35814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" y="4191000"/>
            <a:ext cx="510540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 ⁞ a; 276 ⁞ a; 252 ⁞ a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 a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ƯC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300;276;252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971800" y="51816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57200" y="5791200"/>
            <a:ext cx="594360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300;276;252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5105400" y="22860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5257800" y="24384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5410200" y="25908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562600" y="27432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5715000" y="28956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5867400" y="30480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7" grpId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5334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Gọi số hàng dọc là 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8040" y="228600"/>
            <a:ext cx="407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9906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300 ⁞ a; 276 ⁞ a; 252 ⁞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=&gt; 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ƯC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300;276;252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22860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300 = 2².3.5²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276 = 2².3.23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252 = 2².3².7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=&gt; Ư CLN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300;276;252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=2².3=12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Vậy có thể xếp mỗi khối nhiều nhất 12 hàng 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Khi đó khối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học sinh một hàng 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300:12=25(học sinh)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Khối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276:12=23(học sinh)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Khối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252:12=21(học sinh)</a:t>
            </a: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52400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VẬN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8099"/>
            <a:ext cx="7886700" cy="4351338"/>
          </a:xfrm>
        </p:spPr>
        <p:txBody>
          <a:bodyPr/>
          <a:lstStyle/>
          <a:p>
            <a:pPr algn="just"/>
            <a:r>
              <a:rPr lang="vi-VN" dirty="0">
                <a:latin typeface="+mj-lt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Nhóm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1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Hãy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hỏi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bố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mẹ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về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điện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hiện</a:t>
            </a:r>
            <a:r>
              <a:rPr lang="en-US" dirty="0">
                <a:latin typeface="+mj-lt"/>
              </a:rPr>
              <a:t> nay,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số</a:t>
            </a:r>
            <a:r>
              <a:rPr lang="en-US" dirty="0">
                <a:latin typeface="+mj-lt"/>
              </a:rPr>
              <a:t> kWh </a:t>
            </a:r>
            <a:r>
              <a:rPr lang="en-US" dirty="0" err="1">
                <a:latin typeface="+mj-lt"/>
              </a:rPr>
              <a:t>mà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đã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sử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dụng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hãy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tiền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điện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của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mình</a:t>
            </a:r>
            <a:r>
              <a:rPr lang="en-US" dirty="0">
                <a:latin typeface="+mj-lt"/>
              </a:rPr>
              <a:t>.</a:t>
            </a:r>
          </a:p>
          <a:p>
            <a:pPr algn="just"/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Nhóm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2: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Hỏi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năm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của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người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thân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đình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dựa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vào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 can chi” </a:t>
            </a:r>
            <a:r>
              <a:rPr lang="en-US" dirty="0" err="1">
                <a:latin typeface="+mj-lt"/>
              </a:rPr>
              <a:t>để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tìm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gọi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năm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theo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âm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.</a:t>
            </a:r>
          </a:p>
          <a:p>
            <a:endParaRPr lang="en-US" dirty="0">
              <a:latin typeface="+mj-lt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576512" y="3925887"/>
            <a:ext cx="3900488" cy="3084513"/>
            <a:chOff x="204" y="0"/>
            <a:chExt cx="2457" cy="2087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7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9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>
                      <a:solidFill>
                        <a:schemeClr val="accent2"/>
                      </a:solidFill>
                      <a:latin typeface="Times New Roman" pitchFamily="18" charset="0"/>
                    </a:rPr>
                    <a:t>Tiết học kết thúc</a:t>
                  </a:r>
                </a:p>
              </p:txBody>
            </p:sp>
            <p:sp>
              <p:nvSpPr>
                <p:cNvPr id="10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/>
                  </a:endParaRPr>
                </a:p>
              </p:txBody>
            </p:sp>
          </p:grpSp>
        </p:grp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86750" cy="435133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131, 133, 137, 138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SBT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37, 38 ;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 – SGK – tr 59.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6- SGK – tr 59: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ố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. 4000 000</a:t>
            </a:r>
          </a:p>
          <a:p>
            <a:pPr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 tập thật kĩ để tiết sau KTGK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ởi động trước khi bơi | Kênh sức khỏe | Sài Gòn Tiếp Th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42" y="2649814"/>
            <a:ext cx="7197725" cy="33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8507" y="357485"/>
            <a:ext cx="78182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1058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C1C7E1A6-B570-49E9-9F2E-9402102FE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4" y="4918756"/>
            <a:ext cx="58459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57425"/>
            <a:ext cx="2392669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Arrow Connector 36"/>
          <p:cNvCxnSpPr/>
          <p:nvPr/>
        </p:nvCxnSpPr>
        <p:spPr>
          <a:xfrm flipV="1">
            <a:off x="2895600" y="1371600"/>
            <a:ext cx="1752600" cy="14478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4648200" y="838200"/>
            <a:ext cx="3200400" cy="990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895600" y="2590800"/>
            <a:ext cx="1676400" cy="2286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572000" y="2133600"/>
            <a:ext cx="3048000" cy="990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895600" y="2819400"/>
            <a:ext cx="1752600" cy="9144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4648200" y="3276600"/>
            <a:ext cx="3657600" cy="990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6200000" flipH="1">
            <a:off x="2743200" y="2971800"/>
            <a:ext cx="2057400" cy="17526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4648200" y="4572000"/>
            <a:ext cx="3657600" cy="990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ƯC – ƯCLN</a:t>
            </a: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BC - BCNN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76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887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175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3" grpId="0" animBg="1"/>
      <p:bldP spid="43" grpId="1" animBg="1"/>
      <p:bldP spid="47" grpId="0" animBg="1"/>
      <p:bldP spid="55" grpId="0" animBg="1"/>
      <p:bldP spid="12" grpId="0"/>
      <p:bldP spid="12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90" y="76200"/>
            <a:ext cx="911981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vi-V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ếp theo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hép cộng trừ nhân chia Tiếng Anh - X2 Tiếng An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118" b="96176" l="80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05" y="2553814"/>
            <a:ext cx="4762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647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3557" name="Picture 28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15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Picture 29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72" y="3288"/>
              <a:ext cx="9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Picture 19" descr="fogos035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118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Picture 30" descr="POINSET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64" y="3312"/>
              <a:ext cx="1296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31" descr="fogos035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535" y="0"/>
              <a:ext cx="1225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29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4728" y="-72"/>
              <a:ext cx="9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1790700" y="609600"/>
            <a:ext cx="78867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Lý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thuyết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14400" y="200025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3124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57200" y="37338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57200" y="4281487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14400" y="4438650"/>
            <a:ext cx="451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98525" y="5576888"/>
            <a:ext cx="5349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33400" y="4891087"/>
            <a:ext cx="731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Cloud 17"/>
          <p:cNvSpPr/>
          <p:nvPr/>
        </p:nvSpPr>
        <p:spPr>
          <a:xfrm>
            <a:off x="6248400" y="1066800"/>
            <a:ext cx="28956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2" grpId="0"/>
      <p:bldP spid="13" grpId="0"/>
      <p:bldP spid="16" grpId="0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9596"/>
            <a:ext cx="7886700" cy="1325563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491805"/>
            <a:ext cx="75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 tích một số tự nhiên lớn hơn 1 ra thừa số nguyên tố là viết các số đó dưới dạng tích các thừa số nguyên tố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4495800" y="304800"/>
            <a:ext cx="33528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0"/>
          <p:cNvSpPr txBox="1">
            <a:spLocks noChangeArrowheads="1"/>
          </p:cNvSpPr>
          <p:nvPr/>
        </p:nvSpPr>
        <p:spPr bwMode="auto">
          <a:xfrm>
            <a:off x="666750" y="3016846"/>
            <a:ext cx="701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vi-VN" sz="3600" dirty="0"/>
              <a:t>* ƯCLN của hai hay nhiều số là số lớn nhất trong tập hợp các ƯC của các số đó.</a:t>
            </a:r>
          </a:p>
        </p:txBody>
      </p:sp>
      <p:sp>
        <p:nvSpPr>
          <p:cNvPr id="4" name="Text Box 101"/>
          <p:cNvSpPr txBox="1">
            <a:spLocks noChangeArrowheads="1"/>
          </p:cNvSpPr>
          <p:nvPr/>
        </p:nvSpPr>
        <p:spPr bwMode="auto">
          <a:xfrm>
            <a:off x="685800" y="4800600"/>
            <a:ext cx="723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vi-VN" sz="3200" dirty="0"/>
              <a:t>* BCNN của hai hay nhiều số là số nhỏ nhất khác 0 trong tập hợp các BC của các số đó.</a:t>
            </a:r>
          </a:p>
        </p:txBody>
      </p:sp>
      <p:sp>
        <p:nvSpPr>
          <p:cNvPr id="5" name="Cloud 4"/>
          <p:cNvSpPr/>
          <p:nvPr/>
        </p:nvSpPr>
        <p:spPr>
          <a:xfrm>
            <a:off x="4495800" y="304800"/>
            <a:ext cx="38862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ƯCLN, BCNN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50493333"/>
              </p:ext>
            </p:extLst>
          </p:nvPr>
        </p:nvGraphicFramePr>
        <p:xfrm>
          <a:off x="1714500" y="1676400"/>
          <a:ext cx="5410200" cy="3817112"/>
        </p:xfrm>
        <a:graphic>
          <a:graphicData uri="http://schemas.openxmlformats.org/drawingml/2006/table">
            <a:tbl>
              <a:tblPr/>
              <a:tblGrid>
                <a:gridCol w="2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.VnArial" panose="020B7200000000000000" pitchFamily="34" charset="0"/>
                        </a:rPr>
                        <a:t>T×m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.VnArial" panose="020B7200000000000000" pitchFamily="34" charset="0"/>
                        </a:rPr>
                        <a:t> ¦CLN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" panose="020B7200000000000000" pitchFamily="34" charset="0"/>
                        </a:rPr>
                        <a:t>T×m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" panose="020B7200000000000000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" panose="020B7200000000000000" pitchFamily="34" charset="0"/>
                        </a:rPr>
                        <a:t>BCNN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rial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2552700" y="34290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4914900" y="342900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2476500" y="49149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5372100" y="493395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1981200" y="2286000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1993900" y="2895600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1981200" y="4038600"/>
            <a:ext cx="518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365126"/>
            <a:ext cx="7886700" cy="1325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ƯCLN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BCNN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117290"/>
      </p:ext>
    </p:extLst>
  </p:cSld>
  <p:clrMapOvr>
    <a:masterClrMapping/>
  </p:clrMapOvr>
</p:sld>
</file>

<file path=ppt/theme/theme1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1531</Words>
  <Application>Microsoft Office PowerPoint</Application>
  <PresentationFormat>On-screen Show (4:3)</PresentationFormat>
  <Paragraphs>132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.VnTime</vt:lpstr>
      <vt:lpstr>.VnArial</vt:lpstr>
      <vt:lpstr>Arial</vt:lpstr>
      <vt:lpstr>Calibri</vt:lpstr>
      <vt:lpstr>Calibri Light</vt:lpstr>
      <vt:lpstr>Symbol</vt:lpstr>
      <vt:lpstr>Times New Roman</vt:lpstr>
      <vt:lpstr>Wingdings</vt:lpstr>
      <vt:lpstr>8_Thiết kế Tùy chỉnh</vt:lpstr>
      <vt:lpstr>1_Office Theme</vt:lpstr>
      <vt:lpstr>4_Thiết kế Tùy chỉnh</vt:lpstr>
      <vt:lpstr>2_Thiết kế Tùy chỉnh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tìm ƯCLN và BCNN </vt:lpstr>
      <vt:lpstr>PowerPoint Presentation</vt:lpstr>
      <vt:lpstr>B. Bài tập:</vt:lpstr>
      <vt:lpstr>PowerPoint Presentation</vt:lpstr>
      <vt:lpstr>Dạng 2: Bài toán thực tế</vt:lpstr>
      <vt:lpstr>PowerPoint Presentation</vt:lpstr>
      <vt:lpstr>Dạng 2: Bài toán thực tế</vt:lpstr>
      <vt:lpstr>PowerPoint Presentation</vt:lpstr>
      <vt:lpstr>HOẠT ĐỘNG VẬN DỤNG</vt:lpstr>
      <vt:lpstr>HƯỚNG DẪN TỰ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Nguyen Thi Kim Oanh</cp:lastModifiedBy>
  <cp:revision>97</cp:revision>
  <dcterms:created xsi:type="dcterms:W3CDTF">2021-08-14T08:17:11Z</dcterms:created>
  <dcterms:modified xsi:type="dcterms:W3CDTF">2023-11-09T09:09:29Z</dcterms:modified>
</cp:coreProperties>
</file>