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74" r:id="rId5"/>
    <p:sldId id="272" r:id="rId6"/>
    <p:sldId id="275" r:id="rId7"/>
    <p:sldId id="261" r:id="rId8"/>
    <p:sldId id="265" r:id="rId9"/>
    <p:sldId id="276" r:id="rId10"/>
    <p:sldId id="267" r:id="rId11"/>
    <p:sldId id="277" r:id="rId12"/>
    <p:sldId id="27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0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7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FA734-677B-4C55-8B0D-E0C03C6D327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B828-059D-4C49-AEF4-F5EC7A46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18" Type="http://schemas.openxmlformats.org/officeDocument/2006/relationships/slide" Target="slide7.xml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5" Type="http://schemas.openxmlformats.org/officeDocument/2006/relationships/slide" Target="slide12.xml"/><Relationship Id="rId2" Type="http://schemas.openxmlformats.org/officeDocument/2006/relationships/audio" Target="../media/media1.wma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29" Type="http://schemas.openxmlformats.org/officeDocument/2006/relationships/slide" Target="slide5.xml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7.png"/><Relationship Id="rId32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21.gif"/><Relationship Id="rId23" Type="http://schemas.openxmlformats.org/officeDocument/2006/relationships/slide" Target="slide2.xml"/><Relationship Id="rId28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20.gif"/><Relationship Id="rId22" Type="http://schemas.openxmlformats.org/officeDocument/2006/relationships/image" Target="../media/image26.png"/><Relationship Id="rId27" Type="http://schemas.openxmlformats.org/officeDocument/2006/relationships/slide" Target="slide4.xml"/><Relationship Id="rId30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970704-444F-5471-ED71-AC8898BF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-1270"/>
            <a:ext cx="12193270" cy="6859270"/>
          </a:xfrm>
          <a:prstGeom prst="rect">
            <a:avLst/>
          </a:prstGeom>
        </p:spPr>
      </p:pic>
      <p:sp>
        <p:nvSpPr>
          <p:cNvPr id="7" name="Rectangles 5">
            <a:extLst>
              <a:ext uri="{FF2B5EF4-FFF2-40B4-BE49-F238E27FC236}">
                <a16:creationId xmlns:a16="http://schemas.microsoft.com/office/drawing/2014/main" id="{3C445303-898D-2260-D895-91753C65D60B}"/>
              </a:ext>
            </a:extLst>
          </p:cNvPr>
          <p:cNvSpPr/>
          <p:nvPr/>
        </p:nvSpPr>
        <p:spPr>
          <a:xfrm>
            <a:off x="1763619" y="2363470"/>
            <a:ext cx="8729121" cy="19583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1BBC6-6D70-B6ED-EA91-EA3E310056EA}"/>
              </a:ext>
            </a:extLst>
          </p:cNvPr>
          <p:cNvSpPr txBox="1"/>
          <p:nvPr/>
        </p:nvSpPr>
        <p:spPr>
          <a:xfrm>
            <a:off x="610402" y="2222750"/>
            <a:ext cx="11035553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 4,</a:t>
            </a:r>
            <a:r>
              <a:rPr lang="vi-VN" sz="3600" b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vi-VN" sz="3600" b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32: DINH DƯỠNG VÀ TIÊU HOÁ Ở </a:t>
            </a:r>
            <a:r>
              <a:rPr lang="vi-VN" sz="3600" b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vi-VN" sz="360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7B112F-1FCB-2C05-C932-5A2E7021E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67609"/>
              </p:ext>
            </p:extLst>
          </p:nvPr>
        </p:nvGraphicFramePr>
        <p:xfrm>
          <a:off x="0" y="1143895"/>
          <a:ext cx="12192001" cy="4639313"/>
        </p:xfrm>
        <a:graphic>
          <a:graphicData uri="http://schemas.openxmlformats.org/drawingml/2006/table">
            <a:tbl>
              <a:tblPr/>
              <a:tblGrid>
                <a:gridCol w="911466">
                  <a:extLst>
                    <a:ext uri="{9D8B030D-6E8A-4147-A177-3AD203B41FA5}">
                      <a16:colId xmlns:a16="http://schemas.microsoft.com/office/drawing/2014/main" val="2794151170"/>
                    </a:ext>
                  </a:extLst>
                </a:gridCol>
                <a:gridCol w="655140">
                  <a:extLst>
                    <a:ext uri="{9D8B030D-6E8A-4147-A177-3AD203B41FA5}">
                      <a16:colId xmlns:a16="http://schemas.microsoft.com/office/drawing/2014/main" val="2195527556"/>
                    </a:ext>
                  </a:extLst>
                </a:gridCol>
                <a:gridCol w="752326">
                  <a:extLst>
                    <a:ext uri="{9D8B030D-6E8A-4147-A177-3AD203B41FA5}">
                      <a16:colId xmlns:a16="http://schemas.microsoft.com/office/drawing/2014/main" val="1321804329"/>
                    </a:ext>
                  </a:extLst>
                </a:gridCol>
                <a:gridCol w="638413">
                  <a:extLst>
                    <a:ext uri="{9D8B030D-6E8A-4147-A177-3AD203B41FA5}">
                      <a16:colId xmlns:a16="http://schemas.microsoft.com/office/drawing/2014/main" val="3500541475"/>
                    </a:ext>
                  </a:extLst>
                </a:gridCol>
                <a:gridCol w="1052105">
                  <a:extLst>
                    <a:ext uri="{9D8B030D-6E8A-4147-A177-3AD203B41FA5}">
                      <a16:colId xmlns:a16="http://schemas.microsoft.com/office/drawing/2014/main" val="3515150575"/>
                    </a:ext>
                  </a:extLst>
                </a:gridCol>
                <a:gridCol w="893939">
                  <a:extLst>
                    <a:ext uri="{9D8B030D-6E8A-4147-A177-3AD203B41FA5}">
                      <a16:colId xmlns:a16="http://schemas.microsoft.com/office/drawing/2014/main" val="3238520539"/>
                    </a:ext>
                  </a:extLst>
                </a:gridCol>
                <a:gridCol w="1523788">
                  <a:extLst>
                    <a:ext uri="{9D8B030D-6E8A-4147-A177-3AD203B41FA5}">
                      <a16:colId xmlns:a16="http://schemas.microsoft.com/office/drawing/2014/main" val="1786704856"/>
                    </a:ext>
                  </a:extLst>
                </a:gridCol>
                <a:gridCol w="888023">
                  <a:extLst>
                    <a:ext uri="{9D8B030D-6E8A-4147-A177-3AD203B41FA5}">
                      <a16:colId xmlns:a16="http://schemas.microsoft.com/office/drawing/2014/main" val="3977634270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1382625691"/>
                    </a:ext>
                  </a:extLst>
                </a:gridCol>
                <a:gridCol w="807620">
                  <a:extLst>
                    <a:ext uri="{9D8B030D-6E8A-4147-A177-3AD203B41FA5}">
                      <a16:colId xmlns:a16="http://schemas.microsoft.com/office/drawing/2014/main" val="3496724404"/>
                    </a:ext>
                  </a:extLst>
                </a:gridCol>
                <a:gridCol w="560473">
                  <a:extLst>
                    <a:ext uri="{9D8B030D-6E8A-4147-A177-3AD203B41FA5}">
                      <a16:colId xmlns:a16="http://schemas.microsoft.com/office/drawing/2014/main" val="780361873"/>
                    </a:ext>
                  </a:extLst>
                </a:gridCol>
                <a:gridCol w="557423">
                  <a:extLst>
                    <a:ext uri="{9D8B030D-6E8A-4147-A177-3AD203B41FA5}">
                      <a16:colId xmlns:a16="http://schemas.microsoft.com/office/drawing/2014/main" val="3706504798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24561079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031280466"/>
                    </a:ext>
                  </a:extLst>
                </a:gridCol>
                <a:gridCol w="647701">
                  <a:extLst>
                    <a:ext uri="{9D8B030D-6E8A-4147-A177-3AD203B41FA5}">
                      <a16:colId xmlns:a16="http://schemas.microsoft.com/office/drawing/2014/main" val="3304633613"/>
                    </a:ext>
                  </a:extLst>
                </a:gridCol>
              </a:tblGrid>
              <a:tr h="900361">
                <a:tc rowSpan="2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Tên thực phẩm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Khối lượng (g)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Thành phần dinh dưỡng (g)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Năng lượng (Kcal)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Chất khoáng (mg)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Vitamin (mg)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664802"/>
                  </a:ext>
                </a:extLst>
              </a:tr>
              <a:tr h="500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Lipid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Carbohydrate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948615"/>
                  </a:ext>
                </a:extLst>
              </a:tr>
              <a:tr h="500398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Gạo tẻ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31,29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300,57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273,6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590476"/>
                  </a:ext>
                </a:extLst>
              </a:tr>
              <a:tr h="500398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Thịt gà 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070095"/>
                  </a:ext>
                </a:extLst>
              </a:tr>
              <a:tr h="500398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Rau dền đỏ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465475"/>
                  </a:ext>
                </a:extLst>
              </a:tr>
              <a:tr h="500398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Xoài chín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834942"/>
                  </a:ext>
                </a:extLst>
              </a:tr>
              <a:tr h="500398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Bơ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58,45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379459"/>
                  </a:ext>
                </a:extLst>
              </a:tr>
              <a:tr h="500398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76,07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2257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845,5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22,51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3,06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2,56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217,8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67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30F2FE-5E8A-214C-FBBA-ACEE7F4F3DF5}"/>
              </a:ext>
            </a:extLst>
          </p:cNvPr>
          <p:cNvSpPr txBox="1"/>
          <p:nvPr/>
        </p:nvSpPr>
        <p:spPr>
          <a:xfrm>
            <a:off x="1864659" y="508738"/>
            <a:ext cx="815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thành phần chất dinh dưỡng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23006"/>
              </p:ext>
            </p:extLst>
          </p:nvPr>
        </p:nvGraphicFramePr>
        <p:xfrm>
          <a:off x="0" y="5783208"/>
          <a:ext cx="12174417" cy="822960"/>
        </p:xfrm>
        <a:graphic>
          <a:graphicData uri="http://schemas.openxmlformats.org/drawingml/2006/table">
            <a:tbl>
              <a:tblPr/>
              <a:tblGrid>
                <a:gridCol w="1027216">
                  <a:extLst>
                    <a:ext uri="{9D8B030D-6E8A-4147-A177-3AD203B41FA5}">
                      <a16:colId xmlns:a16="http://schemas.microsoft.com/office/drawing/2014/main" val="4152897"/>
                    </a:ext>
                  </a:extLst>
                </a:gridCol>
                <a:gridCol w="537130">
                  <a:extLst>
                    <a:ext uri="{9D8B030D-6E8A-4147-A177-3AD203B41FA5}">
                      <a16:colId xmlns:a16="http://schemas.microsoft.com/office/drawing/2014/main" val="2935158107"/>
                    </a:ext>
                  </a:extLst>
                </a:gridCol>
                <a:gridCol w="751241">
                  <a:extLst>
                    <a:ext uri="{9D8B030D-6E8A-4147-A177-3AD203B41FA5}">
                      <a16:colId xmlns:a16="http://schemas.microsoft.com/office/drawing/2014/main" val="4216848220"/>
                    </a:ext>
                  </a:extLst>
                </a:gridCol>
                <a:gridCol w="637492">
                  <a:extLst>
                    <a:ext uri="{9D8B030D-6E8A-4147-A177-3AD203B41FA5}">
                      <a16:colId xmlns:a16="http://schemas.microsoft.com/office/drawing/2014/main" val="383741800"/>
                    </a:ext>
                  </a:extLst>
                </a:gridCol>
                <a:gridCol w="1050588">
                  <a:extLst>
                    <a:ext uri="{9D8B030D-6E8A-4147-A177-3AD203B41FA5}">
                      <a16:colId xmlns:a16="http://schemas.microsoft.com/office/drawing/2014/main" val="2931339193"/>
                    </a:ext>
                  </a:extLst>
                </a:gridCol>
                <a:gridCol w="892650">
                  <a:extLst>
                    <a:ext uri="{9D8B030D-6E8A-4147-A177-3AD203B41FA5}">
                      <a16:colId xmlns:a16="http://schemas.microsoft.com/office/drawing/2014/main" val="1466791916"/>
                    </a:ext>
                  </a:extLst>
                </a:gridCol>
                <a:gridCol w="1521590">
                  <a:extLst>
                    <a:ext uri="{9D8B030D-6E8A-4147-A177-3AD203B41FA5}">
                      <a16:colId xmlns:a16="http://schemas.microsoft.com/office/drawing/2014/main" val="3293506354"/>
                    </a:ext>
                  </a:extLst>
                </a:gridCol>
                <a:gridCol w="886742">
                  <a:extLst>
                    <a:ext uri="{9D8B030D-6E8A-4147-A177-3AD203B41FA5}">
                      <a16:colId xmlns:a16="http://schemas.microsoft.com/office/drawing/2014/main" val="487774576"/>
                    </a:ext>
                  </a:extLst>
                </a:gridCol>
                <a:gridCol w="1144590">
                  <a:extLst>
                    <a:ext uri="{9D8B030D-6E8A-4147-A177-3AD203B41FA5}">
                      <a16:colId xmlns:a16="http://schemas.microsoft.com/office/drawing/2014/main" val="3199663186"/>
                    </a:ext>
                  </a:extLst>
                </a:gridCol>
                <a:gridCol w="645183">
                  <a:extLst>
                    <a:ext uri="{9D8B030D-6E8A-4147-A177-3AD203B41FA5}">
                      <a16:colId xmlns:a16="http://schemas.microsoft.com/office/drawing/2014/main" val="2039781234"/>
                    </a:ext>
                  </a:extLst>
                </a:gridCol>
                <a:gridCol w="559665">
                  <a:extLst>
                    <a:ext uri="{9D8B030D-6E8A-4147-A177-3AD203B41FA5}">
                      <a16:colId xmlns:a16="http://schemas.microsoft.com/office/drawing/2014/main" val="805736120"/>
                    </a:ext>
                  </a:extLst>
                </a:gridCol>
                <a:gridCol w="556619">
                  <a:extLst>
                    <a:ext uri="{9D8B030D-6E8A-4147-A177-3AD203B41FA5}">
                      <a16:colId xmlns:a16="http://schemas.microsoft.com/office/drawing/2014/main" val="96522959"/>
                    </a:ext>
                  </a:extLst>
                </a:gridCol>
                <a:gridCol w="746268">
                  <a:extLst>
                    <a:ext uri="{9D8B030D-6E8A-4147-A177-3AD203B41FA5}">
                      <a16:colId xmlns:a16="http://schemas.microsoft.com/office/drawing/2014/main" val="1408698931"/>
                    </a:ext>
                  </a:extLst>
                </a:gridCol>
                <a:gridCol w="570676">
                  <a:extLst>
                    <a:ext uri="{9D8B030D-6E8A-4147-A177-3AD203B41FA5}">
                      <a16:colId xmlns:a16="http://schemas.microsoft.com/office/drawing/2014/main" val="1110764403"/>
                    </a:ext>
                  </a:extLst>
                </a:gridCol>
                <a:gridCol w="646767">
                  <a:extLst>
                    <a:ext uri="{9D8B030D-6E8A-4147-A177-3AD203B41FA5}">
                      <a16:colId xmlns:a16="http://schemas.microsoft.com/office/drawing/2014/main" val="2900943156"/>
                    </a:ext>
                  </a:extLst>
                </a:gridCol>
              </a:tblGrid>
              <a:tr h="80285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1600" baseline="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cầu khuyến nghị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51-77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280-300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2310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8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1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793631"/>
            <a:ext cx="7104185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 án: Hãy thiết kế một khẩu phần ăn hợp lý cho bản thân và gia đình để có một sức khỏe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451" y="1316346"/>
            <a:ext cx="6600063" cy="435443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3" y="354611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696" y="1058724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823" y="1409874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875" y="1057213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456" y="3339271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572" y="3690421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491" y="3338001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769" y="1720365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044" y="3603568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841" y="1093274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850" y="1390862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902" y="1038201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483" y="3320259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516" y="3681210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518" y="3318989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4" y="1266825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 bài về nhà: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1: tìm hiểu về vấn đề vệ sinh an toàn thực phẩm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Điều tra các bệnh liên quan tới đường tiêu hóa xuất hiện tại địa phương.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3: Điều tra vấn đề vệ sinh an toàn thực phẩm tại địa phương có hình ảnh minh chứng.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615C1-612A-7B31-C193-EA4FCDC1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s 7">
            <a:extLst>
              <a:ext uri="{FF2B5EF4-FFF2-40B4-BE49-F238E27FC236}">
                <a16:creationId xmlns:a16="http://schemas.microsoft.com/office/drawing/2014/main" id="{7DF8EAFF-39B8-FFA3-8494-C795E001AC05}"/>
              </a:ext>
            </a:extLst>
          </p:cNvPr>
          <p:cNvSpPr/>
          <p:nvPr/>
        </p:nvSpPr>
        <p:spPr>
          <a:xfrm>
            <a:off x="977582" y="3063369"/>
            <a:ext cx="1023683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11128407"/>
              </a:avLst>
            </a:prstTxWarp>
            <a:spAutoFit/>
            <a:scene3d>
              <a:camera prst="perspectiveFron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smtClean="0">
                <a:solidFill>
                  <a:srgbClr val="FF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r>
              <a:rPr lang="en-US" sz="4800" b="1" smtClean="0">
                <a:solidFill>
                  <a:srgbClr val="FF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 vui có thưởng</a:t>
            </a:r>
            <a:endParaRPr lang="en-US" sz="4800" b="1">
              <a:solidFill>
                <a:srgbClr val="FF3399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Viêm loét dạ dày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iêm loét dạ dày là bệnh rất phổ biế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825625"/>
            <a:ext cx="7499837" cy="47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010701"/>
              </p:ext>
            </p:extLst>
          </p:nvPr>
        </p:nvGraphicFramePr>
        <p:xfrm>
          <a:off x="838200" y="1825625"/>
          <a:ext cx="10515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677">
                  <a:extLst>
                    <a:ext uri="{9D8B030D-6E8A-4147-A177-3AD203B41FA5}">
                      <a16:colId xmlns:a16="http://schemas.microsoft.com/office/drawing/2014/main" val="2515736420"/>
                    </a:ext>
                  </a:extLst>
                </a:gridCol>
                <a:gridCol w="7326923">
                  <a:extLst>
                    <a:ext uri="{9D8B030D-6E8A-4147-A177-3AD203B41FA5}">
                      <a16:colId xmlns:a16="http://schemas.microsoft.com/office/drawing/2014/main" val="1384560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4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vi khuẩn</a:t>
                      </a:r>
                      <a:r>
                        <a:rPr lang="en-US" sz="4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Helicobacter pylori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22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4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bụng, khó tiêu, buồn nôn, ợ hơi, ợ chua, rối loạn tiêu hóa…..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97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4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pháp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uống đồ uống có cồn, không ăn đồ cay nóng, ăn uống sinh hoạt và nghỉ ngơi hợp lý.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0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2046" y="1837592"/>
            <a:ext cx="7291754" cy="650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62046" y="2612731"/>
            <a:ext cx="7291754" cy="1204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2046" y="3868615"/>
            <a:ext cx="7227277" cy="18375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527538"/>
            <a:ext cx="654147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loét dạ dày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biện pháp để bảo vệ hệ tiêu hóa?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5" y="1538655"/>
            <a:ext cx="6022731" cy="47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độ dinh dưỡng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062" y="1998418"/>
            <a:ext cx="8581291" cy="47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127BA8-961F-4556-0BD1-D1BD57979D01}"/>
              </a:ext>
            </a:extLst>
          </p:cNvPr>
          <p:cNvSpPr/>
          <p:nvPr/>
        </p:nvSpPr>
        <p:spPr>
          <a:xfrm>
            <a:off x="0" y="-1"/>
            <a:ext cx="12192000" cy="630590"/>
          </a:xfrm>
          <a:prstGeom prst="rect">
            <a:avLst/>
          </a:prstGeom>
          <a:solidFill>
            <a:srgbClr val="DEF1F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32: DINH DƯỠNG VÀ TIÊU HOÁ Ở NGƯỜI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22C31-F29D-D67A-0D49-91122BE583A6}"/>
              </a:ext>
            </a:extLst>
          </p:cNvPr>
          <p:cNvSpPr txBox="1"/>
          <p:nvPr/>
        </p:nvSpPr>
        <p:spPr>
          <a:xfrm>
            <a:off x="453328" y="478769"/>
            <a:ext cx="5893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6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IV</a:t>
            </a:r>
            <a:r>
              <a:rPr lang="vi-VN" sz="2800" b="1" smtClean="0">
                <a:solidFill>
                  <a:srgbClr val="F6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/ </a:t>
            </a:r>
            <a:r>
              <a:rPr lang="en-US" sz="2800" b="1">
                <a:solidFill>
                  <a:srgbClr val="F6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Chế độ dinh dưỡng ở người</a:t>
            </a:r>
            <a:endParaRPr lang="vi-VN" sz="2800" b="1">
              <a:solidFill>
                <a:srgbClr val="F6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8B2CB-8BAF-C183-D9FE-3FA31DC7CBC9}"/>
              </a:ext>
            </a:extLst>
          </p:cNvPr>
          <p:cNvSpPr txBox="1"/>
          <p:nvPr/>
        </p:nvSpPr>
        <p:spPr>
          <a:xfrm>
            <a:off x="668216" y="1386567"/>
            <a:ext cx="823184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470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1:</a:t>
            </a:r>
            <a:r>
              <a:rPr lang="vi-VN" sz="320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 nào là khẩu phần ăn?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478" y="4071647"/>
            <a:ext cx="991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3: </a:t>
            </a:r>
            <a:r>
              <a:rPr lang="vi-VN" sz="32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vi-VN" sz="3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 khẩu phần ăn cần đảm bảo nguyên tắc nào?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478" y="2500134"/>
            <a:ext cx="931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Chế độ dinh dưỡng của người phụ thuộc vào những yếu tố nào?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2C50EC-8C14-2999-15E1-38F3A82FC6E7}"/>
              </a:ext>
            </a:extLst>
          </p:cNvPr>
          <p:cNvSpPr txBox="1"/>
          <p:nvPr/>
        </p:nvSpPr>
        <p:spPr>
          <a:xfrm>
            <a:off x="1204546" y="516008"/>
            <a:ext cx="100671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 xây dựng khẩu phần </a:t>
            </a:r>
            <a:r>
              <a:rPr lang="en-US" sz="2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 và nhận xét </a:t>
            </a:r>
            <a:r>
              <a:rPr lang="en-US" sz="280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khẩu phần ăn </a:t>
            </a:r>
            <a:r>
              <a:rPr lang="en-US" sz="28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 </a:t>
            </a:r>
            <a:r>
              <a:rPr lang="en-US" sz="280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</a:t>
            </a:r>
            <a:r>
              <a:rPr lang="en-US" sz="28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học sinh lớp 8 gồm 400gam gạo tẻ, 200gam thịt gà ta; 300g rau dền đỏ; 200g xoài chín, 70g bơ</a:t>
            </a:r>
          </a:p>
        </p:txBody>
      </p:sp>
      <p:pic>
        <p:nvPicPr>
          <p:cNvPr id="1026" name="Picture 2" descr="Cách nấu cơm bằng nồi cơm điện tử Toshiba mềm deo thơm ngon khó cưỡng">
            <a:extLst>
              <a:ext uri="{FF2B5EF4-FFF2-40B4-BE49-F238E27FC236}">
                <a16:creationId xmlns:a16="http://schemas.microsoft.com/office/drawing/2014/main" id="{13ADBD52-45D3-D7E4-3220-B22C039C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9" y="3472963"/>
            <a:ext cx="2365303" cy="30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h luộc gà ngon da căng bóng vàng ươm từ Gà ngon LaChanh">
            <a:extLst>
              <a:ext uri="{FF2B5EF4-FFF2-40B4-BE49-F238E27FC236}">
                <a16:creationId xmlns:a16="http://schemas.microsoft.com/office/drawing/2014/main" id="{AAA2CA89-F50C-7975-C915-4F7C11EE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16" y="3444388"/>
            <a:ext cx="2619375" cy="30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B98E9C-BBDC-F3B7-76E5-14B10C93F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315" y="3472963"/>
            <a:ext cx="2667000" cy="305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0EE4B-FF56-941F-7D53-18BB1A234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852" y="3472963"/>
            <a:ext cx="2809875" cy="3074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846" y="1535968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7B112F-1FCB-2C05-C932-5A2E7021E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54555"/>
              </p:ext>
            </p:extLst>
          </p:nvPr>
        </p:nvGraphicFramePr>
        <p:xfrm>
          <a:off x="87922" y="384576"/>
          <a:ext cx="12174417" cy="6473424"/>
        </p:xfrm>
        <a:graphic>
          <a:graphicData uri="http://schemas.openxmlformats.org/drawingml/2006/table">
            <a:tbl>
              <a:tblPr/>
              <a:tblGrid>
                <a:gridCol w="1027216">
                  <a:extLst>
                    <a:ext uri="{9D8B030D-6E8A-4147-A177-3AD203B41FA5}">
                      <a16:colId xmlns:a16="http://schemas.microsoft.com/office/drawing/2014/main" val="2794151170"/>
                    </a:ext>
                  </a:extLst>
                </a:gridCol>
                <a:gridCol w="537130">
                  <a:extLst>
                    <a:ext uri="{9D8B030D-6E8A-4147-A177-3AD203B41FA5}">
                      <a16:colId xmlns:a16="http://schemas.microsoft.com/office/drawing/2014/main" val="2195527556"/>
                    </a:ext>
                  </a:extLst>
                </a:gridCol>
                <a:gridCol w="751241">
                  <a:extLst>
                    <a:ext uri="{9D8B030D-6E8A-4147-A177-3AD203B41FA5}">
                      <a16:colId xmlns:a16="http://schemas.microsoft.com/office/drawing/2014/main" val="1321804329"/>
                    </a:ext>
                  </a:extLst>
                </a:gridCol>
                <a:gridCol w="637492">
                  <a:extLst>
                    <a:ext uri="{9D8B030D-6E8A-4147-A177-3AD203B41FA5}">
                      <a16:colId xmlns:a16="http://schemas.microsoft.com/office/drawing/2014/main" val="3500541475"/>
                    </a:ext>
                  </a:extLst>
                </a:gridCol>
                <a:gridCol w="1050588">
                  <a:extLst>
                    <a:ext uri="{9D8B030D-6E8A-4147-A177-3AD203B41FA5}">
                      <a16:colId xmlns:a16="http://schemas.microsoft.com/office/drawing/2014/main" val="3515150575"/>
                    </a:ext>
                  </a:extLst>
                </a:gridCol>
                <a:gridCol w="892650">
                  <a:extLst>
                    <a:ext uri="{9D8B030D-6E8A-4147-A177-3AD203B41FA5}">
                      <a16:colId xmlns:a16="http://schemas.microsoft.com/office/drawing/2014/main" val="3238520539"/>
                    </a:ext>
                  </a:extLst>
                </a:gridCol>
                <a:gridCol w="1521590">
                  <a:extLst>
                    <a:ext uri="{9D8B030D-6E8A-4147-A177-3AD203B41FA5}">
                      <a16:colId xmlns:a16="http://schemas.microsoft.com/office/drawing/2014/main" val="1786704856"/>
                    </a:ext>
                  </a:extLst>
                </a:gridCol>
                <a:gridCol w="886742">
                  <a:extLst>
                    <a:ext uri="{9D8B030D-6E8A-4147-A177-3AD203B41FA5}">
                      <a16:colId xmlns:a16="http://schemas.microsoft.com/office/drawing/2014/main" val="3977634270"/>
                    </a:ext>
                  </a:extLst>
                </a:gridCol>
                <a:gridCol w="1144590">
                  <a:extLst>
                    <a:ext uri="{9D8B030D-6E8A-4147-A177-3AD203B41FA5}">
                      <a16:colId xmlns:a16="http://schemas.microsoft.com/office/drawing/2014/main" val="1382625691"/>
                    </a:ext>
                  </a:extLst>
                </a:gridCol>
                <a:gridCol w="645183">
                  <a:extLst>
                    <a:ext uri="{9D8B030D-6E8A-4147-A177-3AD203B41FA5}">
                      <a16:colId xmlns:a16="http://schemas.microsoft.com/office/drawing/2014/main" val="3496724404"/>
                    </a:ext>
                  </a:extLst>
                </a:gridCol>
                <a:gridCol w="559665">
                  <a:extLst>
                    <a:ext uri="{9D8B030D-6E8A-4147-A177-3AD203B41FA5}">
                      <a16:colId xmlns:a16="http://schemas.microsoft.com/office/drawing/2014/main" val="780361873"/>
                    </a:ext>
                  </a:extLst>
                </a:gridCol>
                <a:gridCol w="556619">
                  <a:extLst>
                    <a:ext uri="{9D8B030D-6E8A-4147-A177-3AD203B41FA5}">
                      <a16:colId xmlns:a16="http://schemas.microsoft.com/office/drawing/2014/main" val="3706504798"/>
                    </a:ext>
                  </a:extLst>
                </a:gridCol>
                <a:gridCol w="746268">
                  <a:extLst>
                    <a:ext uri="{9D8B030D-6E8A-4147-A177-3AD203B41FA5}">
                      <a16:colId xmlns:a16="http://schemas.microsoft.com/office/drawing/2014/main" val="2245610792"/>
                    </a:ext>
                  </a:extLst>
                </a:gridCol>
                <a:gridCol w="570676">
                  <a:extLst>
                    <a:ext uri="{9D8B030D-6E8A-4147-A177-3AD203B41FA5}">
                      <a16:colId xmlns:a16="http://schemas.microsoft.com/office/drawing/2014/main" val="3031280466"/>
                    </a:ext>
                  </a:extLst>
                </a:gridCol>
                <a:gridCol w="646767">
                  <a:extLst>
                    <a:ext uri="{9D8B030D-6E8A-4147-A177-3AD203B41FA5}">
                      <a16:colId xmlns:a16="http://schemas.microsoft.com/office/drawing/2014/main" val="3304633613"/>
                    </a:ext>
                  </a:extLst>
                </a:gridCol>
              </a:tblGrid>
              <a:tr h="802856">
                <a:tc rowSpan="2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Tên thực phẩm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Khối lượng (g)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Thành phần dinh dưỡng (g)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vi-VN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Năng lượng (Kcal)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Chất khoáng (mg)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Vitamin (mg)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664802"/>
                  </a:ext>
                </a:extLst>
              </a:tr>
              <a:tr h="438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Lipid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Carbohydrate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948615"/>
                  </a:ext>
                </a:extLst>
              </a:tr>
              <a:tr h="56298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Gạo tẻ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31,29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300,57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273,6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590476"/>
                  </a:ext>
                </a:extLst>
              </a:tr>
              <a:tr h="71365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Thịt gà 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070095"/>
                  </a:ext>
                </a:extLst>
              </a:tr>
              <a:tr h="71365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Rau dền đỏ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465475"/>
                  </a:ext>
                </a:extLst>
              </a:tr>
              <a:tr h="71365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Xoài chín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834942"/>
                  </a:ext>
                </a:extLst>
              </a:tr>
              <a:tr h="71365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Bơ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58,45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379459"/>
                  </a:ext>
                </a:extLst>
              </a:tr>
              <a:tr h="71365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67259"/>
                  </a:ext>
                </a:extLst>
              </a:tr>
              <a:tr h="80285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1600" baseline="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cầu khuyến nghị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51-77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280-300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2310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916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30F2FE-5E8A-214C-FBBA-ACEE7F4F3DF5}"/>
              </a:ext>
            </a:extLst>
          </p:cNvPr>
          <p:cNvSpPr txBox="1"/>
          <p:nvPr/>
        </p:nvSpPr>
        <p:spPr>
          <a:xfrm>
            <a:off x="1855867" y="0"/>
            <a:ext cx="815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thành phần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val="2560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601</Words>
  <Application>Microsoft Office PowerPoint</Application>
  <PresentationFormat>Widescreen</PresentationFormat>
  <Paragraphs>270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2. Viêm loét dạ dày</vt:lpstr>
      <vt:lpstr>PowerPoint Presentation</vt:lpstr>
      <vt:lpstr>Nêu các biện pháp để bảo vệ hệ tiêu hóa?</vt:lpstr>
      <vt:lpstr>Chế độ dinh dưỡng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created xsi:type="dcterms:W3CDTF">2024-09-24T13:34:03Z</dcterms:created>
  <dcterms:modified xsi:type="dcterms:W3CDTF">2024-09-27T01:32:16Z</dcterms:modified>
</cp:coreProperties>
</file>