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5" r:id="rId1"/>
  </p:sldMasterIdLst>
  <p:notesMasterIdLst>
    <p:notesMasterId r:id="rId38"/>
  </p:notesMasterIdLst>
  <p:sldIdLst>
    <p:sldId id="301" r:id="rId2"/>
    <p:sldId id="302" r:id="rId3"/>
    <p:sldId id="304" r:id="rId4"/>
    <p:sldId id="305" r:id="rId5"/>
    <p:sldId id="306" r:id="rId6"/>
    <p:sldId id="307" r:id="rId7"/>
    <p:sldId id="308" r:id="rId8"/>
    <p:sldId id="267" r:id="rId9"/>
    <p:sldId id="309" r:id="rId10"/>
    <p:sldId id="257" r:id="rId11"/>
    <p:sldId id="276" r:id="rId12"/>
    <p:sldId id="277" r:id="rId13"/>
    <p:sldId id="278" r:id="rId14"/>
    <p:sldId id="279" r:id="rId15"/>
    <p:sldId id="280" r:id="rId16"/>
    <p:sldId id="310" r:id="rId17"/>
    <p:sldId id="283" r:id="rId18"/>
    <p:sldId id="284" r:id="rId19"/>
    <p:sldId id="286" r:id="rId20"/>
    <p:sldId id="285" r:id="rId21"/>
    <p:sldId id="287" r:id="rId22"/>
    <p:sldId id="288" r:id="rId23"/>
    <p:sldId id="289" r:id="rId24"/>
    <p:sldId id="311" r:id="rId25"/>
    <p:sldId id="312" r:id="rId26"/>
    <p:sldId id="291" r:id="rId27"/>
    <p:sldId id="292" r:id="rId28"/>
    <p:sldId id="313" r:id="rId29"/>
    <p:sldId id="314" r:id="rId30"/>
    <p:sldId id="294" r:id="rId31"/>
    <p:sldId id="295" r:id="rId32"/>
    <p:sldId id="315" r:id="rId33"/>
    <p:sldId id="296" r:id="rId34"/>
    <p:sldId id="297" r:id="rId35"/>
    <p:sldId id="299" r:id="rId36"/>
    <p:sldId id="316" r:id="rId37"/>
  </p:sldIdLst>
  <p:sldSz cx="12192000" cy="6858000"/>
  <p:notesSz cx="6858000" cy="9144000"/>
  <p:embeddedFontLst>
    <p:embeddedFont>
      <p:font typeface="Agency FB" panose="020B0503020202020204" pitchFamily="34" charset="0"/>
      <p:bold r:id="rId39"/>
    </p:embeddedFont>
    <p:embeddedFont>
      <p:font typeface="Calibri" panose="020F0502020204030204" pitchFamily="34" charset="0"/>
      <p:regular r:id="rId40"/>
      <p:bold r:id="rId41"/>
      <p:italic r:id="rId42"/>
      <p:boldItalic r:id="rId43"/>
    </p:embeddedFont>
    <p:embeddedFont>
      <p:font typeface="Calibri Light" panose="020F0302020204030204" pitchFamily="34" charset="0"/>
      <p:regular r:id="rId44"/>
      <p:italic r:id="rId45"/>
    </p:embeddedFont>
    <p:embeddedFont>
      <p:font typeface="Cambria Math" panose="02040503050406030204" pitchFamily="18" charset="0"/>
      <p:regular r:id="rId46"/>
    </p:embeddedFont>
    <p:embeddedFont>
      <p:font typeface="Montserrat SemiBold" panose="00000700000000000000" pitchFamily="2" charset="0"/>
      <p:bold r:id="rId47"/>
    </p:embeddedFont>
    <p:embeddedFont>
      <p:font typeface="Tahoma" panose="020B0604030504040204" pitchFamily="34" charset="0"/>
      <p:regular r:id="rId48"/>
      <p:bold r:id="rId49"/>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94660"/>
  </p:normalViewPr>
  <p:slideViewPr>
    <p:cSldViewPr snapToGrid="0">
      <p:cViewPr varScale="1">
        <p:scale>
          <a:sx n="55" d="100"/>
          <a:sy n="55" d="100"/>
        </p:scale>
        <p:origin x="1096"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B5C11D-64EB-4AA7-B64A-7187DD598B75}" type="datetimeFigureOut">
              <a:rPr lang="en-US" smtClean="0"/>
              <a:t>10/23/2024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B33723-CA8F-47C2-B9F6-F6A0217F76AE}" type="slidenum">
              <a:rPr lang="en-US" smtClean="0"/>
              <a:t>‹#›</a:t>
            </a:fld>
            <a:endParaRPr lang="en-US"/>
          </a:p>
        </p:txBody>
      </p:sp>
    </p:spTree>
    <p:extLst>
      <p:ext uri="{BB962C8B-B14F-4D97-AF65-F5344CB8AC3E}">
        <p14:creationId xmlns:p14="http://schemas.microsoft.com/office/powerpoint/2010/main" val="3546718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79B6-8E7C-4E90-8C9D-F537DFD70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8613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3" name="Google Shape;143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2443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Nháy</a:t>
            </a:r>
            <a:r>
              <a:rPr lang="en-US" baseline="0"/>
              <a:t> vào thân hộp quà để mở ra câu hỏi</a:t>
            </a:r>
          </a:p>
          <a:p>
            <a:r>
              <a:rPr lang="en-US" baseline="0"/>
              <a:t>Nháy vào biểu tượng X để đến slide hình thành kiến thức mới</a:t>
            </a:r>
            <a:endParaRPr lang="en-US"/>
          </a:p>
        </p:txBody>
      </p:sp>
      <p:sp>
        <p:nvSpPr>
          <p:cNvPr id="4" name="Slide Number Placeholder 3"/>
          <p:cNvSpPr>
            <a:spLocks noGrp="1"/>
          </p:cNvSpPr>
          <p:nvPr>
            <p:ph type="sldNum" sz="quarter" idx="10"/>
          </p:nvPr>
        </p:nvSpPr>
        <p:spPr/>
        <p:txBody>
          <a:bodyPr/>
          <a:lstStyle/>
          <a:p>
            <a:fld id="{46B33723-CA8F-47C2-B9F6-F6A0217F76AE}" type="slidenum">
              <a:rPr lang="en-US" smtClean="0"/>
              <a:t>10</a:t>
            </a:fld>
            <a:endParaRPr lang="en-US"/>
          </a:p>
        </p:txBody>
      </p:sp>
    </p:spTree>
    <p:extLst>
      <p:ext uri="{BB962C8B-B14F-4D97-AF65-F5344CB8AC3E}">
        <p14:creationId xmlns:p14="http://schemas.microsoft.com/office/powerpoint/2010/main" val="3331616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 chuột</a:t>
            </a:r>
            <a:r>
              <a:rPr lang="en-US" baseline="0"/>
              <a:t> để đồng hồ đếm thời gian chạy</a:t>
            </a:r>
          </a:p>
          <a:p>
            <a:r>
              <a:rPr lang="en-US" baseline="0"/>
              <a:t>Nháy vào nắp hộp quà để mở phần thưởng</a:t>
            </a:r>
          </a:p>
          <a:p>
            <a:r>
              <a:rPr lang="en-US" baseline="0"/>
              <a:t>Nháy vào biểu tượng ngôi nhà để về slide chọn hộp quà</a:t>
            </a:r>
            <a:endParaRPr lang="en-US"/>
          </a:p>
        </p:txBody>
      </p:sp>
      <p:sp>
        <p:nvSpPr>
          <p:cNvPr id="4" name="Slide Number Placeholder 3"/>
          <p:cNvSpPr>
            <a:spLocks noGrp="1"/>
          </p:cNvSpPr>
          <p:nvPr>
            <p:ph type="sldNum" sz="quarter" idx="10"/>
          </p:nvPr>
        </p:nvSpPr>
        <p:spPr/>
        <p:txBody>
          <a:bodyPr/>
          <a:lstStyle/>
          <a:p>
            <a:fld id="{46B33723-CA8F-47C2-B9F6-F6A0217F76AE}" type="slidenum">
              <a:rPr lang="en-US" smtClean="0"/>
              <a:t>11</a:t>
            </a:fld>
            <a:endParaRPr lang="en-US"/>
          </a:p>
        </p:txBody>
      </p:sp>
    </p:spTree>
    <p:extLst>
      <p:ext uri="{BB962C8B-B14F-4D97-AF65-F5344CB8AC3E}">
        <p14:creationId xmlns:p14="http://schemas.microsoft.com/office/powerpoint/2010/main" val="4018039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3" name="Google Shape;143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399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3" name="Google Shape;143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8644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Nháy</a:t>
            </a:r>
            <a:r>
              <a:rPr lang="en-US" baseline="0"/>
              <a:t> vào đồng hồ để đồng hồ đếm ngược bắt đầu tính thời gian</a:t>
            </a:r>
            <a:endParaRPr lang="en-US"/>
          </a:p>
        </p:txBody>
      </p:sp>
      <p:sp>
        <p:nvSpPr>
          <p:cNvPr id="4" name="Slide Number Placeholder 3"/>
          <p:cNvSpPr>
            <a:spLocks noGrp="1"/>
          </p:cNvSpPr>
          <p:nvPr>
            <p:ph type="sldNum" sz="quarter" idx="10"/>
          </p:nvPr>
        </p:nvSpPr>
        <p:spPr/>
        <p:txBody>
          <a:bodyPr/>
          <a:lstStyle/>
          <a:p>
            <a:fld id="{36C6BCAA-B1DE-490A-9B35-F467BBFBB05E}" type="slidenum">
              <a:rPr lang="en-US" smtClean="0"/>
              <a:t>22</a:t>
            </a:fld>
            <a:endParaRPr lang="en-US"/>
          </a:p>
        </p:txBody>
      </p:sp>
    </p:spTree>
    <p:extLst>
      <p:ext uri="{BB962C8B-B14F-4D97-AF65-F5344CB8AC3E}">
        <p14:creationId xmlns:p14="http://schemas.microsoft.com/office/powerpoint/2010/main" val="449585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3" name="Google Shape;143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6814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3" name="Google Shape;143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762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3" name="Google Shape;143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610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70635D2-1FD4-42FB-A3A0-B9DFEF7C7F90}" type="datetimeFigureOut">
              <a:rPr lang="en-US" smtClean="0"/>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512203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396738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449207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94"/>
        <p:cNvGrpSpPr/>
        <p:nvPr/>
      </p:nvGrpSpPr>
      <p:grpSpPr>
        <a:xfrm>
          <a:off x="0" y="0"/>
          <a:ext cx="0" cy="0"/>
          <a:chOff x="0" y="0"/>
          <a:chExt cx="0" cy="0"/>
        </a:xfrm>
      </p:grpSpPr>
      <p:sp>
        <p:nvSpPr>
          <p:cNvPr id="101" name="Google Shape;101;p14"/>
          <p:cNvSpPr txBox="1">
            <a:spLocks noGrp="1"/>
          </p:cNvSpPr>
          <p:nvPr>
            <p:ph type="title"/>
          </p:nvPr>
        </p:nvSpPr>
        <p:spPr>
          <a:xfrm>
            <a:off x="1966800" y="2823233"/>
            <a:ext cx="8258400" cy="209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2" name="Google Shape;102;p14"/>
          <p:cNvSpPr txBox="1">
            <a:spLocks noGrp="1"/>
          </p:cNvSpPr>
          <p:nvPr>
            <p:ph type="title" idx="2" hasCustomPrompt="1"/>
          </p:nvPr>
        </p:nvSpPr>
        <p:spPr>
          <a:xfrm>
            <a:off x="5230400" y="1602040"/>
            <a:ext cx="1731200" cy="122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8000">
                <a:solidFill>
                  <a:schemeClr val="accent6"/>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Tree>
    <p:extLst>
      <p:ext uri="{BB962C8B-B14F-4D97-AF65-F5344CB8AC3E}">
        <p14:creationId xmlns:p14="http://schemas.microsoft.com/office/powerpoint/2010/main" val="161205863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4210391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70635D2-1FD4-42FB-A3A0-B9DFEF7C7F90}" type="datetimeFigureOut">
              <a:rPr lang="en-US" smtClean="0"/>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346925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0635D2-1FD4-42FB-A3A0-B9DFEF7C7F90}" type="datetimeFigureOut">
              <a:rPr lang="en-US" smtClean="0"/>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361842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0635D2-1FD4-42FB-A3A0-B9DFEF7C7F90}" type="datetimeFigureOut">
              <a:rPr lang="en-US" smtClean="0"/>
              <a:t>10/23/2024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680077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0635D2-1FD4-42FB-A3A0-B9DFEF7C7F90}" type="datetimeFigureOut">
              <a:rPr lang="en-US" smtClean="0"/>
              <a:t>10/23/2024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032183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0635D2-1FD4-42FB-A3A0-B9DFEF7C7F90}" type="datetimeFigureOut">
              <a:rPr lang="en-US" smtClean="0"/>
              <a:t>10/23/2024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358593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0635D2-1FD4-42FB-A3A0-B9DFEF7C7F90}" type="datetimeFigureOut">
              <a:rPr lang="en-US" smtClean="0"/>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045548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0635D2-1FD4-42FB-A3A0-B9DFEF7C7F90}" type="datetimeFigureOut">
              <a:rPr lang="en-US" smtClean="0"/>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890750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t>10/23/2024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t>‹#›</a:t>
            </a:fld>
            <a:endParaRPr lang="en-US"/>
          </a:p>
        </p:txBody>
      </p:sp>
    </p:spTree>
    <p:extLst>
      <p:ext uri="{BB962C8B-B14F-4D97-AF65-F5344CB8AC3E}">
        <p14:creationId xmlns:p14="http://schemas.microsoft.com/office/powerpoint/2010/main" val="328785241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image" Target="../media/image33.png"/><Relationship Id="rId18" Type="http://schemas.openxmlformats.org/officeDocument/2006/relationships/image" Target="../media/image36.png"/><Relationship Id="rId3" Type="http://schemas.openxmlformats.org/officeDocument/2006/relationships/image" Target="../media/image26.jpg"/><Relationship Id="rId7" Type="http://schemas.openxmlformats.org/officeDocument/2006/relationships/image" Target="../media/image29.png"/><Relationship Id="rId12" Type="http://schemas.openxmlformats.org/officeDocument/2006/relationships/image" Target="../media/image32.png"/><Relationship Id="rId17" Type="http://schemas.openxmlformats.org/officeDocument/2006/relationships/slide" Target="slide15.xml"/><Relationship Id="rId2" Type="http://schemas.openxmlformats.org/officeDocument/2006/relationships/notesSlide" Target="../notesSlides/notesSlide2.xml"/><Relationship Id="rId16" Type="http://schemas.openxmlformats.org/officeDocument/2006/relationships/image" Target="../media/image35.png"/><Relationship Id="rId20" Type="http://schemas.openxmlformats.org/officeDocument/2006/relationships/image" Target="../media/image38.gif"/><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slide" Target="slide13.xml"/><Relationship Id="rId5" Type="http://schemas.openxmlformats.org/officeDocument/2006/relationships/slide" Target="slide11.xml"/><Relationship Id="rId15" Type="http://schemas.openxmlformats.org/officeDocument/2006/relationships/image" Target="../media/image34.png"/><Relationship Id="rId10" Type="http://schemas.openxmlformats.org/officeDocument/2006/relationships/image" Target="../media/image31.png"/><Relationship Id="rId19" Type="http://schemas.openxmlformats.org/officeDocument/2006/relationships/image" Target="../media/image37.png"/><Relationship Id="rId4" Type="http://schemas.openxmlformats.org/officeDocument/2006/relationships/image" Target="../media/image27.jpeg"/><Relationship Id="rId9" Type="http://schemas.openxmlformats.org/officeDocument/2006/relationships/image" Target="../media/image30.png"/><Relationship Id="rId14" Type="http://schemas.openxmlformats.org/officeDocument/2006/relationships/slide" Target="slide14.xml"/></Relationships>
</file>

<file path=ppt/slides/_rels/slide11.xml.rels><?xml version="1.0" encoding="UTF-8" standalone="yes"?>
<Relationships xmlns="http://schemas.openxmlformats.org/package/2006/relationships"><Relationship Id="rId8" Type="http://schemas.openxmlformats.org/officeDocument/2006/relationships/image" Target="../media/image190.png"/><Relationship Id="rId13"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39.png"/><Relationship Id="rId12"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10.xml"/><Relationship Id="rId11" Type="http://schemas.openxmlformats.org/officeDocument/2006/relationships/image" Target="../media/image220.png"/><Relationship Id="rId5" Type="http://schemas.openxmlformats.org/officeDocument/2006/relationships/audio" Target="../media/audio3.wav"/><Relationship Id="rId15" Type="http://schemas.openxmlformats.org/officeDocument/2006/relationships/image" Target="../media/image41.gif"/><Relationship Id="rId10" Type="http://schemas.openxmlformats.org/officeDocument/2006/relationships/image" Target="../media/image210.png"/><Relationship Id="rId4" Type="http://schemas.openxmlformats.org/officeDocument/2006/relationships/audio" Target="../media/audio2.wav"/><Relationship Id="rId9" Type="http://schemas.openxmlformats.org/officeDocument/2006/relationships/image" Target="../media/image200.png"/><Relationship Id="rId14" Type="http://schemas.openxmlformats.org/officeDocument/2006/relationships/image" Target="../media/image40.gif"/></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2.wav"/><Relationship Id="rId7"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10.xml"/><Relationship Id="rId10" Type="http://schemas.openxmlformats.org/officeDocument/2006/relationships/image" Target="../media/image41.gif"/><Relationship Id="rId4" Type="http://schemas.openxmlformats.org/officeDocument/2006/relationships/audio" Target="../media/audio3.wav"/><Relationship Id="rId9" Type="http://schemas.openxmlformats.org/officeDocument/2006/relationships/image" Target="../media/image40.gif"/></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2.wav"/><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10.xml"/><Relationship Id="rId10" Type="http://schemas.openxmlformats.org/officeDocument/2006/relationships/image" Target="../media/image41.gif"/><Relationship Id="rId4" Type="http://schemas.openxmlformats.org/officeDocument/2006/relationships/audio" Target="../media/audio3.wav"/><Relationship Id="rId9" Type="http://schemas.openxmlformats.org/officeDocument/2006/relationships/image" Target="../media/image40.gif"/></Relationships>
</file>

<file path=ppt/slides/_rels/slide14.xml.rels><?xml version="1.0" encoding="UTF-8" standalone="yes"?>
<Relationships xmlns="http://schemas.openxmlformats.org/package/2006/relationships"><Relationship Id="rId8" Type="http://schemas.openxmlformats.org/officeDocument/2006/relationships/image" Target="../media/image260.png"/><Relationship Id="rId13"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390.png"/><Relationship Id="rId12"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290.png"/><Relationship Id="rId5" Type="http://schemas.openxmlformats.org/officeDocument/2006/relationships/slide" Target="slide10.xml"/><Relationship Id="rId15" Type="http://schemas.openxmlformats.org/officeDocument/2006/relationships/image" Target="../media/image41.gif"/><Relationship Id="rId10" Type="http://schemas.openxmlformats.org/officeDocument/2006/relationships/image" Target="../media/image280.png"/><Relationship Id="rId4" Type="http://schemas.openxmlformats.org/officeDocument/2006/relationships/audio" Target="../media/audio3.wav"/><Relationship Id="rId9" Type="http://schemas.openxmlformats.org/officeDocument/2006/relationships/image" Target="../media/image270.png"/><Relationship Id="rId14" Type="http://schemas.openxmlformats.org/officeDocument/2006/relationships/image" Target="../media/image40.gif"/></Relationships>
</file>

<file path=ppt/slides/_rels/slide15.xml.rels><?xml version="1.0" encoding="UTF-8" standalone="yes"?>
<Relationships xmlns="http://schemas.openxmlformats.org/package/2006/relationships"><Relationship Id="rId8" Type="http://schemas.openxmlformats.org/officeDocument/2006/relationships/image" Target="../media/image310.png"/><Relationship Id="rId13" Type="http://schemas.openxmlformats.org/officeDocument/2006/relationships/image" Target="../media/image40.gif"/><Relationship Id="rId3" Type="http://schemas.openxmlformats.org/officeDocument/2006/relationships/audio" Target="../media/audio2.wav"/><Relationship Id="rId7" Type="http://schemas.openxmlformats.org/officeDocument/2006/relationships/image" Target="../media/image300.png"/><Relationship Id="rId12"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slide" Target="slide10.xml"/><Relationship Id="rId10" Type="http://schemas.openxmlformats.org/officeDocument/2006/relationships/image" Target="../media/image42.png"/><Relationship Id="rId4" Type="http://schemas.openxmlformats.org/officeDocument/2006/relationships/audio" Target="../media/audio3.wav"/><Relationship Id="rId9" Type="http://schemas.openxmlformats.org/officeDocument/2006/relationships/image" Target="../media/image320.png"/><Relationship Id="rId14" Type="http://schemas.openxmlformats.org/officeDocument/2006/relationships/image" Target="../media/image41.gif"/></Relationships>
</file>

<file path=ppt/slides/_rels/slide1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media" Target="../media/media3.mp4"/><Relationship Id="rId7" Type="http://schemas.openxmlformats.org/officeDocument/2006/relationships/image" Target="../media/image2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notesSlide" Target="../notesSlides/notesSlide4.xml"/><Relationship Id="rId11" Type="http://schemas.openxmlformats.org/officeDocument/2006/relationships/image" Target="../media/image46.png"/><Relationship Id="rId5" Type="http://schemas.openxmlformats.org/officeDocument/2006/relationships/slideLayout" Target="../slideLayouts/slideLayout12.xml"/><Relationship Id="rId10" Type="http://schemas.openxmlformats.org/officeDocument/2006/relationships/image" Target="../media/image16.png"/><Relationship Id="rId4" Type="http://schemas.openxmlformats.org/officeDocument/2006/relationships/video" Target="../media/media3.mp4"/><Relationship Id="rId9" Type="http://schemas.openxmlformats.org/officeDocument/2006/relationships/image" Target="../media/image45.svg"/></Relationships>
</file>

<file path=ppt/slides/_rels/slide18.xml.rels><?xml version="1.0" encoding="UTF-8" standalone="yes"?>
<Relationships xmlns="http://schemas.openxmlformats.org/package/2006/relationships"><Relationship Id="rId2" Type="http://schemas.openxmlformats.org/officeDocument/2006/relationships/image" Target="../media/image350.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5.sv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4.png"/><Relationship Id="rId5" Type="http://schemas.openxmlformats.org/officeDocument/2006/relationships/image" Target="../media/image25.png"/><Relationship Id="rId4"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12.xml"/><Relationship Id="rId7" Type="http://schemas.openxmlformats.org/officeDocument/2006/relationships/image" Target="../media/image47.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http://tusach-img.thuvienkhoahoc.com/images/thumb/d/d9/Ky-thuat-khan-trai-ban.png/500px-Ky-thuat-khan-trai-ban.png" TargetMode="External"/><Relationship Id="rId5" Type="http://schemas.openxmlformats.org/officeDocument/2006/relationships/image" Target="../media/image49.png"/><Relationship Id="rId4" Type="http://schemas.openxmlformats.org/officeDocument/2006/relationships/hyperlink" Target="http://tusach.thuvienkhoahoc.com/wiki/T%E1%BA%ADp_tin:Ky-thuat-khan-trai-ban.png"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notesSlide" Target="../notesSlides/notesSlide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80.png"/><Relationship Id="rId5" Type="http://schemas.openxmlformats.org/officeDocument/2006/relationships/image" Target="../media/image25.png"/><Relationship Id="rId4"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png"/><Relationship Id="rId5" Type="http://schemas.openxmlformats.org/officeDocument/2006/relationships/image" Target="../media/image25.png"/><Relationship Id="rId4" Type="http://schemas.openxmlformats.org/officeDocument/2006/relationships/notesSlide" Target="../notesSlides/notesSlide8.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90.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png"/><Relationship Id="rId5" Type="http://schemas.openxmlformats.org/officeDocument/2006/relationships/image" Target="../media/image25.png"/><Relationship Id="rId4" Type="http://schemas.openxmlformats.org/officeDocument/2006/relationships/notesSlide" Target="../notesSlides/notesSlide9.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hyperlink" Target="https://www.publicdomainpictures.net/en/view-image.php?image=317882&amp;picture=abstract-background" TargetMode="External"/><Relationship Id="rId7" Type="http://schemas.openxmlformats.org/officeDocument/2006/relationships/hyperlink" Target="https://www.wisc-online.com/assetrepository/viewasset?id=1508" TargetMode="External"/><Relationship Id="rId12"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5.png"/><Relationship Id="rId5" Type="http://schemas.openxmlformats.org/officeDocument/2006/relationships/hyperlink" Target="http://www.allwhitebackground.com/colorful-background-images.html" TargetMode="External"/><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media" Target="../media/media3.mp4"/><Relationship Id="rId7" Type="http://schemas.openxmlformats.org/officeDocument/2006/relationships/image" Target="../media/image2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notesSlide" Target="../notesSlides/notesSlide10.xml"/><Relationship Id="rId11" Type="http://schemas.openxmlformats.org/officeDocument/2006/relationships/image" Target="../media/image46.png"/><Relationship Id="rId5" Type="http://schemas.openxmlformats.org/officeDocument/2006/relationships/slideLayout" Target="../slideLayouts/slideLayout12.xml"/><Relationship Id="rId10" Type="http://schemas.openxmlformats.org/officeDocument/2006/relationships/image" Target="../media/image17.png"/><Relationship Id="rId4" Type="http://schemas.openxmlformats.org/officeDocument/2006/relationships/video" Target="../media/media3.mp4"/><Relationship Id="rId9" Type="http://schemas.openxmlformats.org/officeDocument/2006/relationships/image" Target="../media/image45.sv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9.png"/><Relationship Id="rId7" Type="http://schemas.openxmlformats.org/officeDocument/2006/relationships/image" Target="../media/image6.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5.png"/><Relationship Id="rId2" Type="http://schemas.openxmlformats.org/officeDocument/2006/relationships/audio" Target="../media/media1.wav"/><Relationship Id="rId1" Type="http://schemas.microsoft.com/office/2007/relationships/media" Target="../media/media1.wav"/><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10664" y="9"/>
            <a:ext cx="12191999" cy="6857991"/>
          </a:xfrm>
          <a:prstGeom prst="rect">
            <a:avLst/>
          </a:prstGeom>
        </p:spPr>
      </p:pic>
      <p:sp>
        <p:nvSpPr>
          <p:cNvPr id="10" name="Hộp Văn bản 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C2202BE-FB57-4E81-83EF-0EA40E864761}"/>
              </a:ext>
            </a:extLst>
          </p:cNvPr>
          <p:cNvSpPr txBox="1"/>
          <p:nvPr/>
        </p:nvSpPr>
        <p:spPr>
          <a:xfrm>
            <a:off x="204293" y="2386625"/>
            <a:ext cx="3634282" cy="1015663"/>
          </a:xfrm>
          <a:prstGeom prst="rect">
            <a:avLst/>
          </a:prstGeom>
          <a:noFill/>
        </p:spPr>
        <p:txBody>
          <a:bodyPr wrap="square" rtlCol="0">
            <a:spAutoFit/>
          </a:bodyPr>
          <a:lstStyle/>
          <a:p>
            <a:pPr algn="ctr" defTabSz="914377">
              <a:spcAft>
                <a:spcPts val="600"/>
              </a:spcAft>
            </a:pPr>
            <a:r>
              <a:rPr lang="en-US" sz="6000" b="1" dirty="0">
                <a:solidFill>
                  <a:srgbClr val="FF0000"/>
                </a:solidFill>
                <a:latin typeface="Times New Roman" panose="02020603050405020304" pitchFamily="18" charset="0"/>
                <a:cs typeface="Times New Roman" panose="02020603050405020304" pitchFamily="18" charset="0"/>
              </a:rPr>
              <a:t>TOÁN 9</a:t>
            </a:r>
          </a:p>
        </p:txBody>
      </p:sp>
      <p:sp>
        <p:nvSpPr>
          <p:cNvPr id="11" name="Hộp Văn bản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2B28935-FE08-4EA8-AA06-C7169869F84A}"/>
              </a:ext>
            </a:extLst>
          </p:cNvPr>
          <p:cNvSpPr txBox="1"/>
          <p:nvPr/>
        </p:nvSpPr>
        <p:spPr>
          <a:xfrm>
            <a:off x="3050" y="6150104"/>
            <a:ext cx="12179809" cy="707886"/>
          </a:xfrm>
          <a:prstGeom prst="rect">
            <a:avLst/>
          </a:prstGeom>
          <a:noFill/>
        </p:spPr>
        <p:txBody>
          <a:bodyPr wrap="square" rtlCol="0">
            <a:spAutoFit/>
          </a:bodyPr>
          <a:lstStyle/>
          <a:p>
            <a:pPr algn="ctr" defTabSz="914377">
              <a:spcAft>
                <a:spcPts val="600"/>
              </a:spcAft>
            </a:pPr>
            <a:r>
              <a:rPr lang="en-US" sz="4000" b="1" dirty="0">
                <a:solidFill>
                  <a:srgbClr val="FF0000"/>
                </a:solidFill>
                <a:latin typeface="Times New Roman" panose="02020603050405020304" pitchFamily="18" charset="0"/>
                <a:cs typeface="Times New Roman" panose="02020603050405020304" pitchFamily="18" charset="0"/>
              </a:rPr>
              <a:t>NĂM HỌC: </a:t>
            </a:r>
          </a:p>
        </p:txBody>
      </p:sp>
      <p:sp>
        <p:nvSpPr>
          <p:cNvPr id="4" name="Hộp Văn bản 1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3AC0B02-5D75-D7CA-3E91-F132A5C6CD6B}"/>
              </a:ext>
            </a:extLst>
          </p:cNvPr>
          <p:cNvSpPr txBox="1"/>
          <p:nvPr/>
        </p:nvSpPr>
        <p:spPr>
          <a:xfrm>
            <a:off x="-7617" y="175841"/>
            <a:ext cx="12188952" cy="1077218"/>
          </a:xfrm>
          <a:prstGeom prst="rect">
            <a:avLst/>
          </a:prstGeom>
          <a:noFill/>
        </p:spPr>
        <p:txBody>
          <a:bodyPr wrap="square" rtlCol="0">
            <a:spAutoFit/>
          </a:bodyPr>
          <a:lstStyle/>
          <a:p>
            <a:pPr defTabSz="914377"/>
            <a:r>
              <a:rPr lang="en-US" sz="3200" b="1" dirty="0">
                <a:solidFill>
                  <a:srgbClr val="FF0000"/>
                </a:solidFill>
                <a:latin typeface="Times New Roman" panose="02020603050405020304" pitchFamily="18" charset="0"/>
                <a:cs typeface="Times New Roman" panose="02020603050405020304" pitchFamily="18" charset="0"/>
              </a:rPr>
              <a:t>PHÒNG GIÁO DỤC VÀ ĐÀO TẠO QUỐC OAI</a:t>
            </a:r>
          </a:p>
          <a:p>
            <a:pPr defTabSz="914377"/>
            <a:r>
              <a:rPr lang="en-US" sz="3200" b="1" dirty="0">
                <a:solidFill>
                  <a:srgbClr val="FF0000"/>
                </a:solidFill>
                <a:latin typeface="Times New Roman" panose="02020603050405020304" pitchFamily="18" charset="0"/>
                <a:cs typeface="Times New Roman" panose="02020603050405020304" pitchFamily="18" charset="0"/>
              </a:rPr>
              <a:t>TRƯỜNG TRUNG HỌC CƠ SỞ NGHĨA HƯƠNG</a:t>
            </a:r>
          </a:p>
        </p:txBody>
      </p:sp>
    </p:spTree>
    <p:extLst>
      <p:ext uri="{BB962C8B-B14F-4D97-AF65-F5344CB8AC3E}">
        <p14:creationId xmlns:p14="http://schemas.microsoft.com/office/powerpoint/2010/main" val="1511776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DE8E057-79AF-4679-8F0F-5F578B85F19A}"/>
              </a:ext>
            </a:extLst>
          </p:cNvPr>
          <p:cNvSpPr/>
          <p:nvPr/>
        </p:nvSpPr>
        <p:spPr>
          <a:xfrm>
            <a:off x="-21671" y="3641950"/>
            <a:ext cx="12192000" cy="1141745"/>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5"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7150" y="1898346"/>
            <a:ext cx="1969179" cy="1743607"/>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1425" y="1386237"/>
            <a:ext cx="2060627" cy="1383912"/>
          </a:xfrm>
          <a:prstGeom prst="rect">
            <a:avLst/>
          </a:prstGeom>
        </p:spPr>
      </p:pic>
      <p:pic>
        <p:nvPicPr>
          <p:cNvPr id="10" name="Picture 9">
            <a:hlinkClick r:id="rId8"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25892" y="1898345"/>
            <a:ext cx="1969179" cy="1743607"/>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0167" y="1386236"/>
            <a:ext cx="2060627" cy="1383912"/>
          </a:xfrm>
          <a:prstGeom prst="rect">
            <a:avLst/>
          </a:prstGeom>
        </p:spPr>
      </p:pic>
      <p:pic>
        <p:nvPicPr>
          <p:cNvPr id="12" name="Picture 11">
            <a:hlinkClick r:id="rId11"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04634" y="1898345"/>
            <a:ext cx="1969179" cy="1743607"/>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58909" y="1386236"/>
            <a:ext cx="2060627" cy="1383912"/>
          </a:xfrm>
          <a:prstGeom prst="rect">
            <a:avLst/>
          </a:prstGeom>
        </p:spPr>
      </p:pic>
      <p:pic>
        <p:nvPicPr>
          <p:cNvPr id="14" name="Picture 13">
            <a:hlinkClick r:id="rId14"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29099" y="1898344"/>
            <a:ext cx="1969179" cy="1743607"/>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083374" y="1386235"/>
            <a:ext cx="2060627" cy="1383912"/>
          </a:xfrm>
          <a:prstGeom prst="rect">
            <a:avLst/>
          </a:prstGeom>
        </p:spPr>
      </p:pic>
      <p:pic>
        <p:nvPicPr>
          <p:cNvPr id="16" name="Picture 15">
            <a:hlinkClick r:id="rId17" action="ppaction://hlinksldjump"/>
            <a:extLst>
              <a:ext uri="{FF2B5EF4-FFF2-40B4-BE49-F238E27FC236}">
                <a16:creationId xmlns:a16="http://schemas.microsoft.com/office/drawing/2014/main" id="{6FB1DCEB-4C74-4EB6-8AC6-7F38A1717E0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362116" y="1898343"/>
            <a:ext cx="1969179" cy="1743607"/>
          </a:xfrm>
          <a:prstGeom prst="rect">
            <a:avLst/>
          </a:prstGeom>
        </p:spPr>
      </p:pic>
      <p:pic>
        <p:nvPicPr>
          <p:cNvPr id="17" name="Picture 16">
            <a:extLst>
              <a:ext uri="{FF2B5EF4-FFF2-40B4-BE49-F238E27FC236}">
                <a16:creationId xmlns:a16="http://schemas.microsoft.com/office/drawing/2014/main" id="{769360CF-BDF1-45A9-8C3E-6AEF4338A20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316391" y="1386234"/>
            <a:ext cx="2060627" cy="1383912"/>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1670" y="4776056"/>
            <a:ext cx="6095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074330" y="4776056"/>
            <a:ext cx="6095999" cy="33481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834" y="3942324"/>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096001" y="3942324"/>
            <a:ext cx="6095999" cy="334819"/>
          </a:xfrm>
          <a:prstGeom prst="rect">
            <a:avLst/>
          </a:prstGeom>
        </p:spPr>
      </p:pic>
      <p:sp>
        <p:nvSpPr>
          <p:cNvPr id="42" name="Flowchart: Summing Junction 41">
            <a:hlinkClick r:id="rId5" action="ppaction://hlinksldjump"/>
            <a:extLst>
              <a:ext uri="{FF2B5EF4-FFF2-40B4-BE49-F238E27FC236}">
                <a16:creationId xmlns:a16="http://schemas.microsoft.com/office/drawing/2014/main" id="{E51D645D-F5EB-48AD-9720-05E0BE57DF46}"/>
              </a:ext>
            </a:extLst>
          </p:cNvPr>
          <p:cNvSpPr/>
          <p:nvPr/>
        </p:nvSpPr>
        <p:spPr>
          <a:xfrm>
            <a:off x="11521261" y="619045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7315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140641" y="1001487"/>
            <a:ext cx="7469868" cy="1756475"/>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solidFill>
                  <a:schemeClr val="bg1"/>
                </a:solidFill>
                <a:latin typeface="Times New Roman" panose="02020603050405020304" pitchFamily="18" charset="0"/>
                <a:ea typeface="Times New Roman" panose="02020603050405020304" pitchFamily="18" charset="0"/>
              </a:rPr>
              <a:t>Câu 1: </a:t>
            </a:r>
            <a:r>
              <a:rPr lang="en-US" sz="3200">
                <a:solidFill>
                  <a:schemeClr val="bg1"/>
                </a:solidFill>
                <a:latin typeface="Times New Roman" panose="02020603050405020304" pitchFamily="18" charset="0"/>
                <a:ea typeface="Yu Mincho"/>
              </a:rPr>
              <a:t>Bất phương trình nào sau đây là bất phương trình bậc nhất một ẩn?</a:t>
            </a:r>
          </a:p>
          <a:p>
            <a:pPr algn="ctr"/>
            <a:endParaRPr lang="vi-VN" sz="3200" dirty="0">
              <a:solidFill>
                <a:schemeClr val="bg1"/>
              </a:solidFill>
            </a:endParaRPr>
          </a:p>
        </p:txBody>
      </p:sp>
      <mc:AlternateContent xmlns:mc="http://schemas.openxmlformats.org/markup-compatibility/2006" xmlns:a14="http://schemas.microsoft.com/office/drawing/2010/main">
        <mc:Choice Requires="a14">
          <p:sp>
            <p:nvSpPr>
              <p:cNvPr id="10" name="A"/>
              <p:cNvSpPr/>
              <p:nvPr/>
            </p:nvSpPr>
            <p:spPr>
              <a:xfrm flipH="1">
                <a:off x="5007994" y="4186910"/>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B. </a:t>
                </a:r>
                <a14:m>
                  <m:oMath xmlns:m="http://schemas.openxmlformats.org/officeDocument/2006/math">
                    <m:r>
                      <m:rPr>
                        <m:nor/>
                      </m:rPr>
                      <a:rPr lang="en-US" sz="3200" b="0" i="1" smtClean="0">
                        <a:latin typeface="Times New Roman" panose="02020603050405020304" pitchFamily="18" charset="0"/>
                        <a:cs typeface="Times New Roman" panose="02020603050405020304" pitchFamily="18" charset="0"/>
                      </a:rPr>
                      <m:t>y</m:t>
                    </m:r>
                    <m:r>
                      <m:rPr>
                        <m:nor/>
                      </m:rPr>
                      <a:rPr lang="en-US" sz="3200" b="0" i="0" smtClean="0">
                        <a:latin typeface="Times New Roman" panose="02020603050405020304" pitchFamily="18" charset="0"/>
                        <a:cs typeface="Times New Roman" panose="02020603050405020304" pitchFamily="18" charset="0"/>
                      </a:rPr>
                      <m:t> &lt; 10 − 2</m:t>
                    </m:r>
                    <m:r>
                      <m:rPr>
                        <m:nor/>
                      </m:rPr>
                      <a:rPr lang="en-US" sz="3200" b="0" i="1" smtClean="0">
                        <a:latin typeface="Times New Roman" panose="02020603050405020304" pitchFamily="18" charset="0"/>
                        <a:cs typeface="Times New Roman" panose="02020603050405020304" pitchFamily="18" charset="0"/>
                      </a:rPr>
                      <m:t>y</m:t>
                    </m:r>
                  </m:oMath>
                </a14:m>
                <a:endParaRPr lang="vi-VN" sz="3200" i="1">
                  <a:latin typeface="Times New Roman" panose="02020603050405020304" pitchFamily="18" charset="0"/>
                  <a:cs typeface="Times New Roman" panose="02020603050405020304" pitchFamily="18" charset="0"/>
                </a:endParaRPr>
              </a:p>
            </p:txBody>
          </p:sp>
        </mc:Choice>
        <mc:Fallback xmlns="">
          <p:sp>
            <p:nvSpPr>
              <p:cNvPr id="10" name="A"/>
              <p:cNvSpPr>
                <a:spLocks noRot="1" noChangeAspect="1" noMove="1" noResize="1" noEditPoints="1" noAdjustHandles="1" noChangeArrowheads="1" noChangeShapeType="1" noTextEdit="1"/>
              </p:cNvSpPr>
              <p:nvPr/>
            </p:nvSpPr>
            <p:spPr>
              <a:xfrm flipH="1">
                <a:off x="5007994" y="4186910"/>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8"/>
                <a:stretch>
                  <a:fillRect b="-89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B"/>
              <p:cNvSpPr/>
              <p:nvPr/>
            </p:nvSpPr>
            <p:spPr>
              <a:xfrm>
                <a:off x="469465" y="5513503"/>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C. </a:t>
                </a:r>
                <a14:m>
                  <m:oMath xmlns:m="http://schemas.openxmlformats.org/officeDocument/2006/math">
                    <m:f>
                      <m:fPr>
                        <m:ctrlPr>
                          <a:rPr lang="en-US" sz="3200" i="1" smtClean="0">
                            <a:latin typeface="Cambria Math" panose="02040503050406030204" pitchFamily="18" charset="0"/>
                            <a:cs typeface="Times New Roman" panose="02020603050405020304" pitchFamily="18" charset="0"/>
                          </a:rPr>
                        </m:ctrlPr>
                      </m:fPr>
                      <m:num>
                        <m:r>
                          <m:rPr>
                            <m:nor/>
                          </m:rPr>
                          <a:rPr lang="en-US" sz="3200" b="0" i="0" smtClean="0">
                            <a:latin typeface="Times New Roman" panose="02020603050405020304" pitchFamily="18" charset="0"/>
                            <a:cs typeface="Times New Roman" panose="02020603050405020304" pitchFamily="18" charset="0"/>
                          </a:rPr>
                          <m:t>3</m:t>
                        </m:r>
                      </m:num>
                      <m:den>
                        <m:r>
                          <m:rPr>
                            <m:nor/>
                          </m:rPr>
                          <a:rPr lang="en-US" sz="3200" b="0" i="0" smtClean="0">
                            <a:latin typeface="Times New Roman" panose="02020603050405020304" pitchFamily="18" charset="0"/>
                            <a:cs typeface="Times New Roman" panose="02020603050405020304" pitchFamily="18" charset="0"/>
                          </a:rPr>
                          <m:t>4</m:t>
                        </m:r>
                      </m:den>
                    </m:f>
                    <m:r>
                      <m:rPr>
                        <m:nor/>
                      </m:rPr>
                      <a:rPr lang="en-US" sz="3200" b="0" i="1" smtClean="0">
                        <a:latin typeface="Times New Roman" panose="02020603050405020304" pitchFamily="18" charset="0"/>
                        <a:cs typeface="Times New Roman" panose="02020603050405020304" pitchFamily="18" charset="0"/>
                      </a:rPr>
                      <m:t>x</m:t>
                    </m:r>
                    <m:r>
                      <m:rPr>
                        <m:nor/>
                      </m:rPr>
                      <a:rPr lang="en-US" sz="3200" b="0" i="0" smtClean="0">
                        <a:latin typeface="Times New Roman" panose="02020603050405020304" pitchFamily="18" charset="0"/>
                        <a:cs typeface="Times New Roman" panose="02020603050405020304" pitchFamily="18" charset="0"/>
                      </a:rPr>
                      <m:t> − </m:t>
                    </m:r>
                    <m:r>
                      <m:rPr>
                        <m:nor/>
                      </m:rPr>
                      <a:rPr lang="en-US" sz="3200" b="0" i="1" smtClean="0">
                        <a:latin typeface="Times New Roman" panose="02020603050405020304" pitchFamily="18" charset="0"/>
                        <a:cs typeface="Times New Roman" panose="02020603050405020304" pitchFamily="18" charset="0"/>
                      </a:rPr>
                      <m:t>y</m:t>
                    </m:r>
                    <m:r>
                      <m:rPr>
                        <m:nor/>
                      </m:rPr>
                      <a:rPr lang="en-US" sz="3200" b="0" i="0" smtClean="0">
                        <a:latin typeface="Times New Roman" panose="02020603050405020304" pitchFamily="18" charset="0"/>
                        <a:cs typeface="Times New Roman" panose="02020603050405020304" pitchFamily="18" charset="0"/>
                      </a:rPr>
                      <m:t> &lt; 1</m:t>
                    </m:r>
                  </m:oMath>
                </a14:m>
                <a:endParaRPr lang="vi-VN" sz="3200">
                  <a:latin typeface="Times New Roman" panose="02020603050405020304" pitchFamily="18" charset="0"/>
                  <a:cs typeface="Times New Roman" panose="02020603050405020304" pitchFamily="18" charset="0"/>
                </a:endParaRPr>
              </a:p>
            </p:txBody>
          </p:sp>
        </mc:Choice>
        <mc:Fallback xmlns="">
          <p:sp>
            <p:nvSpPr>
              <p:cNvPr id="11" name="B"/>
              <p:cNvSpPr>
                <a:spLocks noRot="1" noChangeAspect="1" noMove="1" noResize="1" noEditPoints="1" noAdjustHandles="1" noChangeArrowheads="1" noChangeShapeType="1" noTextEdit="1"/>
              </p:cNvSpPr>
              <p:nvPr/>
            </p:nvSpPr>
            <p:spPr>
              <a:xfrm>
                <a:off x="469465" y="5513503"/>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9"/>
                <a:stretch>
                  <a:fillRect b="-125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C"/>
              <p:cNvSpPr/>
              <p:nvPr/>
            </p:nvSpPr>
            <p:spPr>
              <a:xfrm>
                <a:off x="469465" y="4217999"/>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A.</a:t>
                </a:r>
                <a:r>
                  <a:rPr lang="en-US"/>
                  <a:t> </a:t>
                </a:r>
                <a14:m>
                  <m:oMath xmlns:m="http://schemas.openxmlformats.org/officeDocument/2006/math">
                    <m:r>
                      <m:rPr>
                        <m:nor/>
                      </m:rPr>
                      <a:rPr lang="en-US" sz="3200" b="0" i="0" smtClean="0">
                        <a:latin typeface="Times New Roman" panose="02020603050405020304" pitchFamily="18" charset="0"/>
                        <a:cs typeface="Times New Roman" panose="02020603050405020304" pitchFamily="18" charset="0"/>
                      </a:rPr>
                      <m:t>7 − </m:t>
                    </m:r>
                    <m:f>
                      <m:fPr>
                        <m:ctrlPr>
                          <a:rPr lang="en-US" sz="3200" b="0" i="1" smtClean="0">
                            <a:latin typeface="Cambria Math" panose="02040503050406030204" pitchFamily="18" charset="0"/>
                          </a:rPr>
                        </m:ctrlPr>
                      </m:fPr>
                      <m:num>
                        <m:r>
                          <m:rPr>
                            <m:nor/>
                          </m:rPr>
                          <a:rPr lang="en-US" sz="3200" b="0" i="0" smtClean="0">
                            <a:latin typeface="Times New Roman" panose="02020603050405020304" pitchFamily="18" charset="0"/>
                            <a:cs typeface="Times New Roman" panose="02020603050405020304" pitchFamily="18" charset="0"/>
                          </a:rPr>
                          <m:t>1</m:t>
                        </m:r>
                      </m:num>
                      <m:den>
                        <m:r>
                          <m:rPr>
                            <m:nor/>
                          </m:rPr>
                          <a:rPr lang="en-US" sz="3200" b="0" i="0" smtClean="0">
                            <a:latin typeface="Times New Roman" panose="02020603050405020304" pitchFamily="18" charset="0"/>
                            <a:cs typeface="Times New Roman" panose="02020603050405020304" pitchFamily="18" charset="0"/>
                          </a:rPr>
                          <m:t>2</m:t>
                        </m:r>
                        <m:r>
                          <m:rPr>
                            <m:nor/>
                          </m:rPr>
                          <a:rPr lang="en-US" sz="3200" b="0" i="1" smtClean="0">
                            <a:latin typeface="Times New Roman" panose="02020603050405020304" pitchFamily="18" charset="0"/>
                            <a:cs typeface="Times New Roman" panose="02020603050405020304" pitchFamily="18" charset="0"/>
                          </a:rPr>
                          <m:t>y</m:t>
                        </m:r>
                        <m:r>
                          <m:rPr>
                            <m:nor/>
                          </m:rPr>
                          <a:rPr lang="en-US" sz="3200" b="0" i="0" smtClean="0">
                            <a:latin typeface="Times New Roman" panose="02020603050405020304" pitchFamily="18" charset="0"/>
                            <a:cs typeface="Times New Roman" panose="02020603050405020304" pitchFamily="18" charset="0"/>
                          </a:rPr>
                          <m:t> </m:t>
                        </m:r>
                      </m:den>
                    </m:f>
                    <m:r>
                      <m:rPr>
                        <m:nor/>
                      </m:rPr>
                      <a:rPr lang="en-US" sz="3200" b="0" i="0" smtClean="0">
                        <a:latin typeface="Times New Roman" panose="02020603050405020304" pitchFamily="18" charset="0"/>
                        <a:cs typeface="Times New Roman" panose="02020603050405020304" pitchFamily="18" charset="0"/>
                      </a:rPr>
                      <m:t>&lt; 0</m:t>
                    </m:r>
                  </m:oMath>
                </a14:m>
                <a:endParaRPr lang="vi-VN" sz="3200">
                  <a:latin typeface="Times New Roman" panose="02020603050405020304" pitchFamily="18" charset="0"/>
                  <a:cs typeface="Times New Roman" panose="02020603050405020304" pitchFamily="18" charset="0"/>
                </a:endParaRPr>
              </a:p>
            </p:txBody>
          </p:sp>
        </mc:Choice>
        <mc:Fallback xmlns="">
          <p:sp>
            <p:nvSpPr>
              <p:cNvPr id="12" name="C"/>
              <p:cNvSpPr>
                <a:spLocks noRot="1" noChangeAspect="1" noMove="1" noResize="1" noEditPoints="1" noAdjustHandles="1" noChangeArrowheads="1" noChangeShapeType="1" noTextEdit="1"/>
              </p:cNvSpPr>
              <p:nvPr/>
            </p:nvSpPr>
            <p:spPr>
              <a:xfrm>
                <a:off x="469465" y="4217999"/>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10"/>
                <a:stretch>
                  <a:fillRect b="-82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D"/>
              <p:cNvSpPr/>
              <p:nvPr/>
            </p:nvSpPr>
            <p:spPr>
              <a:xfrm flipH="1">
                <a:off x="4969573" y="5513503"/>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D. </a:t>
                </a:r>
                <a14:m>
                  <m:oMath xmlns:m="http://schemas.openxmlformats.org/officeDocument/2006/math">
                    <m:r>
                      <m:rPr>
                        <m:nor/>
                      </m:rPr>
                      <a:rPr lang="en-US" sz="3200" b="0" i="0" smtClean="0">
                        <a:latin typeface="Times New Roman" panose="02020603050405020304" pitchFamily="18" charset="0"/>
                        <a:cs typeface="Times New Roman" panose="02020603050405020304" pitchFamily="18" charset="0"/>
                      </a:rPr>
                      <m:t>4 + 0.</m:t>
                    </m:r>
                    <m:r>
                      <m:rPr>
                        <m:nor/>
                      </m:rPr>
                      <a:rPr lang="en-US" sz="3200" b="0" i="1" smtClean="0">
                        <a:latin typeface="Times New Roman" panose="02020603050405020304" pitchFamily="18" charset="0"/>
                        <a:cs typeface="Times New Roman" panose="02020603050405020304" pitchFamily="18" charset="0"/>
                      </a:rPr>
                      <m:t>y</m:t>
                    </m:r>
                    <m:r>
                      <m:rPr>
                        <m:nor/>
                      </m:rPr>
                      <a:rPr lang="en-US" sz="3200" b="0" i="0" smtClean="0">
                        <a:latin typeface="Times New Roman" panose="02020603050405020304" pitchFamily="18" charset="0"/>
                        <a:cs typeface="Times New Roman" panose="02020603050405020304" pitchFamily="18" charset="0"/>
                      </a:rPr>
                      <m:t>  </m:t>
                    </m:r>
                    <m:r>
                      <m:rPr>
                        <m:nor/>
                      </m:rPr>
                      <a:rPr lang="en-US" sz="3200" b="0" i="0" smtClean="0">
                        <a:latin typeface="Times New Roman" panose="02020603050405020304" pitchFamily="18" charset="0"/>
                        <a:ea typeface="Cambria Math" panose="02040503050406030204" pitchFamily="18" charset="0"/>
                        <a:cs typeface="Times New Roman" panose="02020603050405020304" pitchFamily="18" charset="0"/>
                      </a:rPr>
                      <m:t>≥ 8</m:t>
                    </m:r>
                  </m:oMath>
                </a14:m>
                <a:endParaRPr lang="vi-VN" sz="3200">
                  <a:latin typeface="Times New Roman" panose="02020603050405020304" pitchFamily="18" charset="0"/>
                  <a:cs typeface="Times New Roman" panose="02020603050405020304" pitchFamily="18" charset="0"/>
                </a:endParaRPr>
              </a:p>
            </p:txBody>
          </p:sp>
        </mc:Choice>
        <mc:Fallback xmlns="">
          <p:sp>
            <p:nvSpPr>
              <p:cNvPr id="13" name="D"/>
              <p:cNvSpPr>
                <a:spLocks noRot="1" noChangeAspect="1" noMove="1" noResize="1" noEditPoints="1" noAdjustHandles="1" noChangeArrowheads="1" noChangeShapeType="1" noTextEdit="1"/>
              </p:cNvSpPr>
              <p:nvPr/>
            </p:nvSpPr>
            <p:spPr>
              <a:xfrm flipH="1">
                <a:off x="4969573" y="5513503"/>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11"/>
                <a:stretch>
                  <a:fillRect b="-8148"/>
                </a:stretch>
              </a:blipFill>
            </p:spPr>
            <p:txBody>
              <a:bodyPr/>
              <a:lstStyle/>
              <a:p>
                <a:r>
                  <a:rPr lang="en-US">
                    <a:noFill/>
                  </a:rPr>
                  <a:t> </a:t>
                </a:r>
              </a:p>
            </p:txBody>
          </p:sp>
        </mc:Fallback>
      </mc:AlternateContent>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36">
            <a:extLst>
              <a:ext uri="{FF2B5EF4-FFF2-40B4-BE49-F238E27FC236}">
                <a16:creationId xmlns:a16="http://schemas.microsoft.com/office/drawing/2014/main" id="{123805F6-EA77-4D51-9744-9F37A57F23A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38" name="Picture 37">
            <a:extLst>
              <a:ext uri="{FF2B5EF4-FFF2-40B4-BE49-F238E27FC236}">
                <a16:creationId xmlns:a16="http://schemas.microsoft.com/office/drawing/2014/main" id="{18B3DB36-0CAB-4CD0-BE48-595E0CADE40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3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ahoma" panose="020B0604030504040204" pitchFamily="34" charset="0"/>
                <a:ea typeface="Tahoma" panose="020B0604030504040204" pitchFamily="34" charset="0"/>
                <a:cs typeface="Tahoma" panose="020B0604030504040204" pitchFamily="34" charset="0"/>
              </a:rPr>
              <a:t>Tặng bạn 1 tràng pháo tay</a:t>
            </a:r>
          </a:p>
        </p:txBody>
      </p:sp>
      <p:pic>
        <p:nvPicPr>
          <p:cNvPr id="40" name="Picture 39">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41" name="Picture 40">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211731" y="3704508"/>
            <a:ext cx="714375" cy="1190625"/>
          </a:xfrm>
          <a:prstGeom prst="rect">
            <a:avLst/>
          </a:prstGeom>
        </p:spPr>
      </p:pic>
    </p:spTree>
    <p:extLst>
      <p:ext uri="{BB962C8B-B14F-4D97-AF65-F5344CB8AC3E}">
        <p14:creationId xmlns:p14="http://schemas.microsoft.com/office/powerpoint/2010/main" val="239049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16"/>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7"/>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8"/>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9"/>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0"/>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1"/>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2"/>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23"/>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4"/>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5"/>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6"/>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7"/>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28"/>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29"/>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30"/>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1"/>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32"/>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33"/>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4"/>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5"/>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30" presetClass="emph" presetSubtype="0" fill="hold" grpId="0" nodeType="clickEffect">
                                  <p:stCondLst>
                                    <p:cond delay="0"/>
                                  </p:stCondLst>
                                  <p:childTnLst>
                                    <p:animClr clrSpc="hsl" dir="cw">
                                      <p:cBhvr override="childStyle">
                                        <p:cTn id="71" dur="500" fill="hold"/>
                                        <p:tgtEl>
                                          <p:spTgt spid="10"/>
                                        </p:tgtEl>
                                        <p:attrNameLst>
                                          <p:attrName>style.color</p:attrName>
                                        </p:attrNameLst>
                                      </p:cBhvr>
                                      <p:by>
                                        <p:hsl h="0" s="12549" l="25098"/>
                                      </p:by>
                                    </p:animClr>
                                    <p:animClr clrSpc="hsl" dir="cw">
                                      <p:cBhvr>
                                        <p:cTn id="72" dur="500" fill="hold"/>
                                        <p:tgtEl>
                                          <p:spTgt spid="10"/>
                                        </p:tgtEl>
                                        <p:attrNameLst>
                                          <p:attrName>fillcolor</p:attrName>
                                        </p:attrNameLst>
                                      </p:cBhvr>
                                      <p:by>
                                        <p:hsl h="0" s="12549" l="25098"/>
                                      </p:by>
                                    </p:animClr>
                                    <p:animClr clrSpc="hsl" dir="cw">
                                      <p:cBhvr>
                                        <p:cTn id="73" dur="500" fill="hold"/>
                                        <p:tgtEl>
                                          <p:spTgt spid="10"/>
                                        </p:tgtEl>
                                        <p:attrNameLst>
                                          <p:attrName>stroke.color</p:attrName>
                                        </p:attrNameLst>
                                      </p:cBhvr>
                                      <p:by>
                                        <p:hsl h="0" s="12549" l="25098"/>
                                      </p:by>
                                    </p:animClr>
                                    <p:set>
                                      <p:cBhvr>
                                        <p:cTn id="74"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grpId="0" nodeType="clickEffect">
                                  <p:stCondLst>
                                    <p:cond delay="0"/>
                                  </p:stCondLst>
                                  <p:childTnLst>
                                    <p:animEffect transition="out" filter="fade">
                                      <p:cBhvr>
                                        <p:cTn id="79" dur="500" tmFilter="0, 0; .2, .5; .8, .5; 1, 0"/>
                                        <p:tgtEl>
                                          <p:spTgt spid="11"/>
                                        </p:tgtEl>
                                      </p:cBhvr>
                                    </p:animEffect>
                                    <p:animScale>
                                      <p:cBhvr>
                                        <p:cTn id="80" dur="250" autoRev="1" fill="hold"/>
                                        <p:tgtEl>
                                          <p:spTgt spid="11"/>
                                        </p:tgtEl>
                                      </p:cBhvr>
                                      <p:by x="105000" y="105000"/>
                                    </p:animScale>
                                  </p:childTnLst>
                                  <p:subTnLst>
                                    <p:audio>
                                      <p:cMediaNode>
                                        <p:cTn display="0" masterRel="sameClick">
                                          <p:stCondLst>
                                            <p:cond evt="begin" delay="0">
                                              <p:tn val="78"/>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81" restart="whenNotActive" fill="hold" evtFilter="cancelBubble" nodeType="interactiveSeq">
                <p:stCondLst>
                  <p:cond evt="onClick" delay="0">
                    <p:tgtEl>
                      <p:spTgt spid="12"/>
                    </p:tgtEl>
                  </p:cond>
                </p:stCondLst>
                <p:endSync evt="end" delay="0">
                  <p:rtn val="all"/>
                </p:endSync>
                <p:childTnLst>
                  <p:par>
                    <p:cTn id="82" fill="hold">
                      <p:stCondLst>
                        <p:cond delay="0"/>
                      </p:stCondLst>
                      <p:childTnLst>
                        <p:par>
                          <p:cTn id="83" fill="hold">
                            <p:stCondLst>
                              <p:cond delay="0"/>
                            </p:stCondLst>
                            <p:childTnLst>
                              <p:par>
                                <p:cTn id="84" presetID="26" presetClass="emph" presetSubtype="0" fill="hold" grpId="0" nodeType="clickEffect">
                                  <p:stCondLst>
                                    <p:cond delay="0"/>
                                  </p:stCondLst>
                                  <p:childTnLst>
                                    <p:animEffect transition="out" filter="fade">
                                      <p:cBhvr>
                                        <p:cTn id="85" dur="500" tmFilter="0, 0; .2, .5; .8, .5; 1, 0"/>
                                        <p:tgtEl>
                                          <p:spTgt spid="12"/>
                                        </p:tgtEl>
                                      </p:cBhvr>
                                    </p:animEffect>
                                    <p:animScale>
                                      <p:cBhvr>
                                        <p:cTn id="86" dur="250" autoRev="1" fill="hold"/>
                                        <p:tgtEl>
                                          <p:spTgt spid="12"/>
                                        </p:tgtEl>
                                      </p:cBhvr>
                                      <p:by x="105000" y="105000"/>
                                    </p:animScale>
                                  </p:childTnLst>
                                  <p:subTnLst>
                                    <p:audio>
                                      <p:cMediaNode>
                                        <p:cTn display="0" masterRel="sameClick">
                                          <p:stCondLst>
                                            <p:cond evt="begin" delay="0">
                                              <p:tn val="84"/>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87" restart="whenNotActive" fill="hold" evtFilter="cancelBubble" nodeType="interactiveSeq">
                <p:stCondLst>
                  <p:cond evt="onClick" delay="0">
                    <p:tgtEl>
                      <p:spTgt spid="13"/>
                    </p:tgtEl>
                  </p:cond>
                </p:stCondLst>
                <p:endSync evt="end" delay="0">
                  <p:rtn val="all"/>
                </p:endSync>
                <p:childTnLst>
                  <p:par>
                    <p:cTn id="88" fill="hold">
                      <p:stCondLst>
                        <p:cond delay="0"/>
                      </p:stCondLst>
                      <p:childTnLst>
                        <p:par>
                          <p:cTn id="89" fill="hold">
                            <p:stCondLst>
                              <p:cond delay="0"/>
                            </p:stCondLst>
                            <p:childTnLst>
                              <p:par>
                                <p:cTn id="90" presetID="26" presetClass="emph" presetSubtype="0" fill="hold" grpId="0" nodeType="clickEffect">
                                  <p:stCondLst>
                                    <p:cond delay="0"/>
                                  </p:stCondLst>
                                  <p:childTnLst>
                                    <p:animEffect transition="out" filter="fade">
                                      <p:cBhvr>
                                        <p:cTn id="91" dur="500" tmFilter="0, 0; .2, .5; .8, .5; 1, 0"/>
                                        <p:tgtEl>
                                          <p:spTgt spid="13"/>
                                        </p:tgtEl>
                                      </p:cBhvr>
                                    </p:animEffect>
                                    <p:animScale>
                                      <p:cBhvr>
                                        <p:cTn id="92" dur="250" autoRev="1" fill="hold"/>
                                        <p:tgtEl>
                                          <p:spTgt spid="13"/>
                                        </p:tgtEl>
                                      </p:cBhvr>
                                      <p:by x="105000" y="105000"/>
                                    </p:animScale>
                                  </p:childTnLst>
                                  <p:subTnLst>
                                    <p:audio>
                                      <p:cMediaNode>
                                        <p:cTn display="0" masterRel="sameClick">
                                          <p:stCondLst>
                                            <p:cond evt="begin" delay="0">
                                              <p:tn val="9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3"/>
                  </p:tgtEl>
                </p:cond>
              </p:nextCondLst>
            </p:seq>
            <p:seq concurrent="1" nextAc="seek">
              <p:cTn id="93" restart="whenNotActive" fill="hold" evtFilter="cancelBubble" nodeType="interactiveSeq">
                <p:stCondLst>
                  <p:cond evt="onClick" delay="0">
                    <p:tgtEl>
                      <p:spTgt spid="38"/>
                    </p:tgtEl>
                  </p:cond>
                </p:stCondLst>
                <p:endSync evt="end" delay="0">
                  <p:rtn val="all"/>
                </p:endSync>
                <p:childTnLst>
                  <p:par>
                    <p:cTn id="94" fill="hold">
                      <p:stCondLst>
                        <p:cond delay="0"/>
                      </p:stCondLst>
                      <p:childTnLst>
                        <p:par>
                          <p:cTn id="95" fill="hold">
                            <p:stCondLst>
                              <p:cond delay="0"/>
                            </p:stCondLst>
                            <p:childTnLst>
                              <p:par>
                                <p:cTn id="96" presetID="64" presetClass="path" presetSubtype="0" accel="50000" decel="50000" fill="hold" nodeType="clickEffect">
                                  <p:stCondLst>
                                    <p:cond delay="0"/>
                                  </p:stCondLst>
                                  <p:childTnLst>
                                    <p:animMotion origin="layout" path="M -1.66667E-6 -3.7037E-6 L -1.66667E-6 -0.22476 " pathEditMode="relative" rAng="0" ptsTypes="AA">
                                      <p:cBhvr>
                                        <p:cTn id="97" dur="2000" fill="hold"/>
                                        <p:tgtEl>
                                          <p:spTgt spid="38"/>
                                        </p:tgtEl>
                                        <p:attrNameLst>
                                          <p:attrName>ppt_x</p:attrName>
                                          <p:attrName>ppt_y</p:attrName>
                                        </p:attrNameLst>
                                      </p:cBhvr>
                                      <p:rCtr x="0" y="-11250"/>
                                    </p:animMotion>
                                  </p:childTnLst>
                                  <p:subTnLst>
                                    <p:audio>
                                      <p:cMediaNode>
                                        <p:cTn display="0" masterRel="sameClick">
                                          <p:stCondLst>
                                            <p:cond evt="begin" delay="0">
                                              <p:tn val="96"/>
                                            </p:cond>
                                          </p:stCondLst>
                                          <p:endCondLst>
                                            <p:cond evt="onStopAudio" delay="0">
                                              <p:tgtEl>
                                                <p:sldTgt/>
                                              </p:tgtEl>
                                            </p:cond>
                                          </p:endCondLst>
                                        </p:cTn>
                                        <p:tgtEl>
                                          <p:sndTgt r:embed="rId3" name="chimes.wav"/>
                                        </p:tgtEl>
                                      </p:cMediaNode>
                                    </p:audio>
                                  </p:subTnLst>
                                </p:cTn>
                              </p:par>
                            </p:childTnLst>
                          </p:cTn>
                        </p:par>
                        <p:par>
                          <p:cTn id="98" fill="hold">
                            <p:stCondLst>
                              <p:cond delay="2000"/>
                            </p:stCondLst>
                            <p:childTnLst>
                              <p:par>
                                <p:cTn id="99" presetID="22" presetClass="entr" presetSubtype="4" fill="hold" grpId="0" nodeType="afterEffect">
                                  <p:stCondLst>
                                    <p:cond delay="0"/>
                                  </p:stCondLst>
                                  <p:childTnLst>
                                    <p:set>
                                      <p:cBhvr>
                                        <p:cTn id="100" dur="1" fill="hold">
                                          <p:stCondLst>
                                            <p:cond delay="0"/>
                                          </p:stCondLst>
                                        </p:cTn>
                                        <p:tgtEl>
                                          <p:spTgt spid="39"/>
                                        </p:tgtEl>
                                        <p:attrNameLst>
                                          <p:attrName>style.visibility</p:attrName>
                                        </p:attrNameLst>
                                      </p:cBhvr>
                                      <p:to>
                                        <p:strVal val="visible"/>
                                      </p:to>
                                    </p:set>
                                    <p:animEffect transition="in" filter="wipe(down)">
                                      <p:cBhvr>
                                        <p:cTn id="101" dur="500"/>
                                        <p:tgtEl>
                                          <p:spTgt spid="39"/>
                                        </p:tgtEl>
                                      </p:cBhvr>
                                    </p:animEffect>
                                  </p:childTnLst>
                                  <p:subTnLst>
                                    <p:audio>
                                      <p:cMediaNode>
                                        <p:cTn display="0" masterRel="sameClick">
                                          <p:stCondLst>
                                            <p:cond evt="begin" delay="0">
                                              <p:tn val="99"/>
                                            </p:cond>
                                          </p:stCondLst>
                                          <p:endCondLst>
                                            <p:cond evt="onStopAudio" delay="0">
                                              <p:tgtEl>
                                                <p:sldTgt/>
                                              </p:tgtEl>
                                            </p:cond>
                                          </p:endCondLst>
                                        </p:cTn>
                                        <p:tgtEl>
                                          <p:sndTgt r:embed="rId4" name="applause.wav"/>
                                        </p:tgtEl>
                                      </p:cMediaNode>
                                    </p:audio>
                                  </p:subTnLst>
                                </p:cTn>
                              </p:par>
                              <p:par>
                                <p:cTn id="102" presetID="10" presetClass="entr" presetSubtype="0" fill="hold" nodeType="withEffect">
                                  <p:stCondLst>
                                    <p:cond delay="0"/>
                                  </p:stCondLst>
                                  <p:childTnLst>
                                    <p:set>
                                      <p:cBhvr>
                                        <p:cTn id="103" dur="1" fill="hold">
                                          <p:stCondLst>
                                            <p:cond delay="0"/>
                                          </p:stCondLst>
                                        </p:cTn>
                                        <p:tgtEl>
                                          <p:spTgt spid="40"/>
                                        </p:tgtEl>
                                        <p:attrNameLst>
                                          <p:attrName>style.visibility</p:attrName>
                                        </p:attrNameLst>
                                      </p:cBhvr>
                                      <p:to>
                                        <p:strVal val="visible"/>
                                      </p:to>
                                    </p:set>
                                    <p:animEffect transition="in" filter="fade">
                                      <p:cBhvr>
                                        <p:cTn id="104" dur="500"/>
                                        <p:tgtEl>
                                          <p:spTgt spid="40"/>
                                        </p:tgtEl>
                                      </p:cBhvr>
                                    </p:animEffect>
                                  </p:childTnLst>
                                </p:cTn>
                              </p:par>
                              <p:par>
                                <p:cTn id="105" presetID="10" presetClass="entr" presetSubtype="0" fill="hold" nodeType="withEffect">
                                  <p:stCondLst>
                                    <p:cond delay="0"/>
                                  </p:stCondLst>
                                  <p:childTnLst>
                                    <p:set>
                                      <p:cBhvr>
                                        <p:cTn id="106" dur="1" fill="hold">
                                          <p:stCondLst>
                                            <p:cond delay="0"/>
                                          </p:stCondLst>
                                        </p:cTn>
                                        <p:tgtEl>
                                          <p:spTgt spid="41"/>
                                        </p:tgtEl>
                                        <p:attrNameLst>
                                          <p:attrName>style.visibility</p:attrName>
                                        </p:attrNameLst>
                                      </p:cBhvr>
                                      <p:to>
                                        <p:strVal val="visible"/>
                                      </p:to>
                                    </p:set>
                                    <p:animEffect transition="in" filter="fade">
                                      <p:cBhvr>
                                        <p:cTn id="107" dur="500"/>
                                        <p:tgtEl>
                                          <p:spTgt spid="41"/>
                                        </p:tgtEl>
                                      </p:cBhvr>
                                    </p:animEffect>
                                  </p:childTnLst>
                                </p:cTn>
                              </p:par>
                            </p:childTnLst>
                          </p:cTn>
                        </p:par>
                        <p:par>
                          <p:cTn id="108" fill="hold">
                            <p:stCondLst>
                              <p:cond delay="2500"/>
                            </p:stCondLst>
                            <p:childTnLst>
                              <p:par>
                                <p:cTn id="109" presetID="32" presetClass="emph" presetSubtype="0" repeatCount="indefinite" fill="hold" grpId="1" nodeType="afterEffect">
                                  <p:stCondLst>
                                    <p:cond delay="0"/>
                                  </p:stCondLst>
                                  <p:childTnLst>
                                    <p:animRot by="120000">
                                      <p:cBhvr>
                                        <p:cTn id="110" dur="100" fill="hold">
                                          <p:stCondLst>
                                            <p:cond delay="0"/>
                                          </p:stCondLst>
                                        </p:cTn>
                                        <p:tgtEl>
                                          <p:spTgt spid="39"/>
                                        </p:tgtEl>
                                        <p:attrNameLst>
                                          <p:attrName>r</p:attrName>
                                        </p:attrNameLst>
                                      </p:cBhvr>
                                    </p:animRot>
                                    <p:animRot by="-240000">
                                      <p:cBhvr>
                                        <p:cTn id="111" dur="200" fill="hold">
                                          <p:stCondLst>
                                            <p:cond delay="200"/>
                                          </p:stCondLst>
                                        </p:cTn>
                                        <p:tgtEl>
                                          <p:spTgt spid="39"/>
                                        </p:tgtEl>
                                        <p:attrNameLst>
                                          <p:attrName>r</p:attrName>
                                        </p:attrNameLst>
                                      </p:cBhvr>
                                    </p:animRot>
                                    <p:animRot by="240000">
                                      <p:cBhvr>
                                        <p:cTn id="112" dur="200" fill="hold">
                                          <p:stCondLst>
                                            <p:cond delay="400"/>
                                          </p:stCondLst>
                                        </p:cTn>
                                        <p:tgtEl>
                                          <p:spTgt spid="39"/>
                                        </p:tgtEl>
                                        <p:attrNameLst>
                                          <p:attrName>r</p:attrName>
                                        </p:attrNameLst>
                                      </p:cBhvr>
                                    </p:animRot>
                                    <p:animRot by="-240000">
                                      <p:cBhvr>
                                        <p:cTn id="113" dur="200" fill="hold">
                                          <p:stCondLst>
                                            <p:cond delay="600"/>
                                          </p:stCondLst>
                                        </p:cTn>
                                        <p:tgtEl>
                                          <p:spTgt spid="39"/>
                                        </p:tgtEl>
                                        <p:attrNameLst>
                                          <p:attrName>r</p:attrName>
                                        </p:attrNameLst>
                                      </p:cBhvr>
                                    </p:animRot>
                                    <p:animRot by="120000">
                                      <p:cBhvr>
                                        <p:cTn id="114" dur="200" fill="hold">
                                          <p:stCondLst>
                                            <p:cond delay="800"/>
                                          </p:stCondLst>
                                        </p:cTn>
                                        <p:tgtEl>
                                          <p:spTgt spid="39"/>
                                        </p:tgtEl>
                                        <p:attrNameLst>
                                          <p:attrName>r</p:attrName>
                                        </p:attrNameLst>
                                      </p:cBhvr>
                                    </p:animRot>
                                  </p:childTnLst>
                                </p:cTn>
                              </p:par>
                            </p:childTnLst>
                          </p:cTn>
                        </p:par>
                      </p:childTnLst>
                    </p:cTn>
                  </p:par>
                </p:childTnLst>
              </p:cTn>
              <p:nextCondLst>
                <p:cond evt="onClick" delay="0">
                  <p:tgtEl>
                    <p:spTgt spid="38"/>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9" grpId="0" animBg="1"/>
      <p:bldP spid="3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140641" y="1001487"/>
            <a:ext cx="7469868" cy="1756475"/>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solidFill>
                  <a:schemeClr val="bg1"/>
                </a:solidFill>
                <a:latin typeface="Times New Roman" panose="02020603050405020304" pitchFamily="18" charset="0"/>
                <a:ea typeface="Times New Roman" panose="02020603050405020304" pitchFamily="18" charset="0"/>
              </a:rPr>
              <a:t>Câu 2: Cho b</a:t>
            </a:r>
            <a:r>
              <a:rPr lang="en-US" sz="3200">
                <a:solidFill>
                  <a:schemeClr val="bg1"/>
                </a:solidFill>
                <a:latin typeface="Times New Roman" panose="02020603050405020304" pitchFamily="18" charset="0"/>
                <a:ea typeface="Yu Mincho"/>
              </a:rPr>
              <a:t>ất phương trình </a:t>
            </a:r>
            <a:r>
              <a:rPr lang="en-US" sz="3200" i="1">
                <a:solidFill>
                  <a:schemeClr val="bg1"/>
                </a:solidFill>
                <a:latin typeface="Times New Roman" panose="02020603050405020304" pitchFamily="18" charset="0"/>
                <a:ea typeface="Yu Mincho"/>
              </a:rPr>
              <a:t>x </a:t>
            </a:r>
            <a:r>
              <a:rPr lang="en-US" sz="3200">
                <a:solidFill>
                  <a:schemeClr val="bg1"/>
                </a:solidFill>
                <a:latin typeface="Times New Roman" panose="02020603050405020304" pitchFamily="18" charset="0"/>
                <a:ea typeface="Yu Mincho"/>
              </a:rPr>
              <a:t> - 2 &gt; 4, phép biến đổi nào sau đây là đúng?</a:t>
            </a:r>
          </a:p>
          <a:p>
            <a:pPr algn="ctr"/>
            <a:endParaRPr lang="vi-VN" sz="2400" dirty="0">
              <a:solidFill>
                <a:srgbClr val="FF0000"/>
              </a:solidFill>
            </a:endParaRPr>
          </a:p>
        </p:txBody>
      </p:sp>
      <p:sp>
        <p:nvSpPr>
          <p:cNvPr id="10" name="A"/>
          <p:cNvSpPr/>
          <p:nvPr/>
        </p:nvSpPr>
        <p:spPr>
          <a:xfrm flipH="1">
            <a:off x="4980100" y="5513503"/>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D. </a:t>
            </a:r>
            <a:r>
              <a:rPr lang="en-US" sz="3200" i="1">
                <a:latin typeface="Times New Roman" panose="02020603050405020304" pitchFamily="18" charset="0"/>
                <a:cs typeface="Times New Roman" panose="02020603050405020304" pitchFamily="18" charset="0"/>
              </a:rPr>
              <a:t>x</a:t>
            </a:r>
            <a:r>
              <a:rPr lang="en-US" sz="3200" b="0" i="0">
                <a:latin typeface="Times New Roman" panose="02020603050405020304" pitchFamily="18" charset="0"/>
                <a:cs typeface="Times New Roman" panose="02020603050405020304" pitchFamily="18" charset="0"/>
              </a:rPr>
              <a:t> &gt; 4 + 2</a:t>
            </a:r>
            <a:endParaRPr lang="vi-VN" sz="3200" i="1">
              <a:latin typeface="Times New Roman" panose="02020603050405020304" pitchFamily="18" charset="0"/>
              <a:cs typeface="Times New Roman" panose="02020603050405020304" pitchFamily="18" charset="0"/>
            </a:endParaRPr>
          </a:p>
        </p:txBody>
      </p:sp>
      <p:sp>
        <p:nvSpPr>
          <p:cNvPr id="11" name="B"/>
          <p:cNvSpPr/>
          <p:nvPr/>
        </p:nvSpPr>
        <p:spPr>
          <a:xfrm>
            <a:off x="469465" y="5513503"/>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C. </a:t>
            </a:r>
            <a:r>
              <a:rPr lang="en-US" sz="3200" i="1">
                <a:latin typeface="Times New Roman" panose="02020603050405020304" pitchFamily="18" charset="0"/>
                <a:cs typeface="Times New Roman" panose="02020603050405020304" pitchFamily="18" charset="0"/>
              </a:rPr>
              <a:t>x </a:t>
            </a:r>
            <a:r>
              <a:rPr lang="en-US" sz="3200">
                <a:latin typeface="Times New Roman" panose="02020603050405020304" pitchFamily="18" charset="0"/>
                <a:cs typeface="Times New Roman" panose="02020603050405020304" pitchFamily="18" charset="0"/>
              </a:rPr>
              <a:t> &gt; -4 - 2</a:t>
            </a:r>
            <a:endParaRPr lang="vi-VN" sz="3200">
              <a:latin typeface="Times New Roman" panose="02020603050405020304" pitchFamily="18" charset="0"/>
              <a:cs typeface="Times New Roman" panose="02020603050405020304" pitchFamily="18" charset="0"/>
            </a:endParaRPr>
          </a:p>
        </p:txBody>
      </p:sp>
      <p:sp>
        <p:nvSpPr>
          <p:cNvPr id="12" name="C"/>
          <p:cNvSpPr/>
          <p:nvPr/>
        </p:nvSpPr>
        <p:spPr>
          <a:xfrm>
            <a:off x="469465" y="4217999"/>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A.</a:t>
            </a:r>
            <a:r>
              <a:rPr lang="en-US"/>
              <a:t> </a:t>
            </a:r>
            <a:r>
              <a:rPr lang="en-US" sz="3200" i="1">
                <a:latin typeface="Times New Roman" panose="02020603050405020304" pitchFamily="18" charset="0"/>
                <a:cs typeface="Times New Roman" panose="02020603050405020304" pitchFamily="18" charset="0"/>
              </a:rPr>
              <a:t> x </a:t>
            </a:r>
            <a:r>
              <a:rPr lang="en-US" sz="3200">
                <a:latin typeface="Times New Roman" panose="02020603050405020304" pitchFamily="18" charset="0"/>
                <a:cs typeface="Times New Roman" panose="02020603050405020304" pitchFamily="18" charset="0"/>
              </a:rPr>
              <a:t> &gt; 4 - 2</a:t>
            </a:r>
            <a:endParaRPr lang="vi-VN" sz="3200">
              <a:latin typeface="Times New Roman" panose="02020603050405020304" pitchFamily="18" charset="0"/>
              <a:cs typeface="Times New Roman" panose="02020603050405020304" pitchFamily="18" charset="0"/>
            </a:endParaRPr>
          </a:p>
        </p:txBody>
      </p:sp>
      <p:sp>
        <p:nvSpPr>
          <p:cNvPr id="13" name="D"/>
          <p:cNvSpPr/>
          <p:nvPr/>
        </p:nvSpPr>
        <p:spPr>
          <a:xfrm flipH="1">
            <a:off x="4982254" y="4186910"/>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B. </a:t>
            </a:r>
            <a:r>
              <a:rPr lang="en-US" sz="3200" i="1">
                <a:latin typeface="Times New Roman" panose="02020603050405020304" pitchFamily="18" charset="0"/>
                <a:cs typeface="Times New Roman" panose="02020603050405020304" pitchFamily="18" charset="0"/>
              </a:rPr>
              <a:t>x </a:t>
            </a:r>
            <a:r>
              <a:rPr lang="en-US" sz="3200">
                <a:latin typeface="Times New Roman" panose="02020603050405020304" pitchFamily="18" charset="0"/>
                <a:cs typeface="Times New Roman" panose="02020603050405020304" pitchFamily="18" charset="0"/>
              </a:rPr>
              <a:t> &gt; - 4 + 2</a:t>
            </a:r>
            <a:endParaRPr lang="vi-VN" sz="3200">
              <a:latin typeface="Times New Roman" panose="02020603050405020304" pitchFamily="18" charset="0"/>
              <a:cs typeface="Times New Roman" panose="02020603050405020304" pitchFamily="18" charset="0"/>
            </a:endParaRPr>
          </a:p>
        </p:txBody>
      </p:sp>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42" name="Picture 41">
            <a:extLst>
              <a:ext uri="{FF2B5EF4-FFF2-40B4-BE49-F238E27FC236}">
                <a16:creationId xmlns:a16="http://schemas.microsoft.com/office/drawing/2014/main" id="{123805F6-EA77-4D51-9744-9F37A57F2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43" name="Picture 42">
            <a:extLst>
              <a:ext uri="{FF2B5EF4-FFF2-40B4-BE49-F238E27FC236}">
                <a16:creationId xmlns:a16="http://schemas.microsoft.com/office/drawing/2014/main" id="{18B3DB36-0CAB-4CD0-BE48-595E0CADE4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44"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black"/>
                </a:solidFill>
                <a:latin typeface="Tahoma" panose="020B0604030504040204" pitchFamily="34" charset="0"/>
                <a:ea typeface="Tahoma" panose="020B0604030504040204" pitchFamily="34" charset="0"/>
                <a:cs typeface="Tahoma" panose="020B0604030504040204" pitchFamily="34" charset="0"/>
              </a:rPr>
              <a:t>Chúc mừng em được 9 điểm</a:t>
            </a: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pic>
        <p:nvPicPr>
          <p:cNvPr id="45" name="Picture 44">
            <a:extLst>
              <a:ext uri="{FF2B5EF4-FFF2-40B4-BE49-F238E27FC236}">
                <a16:creationId xmlns:a16="http://schemas.microsoft.com/office/drawing/2014/main" id="{642873B8-CC7C-4CCD-B555-E79C2046F9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46" name="Picture 45">
            <a:extLst>
              <a:ext uri="{FF2B5EF4-FFF2-40B4-BE49-F238E27FC236}">
                <a16:creationId xmlns:a16="http://schemas.microsoft.com/office/drawing/2014/main" id="{BF1CB1F2-B380-48F5-8964-31095DE91B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62615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16"/>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7"/>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8"/>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9"/>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0"/>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1"/>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2"/>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23"/>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4"/>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5"/>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6"/>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7"/>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28"/>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29"/>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30"/>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1"/>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32"/>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33"/>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4"/>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5"/>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30" presetClass="emph" presetSubtype="0" fill="hold" grpId="0" nodeType="clickEffect">
                                  <p:stCondLst>
                                    <p:cond delay="0"/>
                                  </p:stCondLst>
                                  <p:childTnLst>
                                    <p:animClr clrSpc="hsl" dir="cw">
                                      <p:cBhvr override="childStyle">
                                        <p:cTn id="71" dur="500" fill="hold"/>
                                        <p:tgtEl>
                                          <p:spTgt spid="10"/>
                                        </p:tgtEl>
                                        <p:attrNameLst>
                                          <p:attrName>style.color</p:attrName>
                                        </p:attrNameLst>
                                      </p:cBhvr>
                                      <p:by>
                                        <p:hsl h="0" s="12549" l="25098"/>
                                      </p:by>
                                    </p:animClr>
                                    <p:animClr clrSpc="hsl" dir="cw">
                                      <p:cBhvr>
                                        <p:cTn id="72" dur="500" fill="hold"/>
                                        <p:tgtEl>
                                          <p:spTgt spid="10"/>
                                        </p:tgtEl>
                                        <p:attrNameLst>
                                          <p:attrName>fillcolor</p:attrName>
                                        </p:attrNameLst>
                                      </p:cBhvr>
                                      <p:by>
                                        <p:hsl h="0" s="12549" l="25098"/>
                                      </p:by>
                                    </p:animClr>
                                    <p:animClr clrSpc="hsl" dir="cw">
                                      <p:cBhvr>
                                        <p:cTn id="73" dur="500" fill="hold"/>
                                        <p:tgtEl>
                                          <p:spTgt spid="10"/>
                                        </p:tgtEl>
                                        <p:attrNameLst>
                                          <p:attrName>stroke.color</p:attrName>
                                        </p:attrNameLst>
                                      </p:cBhvr>
                                      <p:by>
                                        <p:hsl h="0" s="12549" l="25098"/>
                                      </p:by>
                                    </p:animClr>
                                    <p:set>
                                      <p:cBhvr>
                                        <p:cTn id="74"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grpId="0" nodeType="clickEffect">
                                  <p:stCondLst>
                                    <p:cond delay="0"/>
                                  </p:stCondLst>
                                  <p:childTnLst>
                                    <p:animEffect transition="out" filter="fade">
                                      <p:cBhvr>
                                        <p:cTn id="79" dur="500" tmFilter="0, 0; .2, .5; .8, .5; 1, 0"/>
                                        <p:tgtEl>
                                          <p:spTgt spid="11"/>
                                        </p:tgtEl>
                                      </p:cBhvr>
                                    </p:animEffect>
                                    <p:animScale>
                                      <p:cBhvr>
                                        <p:cTn id="80" dur="250" autoRev="1" fill="hold"/>
                                        <p:tgtEl>
                                          <p:spTgt spid="11"/>
                                        </p:tgtEl>
                                      </p:cBhvr>
                                      <p:by x="105000" y="105000"/>
                                    </p:animScale>
                                  </p:childTnLst>
                                  <p:subTnLst>
                                    <p:audio>
                                      <p:cMediaNode>
                                        <p:cTn display="0" masterRel="sameClick">
                                          <p:stCondLst>
                                            <p:cond evt="begin" delay="0">
                                              <p:tn val="7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1" restart="whenNotActive" fill="hold" evtFilter="cancelBubble" nodeType="interactiveSeq">
                <p:stCondLst>
                  <p:cond evt="onClick" delay="0">
                    <p:tgtEl>
                      <p:spTgt spid="12"/>
                    </p:tgtEl>
                  </p:cond>
                </p:stCondLst>
                <p:endSync evt="end" delay="0">
                  <p:rtn val="all"/>
                </p:endSync>
                <p:childTnLst>
                  <p:par>
                    <p:cTn id="82" fill="hold">
                      <p:stCondLst>
                        <p:cond delay="0"/>
                      </p:stCondLst>
                      <p:childTnLst>
                        <p:par>
                          <p:cTn id="83" fill="hold">
                            <p:stCondLst>
                              <p:cond delay="0"/>
                            </p:stCondLst>
                            <p:childTnLst>
                              <p:par>
                                <p:cTn id="84" presetID="26" presetClass="emph" presetSubtype="0" fill="hold" grpId="0" nodeType="clickEffect">
                                  <p:stCondLst>
                                    <p:cond delay="0"/>
                                  </p:stCondLst>
                                  <p:childTnLst>
                                    <p:animEffect transition="out" filter="fade">
                                      <p:cBhvr>
                                        <p:cTn id="85" dur="500" tmFilter="0, 0; .2, .5; .8, .5; 1, 0"/>
                                        <p:tgtEl>
                                          <p:spTgt spid="12"/>
                                        </p:tgtEl>
                                      </p:cBhvr>
                                    </p:animEffect>
                                    <p:animScale>
                                      <p:cBhvr>
                                        <p:cTn id="86" dur="250" autoRev="1" fill="hold"/>
                                        <p:tgtEl>
                                          <p:spTgt spid="12"/>
                                        </p:tgtEl>
                                      </p:cBhvr>
                                      <p:by x="105000" y="105000"/>
                                    </p:animScale>
                                  </p:childTnLst>
                                  <p:subTnLst>
                                    <p:audio>
                                      <p:cMediaNode>
                                        <p:cTn display="0" masterRel="sameClick">
                                          <p:stCondLst>
                                            <p:cond evt="begin" delay="0">
                                              <p:tn val="8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87" restart="whenNotActive" fill="hold" evtFilter="cancelBubble" nodeType="interactiveSeq">
                <p:stCondLst>
                  <p:cond evt="onClick" delay="0">
                    <p:tgtEl>
                      <p:spTgt spid="13"/>
                    </p:tgtEl>
                  </p:cond>
                </p:stCondLst>
                <p:endSync evt="end" delay="0">
                  <p:rtn val="all"/>
                </p:endSync>
                <p:childTnLst>
                  <p:par>
                    <p:cTn id="88" fill="hold">
                      <p:stCondLst>
                        <p:cond delay="0"/>
                      </p:stCondLst>
                      <p:childTnLst>
                        <p:par>
                          <p:cTn id="89" fill="hold">
                            <p:stCondLst>
                              <p:cond delay="0"/>
                            </p:stCondLst>
                            <p:childTnLst>
                              <p:par>
                                <p:cTn id="90" presetID="26" presetClass="emph" presetSubtype="0" fill="hold" grpId="0" nodeType="clickEffect">
                                  <p:stCondLst>
                                    <p:cond delay="0"/>
                                  </p:stCondLst>
                                  <p:childTnLst>
                                    <p:animEffect transition="out" filter="fade">
                                      <p:cBhvr>
                                        <p:cTn id="91" dur="500" tmFilter="0, 0; .2, .5; .8, .5; 1, 0"/>
                                        <p:tgtEl>
                                          <p:spTgt spid="13"/>
                                        </p:tgtEl>
                                      </p:cBhvr>
                                    </p:animEffect>
                                    <p:animScale>
                                      <p:cBhvr>
                                        <p:cTn id="92" dur="250" autoRev="1" fill="hold"/>
                                        <p:tgtEl>
                                          <p:spTgt spid="13"/>
                                        </p:tgtEl>
                                      </p:cBhvr>
                                      <p:by x="105000" y="105000"/>
                                    </p:animScale>
                                  </p:childTnLst>
                                  <p:subTnLst>
                                    <p:audio>
                                      <p:cMediaNode>
                                        <p:cTn display="0" masterRel="sameClick">
                                          <p:stCondLst>
                                            <p:cond evt="begin" delay="0">
                                              <p:tn val="9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seq concurrent="1" nextAc="seek">
              <p:cTn id="93" restart="whenNotActive" fill="hold" evtFilter="cancelBubble" nodeType="interactiveSeq">
                <p:stCondLst>
                  <p:cond evt="onClick" delay="0">
                    <p:tgtEl>
                      <p:spTgt spid="43"/>
                    </p:tgtEl>
                  </p:cond>
                </p:stCondLst>
                <p:endSync evt="end" delay="0">
                  <p:rtn val="all"/>
                </p:endSync>
                <p:childTnLst>
                  <p:par>
                    <p:cTn id="94" fill="hold">
                      <p:stCondLst>
                        <p:cond delay="0"/>
                      </p:stCondLst>
                      <p:childTnLst>
                        <p:par>
                          <p:cTn id="95" fill="hold">
                            <p:stCondLst>
                              <p:cond delay="0"/>
                            </p:stCondLst>
                            <p:childTnLst>
                              <p:par>
                                <p:cTn id="96" presetID="64" presetClass="path" presetSubtype="0" accel="50000" decel="50000" fill="hold" nodeType="clickEffect">
                                  <p:stCondLst>
                                    <p:cond delay="0"/>
                                  </p:stCondLst>
                                  <p:childTnLst>
                                    <p:animMotion origin="layout" path="M -1.66667E-6 -3.7037E-6 L -1.66667E-6 -0.22476 " pathEditMode="relative" rAng="0" ptsTypes="AA">
                                      <p:cBhvr>
                                        <p:cTn id="97" dur="2000" fill="hold"/>
                                        <p:tgtEl>
                                          <p:spTgt spid="43"/>
                                        </p:tgtEl>
                                        <p:attrNameLst>
                                          <p:attrName>ppt_x</p:attrName>
                                          <p:attrName>ppt_y</p:attrName>
                                        </p:attrNameLst>
                                      </p:cBhvr>
                                      <p:rCtr x="0" y="-11250"/>
                                    </p:animMotion>
                                  </p:childTnLst>
                                  <p:subTnLst>
                                    <p:audio>
                                      <p:cMediaNode>
                                        <p:cTn display="0" masterRel="sameClick">
                                          <p:stCondLst>
                                            <p:cond evt="begin" delay="0">
                                              <p:tn val="96"/>
                                            </p:cond>
                                          </p:stCondLst>
                                          <p:endCondLst>
                                            <p:cond evt="onStopAudio" delay="0">
                                              <p:tgtEl>
                                                <p:sldTgt/>
                                              </p:tgtEl>
                                            </p:cond>
                                          </p:endCondLst>
                                        </p:cTn>
                                        <p:tgtEl>
                                          <p:sndTgt r:embed="rId2" name="chimes.wav"/>
                                        </p:tgtEl>
                                      </p:cMediaNode>
                                    </p:audio>
                                  </p:subTnLst>
                                </p:cTn>
                              </p:par>
                            </p:childTnLst>
                          </p:cTn>
                        </p:par>
                        <p:par>
                          <p:cTn id="98" fill="hold">
                            <p:stCondLst>
                              <p:cond delay="2000"/>
                            </p:stCondLst>
                            <p:childTnLst>
                              <p:par>
                                <p:cTn id="99" presetID="22" presetClass="entr" presetSubtype="4" fill="hold" grpId="0" nodeType="afterEffect">
                                  <p:stCondLst>
                                    <p:cond delay="0"/>
                                  </p:stCondLst>
                                  <p:childTnLst>
                                    <p:set>
                                      <p:cBhvr>
                                        <p:cTn id="100" dur="1" fill="hold">
                                          <p:stCondLst>
                                            <p:cond delay="0"/>
                                          </p:stCondLst>
                                        </p:cTn>
                                        <p:tgtEl>
                                          <p:spTgt spid="44"/>
                                        </p:tgtEl>
                                        <p:attrNameLst>
                                          <p:attrName>style.visibility</p:attrName>
                                        </p:attrNameLst>
                                      </p:cBhvr>
                                      <p:to>
                                        <p:strVal val="visible"/>
                                      </p:to>
                                    </p:set>
                                    <p:animEffect transition="in" filter="wipe(down)">
                                      <p:cBhvr>
                                        <p:cTn id="101" dur="500"/>
                                        <p:tgtEl>
                                          <p:spTgt spid="44"/>
                                        </p:tgtEl>
                                      </p:cBhvr>
                                    </p:animEffect>
                                  </p:childTnLst>
                                  <p:subTnLst>
                                    <p:audio>
                                      <p:cMediaNode>
                                        <p:cTn display="0" masterRel="sameClick">
                                          <p:stCondLst>
                                            <p:cond evt="begin" delay="0">
                                              <p:tn val="99"/>
                                            </p:cond>
                                          </p:stCondLst>
                                          <p:endCondLst>
                                            <p:cond evt="onStopAudio" delay="0">
                                              <p:tgtEl>
                                                <p:sldTgt/>
                                              </p:tgtEl>
                                            </p:cond>
                                          </p:endCondLst>
                                        </p:cTn>
                                        <p:tgtEl>
                                          <p:sndTgt r:embed="rId3" name="applause.wav"/>
                                        </p:tgtEl>
                                      </p:cMediaNode>
                                    </p:audio>
                                  </p:subTnLst>
                                </p:cTn>
                              </p:par>
                              <p:par>
                                <p:cTn id="102" presetID="10" presetClass="entr" presetSubtype="0" fill="hold" nodeType="withEffect">
                                  <p:stCondLst>
                                    <p:cond delay="0"/>
                                  </p:stCondLst>
                                  <p:childTnLst>
                                    <p:set>
                                      <p:cBhvr>
                                        <p:cTn id="103" dur="1" fill="hold">
                                          <p:stCondLst>
                                            <p:cond delay="0"/>
                                          </p:stCondLst>
                                        </p:cTn>
                                        <p:tgtEl>
                                          <p:spTgt spid="45"/>
                                        </p:tgtEl>
                                        <p:attrNameLst>
                                          <p:attrName>style.visibility</p:attrName>
                                        </p:attrNameLst>
                                      </p:cBhvr>
                                      <p:to>
                                        <p:strVal val="visible"/>
                                      </p:to>
                                    </p:set>
                                    <p:animEffect transition="in" filter="fade">
                                      <p:cBhvr>
                                        <p:cTn id="104" dur="500"/>
                                        <p:tgtEl>
                                          <p:spTgt spid="45"/>
                                        </p:tgtEl>
                                      </p:cBhvr>
                                    </p:animEffect>
                                  </p:childTnLst>
                                </p:cTn>
                              </p:par>
                              <p:par>
                                <p:cTn id="105" presetID="10" presetClass="entr" presetSubtype="0" fill="hold" nodeType="withEffect">
                                  <p:stCondLst>
                                    <p:cond delay="0"/>
                                  </p:stCondLst>
                                  <p:childTnLst>
                                    <p:set>
                                      <p:cBhvr>
                                        <p:cTn id="106" dur="1" fill="hold">
                                          <p:stCondLst>
                                            <p:cond delay="0"/>
                                          </p:stCondLst>
                                        </p:cTn>
                                        <p:tgtEl>
                                          <p:spTgt spid="46"/>
                                        </p:tgtEl>
                                        <p:attrNameLst>
                                          <p:attrName>style.visibility</p:attrName>
                                        </p:attrNameLst>
                                      </p:cBhvr>
                                      <p:to>
                                        <p:strVal val="visible"/>
                                      </p:to>
                                    </p:set>
                                    <p:animEffect transition="in" filter="fade">
                                      <p:cBhvr>
                                        <p:cTn id="107" dur="500"/>
                                        <p:tgtEl>
                                          <p:spTgt spid="46"/>
                                        </p:tgtEl>
                                      </p:cBhvr>
                                    </p:animEffect>
                                  </p:childTnLst>
                                </p:cTn>
                              </p:par>
                            </p:childTnLst>
                          </p:cTn>
                        </p:par>
                        <p:par>
                          <p:cTn id="108" fill="hold">
                            <p:stCondLst>
                              <p:cond delay="2500"/>
                            </p:stCondLst>
                            <p:childTnLst>
                              <p:par>
                                <p:cTn id="109" presetID="32" presetClass="emph" presetSubtype="0" repeatCount="indefinite" fill="hold" grpId="1" nodeType="afterEffect">
                                  <p:stCondLst>
                                    <p:cond delay="0"/>
                                  </p:stCondLst>
                                  <p:childTnLst>
                                    <p:animRot by="120000">
                                      <p:cBhvr>
                                        <p:cTn id="110" dur="100" fill="hold">
                                          <p:stCondLst>
                                            <p:cond delay="0"/>
                                          </p:stCondLst>
                                        </p:cTn>
                                        <p:tgtEl>
                                          <p:spTgt spid="44"/>
                                        </p:tgtEl>
                                        <p:attrNameLst>
                                          <p:attrName>r</p:attrName>
                                        </p:attrNameLst>
                                      </p:cBhvr>
                                    </p:animRot>
                                    <p:animRot by="-240000">
                                      <p:cBhvr>
                                        <p:cTn id="111" dur="200" fill="hold">
                                          <p:stCondLst>
                                            <p:cond delay="200"/>
                                          </p:stCondLst>
                                        </p:cTn>
                                        <p:tgtEl>
                                          <p:spTgt spid="44"/>
                                        </p:tgtEl>
                                        <p:attrNameLst>
                                          <p:attrName>r</p:attrName>
                                        </p:attrNameLst>
                                      </p:cBhvr>
                                    </p:animRot>
                                    <p:animRot by="240000">
                                      <p:cBhvr>
                                        <p:cTn id="112" dur="200" fill="hold">
                                          <p:stCondLst>
                                            <p:cond delay="400"/>
                                          </p:stCondLst>
                                        </p:cTn>
                                        <p:tgtEl>
                                          <p:spTgt spid="44"/>
                                        </p:tgtEl>
                                        <p:attrNameLst>
                                          <p:attrName>r</p:attrName>
                                        </p:attrNameLst>
                                      </p:cBhvr>
                                    </p:animRot>
                                    <p:animRot by="-240000">
                                      <p:cBhvr>
                                        <p:cTn id="113" dur="200" fill="hold">
                                          <p:stCondLst>
                                            <p:cond delay="600"/>
                                          </p:stCondLst>
                                        </p:cTn>
                                        <p:tgtEl>
                                          <p:spTgt spid="44"/>
                                        </p:tgtEl>
                                        <p:attrNameLst>
                                          <p:attrName>r</p:attrName>
                                        </p:attrNameLst>
                                      </p:cBhvr>
                                    </p:animRot>
                                    <p:animRot by="120000">
                                      <p:cBhvr>
                                        <p:cTn id="114"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4" grpId="0" animBg="1"/>
      <p:bldP spid="4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140641" y="1001487"/>
            <a:ext cx="7469868" cy="1756475"/>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solidFill>
                  <a:schemeClr val="bg1"/>
                </a:solidFill>
                <a:latin typeface="Times New Roman" panose="02020603050405020304" pitchFamily="18" charset="0"/>
                <a:ea typeface="Times New Roman" panose="02020603050405020304" pitchFamily="18" charset="0"/>
              </a:rPr>
              <a:t>Câu 3: </a:t>
            </a:r>
            <a:r>
              <a:rPr lang="en-US" sz="3200">
                <a:solidFill>
                  <a:schemeClr val="bg1"/>
                </a:solidFill>
                <a:latin typeface="Times New Roman" panose="02020603050405020304" pitchFamily="18" charset="0"/>
                <a:ea typeface="Yu Mincho"/>
              </a:rPr>
              <a:t>Bất phương trình nào sau đây có nghiệm là </a:t>
            </a:r>
            <a:r>
              <a:rPr lang="en-US" sz="3200" i="1">
                <a:solidFill>
                  <a:schemeClr val="bg1"/>
                </a:solidFill>
                <a:latin typeface="Times New Roman" panose="02020603050405020304" pitchFamily="18" charset="0"/>
                <a:ea typeface="Yu Mincho"/>
              </a:rPr>
              <a:t>x</a:t>
            </a:r>
            <a:r>
              <a:rPr lang="en-US" sz="3200">
                <a:solidFill>
                  <a:schemeClr val="bg1"/>
                </a:solidFill>
                <a:latin typeface="Times New Roman" panose="02020603050405020304" pitchFamily="18" charset="0"/>
                <a:ea typeface="Yu Mincho"/>
              </a:rPr>
              <a:t> &gt; 3?</a:t>
            </a:r>
          </a:p>
          <a:p>
            <a:pPr algn="ctr"/>
            <a:endParaRPr lang="vi-VN" sz="3200" dirty="0">
              <a:solidFill>
                <a:schemeClr val="bg1"/>
              </a:solidFill>
            </a:endParaRPr>
          </a:p>
        </p:txBody>
      </p:sp>
      <p:sp>
        <p:nvSpPr>
          <p:cNvPr id="10" name="A"/>
          <p:cNvSpPr/>
          <p:nvPr/>
        </p:nvSpPr>
        <p:spPr>
          <a:xfrm flipH="1">
            <a:off x="4977947" y="4186215"/>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B. 2</a:t>
            </a:r>
            <a:r>
              <a:rPr lang="en-US" sz="3200" i="1">
                <a:latin typeface="Times New Roman" panose="02020603050405020304" pitchFamily="18" charset="0"/>
                <a:cs typeface="Times New Roman" panose="02020603050405020304" pitchFamily="18" charset="0"/>
              </a:rPr>
              <a:t>x</a:t>
            </a:r>
            <a:r>
              <a:rPr lang="en-US" sz="3200">
                <a:latin typeface="Times New Roman" panose="02020603050405020304" pitchFamily="18" charset="0"/>
                <a:cs typeface="Times New Roman" panose="02020603050405020304" pitchFamily="18" charset="0"/>
              </a:rPr>
              <a:t> – 4 &gt; 2</a:t>
            </a:r>
            <a:endParaRPr lang="vi-VN" sz="3200" i="1">
              <a:latin typeface="Times New Roman" panose="02020603050405020304" pitchFamily="18" charset="0"/>
              <a:cs typeface="Times New Roman" panose="02020603050405020304" pitchFamily="18" charset="0"/>
            </a:endParaRPr>
          </a:p>
        </p:txBody>
      </p:sp>
      <p:sp>
        <p:nvSpPr>
          <p:cNvPr id="11" name="B"/>
          <p:cNvSpPr/>
          <p:nvPr/>
        </p:nvSpPr>
        <p:spPr>
          <a:xfrm>
            <a:off x="469465" y="5513503"/>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C. </a:t>
            </a:r>
            <a:r>
              <a:rPr lang="en-US" sz="3200" i="1">
                <a:latin typeface="Times New Roman" panose="02020603050405020304" pitchFamily="18" charset="0"/>
                <a:cs typeface="Times New Roman" panose="02020603050405020304" pitchFamily="18" charset="0"/>
              </a:rPr>
              <a:t>x</a:t>
            </a:r>
            <a:r>
              <a:rPr lang="en-US" sz="3200">
                <a:latin typeface="Times New Roman" panose="02020603050405020304" pitchFamily="18" charset="0"/>
                <a:cs typeface="Times New Roman" panose="02020603050405020304" pitchFamily="18" charset="0"/>
              </a:rPr>
              <a:t> – 5 &lt; 0</a:t>
            </a:r>
            <a:endParaRPr lang="vi-VN" sz="3200">
              <a:latin typeface="Times New Roman" panose="02020603050405020304" pitchFamily="18" charset="0"/>
              <a:cs typeface="Times New Roman" panose="02020603050405020304" pitchFamily="18" charset="0"/>
            </a:endParaRPr>
          </a:p>
        </p:txBody>
      </p:sp>
      <p:sp>
        <p:nvSpPr>
          <p:cNvPr id="12" name="C"/>
          <p:cNvSpPr/>
          <p:nvPr/>
        </p:nvSpPr>
        <p:spPr>
          <a:xfrm>
            <a:off x="469465" y="4217999"/>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A.</a:t>
            </a:r>
            <a:r>
              <a:rPr lang="en-US" sz="3200" i="1">
                <a:latin typeface="Times New Roman" panose="02020603050405020304" pitchFamily="18" charset="0"/>
                <a:cs typeface="Times New Roman" panose="02020603050405020304" pitchFamily="18" charset="0"/>
              </a:rPr>
              <a:t> x + </a:t>
            </a:r>
            <a:r>
              <a:rPr lang="en-US" sz="3200">
                <a:latin typeface="Times New Roman" panose="02020603050405020304" pitchFamily="18" charset="0"/>
                <a:cs typeface="Times New Roman" panose="02020603050405020304" pitchFamily="18" charset="0"/>
              </a:rPr>
              <a:t>1 &lt; 2</a:t>
            </a:r>
            <a:r>
              <a:rPr lang="en-US" sz="3200" i="1">
                <a:latin typeface="Times New Roman" panose="02020603050405020304" pitchFamily="18" charset="0"/>
                <a:cs typeface="Times New Roman" panose="02020603050405020304" pitchFamily="18" charset="0"/>
              </a:rPr>
              <a:t>x + </a:t>
            </a:r>
            <a:r>
              <a:rPr lang="en-US" sz="3200">
                <a:latin typeface="Times New Roman" panose="02020603050405020304" pitchFamily="18" charset="0"/>
                <a:cs typeface="Times New Roman" panose="02020603050405020304" pitchFamily="18" charset="0"/>
              </a:rPr>
              <a:t>1 </a:t>
            </a:r>
            <a:endParaRPr lang="vi-VN" sz="3200">
              <a:latin typeface="Times New Roman" panose="02020603050405020304" pitchFamily="18" charset="0"/>
              <a:cs typeface="Times New Roman" panose="02020603050405020304" pitchFamily="18" charset="0"/>
            </a:endParaRPr>
          </a:p>
        </p:txBody>
      </p:sp>
      <p:sp>
        <p:nvSpPr>
          <p:cNvPr id="13" name="D"/>
          <p:cNvSpPr/>
          <p:nvPr/>
        </p:nvSpPr>
        <p:spPr>
          <a:xfrm flipH="1">
            <a:off x="5077575" y="552744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D. </a:t>
            </a:r>
            <a:r>
              <a:rPr lang="en-US" sz="3200" i="1">
                <a:latin typeface="Times New Roman" panose="02020603050405020304" pitchFamily="18" charset="0"/>
                <a:cs typeface="Times New Roman" panose="02020603050405020304" pitchFamily="18" charset="0"/>
              </a:rPr>
              <a:t>x</a:t>
            </a:r>
            <a:r>
              <a:rPr lang="en-US" sz="3200">
                <a:latin typeface="Times New Roman" panose="02020603050405020304" pitchFamily="18" charset="0"/>
                <a:cs typeface="Times New Roman" panose="02020603050405020304" pitchFamily="18" charset="0"/>
              </a:rPr>
              <a:t> – 4 &gt; 1</a:t>
            </a:r>
            <a:endParaRPr lang="vi-VN" sz="3200">
              <a:latin typeface="Times New Roman" panose="02020603050405020304" pitchFamily="18" charset="0"/>
              <a:cs typeface="Times New Roman" panose="02020603050405020304" pitchFamily="18" charset="0"/>
            </a:endParaRPr>
          </a:p>
        </p:txBody>
      </p:sp>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42" name="Picture 41">
            <a:extLst>
              <a:ext uri="{FF2B5EF4-FFF2-40B4-BE49-F238E27FC236}">
                <a16:creationId xmlns:a16="http://schemas.microsoft.com/office/drawing/2014/main" id="{123805F6-EA77-4D51-9744-9F37A57F2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43" name="Picture 42">
            <a:extLst>
              <a:ext uri="{FF2B5EF4-FFF2-40B4-BE49-F238E27FC236}">
                <a16:creationId xmlns:a16="http://schemas.microsoft.com/office/drawing/2014/main" id="{18B3DB36-0CAB-4CD0-BE48-595E0CADE4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44"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black"/>
                </a:solidFill>
                <a:latin typeface="Tahoma" panose="020B0604030504040204" pitchFamily="34" charset="0"/>
                <a:ea typeface="Tahoma" panose="020B0604030504040204" pitchFamily="34" charset="0"/>
                <a:cs typeface="Tahoma" panose="020B0604030504040204" pitchFamily="34" charset="0"/>
              </a:rPr>
              <a:t>Em được 10 điểm</a:t>
            </a: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pic>
        <p:nvPicPr>
          <p:cNvPr id="45" name="Picture 44">
            <a:extLst>
              <a:ext uri="{FF2B5EF4-FFF2-40B4-BE49-F238E27FC236}">
                <a16:creationId xmlns:a16="http://schemas.microsoft.com/office/drawing/2014/main" id="{642873B8-CC7C-4CCD-B555-E79C2046F9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46" name="Picture 45">
            <a:extLst>
              <a:ext uri="{FF2B5EF4-FFF2-40B4-BE49-F238E27FC236}">
                <a16:creationId xmlns:a16="http://schemas.microsoft.com/office/drawing/2014/main" id="{BF1CB1F2-B380-48F5-8964-31095DE91B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70940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16"/>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7"/>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8"/>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9"/>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0"/>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1"/>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2"/>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23"/>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4"/>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5"/>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6"/>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7"/>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28"/>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29"/>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30"/>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1"/>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32"/>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33"/>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4"/>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5"/>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30" presetClass="emph" presetSubtype="0" fill="hold" grpId="0" nodeType="clickEffect">
                                  <p:stCondLst>
                                    <p:cond delay="0"/>
                                  </p:stCondLst>
                                  <p:childTnLst>
                                    <p:animClr clrSpc="hsl" dir="cw">
                                      <p:cBhvr override="childStyle">
                                        <p:cTn id="71" dur="500" fill="hold"/>
                                        <p:tgtEl>
                                          <p:spTgt spid="10"/>
                                        </p:tgtEl>
                                        <p:attrNameLst>
                                          <p:attrName>style.color</p:attrName>
                                        </p:attrNameLst>
                                      </p:cBhvr>
                                      <p:by>
                                        <p:hsl h="0" s="12549" l="25098"/>
                                      </p:by>
                                    </p:animClr>
                                    <p:animClr clrSpc="hsl" dir="cw">
                                      <p:cBhvr>
                                        <p:cTn id="72" dur="500" fill="hold"/>
                                        <p:tgtEl>
                                          <p:spTgt spid="10"/>
                                        </p:tgtEl>
                                        <p:attrNameLst>
                                          <p:attrName>fillcolor</p:attrName>
                                        </p:attrNameLst>
                                      </p:cBhvr>
                                      <p:by>
                                        <p:hsl h="0" s="12549" l="25098"/>
                                      </p:by>
                                    </p:animClr>
                                    <p:animClr clrSpc="hsl" dir="cw">
                                      <p:cBhvr>
                                        <p:cTn id="73" dur="500" fill="hold"/>
                                        <p:tgtEl>
                                          <p:spTgt spid="10"/>
                                        </p:tgtEl>
                                        <p:attrNameLst>
                                          <p:attrName>stroke.color</p:attrName>
                                        </p:attrNameLst>
                                      </p:cBhvr>
                                      <p:by>
                                        <p:hsl h="0" s="12549" l="25098"/>
                                      </p:by>
                                    </p:animClr>
                                    <p:set>
                                      <p:cBhvr>
                                        <p:cTn id="74"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grpId="0" nodeType="clickEffect">
                                  <p:stCondLst>
                                    <p:cond delay="0"/>
                                  </p:stCondLst>
                                  <p:childTnLst>
                                    <p:animEffect transition="out" filter="fade">
                                      <p:cBhvr>
                                        <p:cTn id="79" dur="500" tmFilter="0, 0; .2, .5; .8, .5; 1, 0"/>
                                        <p:tgtEl>
                                          <p:spTgt spid="11"/>
                                        </p:tgtEl>
                                      </p:cBhvr>
                                    </p:animEffect>
                                    <p:animScale>
                                      <p:cBhvr>
                                        <p:cTn id="80" dur="250" autoRev="1" fill="hold"/>
                                        <p:tgtEl>
                                          <p:spTgt spid="11"/>
                                        </p:tgtEl>
                                      </p:cBhvr>
                                      <p:by x="105000" y="105000"/>
                                    </p:animScale>
                                  </p:childTnLst>
                                  <p:subTnLst>
                                    <p:audio>
                                      <p:cMediaNode>
                                        <p:cTn display="0" masterRel="sameClick">
                                          <p:stCondLst>
                                            <p:cond evt="begin" delay="0">
                                              <p:tn val="7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1" restart="whenNotActive" fill="hold" evtFilter="cancelBubble" nodeType="interactiveSeq">
                <p:stCondLst>
                  <p:cond evt="onClick" delay="0">
                    <p:tgtEl>
                      <p:spTgt spid="12"/>
                    </p:tgtEl>
                  </p:cond>
                </p:stCondLst>
                <p:endSync evt="end" delay="0">
                  <p:rtn val="all"/>
                </p:endSync>
                <p:childTnLst>
                  <p:par>
                    <p:cTn id="82" fill="hold">
                      <p:stCondLst>
                        <p:cond delay="0"/>
                      </p:stCondLst>
                      <p:childTnLst>
                        <p:par>
                          <p:cTn id="83" fill="hold">
                            <p:stCondLst>
                              <p:cond delay="0"/>
                            </p:stCondLst>
                            <p:childTnLst>
                              <p:par>
                                <p:cTn id="84" presetID="26" presetClass="emph" presetSubtype="0" fill="hold" grpId="0" nodeType="clickEffect">
                                  <p:stCondLst>
                                    <p:cond delay="0"/>
                                  </p:stCondLst>
                                  <p:childTnLst>
                                    <p:animEffect transition="out" filter="fade">
                                      <p:cBhvr>
                                        <p:cTn id="85" dur="500" tmFilter="0, 0; .2, .5; .8, .5; 1, 0"/>
                                        <p:tgtEl>
                                          <p:spTgt spid="12"/>
                                        </p:tgtEl>
                                      </p:cBhvr>
                                    </p:animEffect>
                                    <p:animScale>
                                      <p:cBhvr>
                                        <p:cTn id="86" dur="250" autoRev="1" fill="hold"/>
                                        <p:tgtEl>
                                          <p:spTgt spid="12"/>
                                        </p:tgtEl>
                                      </p:cBhvr>
                                      <p:by x="105000" y="105000"/>
                                    </p:animScale>
                                  </p:childTnLst>
                                  <p:subTnLst>
                                    <p:audio>
                                      <p:cMediaNode>
                                        <p:cTn display="0" masterRel="sameClick">
                                          <p:stCondLst>
                                            <p:cond evt="begin" delay="0">
                                              <p:tn val="8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87" restart="whenNotActive" fill="hold" evtFilter="cancelBubble" nodeType="interactiveSeq">
                <p:stCondLst>
                  <p:cond evt="onClick" delay="0">
                    <p:tgtEl>
                      <p:spTgt spid="13"/>
                    </p:tgtEl>
                  </p:cond>
                </p:stCondLst>
                <p:endSync evt="end" delay="0">
                  <p:rtn val="all"/>
                </p:endSync>
                <p:childTnLst>
                  <p:par>
                    <p:cTn id="88" fill="hold">
                      <p:stCondLst>
                        <p:cond delay="0"/>
                      </p:stCondLst>
                      <p:childTnLst>
                        <p:par>
                          <p:cTn id="89" fill="hold">
                            <p:stCondLst>
                              <p:cond delay="0"/>
                            </p:stCondLst>
                            <p:childTnLst>
                              <p:par>
                                <p:cTn id="90" presetID="26" presetClass="emph" presetSubtype="0" fill="hold" grpId="0" nodeType="clickEffect">
                                  <p:stCondLst>
                                    <p:cond delay="0"/>
                                  </p:stCondLst>
                                  <p:childTnLst>
                                    <p:animEffect transition="out" filter="fade">
                                      <p:cBhvr>
                                        <p:cTn id="91" dur="500" tmFilter="0, 0; .2, .5; .8, .5; 1, 0"/>
                                        <p:tgtEl>
                                          <p:spTgt spid="13"/>
                                        </p:tgtEl>
                                      </p:cBhvr>
                                    </p:animEffect>
                                    <p:animScale>
                                      <p:cBhvr>
                                        <p:cTn id="92" dur="250" autoRev="1" fill="hold"/>
                                        <p:tgtEl>
                                          <p:spTgt spid="13"/>
                                        </p:tgtEl>
                                      </p:cBhvr>
                                      <p:by x="105000" y="105000"/>
                                    </p:animScale>
                                  </p:childTnLst>
                                  <p:subTnLst>
                                    <p:audio>
                                      <p:cMediaNode>
                                        <p:cTn display="0" masterRel="sameClick">
                                          <p:stCondLst>
                                            <p:cond evt="begin" delay="0">
                                              <p:tn val="9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seq concurrent="1" nextAc="seek">
              <p:cTn id="93" restart="whenNotActive" fill="hold" evtFilter="cancelBubble" nodeType="interactiveSeq">
                <p:stCondLst>
                  <p:cond evt="onClick" delay="0">
                    <p:tgtEl>
                      <p:spTgt spid="43"/>
                    </p:tgtEl>
                  </p:cond>
                </p:stCondLst>
                <p:endSync evt="end" delay="0">
                  <p:rtn val="all"/>
                </p:endSync>
                <p:childTnLst>
                  <p:par>
                    <p:cTn id="94" fill="hold">
                      <p:stCondLst>
                        <p:cond delay="0"/>
                      </p:stCondLst>
                      <p:childTnLst>
                        <p:par>
                          <p:cTn id="95" fill="hold">
                            <p:stCondLst>
                              <p:cond delay="0"/>
                            </p:stCondLst>
                            <p:childTnLst>
                              <p:par>
                                <p:cTn id="96" presetID="64" presetClass="path" presetSubtype="0" accel="50000" decel="50000" fill="hold" nodeType="clickEffect">
                                  <p:stCondLst>
                                    <p:cond delay="0"/>
                                  </p:stCondLst>
                                  <p:childTnLst>
                                    <p:animMotion origin="layout" path="M -1.66667E-6 -3.7037E-6 L -1.66667E-6 -0.22476 " pathEditMode="relative" rAng="0" ptsTypes="AA">
                                      <p:cBhvr>
                                        <p:cTn id="97" dur="2000" fill="hold"/>
                                        <p:tgtEl>
                                          <p:spTgt spid="43"/>
                                        </p:tgtEl>
                                        <p:attrNameLst>
                                          <p:attrName>ppt_x</p:attrName>
                                          <p:attrName>ppt_y</p:attrName>
                                        </p:attrNameLst>
                                      </p:cBhvr>
                                      <p:rCtr x="0" y="-11250"/>
                                    </p:animMotion>
                                  </p:childTnLst>
                                  <p:subTnLst>
                                    <p:audio>
                                      <p:cMediaNode>
                                        <p:cTn display="0" masterRel="sameClick">
                                          <p:stCondLst>
                                            <p:cond evt="begin" delay="0">
                                              <p:tn val="96"/>
                                            </p:cond>
                                          </p:stCondLst>
                                          <p:endCondLst>
                                            <p:cond evt="onStopAudio" delay="0">
                                              <p:tgtEl>
                                                <p:sldTgt/>
                                              </p:tgtEl>
                                            </p:cond>
                                          </p:endCondLst>
                                        </p:cTn>
                                        <p:tgtEl>
                                          <p:sndTgt r:embed="rId2" name="chimes.wav"/>
                                        </p:tgtEl>
                                      </p:cMediaNode>
                                    </p:audio>
                                  </p:subTnLst>
                                </p:cTn>
                              </p:par>
                            </p:childTnLst>
                          </p:cTn>
                        </p:par>
                        <p:par>
                          <p:cTn id="98" fill="hold">
                            <p:stCondLst>
                              <p:cond delay="2000"/>
                            </p:stCondLst>
                            <p:childTnLst>
                              <p:par>
                                <p:cTn id="99" presetID="22" presetClass="entr" presetSubtype="4" fill="hold" grpId="0" nodeType="afterEffect">
                                  <p:stCondLst>
                                    <p:cond delay="0"/>
                                  </p:stCondLst>
                                  <p:childTnLst>
                                    <p:set>
                                      <p:cBhvr>
                                        <p:cTn id="100" dur="1" fill="hold">
                                          <p:stCondLst>
                                            <p:cond delay="0"/>
                                          </p:stCondLst>
                                        </p:cTn>
                                        <p:tgtEl>
                                          <p:spTgt spid="44"/>
                                        </p:tgtEl>
                                        <p:attrNameLst>
                                          <p:attrName>style.visibility</p:attrName>
                                        </p:attrNameLst>
                                      </p:cBhvr>
                                      <p:to>
                                        <p:strVal val="visible"/>
                                      </p:to>
                                    </p:set>
                                    <p:animEffect transition="in" filter="wipe(down)">
                                      <p:cBhvr>
                                        <p:cTn id="101" dur="500"/>
                                        <p:tgtEl>
                                          <p:spTgt spid="44"/>
                                        </p:tgtEl>
                                      </p:cBhvr>
                                    </p:animEffect>
                                  </p:childTnLst>
                                  <p:subTnLst>
                                    <p:audio>
                                      <p:cMediaNode>
                                        <p:cTn display="0" masterRel="sameClick">
                                          <p:stCondLst>
                                            <p:cond evt="begin" delay="0">
                                              <p:tn val="99"/>
                                            </p:cond>
                                          </p:stCondLst>
                                          <p:endCondLst>
                                            <p:cond evt="onStopAudio" delay="0">
                                              <p:tgtEl>
                                                <p:sldTgt/>
                                              </p:tgtEl>
                                            </p:cond>
                                          </p:endCondLst>
                                        </p:cTn>
                                        <p:tgtEl>
                                          <p:sndTgt r:embed="rId3" name="applause.wav"/>
                                        </p:tgtEl>
                                      </p:cMediaNode>
                                    </p:audio>
                                  </p:subTnLst>
                                </p:cTn>
                              </p:par>
                              <p:par>
                                <p:cTn id="102" presetID="10" presetClass="entr" presetSubtype="0" fill="hold" nodeType="withEffect">
                                  <p:stCondLst>
                                    <p:cond delay="0"/>
                                  </p:stCondLst>
                                  <p:childTnLst>
                                    <p:set>
                                      <p:cBhvr>
                                        <p:cTn id="103" dur="1" fill="hold">
                                          <p:stCondLst>
                                            <p:cond delay="0"/>
                                          </p:stCondLst>
                                        </p:cTn>
                                        <p:tgtEl>
                                          <p:spTgt spid="45"/>
                                        </p:tgtEl>
                                        <p:attrNameLst>
                                          <p:attrName>style.visibility</p:attrName>
                                        </p:attrNameLst>
                                      </p:cBhvr>
                                      <p:to>
                                        <p:strVal val="visible"/>
                                      </p:to>
                                    </p:set>
                                    <p:animEffect transition="in" filter="fade">
                                      <p:cBhvr>
                                        <p:cTn id="104" dur="500"/>
                                        <p:tgtEl>
                                          <p:spTgt spid="45"/>
                                        </p:tgtEl>
                                      </p:cBhvr>
                                    </p:animEffect>
                                  </p:childTnLst>
                                </p:cTn>
                              </p:par>
                              <p:par>
                                <p:cTn id="105" presetID="10" presetClass="entr" presetSubtype="0" fill="hold" nodeType="withEffect">
                                  <p:stCondLst>
                                    <p:cond delay="0"/>
                                  </p:stCondLst>
                                  <p:childTnLst>
                                    <p:set>
                                      <p:cBhvr>
                                        <p:cTn id="106" dur="1" fill="hold">
                                          <p:stCondLst>
                                            <p:cond delay="0"/>
                                          </p:stCondLst>
                                        </p:cTn>
                                        <p:tgtEl>
                                          <p:spTgt spid="46"/>
                                        </p:tgtEl>
                                        <p:attrNameLst>
                                          <p:attrName>style.visibility</p:attrName>
                                        </p:attrNameLst>
                                      </p:cBhvr>
                                      <p:to>
                                        <p:strVal val="visible"/>
                                      </p:to>
                                    </p:set>
                                    <p:animEffect transition="in" filter="fade">
                                      <p:cBhvr>
                                        <p:cTn id="107" dur="500"/>
                                        <p:tgtEl>
                                          <p:spTgt spid="46"/>
                                        </p:tgtEl>
                                      </p:cBhvr>
                                    </p:animEffect>
                                  </p:childTnLst>
                                </p:cTn>
                              </p:par>
                            </p:childTnLst>
                          </p:cTn>
                        </p:par>
                        <p:par>
                          <p:cTn id="108" fill="hold">
                            <p:stCondLst>
                              <p:cond delay="2500"/>
                            </p:stCondLst>
                            <p:childTnLst>
                              <p:par>
                                <p:cTn id="109" presetID="32" presetClass="emph" presetSubtype="0" repeatCount="indefinite" fill="hold" grpId="1" nodeType="afterEffect">
                                  <p:stCondLst>
                                    <p:cond delay="0"/>
                                  </p:stCondLst>
                                  <p:childTnLst>
                                    <p:animRot by="120000">
                                      <p:cBhvr>
                                        <p:cTn id="110" dur="100" fill="hold">
                                          <p:stCondLst>
                                            <p:cond delay="0"/>
                                          </p:stCondLst>
                                        </p:cTn>
                                        <p:tgtEl>
                                          <p:spTgt spid="44"/>
                                        </p:tgtEl>
                                        <p:attrNameLst>
                                          <p:attrName>r</p:attrName>
                                        </p:attrNameLst>
                                      </p:cBhvr>
                                    </p:animRot>
                                    <p:animRot by="-240000">
                                      <p:cBhvr>
                                        <p:cTn id="111" dur="200" fill="hold">
                                          <p:stCondLst>
                                            <p:cond delay="200"/>
                                          </p:stCondLst>
                                        </p:cTn>
                                        <p:tgtEl>
                                          <p:spTgt spid="44"/>
                                        </p:tgtEl>
                                        <p:attrNameLst>
                                          <p:attrName>r</p:attrName>
                                        </p:attrNameLst>
                                      </p:cBhvr>
                                    </p:animRot>
                                    <p:animRot by="240000">
                                      <p:cBhvr>
                                        <p:cTn id="112" dur="200" fill="hold">
                                          <p:stCondLst>
                                            <p:cond delay="400"/>
                                          </p:stCondLst>
                                        </p:cTn>
                                        <p:tgtEl>
                                          <p:spTgt spid="44"/>
                                        </p:tgtEl>
                                        <p:attrNameLst>
                                          <p:attrName>r</p:attrName>
                                        </p:attrNameLst>
                                      </p:cBhvr>
                                    </p:animRot>
                                    <p:animRot by="-240000">
                                      <p:cBhvr>
                                        <p:cTn id="113" dur="200" fill="hold">
                                          <p:stCondLst>
                                            <p:cond delay="600"/>
                                          </p:stCondLst>
                                        </p:cTn>
                                        <p:tgtEl>
                                          <p:spTgt spid="44"/>
                                        </p:tgtEl>
                                        <p:attrNameLst>
                                          <p:attrName>r</p:attrName>
                                        </p:attrNameLst>
                                      </p:cBhvr>
                                    </p:animRot>
                                    <p:animRot by="120000">
                                      <p:cBhvr>
                                        <p:cTn id="114"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4" grpId="0" animBg="1"/>
      <p:bldP spid="4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Rectangle 8"/>
              <p:cNvSpPr/>
              <p:nvPr/>
            </p:nvSpPr>
            <p:spPr>
              <a:xfrm>
                <a:off x="1140640" y="1001487"/>
                <a:ext cx="8586461" cy="1756475"/>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solidFill>
                      <a:schemeClr val="bg1"/>
                    </a:solidFill>
                    <a:latin typeface="Times New Roman" panose="02020603050405020304" pitchFamily="18" charset="0"/>
                    <a:ea typeface="Times New Roman" panose="02020603050405020304" pitchFamily="18" charset="0"/>
                  </a:rPr>
                  <a:t>Câu 4:Giải b</a:t>
                </a:r>
                <a:r>
                  <a:rPr lang="en-US" sz="3200">
                    <a:solidFill>
                      <a:schemeClr val="bg1"/>
                    </a:solidFill>
                    <a:latin typeface="Times New Roman" panose="02020603050405020304" pitchFamily="18" charset="0"/>
                    <a:ea typeface="Yu Mincho"/>
                  </a:rPr>
                  <a:t>ất phương trình </a:t>
                </a:r>
                <a14:m>
                  <m:oMath xmlns:m="http://schemas.openxmlformats.org/officeDocument/2006/math">
                    <m:r>
                      <m:rPr>
                        <m:nor/>
                      </m:rPr>
                      <a:rPr lang="en-US" sz="3200" b="0" i="0" smtClean="0">
                        <a:solidFill>
                          <a:schemeClr val="bg1"/>
                        </a:solidFill>
                        <a:latin typeface="Times New Roman" panose="02020603050405020304" pitchFamily="18" charset="0"/>
                        <a:ea typeface="Yu Mincho"/>
                        <a:cs typeface="Times New Roman" panose="02020603050405020304" pitchFamily="18" charset="0"/>
                      </a:rPr>
                      <m:t>4</m:t>
                    </m:r>
                    <m:r>
                      <m:rPr>
                        <m:nor/>
                      </m:rPr>
                      <a:rPr lang="en-US" sz="3200" b="0" i="1" smtClean="0">
                        <a:solidFill>
                          <a:schemeClr val="bg1"/>
                        </a:solidFill>
                        <a:latin typeface="Times New Roman" panose="02020603050405020304" pitchFamily="18" charset="0"/>
                        <a:ea typeface="Yu Mincho"/>
                        <a:cs typeface="Times New Roman" panose="02020603050405020304" pitchFamily="18" charset="0"/>
                      </a:rPr>
                      <m:t>x</m:t>
                    </m:r>
                    <m:r>
                      <m:rPr>
                        <m:nor/>
                      </m:rPr>
                      <a:rPr lang="en-US" sz="3200" b="0" i="0" smtClean="0">
                        <a:solidFill>
                          <a:schemeClr val="bg1"/>
                        </a:solidFill>
                        <a:latin typeface="Times New Roman" panose="02020603050405020304" pitchFamily="18" charset="0"/>
                        <a:ea typeface="Yu Mincho"/>
                        <a:cs typeface="Times New Roman" panose="02020603050405020304" pitchFamily="18" charset="0"/>
                      </a:rPr>
                      <m:t> </m:t>
                    </m:r>
                    <m:r>
                      <m:rPr>
                        <m:nor/>
                      </m:rPr>
                      <a:rPr lang="en-US" sz="3200" b="0" i="0" smtClean="0">
                        <a:solidFill>
                          <a:schemeClr val="bg1"/>
                        </a:solidFill>
                        <a:latin typeface="Times New Roman" panose="02020603050405020304" pitchFamily="18" charset="0"/>
                        <a:ea typeface="Yu Mincho"/>
                        <a:cs typeface="Times New Roman" panose="02020603050405020304" pitchFamily="18" charset="0"/>
                      </a:rPr>
                      <m:t>− </m:t>
                    </m:r>
                    <m:r>
                      <m:rPr>
                        <m:nor/>
                      </m:rPr>
                      <a:rPr lang="en-US" sz="3200" b="0" i="0" smtClean="0">
                        <a:solidFill>
                          <a:schemeClr val="bg1"/>
                        </a:solidFill>
                        <a:latin typeface="Times New Roman" panose="02020603050405020304" pitchFamily="18" charset="0"/>
                        <a:ea typeface="Yu Mincho"/>
                        <a:cs typeface="Times New Roman" panose="02020603050405020304" pitchFamily="18" charset="0"/>
                      </a:rPr>
                      <m:t>7 </m:t>
                    </m:r>
                    <m:r>
                      <m:rPr>
                        <m:nor/>
                      </m:rPr>
                      <a:rPr lang="en-US" sz="32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sz="32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5 </m:t>
                    </m:r>
                  </m:oMath>
                </a14:m>
                <a:r>
                  <a:rPr lang="en-US" sz="3200">
                    <a:solidFill>
                      <a:schemeClr val="bg1"/>
                    </a:solidFill>
                    <a:latin typeface="Times New Roman" panose="02020603050405020304" pitchFamily="18" charset="0"/>
                    <a:ea typeface="Yu Mincho"/>
                  </a:rPr>
                  <a:t>ta được nghiệm là</a:t>
                </a:r>
              </a:p>
              <a:p>
                <a:pPr algn="ctr"/>
                <a:endParaRPr lang="vi-VN" sz="3200" dirty="0">
                  <a:solidFill>
                    <a:schemeClr val="bg1"/>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1140640" y="1001487"/>
                <a:ext cx="8586461" cy="175647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A"/>
              <p:cNvSpPr/>
              <p:nvPr/>
            </p:nvSpPr>
            <p:spPr>
              <a:xfrm>
                <a:off x="469465" y="433046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A. </a:t>
                </a:r>
                <a14:m>
                  <m:oMath xmlns:m="http://schemas.openxmlformats.org/officeDocument/2006/math">
                    <m:r>
                      <m:rPr>
                        <m:nor/>
                      </m:rPr>
                      <a:rPr lang="en-US" sz="3200" b="0" i="1" smtClean="0">
                        <a:latin typeface="Times New Roman" panose="02020603050405020304" pitchFamily="18" charset="0"/>
                        <a:cs typeface="Times New Roman" panose="02020603050405020304" pitchFamily="18" charset="0"/>
                      </a:rPr>
                      <m:t>x</m:t>
                    </m:r>
                    <m:r>
                      <m:rPr>
                        <m:nor/>
                      </m:rPr>
                      <a:rPr lang="en-US" sz="3200" b="0" i="0" smtClean="0">
                        <a:latin typeface="Times New Roman" panose="02020603050405020304" pitchFamily="18" charset="0"/>
                        <a:cs typeface="Times New Roman" panose="02020603050405020304" pitchFamily="18" charset="0"/>
                      </a:rPr>
                      <m:t> </m:t>
                    </m:r>
                    <m:r>
                      <m:rPr>
                        <m:nor/>
                      </m:rPr>
                      <a:rPr lang="en-US" sz="3200" b="0" i="0" smtClean="0">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sz="3200" b="0" i="0" smtClean="0">
                        <a:latin typeface="Times New Roman" panose="02020603050405020304" pitchFamily="18" charset="0"/>
                        <a:ea typeface="Cambria Math" panose="02040503050406030204" pitchFamily="18" charset="0"/>
                        <a:cs typeface="Times New Roman" panose="02020603050405020304" pitchFamily="18" charset="0"/>
                      </a:rPr>
                      <m:t>3</m:t>
                    </m:r>
                  </m:oMath>
                </a14:m>
                <a:endParaRPr lang="vi-VN" sz="3200" i="1">
                  <a:latin typeface="Times New Roman" panose="02020603050405020304" pitchFamily="18" charset="0"/>
                  <a:cs typeface="Times New Roman" panose="02020603050405020304" pitchFamily="18" charset="0"/>
                </a:endParaRPr>
              </a:p>
            </p:txBody>
          </p:sp>
        </mc:Choice>
        <mc:Fallback xmlns="">
          <p:sp>
            <p:nvSpPr>
              <p:cNvPr id="10" name="A"/>
              <p:cNvSpPr>
                <a:spLocks noRot="1" noChangeAspect="1" noMove="1" noResize="1" noEditPoints="1" noAdjustHandles="1" noChangeArrowheads="1" noChangeShapeType="1" noTextEdit="1"/>
              </p:cNvSpPr>
              <p:nvPr/>
            </p:nvSpPr>
            <p:spPr>
              <a:xfrm>
                <a:off x="469465" y="433046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8"/>
                <a:stretch>
                  <a:fillRect b="-81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B"/>
              <p:cNvSpPr/>
              <p:nvPr/>
            </p:nvSpPr>
            <p:spPr>
              <a:xfrm>
                <a:off x="469465" y="5513503"/>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C. </a:t>
                </a:r>
                <a14:m>
                  <m:oMath xmlns:m="http://schemas.openxmlformats.org/officeDocument/2006/math">
                    <m:r>
                      <m:rPr>
                        <m:nor/>
                      </m:rPr>
                      <a:rPr lang="en-US" sz="3200" b="0" i="1" smtClean="0">
                        <a:latin typeface="Times New Roman" panose="02020603050405020304" pitchFamily="18" charset="0"/>
                        <a:cs typeface="Times New Roman" panose="02020603050405020304" pitchFamily="18" charset="0"/>
                      </a:rPr>
                      <m:t>x</m:t>
                    </m:r>
                    <m:r>
                      <m:rPr>
                        <m:nor/>
                      </m:rPr>
                      <a:rPr lang="en-US" sz="3200" b="0" i="0" smtClean="0">
                        <a:latin typeface="Times New Roman" panose="02020603050405020304" pitchFamily="18" charset="0"/>
                        <a:cs typeface="Times New Roman" panose="02020603050405020304" pitchFamily="18" charset="0"/>
                      </a:rPr>
                      <m:t> </m:t>
                    </m:r>
                    <m:r>
                      <m:rPr>
                        <m:nor/>
                      </m:rPr>
                      <a:rPr lang="en-US" sz="3200" b="0" i="0" smtClean="0">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sz="3200" b="0" i="0" smtClean="0">
                        <a:latin typeface="Times New Roman" panose="02020603050405020304" pitchFamily="18" charset="0"/>
                        <a:ea typeface="Cambria Math" panose="02040503050406030204" pitchFamily="18" charset="0"/>
                        <a:cs typeface="Times New Roman" panose="02020603050405020304" pitchFamily="18" charset="0"/>
                      </a:rPr>
                      <m:t>2</m:t>
                    </m:r>
                  </m:oMath>
                </a14:m>
                <a:endParaRPr lang="vi-VN" sz="3200">
                  <a:latin typeface="Times New Roman" panose="02020603050405020304" pitchFamily="18" charset="0"/>
                  <a:cs typeface="Times New Roman" panose="02020603050405020304" pitchFamily="18" charset="0"/>
                </a:endParaRPr>
              </a:p>
            </p:txBody>
          </p:sp>
        </mc:Choice>
        <mc:Fallback xmlns="">
          <p:sp>
            <p:nvSpPr>
              <p:cNvPr id="11" name="B"/>
              <p:cNvSpPr>
                <a:spLocks noRot="1" noChangeAspect="1" noMove="1" noResize="1" noEditPoints="1" noAdjustHandles="1" noChangeArrowheads="1" noChangeShapeType="1" noTextEdit="1"/>
              </p:cNvSpPr>
              <p:nvPr/>
            </p:nvSpPr>
            <p:spPr>
              <a:xfrm>
                <a:off x="469465" y="5513503"/>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9"/>
                <a:stretch>
                  <a:fillRect b="-81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C"/>
              <p:cNvSpPr/>
              <p:nvPr/>
            </p:nvSpPr>
            <p:spPr>
              <a:xfrm flipH="1">
                <a:off x="4966576" y="433046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B. </a:t>
                </a:r>
                <a14:m>
                  <m:oMath xmlns:m="http://schemas.openxmlformats.org/officeDocument/2006/math">
                    <m:r>
                      <m:rPr>
                        <m:nor/>
                      </m:rPr>
                      <a:rPr lang="en-US" sz="3200" b="0" i="1" smtClean="0">
                        <a:latin typeface="Times New Roman" panose="02020603050405020304" pitchFamily="18" charset="0"/>
                        <a:cs typeface="Times New Roman" panose="02020603050405020304" pitchFamily="18" charset="0"/>
                      </a:rPr>
                      <m:t>x</m:t>
                    </m:r>
                    <m:r>
                      <m:rPr>
                        <m:nor/>
                      </m:rPr>
                      <a:rPr lang="en-US" sz="3200" b="0" i="0" smtClean="0">
                        <a:latin typeface="Times New Roman" panose="02020603050405020304" pitchFamily="18" charset="0"/>
                        <a:cs typeface="Times New Roman" panose="02020603050405020304" pitchFamily="18" charset="0"/>
                      </a:rPr>
                      <m:t>  </m:t>
                    </m:r>
                    <m:r>
                      <m:rPr>
                        <m:nor/>
                      </m:rPr>
                      <a:rPr lang="en-US" sz="3200" b="0" i="0" smtClean="0">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sz="3200" b="0" i="0" smtClean="0">
                        <a:latin typeface="Times New Roman" panose="02020603050405020304" pitchFamily="18" charset="0"/>
                        <a:ea typeface="Cambria Math" panose="02040503050406030204" pitchFamily="18" charset="0"/>
                        <a:cs typeface="Times New Roman" panose="02020603050405020304" pitchFamily="18" charset="0"/>
                      </a:rPr>
                      <m:t>3</m:t>
                    </m:r>
                  </m:oMath>
                </a14:m>
                <a:r>
                  <a:rPr lang="en-US" sz="3200">
                    <a:latin typeface="Times New Roman" panose="02020603050405020304" pitchFamily="18" charset="0"/>
                    <a:cs typeface="Times New Roman" panose="02020603050405020304" pitchFamily="18" charset="0"/>
                  </a:rPr>
                  <a:t> </a:t>
                </a:r>
                <a:endParaRPr lang="vi-VN" sz="3200">
                  <a:latin typeface="Times New Roman" panose="02020603050405020304" pitchFamily="18" charset="0"/>
                  <a:cs typeface="Times New Roman" panose="02020603050405020304" pitchFamily="18" charset="0"/>
                </a:endParaRPr>
              </a:p>
            </p:txBody>
          </p:sp>
        </mc:Choice>
        <mc:Fallback xmlns="">
          <p:sp>
            <p:nvSpPr>
              <p:cNvPr id="12" name="C"/>
              <p:cNvSpPr>
                <a:spLocks noRot="1" noChangeAspect="1" noMove="1" noResize="1" noEditPoints="1" noAdjustHandles="1" noChangeArrowheads="1" noChangeShapeType="1" noTextEdit="1"/>
              </p:cNvSpPr>
              <p:nvPr/>
            </p:nvSpPr>
            <p:spPr>
              <a:xfrm flipH="1">
                <a:off x="4966576" y="433046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10"/>
                <a:stretch>
                  <a:fillRect b="-81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D"/>
              <p:cNvSpPr/>
              <p:nvPr/>
            </p:nvSpPr>
            <p:spPr>
              <a:xfrm flipH="1">
                <a:off x="4969573" y="5513503"/>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D. </a:t>
                </a:r>
                <a14:m>
                  <m:oMath xmlns:m="http://schemas.openxmlformats.org/officeDocument/2006/math">
                    <m:r>
                      <m:rPr>
                        <m:nor/>
                      </m:rPr>
                      <a:rPr lang="en-US" sz="3200" b="0" i="1" smtClean="0">
                        <a:latin typeface="Times New Roman" panose="02020603050405020304" pitchFamily="18" charset="0"/>
                        <a:cs typeface="Times New Roman" panose="02020603050405020304" pitchFamily="18" charset="0"/>
                      </a:rPr>
                      <m:t>x</m:t>
                    </m:r>
                    <m:r>
                      <m:rPr>
                        <m:nor/>
                      </m:rPr>
                      <a:rPr lang="en-US" sz="3200" b="0" i="0" smtClean="0">
                        <a:latin typeface="Times New Roman" panose="02020603050405020304" pitchFamily="18" charset="0"/>
                        <a:cs typeface="Times New Roman" panose="02020603050405020304" pitchFamily="18" charset="0"/>
                      </a:rPr>
                      <m:t>  </m:t>
                    </m:r>
                    <m:r>
                      <m:rPr>
                        <m:nor/>
                      </m:rPr>
                      <a:rPr lang="en-US" sz="3200" b="0" i="0" smtClean="0">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sz="3200" b="0" i="0" smtClean="0">
                        <a:latin typeface="Times New Roman" panose="02020603050405020304" pitchFamily="18" charset="0"/>
                        <a:ea typeface="Cambria Math" panose="02040503050406030204" pitchFamily="18" charset="0"/>
                        <a:cs typeface="Times New Roman" panose="02020603050405020304" pitchFamily="18" charset="0"/>
                      </a:rPr>
                      <m:t>2</m:t>
                    </m:r>
                  </m:oMath>
                </a14:m>
                <a:endParaRPr lang="vi-VN" sz="3200">
                  <a:latin typeface="Times New Roman" panose="02020603050405020304" pitchFamily="18" charset="0"/>
                  <a:cs typeface="Times New Roman" panose="02020603050405020304" pitchFamily="18" charset="0"/>
                </a:endParaRPr>
              </a:p>
            </p:txBody>
          </p:sp>
        </mc:Choice>
        <mc:Fallback xmlns="">
          <p:sp>
            <p:nvSpPr>
              <p:cNvPr id="13" name="D"/>
              <p:cNvSpPr>
                <a:spLocks noRot="1" noChangeAspect="1" noMove="1" noResize="1" noEditPoints="1" noAdjustHandles="1" noChangeArrowheads="1" noChangeShapeType="1" noTextEdit="1"/>
              </p:cNvSpPr>
              <p:nvPr/>
            </p:nvSpPr>
            <p:spPr>
              <a:xfrm flipH="1">
                <a:off x="4969573" y="5513503"/>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11"/>
                <a:stretch>
                  <a:fillRect b="-8148"/>
                </a:stretch>
              </a:blipFill>
            </p:spPr>
            <p:txBody>
              <a:bodyPr/>
              <a:lstStyle/>
              <a:p>
                <a:r>
                  <a:rPr lang="en-US">
                    <a:noFill/>
                  </a:rPr>
                  <a:t> </a:t>
                </a:r>
              </a:p>
            </p:txBody>
          </p:sp>
        </mc:Fallback>
      </mc:AlternateContent>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42" name="Picture 41">
            <a:extLst>
              <a:ext uri="{FF2B5EF4-FFF2-40B4-BE49-F238E27FC236}">
                <a16:creationId xmlns:a16="http://schemas.microsoft.com/office/drawing/2014/main" id="{123805F6-EA77-4D51-9744-9F37A57F23A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43" name="Picture 42">
            <a:extLst>
              <a:ext uri="{FF2B5EF4-FFF2-40B4-BE49-F238E27FC236}">
                <a16:creationId xmlns:a16="http://schemas.microsoft.com/office/drawing/2014/main" id="{18B3DB36-0CAB-4CD0-BE48-595E0CADE40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44"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black"/>
                </a:solidFill>
                <a:latin typeface="Tahoma" panose="020B0604030504040204" pitchFamily="34" charset="0"/>
                <a:ea typeface="Tahoma" panose="020B0604030504040204" pitchFamily="34" charset="0"/>
                <a:cs typeface="Tahoma" panose="020B0604030504040204" pitchFamily="34" charset="0"/>
              </a:rPr>
              <a:t>Bạn được 9 điểm</a:t>
            </a: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pic>
        <p:nvPicPr>
          <p:cNvPr id="45" name="Picture 44">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46" name="Picture 45">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02101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16"/>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7"/>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8"/>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9"/>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0"/>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1"/>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2"/>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23"/>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4"/>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5"/>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6"/>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7"/>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28"/>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29"/>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30"/>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1"/>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32"/>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33"/>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4"/>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5"/>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30" presetClass="emph" presetSubtype="0" fill="hold" grpId="0" nodeType="clickEffect">
                                  <p:stCondLst>
                                    <p:cond delay="0"/>
                                  </p:stCondLst>
                                  <p:childTnLst>
                                    <p:animClr clrSpc="hsl" dir="cw">
                                      <p:cBhvr override="childStyle">
                                        <p:cTn id="71" dur="500" fill="hold"/>
                                        <p:tgtEl>
                                          <p:spTgt spid="10"/>
                                        </p:tgtEl>
                                        <p:attrNameLst>
                                          <p:attrName>style.color</p:attrName>
                                        </p:attrNameLst>
                                      </p:cBhvr>
                                      <p:by>
                                        <p:hsl h="0" s="12549" l="25098"/>
                                      </p:by>
                                    </p:animClr>
                                    <p:animClr clrSpc="hsl" dir="cw">
                                      <p:cBhvr>
                                        <p:cTn id="72" dur="500" fill="hold"/>
                                        <p:tgtEl>
                                          <p:spTgt spid="10"/>
                                        </p:tgtEl>
                                        <p:attrNameLst>
                                          <p:attrName>fillcolor</p:attrName>
                                        </p:attrNameLst>
                                      </p:cBhvr>
                                      <p:by>
                                        <p:hsl h="0" s="12549" l="25098"/>
                                      </p:by>
                                    </p:animClr>
                                    <p:animClr clrSpc="hsl" dir="cw">
                                      <p:cBhvr>
                                        <p:cTn id="73" dur="500" fill="hold"/>
                                        <p:tgtEl>
                                          <p:spTgt spid="10"/>
                                        </p:tgtEl>
                                        <p:attrNameLst>
                                          <p:attrName>stroke.color</p:attrName>
                                        </p:attrNameLst>
                                      </p:cBhvr>
                                      <p:by>
                                        <p:hsl h="0" s="12549" l="25098"/>
                                      </p:by>
                                    </p:animClr>
                                    <p:set>
                                      <p:cBhvr>
                                        <p:cTn id="74"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grpId="0" nodeType="clickEffect">
                                  <p:stCondLst>
                                    <p:cond delay="0"/>
                                  </p:stCondLst>
                                  <p:childTnLst>
                                    <p:animEffect transition="out" filter="fade">
                                      <p:cBhvr>
                                        <p:cTn id="79" dur="500" tmFilter="0, 0; .2, .5; .8, .5; 1, 0"/>
                                        <p:tgtEl>
                                          <p:spTgt spid="11"/>
                                        </p:tgtEl>
                                      </p:cBhvr>
                                    </p:animEffect>
                                    <p:animScale>
                                      <p:cBhvr>
                                        <p:cTn id="80" dur="250" autoRev="1" fill="hold"/>
                                        <p:tgtEl>
                                          <p:spTgt spid="11"/>
                                        </p:tgtEl>
                                      </p:cBhvr>
                                      <p:by x="105000" y="105000"/>
                                    </p:animScale>
                                  </p:childTnLst>
                                  <p:subTnLst>
                                    <p:audio>
                                      <p:cMediaNode>
                                        <p:cTn display="0" masterRel="sameClick">
                                          <p:stCondLst>
                                            <p:cond evt="begin" delay="0">
                                              <p:tn val="7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1" restart="whenNotActive" fill="hold" evtFilter="cancelBubble" nodeType="interactiveSeq">
                <p:stCondLst>
                  <p:cond evt="onClick" delay="0">
                    <p:tgtEl>
                      <p:spTgt spid="12"/>
                    </p:tgtEl>
                  </p:cond>
                </p:stCondLst>
                <p:endSync evt="end" delay="0">
                  <p:rtn val="all"/>
                </p:endSync>
                <p:childTnLst>
                  <p:par>
                    <p:cTn id="82" fill="hold">
                      <p:stCondLst>
                        <p:cond delay="0"/>
                      </p:stCondLst>
                      <p:childTnLst>
                        <p:par>
                          <p:cTn id="83" fill="hold">
                            <p:stCondLst>
                              <p:cond delay="0"/>
                            </p:stCondLst>
                            <p:childTnLst>
                              <p:par>
                                <p:cTn id="84" presetID="26" presetClass="emph" presetSubtype="0" fill="hold" grpId="0" nodeType="clickEffect">
                                  <p:stCondLst>
                                    <p:cond delay="0"/>
                                  </p:stCondLst>
                                  <p:childTnLst>
                                    <p:animEffect transition="out" filter="fade">
                                      <p:cBhvr>
                                        <p:cTn id="85" dur="500" tmFilter="0, 0; .2, .5; .8, .5; 1, 0"/>
                                        <p:tgtEl>
                                          <p:spTgt spid="12"/>
                                        </p:tgtEl>
                                      </p:cBhvr>
                                    </p:animEffect>
                                    <p:animScale>
                                      <p:cBhvr>
                                        <p:cTn id="86" dur="250" autoRev="1" fill="hold"/>
                                        <p:tgtEl>
                                          <p:spTgt spid="12"/>
                                        </p:tgtEl>
                                      </p:cBhvr>
                                      <p:by x="105000" y="105000"/>
                                    </p:animScale>
                                  </p:childTnLst>
                                  <p:subTnLst>
                                    <p:audio>
                                      <p:cMediaNode>
                                        <p:cTn display="0" masterRel="sameClick">
                                          <p:stCondLst>
                                            <p:cond evt="begin" delay="0">
                                              <p:tn val="8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87" restart="whenNotActive" fill="hold" evtFilter="cancelBubble" nodeType="interactiveSeq">
                <p:stCondLst>
                  <p:cond evt="onClick" delay="0">
                    <p:tgtEl>
                      <p:spTgt spid="13"/>
                    </p:tgtEl>
                  </p:cond>
                </p:stCondLst>
                <p:endSync evt="end" delay="0">
                  <p:rtn val="all"/>
                </p:endSync>
                <p:childTnLst>
                  <p:par>
                    <p:cTn id="88" fill="hold">
                      <p:stCondLst>
                        <p:cond delay="0"/>
                      </p:stCondLst>
                      <p:childTnLst>
                        <p:par>
                          <p:cTn id="89" fill="hold">
                            <p:stCondLst>
                              <p:cond delay="0"/>
                            </p:stCondLst>
                            <p:childTnLst>
                              <p:par>
                                <p:cTn id="90" presetID="26" presetClass="emph" presetSubtype="0" fill="hold" grpId="0" nodeType="clickEffect">
                                  <p:stCondLst>
                                    <p:cond delay="0"/>
                                  </p:stCondLst>
                                  <p:childTnLst>
                                    <p:animEffect transition="out" filter="fade">
                                      <p:cBhvr>
                                        <p:cTn id="91" dur="500" tmFilter="0, 0; .2, .5; .8, .5; 1, 0"/>
                                        <p:tgtEl>
                                          <p:spTgt spid="13"/>
                                        </p:tgtEl>
                                      </p:cBhvr>
                                    </p:animEffect>
                                    <p:animScale>
                                      <p:cBhvr>
                                        <p:cTn id="92" dur="250" autoRev="1" fill="hold"/>
                                        <p:tgtEl>
                                          <p:spTgt spid="13"/>
                                        </p:tgtEl>
                                      </p:cBhvr>
                                      <p:by x="105000" y="105000"/>
                                    </p:animScale>
                                  </p:childTnLst>
                                  <p:subTnLst>
                                    <p:audio>
                                      <p:cMediaNode>
                                        <p:cTn display="0" masterRel="sameClick">
                                          <p:stCondLst>
                                            <p:cond evt="begin" delay="0">
                                              <p:tn val="9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seq concurrent="1" nextAc="seek">
              <p:cTn id="93" restart="whenNotActive" fill="hold" evtFilter="cancelBubble" nodeType="interactiveSeq">
                <p:stCondLst>
                  <p:cond evt="onClick" delay="0">
                    <p:tgtEl>
                      <p:spTgt spid="43"/>
                    </p:tgtEl>
                  </p:cond>
                </p:stCondLst>
                <p:endSync evt="end" delay="0">
                  <p:rtn val="all"/>
                </p:endSync>
                <p:childTnLst>
                  <p:par>
                    <p:cTn id="94" fill="hold">
                      <p:stCondLst>
                        <p:cond delay="0"/>
                      </p:stCondLst>
                      <p:childTnLst>
                        <p:par>
                          <p:cTn id="95" fill="hold">
                            <p:stCondLst>
                              <p:cond delay="0"/>
                            </p:stCondLst>
                            <p:childTnLst>
                              <p:par>
                                <p:cTn id="96" presetID="64" presetClass="path" presetSubtype="0" accel="50000" decel="50000" fill="hold" nodeType="clickEffect">
                                  <p:stCondLst>
                                    <p:cond delay="0"/>
                                  </p:stCondLst>
                                  <p:childTnLst>
                                    <p:animMotion origin="layout" path="M -1.66667E-6 -3.7037E-6 L -1.66667E-6 -0.22476 " pathEditMode="relative" rAng="0" ptsTypes="AA">
                                      <p:cBhvr>
                                        <p:cTn id="97" dur="2000" fill="hold"/>
                                        <p:tgtEl>
                                          <p:spTgt spid="43"/>
                                        </p:tgtEl>
                                        <p:attrNameLst>
                                          <p:attrName>ppt_x</p:attrName>
                                          <p:attrName>ppt_y</p:attrName>
                                        </p:attrNameLst>
                                      </p:cBhvr>
                                      <p:rCtr x="0" y="-11250"/>
                                    </p:animMotion>
                                  </p:childTnLst>
                                  <p:subTnLst>
                                    <p:audio>
                                      <p:cMediaNode>
                                        <p:cTn display="0" masterRel="sameClick">
                                          <p:stCondLst>
                                            <p:cond evt="begin" delay="0">
                                              <p:tn val="96"/>
                                            </p:cond>
                                          </p:stCondLst>
                                          <p:endCondLst>
                                            <p:cond evt="onStopAudio" delay="0">
                                              <p:tgtEl>
                                                <p:sldTgt/>
                                              </p:tgtEl>
                                            </p:cond>
                                          </p:endCondLst>
                                        </p:cTn>
                                        <p:tgtEl>
                                          <p:sndTgt r:embed="rId2" name="chimes.wav"/>
                                        </p:tgtEl>
                                      </p:cMediaNode>
                                    </p:audio>
                                  </p:subTnLst>
                                </p:cTn>
                              </p:par>
                            </p:childTnLst>
                          </p:cTn>
                        </p:par>
                        <p:par>
                          <p:cTn id="98" fill="hold">
                            <p:stCondLst>
                              <p:cond delay="2000"/>
                            </p:stCondLst>
                            <p:childTnLst>
                              <p:par>
                                <p:cTn id="99" presetID="22" presetClass="entr" presetSubtype="4" fill="hold" grpId="0" nodeType="afterEffect">
                                  <p:stCondLst>
                                    <p:cond delay="0"/>
                                  </p:stCondLst>
                                  <p:childTnLst>
                                    <p:set>
                                      <p:cBhvr>
                                        <p:cTn id="100" dur="1" fill="hold">
                                          <p:stCondLst>
                                            <p:cond delay="0"/>
                                          </p:stCondLst>
                                        </p:cTn>
                                        <p:tgtEl>
                                          <p:spTgt spid="44"/>
                                        </p:tgtEl>
                                        <p:attrNameLst>
                                          <p:attrName>style.visibility</p:attrName>
                                        </p:attrNameLst>
                                      </p:cBhvr>
                                      <p:to>
                                        <p:strVal val="visible"/>
                                      </p:to>
                                    </p:set>
                                    <p:animEffect transition="in" filter="wipe(down)">
                                      <p:cBhvr>
                                        <p:cTn id="101" dur="500"/>
                                        <p:tgtEl>
                                          <p:spTgt spid="44"/>
                                        </p:tgtEl>
                                      </p:cBhvr>
                                    </p:animEffect>
                                  </p:childTnLst>
                                  <p:subTnLst>
                                    <p:audio>
                                      <p:cMediaNode>
                                        <p:cTn display="0" masterRel="sameClick">
                                          <p:stCondLst>
                                            <p:cond evt="begin" delay="0">
                                              <p:tn val="99"/>
                                            </p:cond>
                                          </p:stCondLst>
                                          <p:endCondLst>
                                            <p:cond evt="onStopAudio" delay="0">
                                              <p:tgtEl>
                                                <p:sldTgt/>
                                              </p:tgtEl>
                                            </p:cond>
                                          </p:endCondLst>
                                        </p:cTn>
                                        <p:tgtEl>
                                          <p:sndTgt r:embed="rId3" name="applause.wav"/>
                                        </p:tgtEl>
                                      </p:cMediaNode>
                                    </p:audio>
                                  </p:subTnLst>
                                </p:cTn>
                              </p:par>
                              <p:par>
                                <p:cTn id="102" presetID="10" presetClass="entr" presetSubtype="0" fill="hold" nodeType="withEffect">
                                  <p:stCondLst>
                                    <p:cond delay="0"/>
                                  </p:stCondLst>
                                  <p:childTnLst>
                                    <p:set>
                                      <p:cBhvr>
                                        <p:cTn id="103" dur="1" fill="hold">
                                          <p:stCondLst>
                                            <p:cond delay="0"/>
                                          </p:stCondLst>
                                        </p:cTn>
                                        <p:tgtEl>
                                          <p:spTgt spid="45"/>
                                        </p:tgtEl>
                                        <p:attrNameLst>
                                          <p:attrName>style.visibility</p:attrName>
                                        </p:attrNameLst>
                                      </p:cBhvr>
                                      <p:to>
                                        <p:strVal val="visible"/>
                                      </p:to>
                                    </p:set>
                                    <p:animEffect transition="in" filter="fade">
                                      <p:cBhvr>
                                        <p:cTn id="104" dur="500"/>
                                        <p:tgtEl>
                                          <p:spTgt spid="45"/>
                                        </p:tgtEl>
                                      </p:cBhvr>
                                    </p:animEffect>
                                  </p:childTnLst>
                                </p:cTn>
                              </p:par>
                              <p:par>
                                <p:cTn id="105" presetID="10" presetClass="entr" presetSubtype="0" fill="hold" nodeType="withEffect">
                                  <p:stCondLst>
                                    <p:cond delay="0"/>
                                  </p:stCondLst>
                                  <p:childTnLst>
                                    <p:set>
                                      <p:cBhvr>
                                        <p:cTn id="106" dur="1" fill="hold">
                                          <p:stCondLst>
                                            <p:cond delay="0"/>
                                          </p:stCondLst>
                                        </p:cTn>
                                        <p:tgtEl>
                                          <p:spTgt spid="46"/>
                                        </p:tgtEl>
                                        <p:attrNameLst>
                                          <p:attrName>style.visibility</p:attrName>
                                        </p:attrNameLst>
                                      </p:cBhvr>
                                      <p:to>
                                        <p:strVal val="visible"/>
                                      </p:to>
                                    </p:set>
                                    <p:animEffect transition="in" filter="fade">
                                      <p:cBhvr>
                                        <p:cTn id="107" dur="500"/>
                                        <p:tgtEl>
                                          <p:spTgt spid="46"/>
                                        </p:tgtEl>
                                      </p:cBhvr>
                                    </p:animEffect>
                                  </p:childTnLst>
                                </p:cTn>
                              </p:par>
                            </p:childTnLst>
                          </p:cTn>
                        </p:par>
                        <p:par>
                          <p:cTn id="108" fill="hold">
                            <p:stCondLst>
                              <p:cond delay="2500"/>
                            </p:stCondLst>
                            <p:childTnLst>
                              <p:par>
                                <p:cTn id="109" presetID="32" presetClass="emph" presetSubtype="0" repeatCount="indefinite" fill="hold" grpId="1" nodeType="afterEffect">
                                  <p:stCondLst>
                                    <p:cond delay="0"/>
                                  </p:stCondLst>
                                  <p:childTnLst>
                                    <p:animRot by="120000">
                                      <p:cBhvr>
                                        <p:cTn id="110" dur="100" fill="hold">
                                          <p:stCondLst>
                                            <p:cond delay="0"/>
                                          </p:stCondLst>
                                        </p:cTn>
                                        <p:tgtEl>
                                          <p:spTgt spid="44"/>
                                        </p:tgtEl>
                                        <p:attrNameLst>
                                          <p:attrName>r</p:attrName>
                                        </p:attrNameLst>
                                      </p:cBhvr>
                                    </p:animRot>
                                    <p:animRot by="-240000">
                                      <p:cBhvr>
                                        <p:cTn id="111" dur="200" fill="hold">
                                          <p:stCondLst>
                                            <p:cond delay="200"/>
                                          </p:stCondLst>
                                        </p:cTn>
                                        <p:tgtEl>
                                          <p:spTgt spid="44"/>
                                        </p:tgtEl>
                                        <p:attrNameLst>
                                          <p:attrName>r</p:attrName>
                                        </p:attrNameLst>
                                      </p:cBhvr>
                                    </p:animRot>
                                    <p:animRot by="240000">
                                      <p:cBhvr>
                                        <p:cTn id="112" dur="200" fill="hold">
                                          <p:stCondLst>
                                            <p:cond delay="400"/>
                                          </p:stCondLst>
                                        </p:cTn>
                                        <p:tgtEl>
                                          <p:spTgt spid="44"/>
                                        </p:tgtEl>
                                        <p:attrNameLst>
                                          <p:attrName>r</p:attrName>
                                        </p:attrNameLst>
                                      </p:cBhvr>
                                    </p:animRot>
                                    <p:animRot by="-240000">
                                      <p:cBhvr>
                                        <p:cTn id="113" dur="200" fill="hold">
                                          <p:stCondLst>
                                            <p:cond delay="600"/>
                                          </p:stCondLst>
                                        </p:cTn>
                                        <p:tgtEl>
                                          <p:spTgt spid="44"/>
                                        </p:tgtEl>
                                        <p:attrNameLst>
                                          <p:attrName>r</p:attrName>
                                        </p:attrNameLst>
                                      </p:cBhvr>
                                    </p:animRot>
                                    <p:animRot by="120000">
                                      <p:cBhvr>
                                        <p:cTn id="114"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4" grpId="0" animBg="1"/>
      <p:bldP spid="44"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140640" y="1001487"/>
            <a:ext cx="8586461" cy="1756475"/>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solidFill>
                  <a:schemeClr val="bg1"/>
                </a:solidFill>
                <a:latin typeface="Times New Roman" panose="02020603050405020304" pitchFamily="18" charset="0"/>
                <a:ea typeface="Times New Roman" panose="02020603050405020304" pitchFamily="18" charset="0"/>
              </a:rPr>
              <a:t>Câu 5: </a:t>
            </a:r>
            <a:r>
              <a:rPr lang="en-US" sz="3200" i="1">
                <a:solidFill>
                  <a:schemeClr val="bg1"/>
                </a:solidFill>
                <a:latin typeface="Times New Roman" panose="02020603050405020304" pitchFamily="18" charset="0"/>
                <a:ea typeface="Times New Roman" panose="02020603050405020304" pitchFamily="18" charset="0"/>
              </a:rPr>
              <a:t>x = </a:t>
            </a:r>
            <a:r>
              <a:rPr lang="en-US" sz="3200">
                <a:solidFill>
                  <a:schemeClr val="bg1"/>
                </a:solidFill>
                <a:latin typeface="Times New Roman" panose="02020603050405020304" pitchFamily="18" charset="0"/>
                <a:ea typeface="Times New Roman" panose="02020603050405020304" pitchFamily="18" charset="0"/>
              </a:rPr>
              <a:t> -3 không phải là nghiệm của b</a:t>
            </a:r>
            <a:r>
              <a:rPr lang="en-US" sz="3200">
                <a:solidFill>
                  <a:schemeClr val="bg1"/>
                </a:solidFill>
                <a:latin typeface="Times New Roman" panose="02020603050405020304" pitchFamily="18" charset="0"/>
                <a:ea typeface="Yu Mincho"/>
              </a:rPr>
              <a:t>ất phương trình nào dưới đây?</a:t>
            </a:r>
            <a:endParaRPr lang="vi-VN" sz="2400" dirty="0">
              <a:solidFill>
                <a:schemeClr val="bg1"/>
              </a:solidFill>
            </a:endParaRPr>
          </a:p>
        </p:txBody>
      </p:sp>
      <mc:AlternateContent xmlns:mc="http://schemas.openxmlformats.org/markup-compatibility/2006" xmlns:a14="http://schemas.microsoft.com/office/drawing/2010/main">
        <mc:Choice Requires="a14">
          <p:sp>
            <p:nvSpPr>
              <p:cNvPr id="10" name="A"/>
              <p:cNvSpPr/>
              <p:nvPr/>
            </p:nvSpPr>
            <p:spPr>
              <a:xfrm>
                <a:off x="415458" y="5513503"/>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C. 7 - 2</a:t>
                </a:r>
                <a14:m>
                  <m:oMath xmlns:m="http://schemas.openxmlformats.org/officeDocument/2006/math">
                    <m:r>
                      <m:rPr>
                        <m:nor/>
                      </m:rPr>
                      <a:rPr lang="en-US" sz="3200" b="0" i="1" smtClean="0">
                        <a:latin typeface="Times New Roman" panose="02020603050405020304" pitchFamily="18" charset="0"/>
                        <a:cs typeface="Times New Roman" panose="02020603050405020304" pitchFamily="18" charset="0"/>
                      </a:rPr>
                      <m:t>x</m:t>
                    </m:r>
                    <m:r>
                      <m:rPr>
                        <m:nor/>
                      </m:rPr>
                      <a:rPr lang="en-US" sz="3200" b="0" i="0" smtClean="0">
                        <a:latin typeface="Times New Roman" panose="02020603050405020304" pitchFamily="18" charset="0"/>
                        <a:cs typeface="Times New Roman" panose="02020603050405020304" pitchFamily="18" charset="0"/>
                      </a:rPr>
                      <m:t> </m:t>
                    </m:r>
                    <m:r>
                      <m:rPr>
                        <m:nor/>
                      </m:rPr>
                      <a:rPr lang="en-US" sz="3200" b="0" i="0" smtClean="0">
                        <a:latin typeface="Times New Roman" panose="02020603050405020304" pitchFamily="18" charset="0"/>
                        <a:ea typeface="Cambria Math" panose="02040503050406030204" pitchFamily="18" charset="0"/>
                        <a:cs typeface="Times New Roman" panose="02020603050405020304" pitchFamily="18" charset="0"/>
                      </a:rPr>
                      <m:t>≤ 10 + </m:t>
                    </m:r>
                    <m:r>
                      <m:rPr>
                        <m:nor/>
                      </m:rPr>
                      <a:rPr lang="en-US" sz="3200" b="0" i="1" smtClean="0">
                        <a:latin typeface="Times New Roman" panose="02020603050405020304" pitchFamily="18" charset="0"/>
                        <a:ea typeface="Cambria Math" panose="02040503050406030204" pitchFamily="18" charset="0"/>
                        <a:cs typeface="Times New Roman" panose="02020603050405020304" pitchFamily="18" charset="0"/>
                      </a:rPr>
                      <m:t>x</m:t>
                    </m:r>
                  </m:oMath>
                </a14:m>
                <a:endParaRPr lang="vi-VN" sz="3200" i="1">
                  <a:latin typeface="Times New Roman" panose="02020603050405020304" pitchFamily="18" charset="0"/>
                  <a:cs typeface="Times New Roman" panose="02020603050405020304" pitchFamily="18" charset="0"/>
                </a:endParaRPr>
              </a:p>
            </p:txBody>
          </p:sp>
        </mc:Choice>
        <mc:Fallback xmlns="">
          <p:sp>
            <p:nvSpPr>
              <p:cNvPr id="10" name="A"/>
              <p:cNvSpPr>
                <a:spLocks noRot="1" noChangeAspect="1" noMove="1" noResize="1" noEditPoints="1" noAdjustHandles="1" noChangeArrowheads="1" noChangeShapeType="1" noTextEdit="1"/>
              </p:cNvSpPr>
              <p:nvPr/>
            </p:nvSpPr>
            <p:spPr>
              <a:xfrm>
                <a:off x="415458" y="5513503"/>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7"/>
                <a:stretch>
                  <a:fillRect b="-81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B"/>
              <p:cNvSpPr/>
              <p:nvPr/>
            </p:nvSpPr>
            <p:spPr>
              <a:xfrm>
                <a:off x="412461" y="433046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A. 2</a:t>
                </a:r>
                <a14:m>
                  <m:oMath xmlns:m="http://schemas.openxmlformats.org/officeDocument/2006/math">
                    <m:r>
                      <m:rPr>
                        <m:nor/>
                      </m:rPr>
                      <a:rPr lang="en-US" sz="3200" b="0" i="1" smtClean="0">
                        <a:latin typeface="Times New Roman" panose="02020603050405020304" pitchFamily="18" charset="0"/>
                        <a:cs typeface="Times New Roman" panose="02020603050405020304" pitchFamily="18" charset="0"/>
                      </a:rPr>
                      <m:t>x</m:t>
                    </m:r>
                    <m:r>
                      <m:rPr>
                        <m:nor/>
                      </m:rPr>
                      <a:rPr lang="en-US" sz="3200" b="0" i="0" smtClean="0">
                        <a:latin typeface="Times New Roman" panose="02020603050405020304" pitchFamily="18" charset="0"/>
                        <a:cs typeface="Times New Roman" panose="02020603050405020304" pitchFamily="18" charset="0"/>
                      </a:rPr>
                      <m:t> + 1</m:t>
                    </m:r>
                    <m:r>
                      <m:rPr>
                        <m:nor/>
                      </m:rPr>
                      <a:rPr lang="en-US" sz="3200" b="0" i="0" smtClean="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3200" b="0" i="0" smtClean="0">
                        <a:latin typeface="Times New Roman" panose="02020603050405020304" pitchFamily="18" charset="0"/>
                        <a:cs typeface="Times New Roman" panose="02020603050405020304" pitchFamily="18" charset="0"/>
                      </a:rPr>
                      <m:t> −5</m:t>
                    </m:r>
                  </m:oMath>
                </a14:m>
                <a:endParaRPr lang="vi-VN" sz="3200">
                  <a:latin typeface="Times New Roman" panose="02020603050405020304" pitchFamily="18" charset="0"/>
                  <a:cs typeface="Times New Roman" panose="02020603050405020304" pitchFamily="18" charset="0"/>
                </a:endParaRPr>
              </a:p>
            </p:txBody>
          </p:sp>
        </mc:Choice>
        <mc:Fallback xmlns="">
          <p:sp>
            <p:nvSpPr>
              <p:cNvPr id="11" name="B"/>
              <p:cNvSpPr>
                <a:spLocks noRot="1" noChangeAspect="1" noMove="1" noResize="1" noEditPoints="1" noAdjustHandles="1" noChangeArrowheads="1" noChangeShapeType="1" noTextEdit="1"/>
              </p:cNvSpPr>
              <p:nvPr/>
            </p:nvSpPr>
            <p:spPr>
              <a:xfrm>
                <a:off x="412461" y="433046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8"/>
                <a:stretch>
                  <a:fillRect b="-81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C"/>
              <p:cNvSpPr/>
              <p:nvPr/>
            </p:nvSpPr>
            <p:spPr>
              <a:xfrm flipH="1">
                <a:off x="4966576" y="433046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B. </a:t>
                </a:r>
                <a14:m>
                  <m:oMath xmlns:m="http://schemas.openxmlformats.org/officeDocument/2006/math">
                    <m:r>
                      <a:rPr lang="en-US" sz="3200" b="0" i="0" smtClean="0">
                        <a:latin typeface="Cambria Math" panose="02040503050406030204" pitchFamily="18" charset="0"/>
                        <a:cs typeface="Times New Roman" panose="02020603050405020304" pitchFamily="18" charset="0"/>
                      </a:rPr>
                      <m:t>3</m:t>
                    </m:r>
                    <m:r>
                      <m:rPr>
                        <m:nor/>
                      </m:rPr>
                      <a:rPr lang="en-US" sz="3200" b="0" i="1" smtClean="0">
                        <a:latin typeface="Times New Roman" panose="02020603050405020304" pitchFamily="18" charset="0"/>
                        <a:cs typeface="Times New Roman" panose="02020603050405020304" pitchFamily="18" charset="0"/>
                      </a:rPr>
                      <m:t>x</m:t>
                    </m:r>
                    <m:r>
                      <m:rPr>
                        <m:nor/>
                      </m:rPr>
                      <a:rPr lang="en-US" sz="3200" b="0" i="0" smtClean="0">
                        <a:latin typeface="Times New Roman" panose="02020603050405020304" pitchFamily="18" charset="0"/>
                        <a:cs typeface="Times New Roman" panose="02020603050405020304" pitchFamily="18" charset="0"/>
                      </a:rPr>
                      <m:t> − 2 </m:t>
                    </m:r>
                    <m:r>
                      <m:rPr>
                        <m:nor/>
                      </m:rPr>
                      <a:rPr lang="en-US" sz="3200" b="0" i="0" smtClean="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3200" b="0" i="0" smtClean="0">
                        <a:latin typeface="Times New Roman" panose="02020603050405020304" pitchFamily="18" charset="0"/>
                        <a:cs typeface="Times New Roman" panose="02020603050405020304" pitchFamily="18" charset="0"/>
                      </a:rPr>
                      <m:t> 6 − 2</m:t>
                    </m:r>
                    <m:r>
                      <m:rPr>
                        <m:nor/>
                      </m:rPr>
                      <a:rPr lang="en-US" sz="3200" b="0" i="1" smtClean="0">
                        <a:latin typeface="Times New Roman" panose="02020603050405020304" pitchFamily="18" charset="0"/>
                        <a:cs typeface="Times New Roman" panose="02020603050405020304" pitchFamily="18" charset="0"/>
                      </a:rPr>
                      <m:t>x</m:t>
                    </m:r>
                  </m:oMath>
                </a14:m>
                <a:r>
                  <a:rPr lang="en-US" sz="3200">
                    <a:latin typeface="Times New Roman" panose="02020603050405020304" pitchFamily="18" charset="0"/>
                    <a:cs typeface="Times New Roman" panose="02020603050405020304" pitchFamily="18" charset="0"/>
                  </a:rPr>
                  <a:t> </a:t>
                </a:r>
                <a:endParaRPr lang="vi-VN" sz="3200">
                  <a:latin typeface="Times New Roman" panose="02020603050405020304" pitchFamily="18" charset="0"/>
                  <a:cs typeface="Times New Roman" panose="02020603050405020304" pitchFamily="18" charset="0"/>
                </a:endParaRPr>
              </a:p>
            </p:txBody>
          </p:sp>
        </mc:Choice>
        <mc:Fallback xmlns="">
          <p:sp>
            <p:nvSpPr>
              <p:cNvPr id="12" name="C"/>
              <p:cNvSpPr>
                <a:spLocks noRot="1" noChangeAspect="1" noMove="1" noResize="1" noEditPoints="1" noAdjustHandles="1" noChangeArrowheads="1" noChangeShapeType="1" noTextEdit="1"/>
              </p:cNvSpPr>
              <p:nvPr/>
            </p:nvSpPr>
            <p:spPr>
              <a:xfrm flipH="1">
                <a:off x="4966576" y="433046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9"/>
                <a:stretch>
                  <a:fillRect b="-81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D"/>
              <p:cNvSpPr/>
              <p:nvPr/>
            </p:nvSpPr>
            <p:spPr>
              <a:xfrm flipH="1">
                <a:off x="4969573" y="5513503"/>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D. -3</a:t>
                </a:r>
                <a14:m>
                  <m:oMath xmlns:m="http://schemas.openxmlformats.org/officeDocument/2006/math">
                    <m:r>
                      <m:rPr>
                        <m:nor/>
                      </m:rPr>
                      <a:rPr lang="en-US" sz="3200" b="0" i="1" smtClean="0">
                        <a:latin typeface="Times New Roman" panose="02020603050405020304" pitchFamily="18" charset="0"/>
                        <a:cs typeface="Times New Roman" panose="02020603050405020304" pitchFamily="18" charset="0"/>
                      </a:rPr>
                      <m:t>x</m:t>
                    </m:r>
                    <m:r>
                      <m:rPr>
                        <m:nor/>
                      </m:rPr>
                      <a:rPr lang="en-US" sz="3200" b="0" i="0" smtClean="0">
                        <a:latin typeface="Times New Roman" panose="02020603050405020304" pitchFamily="18" charset="0"/>
                        <a:cs typeface="Times New Roman" panose="02020603050405020304" pitchFamily="18" charset="0"/>
                      </a:rPr>
                      <m:t>  &gt;</m:t>
                    </m:r>
                    <m:r>
                      <m:rPr>
                        <m:nor/>
                      </m:rPr>
                      <a:rPr lang="en-US" sz="3200" b="0" i="0" smtClean="0">
                        <a:latin typeface="Times New Roman" panose="02020603050405020304" pitchFamily="18" charset="0"/>
                        <a:ea typeface="Cambria Math" panose="02040503050406030204" pitchFamily="18" charset="0"/>
                        <a:cs typeface="Times New Roman" panose="02020603050405020304" pitchFamily="18" charset="0"/>
                      </a:rPr>
                      <m:t> 4</m:t>
                    </m:r>
                    <m:r>
                      <m:rPr>
                        <m:nor/>
                      </m:rPr>
                      <a:rPr lang="en-US" sz="3200" b="0" i="1" smtClean="0">
                        <a:latin typeface="Times New Roman" panose="02020603050405020304" pitchFamily="18" charset="0"/>
                        <a:ea typeface="Cambria Math" panose="02040503050406030204" pitchFamily="18" charset="0"/>
                        <a:cs typeface="Times New Roman" panose="02020603050405020304" pitchFamily="18" charset="0"/>
                      </a:rPr>
                      <m:t>x</m:t>
                    </m:r>
                    <m:r>
                      <m:rPr>
                        <m:nor/>
                      </m:rPr>
                      <a:rPr lang="en-US" sz="3200" b="0" i="0" smtClean="0">
                        <a:latin typeface="Times New Roman" panose="02020603050405020304" pitchFamily="18" charset="0"/>
                        <a:ea typeface="Cambria Math" panose="02040503050406030204" pitchFamily="18" charset="0"/>
                        <a:cs typeface="Times New Roman" panose="02020603050405020304" pitchFamily="18" charset="0"/>
                      </a:rPr>
                      <m:t> + 3</m:t>
                    </m:r>
                  </m:oMath>
                </a14:m>
                <a:endParaRPr lang="vi-VN" sz="3200">
                  <a:latin typeface="Times New Roman" panose="02020603050405020304" pitchFamily="18" charset="0"/>
                  <a:cs typeface="Times New Roman" panose="02020603050405020304" pitchFamily="18" charset="0"/>
                </a:endParaRPr>
              </a:p>
            </p:txBody>
          </p:sp>
        </mc:Choice>
        <mc:Fallback xmlns="">
          <p:sp>
            <p:nvSpPr>
              <p:cNvPr id="13" name="D"/>
              <p:cNvSpPr>
                <a:spLocks noRot="1" noChangeAspect="1" noMove="1" noResize="1" noEditPoints="1" noAdjustHandles="1" noChangeArrowheads="1" noChangeShapeType="1" noTextEdit="1"/>
              </p:cNvSpPr>
              <p:nvPr/>
            </p:nvSpPr>
            <p:spPr>
              <a:xfrm flipH="1">
                <a:off x="4969573" y="5513503"/>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10"/>
                <a:stretch>
                  <a:fillRect b="-8148"/>
                </a:stretch>
              </a:blipFill>
            </p:spPr>
            <p:txBody>
              <a:bodyPr/>
              <a:lstStyle/>
              <a:p>
                <a:r>
                  <a:rPr lang="en-US">
                    <a:noFill/>
                  </a:rPr>
                  <a:t> </a:t>
                </a:r>
              </a:p>
            </p:txBody>
          </p:sp>
        </mc:Fallback>
      </mc:AlternateContent>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36">
            <a:extLst>
              <a:ext uri="{FF2B5EF4-FFF2-40B4-BE49-F238E27FC236}">
                <a16:creationId xmlns:a16="http://schemas.microsoft.com/office/drawing/2014/main" id="{123805F6-EA77-4D51-9744-9F37A57F23A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38" name="Picture 37">
            <a:extLst>
              <a:ext uri="{FF2B5EF4-FFF2-40B4-BE49-F238E27FC236}">
                <a16:creationId xmlns:a16="http://schemas.microsoft.com/office/drawing/2014/main" id="{18B3DB36-0CAB-4CD0-BE48-595E0CADE4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3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black"/>
                </a:solidFill>
                <a:latin typeface="Tahoma" panose="020B0604030504040204" pitchFamily="34" charset="0"/>
                <a:ea typeface="Tahoma" panose="020B0604030504040204" pitchFamily="34" charset="0"/>
                <a:cs typeface="Tahoma" panose="020B0604030504040204" pitchFamily="34" charset="0"/>
              </a:rPr>
              <a:t>Bạn được 10 điểm</a:t>
            </a: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pic>
        <p:nvPicPr>
          <p:cNvPr id="40" name="Picture 39">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41" name="Picture 40">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9880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16"/>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7"/>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8"/>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9"/>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0"/>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1"/>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2"/>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23"/>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4"/>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5"/>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6"/>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7"/>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28"/>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29"/>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30"/>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1"/>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32"/>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33"/>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4"/>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5"/>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30" presetClass="emph" presetSubtype="0" fill="hold" grpId="0" nodeType="clickEffect">
                                  <p:stCondLst>
                                    <p:cond delay="0"/>
                                  </p:stCondLst>
                                  <p:childTnLst>
                                    <p:animClr clrSpc="hsl" dir="cw">
                                      <p:cBhvr override="childStyle">
                                        <p:cTn id="71" dur="500" fill="hold"/>
                                        <p:tgtEl>
                                          <p:spTgt spid="10"/>
                                        </p:tgtEl>
                                        <p:attrNameLst>
                                          <p:attrName>style.color</p:attrName>
                                        </p:attrNameLst>
                                      </p:cBhvr>
                                      <p:by>
                                        <p:hsl h="0" s="12549" l="25098"/>
                                      </p:by>
                                    </p:animClr>
                                    <p:animClr clrSpc="hsl" dir="cw">
                                      <p:cBhvr>
                                        <p:cTn id="72" dur="500" fill="hold"/>
                                        <p:tgtEl>
                                          <p:spTgt spid="10"/>
                                        </p:tgtEl>
                                        <p:attrNameLst>
                                          <p:attrName>fillcolor</p:attrName>
                                        </p:attrNameLst>
                                      </p:cBhvr>
                                      <p:by>
                                        <p:hsl h="0" s="12549" l="25098"/>
                                      </p:by>
                                    </p:animClr>
                                    <p:animClr clrSpc="hsl" dir="cw">
                                      <p:cBhvr>
                                        <p:cTn id="73" dur="500" fill="hold"/>
                                        <p:tgtEl>
                                          <p:spTgt spid="10"/>
                                        </p:tgtEl>
                                        <p:attrNameLst>
                                          <p:attrName>stroke.color</p:attrName>
                                        </p:attrNameLst>
                                      </p:cBhvr>
                                      <p:by>
                                        <p:hsl h="0" s="12549" l="25098"/>
                                      </p:by>
                                    </p:animClr>
                                    <p:set>
                                      <p:cBhvr>
                                        <p:cTn id="74"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grpId="0" nodeType="clickEffect">
                                  <p:stCondLst>
                                    <p:cond delay="0"/>
                                  </p:stCondLst>
                                  <p:childTnLst>
                                    <p:animEffect transition="out" filter="fade">
                                      <p:cBhvr>
                                        <p:cTn id="79" dur="500" tmFilter="0, 0; .2, .5; .8, .5; 1, 0"/>
                                        <p:tgtEl>
                                          <p:spTgt spid="11"/>
                                        </p:tgtEl>
                                      </p:cBhvr>
                                    </p:animEffect>
                                    <p:animScale>
                                      <p:cBhvr>
                                        <p:cTn id="80" dur="250" autoRev="1" fill="hold"/>
                                        <p:tgtEl>
                                          <p:spTgt spid="11"/>
                                        </p:tgtEl>
                                      </p:cBhvr>
                                      <p:by x="105000" y="105000"/>
                                    </p:animScale>
                                  </p:childTnLst>
                                  <p:subTnLst>
                                    <p:audio>
                                      <p:cMediaNode>
                                        <p:cTn display="0" masterRel="sameClick">
                                          <p:stCondLst>
                                            <p:cond evt="begin" delay="0">
                                              <p:tn val="7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1" restart="whenNotActive" fill="hold" evtFilter="cancelBubble" nodeType="interactiveSeq">
                <p:stCondLst>
                  <p:cond evt="onClick" delay="0">
                    <p:tgtEl>
                      <p:spTgt spid="12"/>
                    </p:tgtEl>
                  </p:cond>
                </p:stCondLst>
                <p:endSync evt="end" delay="0">
                  <p:rtn val="all"/>
                </p:endSync>
                <p:childTnLst>
                  <p:par>
                    <p:cTn id="82" fill="hold">
                      <p:stCondLst>
                        <p:cond delay="0"/>
                      </p:stCondLst>
                      <p:childTnLst>
                        <p:par>
                          <p:cTn id="83" fill="hold">
                            <p:stCondLst>
                              <p:cond delay="0"/>
                            </p:stCondLst>
                            <p:childTnLst>
                              <p:par>
                                <p:cTn id="84" presetID="26" presetClass="emph" presetSubtype="0" fill="hold" grpId="0" nodeType="clickEffect">
                                  <p:stCondLst>
                                    <p:cond delay="0"/>
                                  </p:stCondLst>
                                  <p:childTnLst>
                                    <p:animEffect transition="out" filter="fade">
                                      <p:cBhvr>
                                        <p:cTn id="85" dur="500" tmFilter="0, 0; .2, .5; .8, .5; 1, 0"/>
                                        <p:tgtEl>
                                          <p:spTgt spid="12"/>
                                        </p:tgtEl>
                                      </p:cBhvr>
                                    </p:animEffect>
                                    <p:animScale>
                                      <p:cBhvr>
                                        <p:cTn id="86" dur="250" autoRev="1" fill="hold"/>
                                        <p:tgtEl>
                                          <p:spTgt spid="12"/>
                                        </p:tgtEl>
                                      </p:cBhvr>
                                      <p:by x="105000" y="105000"/>
                                    </p:animScale>
                                  </p:childTnLst>
                                  <p:subTnLst>
                                    <p:audio>
                                      <p:cMediaNode>
                                        <p:cTn display="0" masterRel="sameClick">
                                          <p:stCondLst>
                                            <p:cond evt="begin" delay="0">
                                              <p:tn val="8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87" restart="whenNotActive" fill="hold" evtFilter="cancelBubble" nodeType="interactiveSeq">
                <p:stCondLst>
                  <p:cond evt="onClick" delay="0">
                    <p:tgtEl>
                      <p:spTgt spid="13"/>
                    </p:tgtEl>
                  </p:cond>
                </p:stCondLst>
                <p:endSync evt="end" delay="0">
                  <p:rtn val="all"/>
                </p:endSync>
                <p:childTnLst>
                  <p:par>
                    <p:cTn id="88" fill="hold">
                      <p:stCondLst>
                        <p:cond delay="0"/>
                      </p:stCondLst>
                      <p:childTnLst>
                        <p:par>
                          <p:cTn id="89" fill="hold">
                            <p:stCondLst>
                              <p:cond delay="0"/>
                            </p:stCondLst>
                            <p:childTnLst>
                              <p:par>
                                <p:cTn id="90" presetID="26" presetClass="emph" presetSubtype="0" fill="hold" grpId="0" nodeType="clickEffect">
                                  <p:stCondLst>
                                    <p:cond delay="0"/>
                                  </p:stCondLst>
                                  <p:childTnLst>
                                    <p:animEffect transition="out" filter="fade">
                                      <p:cBhvr>
                                        <p:cTn id="91" dur="500" tmFilter="0, 0; .2, .5; .8, .5; 1, 0"/>
                                        <p:tgtEl>
                                          <p:spTgt spid="13"/>
                                        </p:tgtEl>
                                      </p:cBhvr>
                                    </p:animEffect>
                                    <p:animScale>
                                      <p:cBhvr>
                                        <p:cTn id="92" dur="250" autoRev="1" fill="hold"/>
                                        <p:tgtEl>
                                          <p:spTgt spid="13"/>
                                        </p:tgtEl>
                                      </p:cBhvr>
                                      <p:by x="105000" y="105000"/>
                                    </p:animScale>
                                  </p:childTnLst>
                                  <p:subTnLst>
                                    <p:audio>
                                      <p:cMediaNode>
                                        <p:cTn display="0" masterRel="sameClick">
                                          <p:stCondLst>
                                            <p:cond evt="begin" delay="0">
                                              <p:tn val="9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seq concurrent="1" nextAc="seek">
              <p:cTn id="93" restart="whenNotActive" fill="hold" evtFilter="cancelBubble" nodeType="interactiveSeq">
                <p:stCondLst>
                  <p:cond evt="onClick" delay="0">
                    <p:tgtEl>
                      <p:spTgt spid="38"/>
                    </p:tgtEl>
                  </p:cond>
                </p:stCondLst>
                <p:endSync evt="end" delay="0">
                  <p:rtn val="all"/>
                </p:endSync>
                <p:childTnLst>
                  <p:par>
                    <p:cTn id="94" fill="hold">
                      <p:stCondLst>
                        <p:cond delay="0"/>
                      </p:stCondLst>
                      <p:childTnLst>
                        <p:par>
                          <p:cTn id="95" fill="hold">
                            <p:stCondLst>
                              <p:cond delay="0"/>
                            </p:stCondLst>
                            <p:childTnLst>
                              <p:par>
                                <p:cTn id="96" presetID="64" presetClass="path" presetSubtype="0" accel="50000" decel="50000" fill="hold" nodeType="clickEffect">
                                  <p:stCondLst>
                                    <p:cond delay="0"/>
                                  </p:stCondLst>
                                  <p:childTnLst>
                                    <p:animMotion origin="layout" path="M -1.66667E-6 -3.7037E-6 L -1.66667E-6 -0.22476 " pathEditMode="relative" rAng="0" ptsTypes="AA">
                                      <p:cBhvr>
                                        <p:cTn id="97" dur="2000" fill="hold"/>
                                        <p:tgtEl>
                                          <p:spTgt spid="38"/>
                                        </p:tgtEl>
                                        <p:attrNameLst>
                                          <p:attrName>ppt_x</p:attrName>
                                          <p:attrName>ppt_y</p:attrName>
                                        </p:attrNameLst>
                                      </p:cBhvr>
                                      <p:rCtr x="0" y="-11250"/>
                                    </p:animMotion>
                                  </p:childTnLst>
                                  <p:subTnLst>
                                    <p:audio>
                                      <p:cMediaNode>
                                        <p:cTn display="0" masterRel="sameClick">
                                          <p:stCondLst>
                                            <p:cond evt="begin" delay="0">
                                              <p:tn val="96"/>
                                            </p:cond>
                                          </p:stCondLst>
                                          <p:endCondLst>
                                            <p:cond evt="onStopAudio" delay="0">
                                              <p:tgtEl>
                                                <p:sldTgt/>
                                              </p:tgtEl>
                                            </p:cond>
                                          </p:endCondLst>
                                        </p:cTn>
                                        <p:tgtEl>
                                          <p:sndTgt r:embed="rId2" name="chimes.wav"/>
                                        </p:tgtEl>
                                      </p:cMediaNode>
                                    </p:audio>
                                  </p:subTnLst>
                                </p:cTn>
                              </p:par>
                            </p:childTnLst>
                          </p:cTn>
                        </p:par>
                        <p:par>
                          <p:cTn id="98" fill="hold">
                            <p:stCondLst>
                              <p:cond delay="2000"/>
                            </p:stCondLst>
                            <p:childTnLst>
                              <p:par>
                                <p:cTn id="99" presetID="22" presetClass="entr" presetSubtype="4" fill="hold" grpId="0" nodeType="afterEffect">
                                  <p:stCondLst>
                                    <p:cond delay="0"/>
                                  </p:stCondLst>
                                  <p:childTnLst>
                                    <p:set>
                                      <p:cBhvr>
                                        <p:cTn id="100" dur="1" fill="hold">
                                          <p:stCondLst>
                                            <p:cond delay="0"/>
                                          </p:stCondLst>
                                        </p:cTn>
                                        <p:tgtEl>
                                          <p:spTgt spid="39"/>
                                        </p:tgtEl>
                                        <p:attrNameLst>
                                          <p:attrName>style.visibility</p:attrName>
                                        </p:attrNameLst>
                                      </p:cBhvr>
                                      <p:to>
                                        <p:strVal val="visible"/>
                                      </p:to>
                                    </p:set>
                                    <p:animEffect transition="in" filter="wipe(down)">
                                      <p:cBhvr>
                                        <p:cTn id="101" dur="500"/>
                                        <p:tgtEl>
                                          <p:spTgt spid="39"/>
                                        </p:tgtEl>
                                      </p:cBhvr>
                                    </p:animEffect>
                                  </p:childTnLst>
                                  <p:subTnLst>
                                    <p:audio>
                                      <p:cMediaNode>
                                        <p:cTn display="0" masterRel="sameClick">
                                          <p:stCondLst>
                                            <p:cond evt="begin" delay="0">
                                              <p:tn val="99"/>
                                            </p:cond>
                                          </p:stCondLst>
                                          <p:endCondLst>
                                            <p:cond evt="onStopAudio" delay="0">
                                              <p:tgtEl>
                                                <p:sldTgt/>
                                              </p:tgtEl>
                                            </p:cond>
                                          </p:endCondLst>
                                        </p:cTn>
                                        <p:tgtEl>
                                          <p:sndTgt r:embed="rId3" name="applause.wav"/>
                                        </p:tgtEl>
                                      </p:cMediaNode>
                                    </p:audio>
                                  </p:subTnLst>
                                </p:cTn>
                              </p:par>
                              <p:par>
                                <p:cTn id="102" presetID="10" presetClass="entr" presetSubtype="0" fill="hold" nodeType="withEffect">
                                  <p:stCondLst>
                                    <p:cond delay="0"/>
                                  </p:stCondLst>
                                  <p:childTnLst>
                                    <p:set>
                                      <p:cBhvr>
                                        <p:cTn id="103" dur="1" fill="hold">
                                          <p:stCondLst>
                                            <p:cond delay="0"/>
                                          </p:stCondLst>
                                        </p:cTn>
                                        <p:tgtEl>
                                          <p:spTgt spid="40"/>
                                        </p:tgtEl>
                                        <p:attrNameLst>
                                          <p:attrName>style.visibility</p:attrName>
                                        </p:attrNameLst>
                                      </p:cBhvr>
                                      <p:to>
                                        <p:strVal val="visible"/>
                                      </p:to>
                                    </p:set>
                                    <p:animEffect transition="in" filter="fade">
                                      <p:cBhvr>
                                        <p:cTn id="104" dur="500"/>
                                        <p:tgtEl>
                                          <p:spTgt spid="40"/>
                                        </p:tgtEl>
                                      </p:cBhvr>
                                    </p:animEffect>
                                  </p:childTnLst>
                                </p:cTn>
                              </p:par>
                              <p:par>
                                <p:cTn id="105" presetID="10" presetClass="entr" presetSubtype="0" fill="hold" nodeType="withEffect">
                                  <p:stCondLst>
                                    <p:cond delay="0"/>
                                  </p:stCondLst>
                                  <p:childTnLst>
                                    <p:set>
                                      <p:cBhvr>
                                        <p:cTn id="106" dur="1" fill="hold">
                                          <p:stCondLst>
                                            <p:cond delay="0"/>
                                          </p:stCondLst>
                                        </p:cTn>
                                        <p:tgtEl>
                                          <p:spTgt spid="41"/>
                                        </p:tgtEl>
                                        <p:attrNameLst>
                                          <p:attrName>style.visibility</p:attrName>
                                        </p:attrNameLst>
                                      </p:cBhvr>
                                      <p:to>
                                        <p:strVal val="visible"/>
                                      </p:to>
                                    </p:set>
                                    <p:animEffect transition="in" filter="fade">
                                      <p:cBhvr>
                                        <p:cTn id="107" dur="500"/>
                                        <p:tgtEl>
                                          <p:spTgt spid="41"/>
                                        </p:tgtEl>
                                      </p:cBhvr>
                                    </p:animEffect>
                                  </p:childTnLst>
                                </p:cTn>
                              </p:par>
                            </p:childTnLst>
                          </p:cTn>
                        </p:par>
                        <p:par>
                          <p:cTn id="108" fill="hold">
                            <p:stCondLst>
                              <p:cond delay="2500"/>
                            </p:stCondLst>
                            <p:childTnLst>
                              <p:par>
                                <p:cTn id="109" presetID="32" presetClass="emph" presetSubtype="0" repeatCount="indefinite" fill="hold" grpId="1" nodeType="afterEffect">
                                  <p:stCondLst>
                                    <p:cond delay="0"/>
                                  </p:stCondLst>
                                  <p:childTnLst>
                                    <p:animRot by="120000">
                                      <p:cBhvr>
                                        <p:cTn id="110" dur="100" fill="hold">
                                          <p:stCondLst>
                                            <p:cond delay="0"/>
                                          </p:stCondLst>
                                        </p:cTn>
                                        <p:tgtEl>
                                          <p:spTgt spid="39"/>
                                        </p:tgtEl>
                                        <p:attrNameLst>
                                          <p:attrName>r</p:attrName>
                                        </p:attrNameLst>
                                      </p:cBhvr>
                                    </p:animRot>
                                    <p:animRot by="-240000">
                                      <p:cBhvr>
                                        <p:cTn id="111" dur="200" fill="hold">
                                          <p:stCondLst>
                                            <p:cond delay="200"/>
                                          </p:stCondLst>
                                        </p:cTn>
                                        <p:tgtEl>
                                          <p:spTgt spid="39"/>
                                        </p:tgtEl>
                                        <p:attrNameLst>
                                          <p:attrName>r</p:attrName>
                                        </p:attrNameLst>
                                      </p:cBhvr>
                                    </p:animRot>
                                    <p:animRot by="240000">
                                      <p:cBhvr>
                                        <p:cTn id="112" dur="200" fill="hold">
                                          <p:stCondLst>
                                            <p:cond delay="400"/>
                                          </p:stCondLst>
                                        </p:cTn>
                                        <p:tgtEl>
                                          <p:spTgt spid="39"/>
                                        </p:tgtEl>
                                        <p:attrNameLst>
                                          <p:attrName>r</p:attrName>
                                        </p:attrNameLst>
                                      </p:cBhvr>
                                    </p:animRot>
                                    <p:animRot by="-240000">
                                      <p:cBhvr>
                                        <p:cTn id="113" dur="200" fill="hold">
                                          <p:stCondLst>
                                            <p:cond delay="600"/>
                                          </p:stCondLst>
                                        </p:cTn>
                                        <p:tgtEl>
                                          <p:spTgt spid="39"/>
                                        </p:tgtEl>
                                        <p:attrNameLst>
                                          <p:attrName>r</p:attrName>
                                        </p:attrNameLst>
                                      </p:cBhvr>
                                    </p:animRot>
                                    <p:animRot by="120000">
                                      <p:cBhvr>
                                        <p:cTn id="114" dur="200" fill="hold">
                                          <p:stCondLst>
                                            <p:cond delay="800"/>
                                          </p:stCondLst>
                                        </p:cTn>
                                        <p:tgtEl>
                                          <p:spTgt spid="39"/>
                                        </p:tgtEl>
                                        <p:attrNameLst>
                                          <p:attrName>r</p:attrName>
                                        </p:attrNameLst>
                                      </p:cBhvr>
                                    </p:animRot>
                                  </p:childTnLst>
                                </p:cTn>
                              </p:par>
                            </p:childTnLst>
                          </p:cTn>
                        </p:par>
                      </p:childTnLst>
                    </p:cTn>
                  </p:par>
                </p:childTnLst>
              </p:cTn>
              <p:nextCondLst>
                <p:cond evt="onClick" delay="0">
                  <p:tgtEl>
                    <p:spTgt spid="38"/>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9" grpId="0" animBg="1"/>
      <p:bldP spid="3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2726841-2B10-B74D-5DAD-52BF801175D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24259" y="1954557"/>
            <a:ext cx="3385255" cy="225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E0FC1CF0-44D0-9233-9635-7EFFA79137C9}"/>
              </a:ext>
            </a:extLst>
          </p:cNvPr>
          <p:cNvSpPr txBox="1">
            <a:spLocks/>
          </p:cNvSpPr>
          <p:nvPr/>
        </p:nvSpPr>
        <p:spPr>
          <a:xfrm>
            <a:off x="682486" y="2134898"/>
            <a:ext cx="5241235" cy="785286"/>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solidFill>
                  <a:srgbClr val="FFC000"/>
                </a:solidFill>
                <a:latin typeface="Times New Roman" panose="02020603050405020304" pitchFamily="18" charset="0"/>
                <a:cs typeface="Times New Roman" panose="02020603050405020304" pitchFamily="18" charset="0"/>
              </a:rPr>
              <a:t> HÌNH THÀNH KIẾN THỨC</a:t>
            </a:r>
            <a:endParaRPr lang="en-US" sz="3200" b="1" dirty="0">
              <a:solidFill>
                <a:srgbClr val="FFC000"/>
              </a:solidFill>
              <a:latin typeface="Times New Roman" panose="02020603050405020304" pitchFamily="18" charset="0"/>
              <a:cs typeface="Times New Roman" panose="02020603050405020304" pitchFamily="18" charset="0"/>
            </a:endParaRPr>
          </a:p>
        </p:txBody>
      </p:sp>
      <p:cxnSp>
        <p:nvCxnSpPr>
          <p:cNvPr id="3" name="Straight Connector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37952358-6350-B399-46AC-7131915460A4}"/>
              </a:ext>
            </a:extLst>
          </p:cNvPr>
          <p:cNvCxnSpPr>
            <a:cxnSpLocks/>
          </p:cNvCxnSpPr>
          <p:nvPr/>
        </p:nvCxnSpPr>
        <p:spPr>
          <a:xfrm>
            <a:off x="682486" y="2970840"/>
            <a:ext cx="5241235"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sp>
        <p:nvSpPr>
          <p:cNvPr id="7" name="Text Placeholder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ADDA1E83-A68C-1238-82A7-A36E7F0E8F44}"/>
              </a:ext>
            </a:extLst>
          </p:cNvPr>
          <p:cNvSpPr txBox="1">
            <a:spLocks/>
          </p:cNvSpPr>
          <p:nvPr/>
        </p:nvSpPr>
        <p:spPr>
          <a:xfrm>
            <a:off x="589718" y="3202690"/>
            <a:ext cx="5241235" cy="18066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a:solidFill>
                  <a:schemeClr val="bg1"/>
                </a:solidFill>
                <a:latin typeface="Times New Roman" panose="02020603050405020304" pitchFamily="18" charset="0"/>
              </a:rPr>
              <a:t> </a:t>
            </a:r>
            <a:r>
              <a:rPr lang="en-US">
                <a:solidFill>
                  <a:schemeClr val="bg1"/>
                </a:solidFill>
                <a:latin typeface="Times New Roman" panose="02020603050405020304" pitchFamily="18" charset="0"/>
                <a:ea typeface="Yu Mincho"/>
              </a:rPr>
              <a:t>Giải được bất phương trình bậc nhất một ẩn trong các bài toán thực tế đơn giản</a:t>
            </a:r>
            <a:endParaRPr lang="en-US" dirty="0">
              <a:solidFill>
                <a:schemeClr val="bg1"/>
              </a:solidFill>
            </a:endParaRPr>
          </a:p>
        </p:txBody>
      </p:sp>
      <p:sp>
        <p:nvSpPr>
          <p:cNvPr id="9" name="Title 1">
            <a:extLst>
              <a:ext uri="{FF2B5EF4-FFF2-40B4-BE49-F238E27FC236}">
                <a16:creationId xmlns:a16="http://schemas.microsoft.com/office/drawing/2014/main" id="{C07E7911-FBEA-C8EC-1425-C05E0BAD7A7F}"/>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2. BẤT PHƯƠNG TRÌNH BẬC NHẤT MỘT ẨN</a:t>
            </a:r>
            <a:endParaRPr lang="en-US" sz="2800">
              <a:solidFill>
                <a:srgbClr val="FFFF00"/>
              </a:solidFill>
            </a:endParaRPr>
          </a:p>
        </p:txBody>
      </p:sp>
    </p:spTree>
    <p:extLst>
      <p:ext uri="{BB962C8B-B14F-4D97-AF65-F5344CB8AC3E}">
        <p14:creationId xmlns:p14="http://schemas.microsoft.com/office/powerpoint/2010/main" val="198237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pic>
        <p:nvPicPr>
          <p:cNvPr id="5" name="Câu 5 (mp3cut (mp3cut.net)">
            <a:hlinkClick r:id="" action="ppaction://media"/>
            <a:extLst>
              <a:ext uri="{FF2B5EF4-FFF2-40B4-BE49-F238E27FC236}">
                <a16:creationId xmlns:a16="http://schemas.microsoft.com/office/drawing/2014/main" id="{216F9A52-2385-4777-ACFF-9FDAE852760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07593" y="-485823"/>
            <a:ext cx="406400" cy="406400"/>
          </a:xfrm>
          <a:prstGeom prst="rect">
            <a:avLst/>
          </a:prstGeom>
        </p:spPr>
      </p:pic>
      <p:pic>
        <p:nvPicPr>
          <p:cNvPr id="4" name="Picture 9">
            <a:extLst>
              <a:ext uri="{FF2B5EF4-FFF2-40B4-BE49-F238E27FC236}">
                <a16:creationId xmlns:a16="http://schemas.microsoft.com/office/drawing/2014/main" id="{7EC3373F-67BE-4B9F-BFD2-E30AAF66D249}"/>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5374012"/>
            <a:ext cx="1857889" cy="1483988"/>
          </a:xfrm>
          <a:prstGeom prst="rect">
            <a:avLst/>
          </a:prstGeom>
        </p:spPr>
      </p:pic>
      <p:sp>
        <p:nvSpPr>
          <p:cNvPr id="10" name="Rectangle 2">
            <a:extLst>
              <a:ext uri="{FF2B5EF4-FFF2-40B4-BE49-F238E27FC236}">
                <a16:creationId xmlns:a16="http://schemas.microsoft.com/office/drawing/2014/main" id="{093DF1E6-8B0B-4336-8685-202F8D521762}"/>
              </a:ext>
            </a:extLst>
          </p:cNvPr>
          <p:cNvSpPr>
            <a:spLocks noChangeArrowheads="1"/>
          </p:cNvSpPr>
          <p:nvPr/>
        </p:nvSpPr>
        <p:spPr bwMode="auto">
          <a:xfrm>
            <a:off x="9593451" y="123986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 name="Picture 1"/>
          <p:cNvPicPr>
            <a:picLocks noChangeAspect="1"/>
          </p:cNvPicPr>
          <p:nvPr/>
        </p:nvPicPr>
        <p:blipFill rotWithShape="1">
          <a:blip r:embed="rId10" cstate="hqprint">
            <a:extLst>
              <a:ext uri="{28A0092B-C50C-407E-A947-70E740481C1C}">
                <a14:useLocalDpi xmlns:a14="http://schemas.microsoft.com/office/drawing/2010/main" val="0"/>
              </a:ext>
            </a:extLst>
          </a:blip>
          <a:srcRect l="10890" t="12317" r="11396" b="14413"/>
          <a:stretch/>
        </p:blipFill>
        <p:spPr>
          <a:xfrm>
            <a:off x="10528662" y="5289787"/>
            <a:ext cx="1663338" cy="1568213"/>
          </a:xfrm>
          <a:prstGeom prst="rect">
            <a:avLst/>
          </a:prstGeom>
        </p:spPr>
      </p:pic>
      <p:sp>
        <p:nvSpPr>
          <p:cNvPr id="3" name="Oval Callout 2"/>
          <p:cNvSpPr/>
          <p:nvPr/>
        </p:nvSpPr>
        <p:spPr>
          <a:xfrm>
            <a:off x="7028873" y="3814354"/>
            <a:ext cx="4581235" cy="1466276"/>
          </a:xfrm>
          <a:prstGeom prst="wedgeEllipseCallout">
            <a:avLst>
              <a:gd name="adj1" fmla="val 54339"/>
              <a:gd name="adj2" fmla="val 60776"/>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bg1"/>
                </a:solidFill>
                <a:latin typeface="Times New Roman" panose="02020603050405020304" pitchFamily="18" charset="0"/>
                <a:cs typeface="Times New Roman" panose="02020603050405020304" pitchFamily="18" charset="0"/>
              </a:rPr>
              <a:t>Hoạt động cặp đôi</a:t>
            </a:r>
          </a:p>
          <a:p>
            <a:r>
              <a:rPr lang="en-US" sz="3200">
                <a:solidFill>
                  <a:schemeClr val="bg1"/>
                </a:solidFill>
                <a:latin typeface="Times New Roman" panose="02020603050405020304" pitchFamily="18" charset="0"/>
                <a:cs typeface="Times New Roman" panose="02020603050405020304" pitchFamily="18" charset="0"/>
              </a:rPr>
              <a:t>Thời gian: 5 phút</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15" name="Rectangle: Rounded Corners 19">
            <a:extLst>
              <a:ext uri="{FF2B5EF4-FFF2-40B4-BE49-F238E27FC236}">
                <a16:creationId xmlns:a16="http://schemas.microsoft.com/office/drawing/2014/main" id="{FF32839C-EF0C-4A01-9562-0DBCAA9D3F0F}"/>
              </a:ext>
            </a:extLst>
          </p:cNvPr>
          <p:cNvSpPr/>
          <p:nvPr/>
        </p:nvSpPr>
        <p:spPr>
          <a:xfrm>
            <a:off x="696429" y="534191"/>
            <a:ext cx="10817564" cy="2730635"/>
          </a:xfrm>
          <a:prstGeom prst="roundRect">
            <a:avLst/>
          </a:prstGeom>
          <a:noFill/>
          <a:ln w="444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a:solidFill>
                  <a:schemeClr val="bg1"/>
                </a:solidFill>
                <a:latin typeface="Times New Roman" panose="02020603050405020304" pitchFamily="18" charset="0"/>
                <a:cs typeface="Times New Roman" panose="02020603050405020304" pitchFamily="18" charset="0"/>
              </a:rPr>
              <a:t>Ví dụ 7: </a:t>
            </a:r>
            <a:r>
              <a:rPr lang="en-US" sz="3200">
                <a:solidFill>
                  <a:schemeClr val="bg1"/>
                </a:solidFill>
                <a:latin typeface="Times New Roman" panose="02020603050405020304" pitchFamily="18" charset="0"/>
                <a:cs typeface="Times New Roman" panose="02020603050405020304" pitchFamily="18" charset="0"/>
              </a:rPr>
              <a:t>Bác Ngọc gửi tiền tiết kiệm kì hạn 12 tháng ở một ngân hàng với lãi suất 7,2%/năm. Bác Ngọc dự định tổng số tiền nhận được sau khi gửi 12 tháng ít nhất là 21 440 000 đồng. Hỏi bác Ngọc phải gửi số tiền tiết kiệm ít nhất là bao nhiêu để đạt được dự định đó?</a:t>
            </a:r>
            <a:endParaRPr lang="en-US" sz="3200" dirty="0">
              <a:solidFill>
                <a:schemeClr val="bg1"/>
              </a:solidFill>
              <a:latin typeface="Times New Roman" panose="02020603050405020304" pitchFamily="18" charset="0"/>
              <a:cs typeface="Times New Roman" panose="02020603050405020304" pitchFamily="18" charset="0"/>
            </a:endParaRPr>
          </a:p>
        </p:txBody>
      </p:sp>
      <p:pic>
        <p:nvPicPr>
          <p:cNvPr id="6" name="5 Minute Timer - Different Music">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3831771" y="4972594"/>
            <a:ext cx="2734491" cy="1608577"/>
          </a:xfrm>
          <a:prstGeom prst="rect">
            <a:avLst/>
          </a:prstGeom>
        </p:spPr>
      </p:pic>
    </p:spTree>
    <p:extLst>
      <p:ext uri="{BB962C8B-B14F-4D97-AF65-F5344CB8AC3E}">
        <p14:creationId xmlns:p14="http://schemas.microsoft.com/office/powerpoint/2010/main" val="3071205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5"/>
                </p:tgtEl>
              </p:cMediaNode>
            </p:audio>
            <p:video>
              <p:cMediaNode vol="80000">
                <p:cTn id="21" fill="hold" display="0">
                  <p:stCondLst>
                    <p:cond delay="indefinite"/>
                  </p:stCondLst>
                </p:cTn>
                <p:tgtEl>
                  <p:spTgt spid="6"/>
                </p:tgtEl>
              </p:cMediaNode>
            </p:video>
          </p:childTnLst>
        </p:cTn>
      </p:par>
    </p:tnLst>
    <p:bldLst>
      <p:bldP spid="3"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685525" y="548640"/>
                <a:ext cx="10863072" cy="591616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latin typeface="Times New Roman" panose="02020603050405020304" pitchFamily="18" charset="0"/>
                    <a:cs typeface="Times New Roman" panose="02020603050405020304" pitchFamily="18" charset="0"/>
                  </a:rPr>
                  <a:t>Giả sử bác Ngọc gửi </a:t>
                </a:r>
                <a:r>
                  <a:rPr lang="en-US" sz="2800" i="1">
                    <a:latin typeface="Times New Roman" panose="02020603050405020304" pitchFamily="18" charset="0"/>
                    <a:cs typeface="Times New Roman" panose="02020603050405020304" pitchFamily="18" charset="0"/>
                  </a:rPr>
                  <a:t>x</a:t>
                </a:r>
                <a:r>
                  <a:rPr lang="en-US" sz="2800">
                    <a:latin typeface="Times New Roman" panose="02020603050405020304" pitchFamily="18" charset="0"/>
                    <a:cs typeface="Times New Roman" panose="02020603050405020304" pitchFamily="18" charset="0"/>
                  </a:rPr>
                  <a:t> (đồng) tiền tiết kiệm kì hạn 12 tháng (</a:t>
                </a:r>
                <a:r>
                  <a:rPr lang="en-US" sz="2800" i="1">
                    <a:latin typeface="Times New Roman" panose="02020603050405020304" pitchFamily="18" charset="0"/>
                    <a:cs typeface="Times New Roman" panose="02020603050405020304" pitchFamily="18" charset="0"/>
                  </a:rPr>
                  <a:t>x</a:t>
                </a:r>
                <a:r>
                  <a:rPr lang="en-US" sz="2800">
                    <a:latin typeface="Times New Roman" panose="02020603050405020304" pitchFamily="18" charset="0"/>
                    <a:cs typeface="Times New Roman" panose="02020603050405020304" pitchFamily="18" charset="0"/>
                  </a:rPr>
                  <a:t> &gt; 0). Khi đó, tổng số tiền bác Ngọc nhận được sau khi gửi 12 tháng là: </a:t>
                </a:r>
                <a:r>
                  <a:rPr lang="en-US" sz="2800" i="1">
                    <a:latin typeface="Times New Roman" panose="02020603050405020304" pitchFamily="18" charset="0"/>
                    <a:cs typeface="Times New Roman" panose="02020603050405020304" pitchFamily="18" charset="0"/>
                  </a:rPr>
                  <a:t>x</a:t>
                </a:r>
                <a:r>
                  <a:rPr lang="en-US" sz="2800">
                    <a:latin typeface="Times New Roman" panose="02020603050405020304" pitchFamily="18" charset="0"/>
                    <a:cs typeface="Times New Roman" panose="02020603050405020304" pitchFamily="18" charset="0"/>
                  </a:rPr>
                  <a:t> + 7,2% . </a:t>
                </a:r>
                <a:r>
                  <a:rPr lang="en-US" sz="2800" i="1">
                    <a:latin typeface="Times New Roman" panose="02020603050405020304" pitchFamily="18" charset="0"/>
                    <a:cs typeface="Times New Roman" panose="02020603050405020304" pitchFamily="18" charset="0"/>
                  </a:rPr>
                  <a:t>x</a:t>
                </a:r>
                <a:endParaRPr lang="en-US" sz="2800">
                  <a:latin typeface="Times New Roman" panose="02020603050405020304" pitchFamily="18" charset="0"/>
                  <a:cs typeface="Times New Roman" panose="02020603050405020304" pitchFamily="18" charset="0"/>
                </a:endParaRPr>
              </a:p>
              <a:p>
                <a:pPr algn="just"/>
                <a:r>
                  <a:rPr lang="en-US" sz="2800">
                    <a:latin typeface="Times New Roman" panose="02020603050405020304" pitchFamily="18" charset="0"/>
                    <a:cs typeface="Times New Roman" panose="02020603050405020304" pitchFamily="18" charset="0"/>
                  </a:rPr>
                  <a:t>Ta có: </a:t>
                </a:r>
                <a:r>
                  <a:rPr lang="en-US" sz="2800" i="1">
                    <a:latin typeface="Times New Roman" panose="02020603050405020304" pitchFamily="18" charset="0"/>
                    <a:cs typeface="Times New Roman" panose="02020603050405020304" pitchFamily="18" charset="0"/>
                  </a:rPr>
                  <a:t>x</a:t>
                </a:r>
                <a:r>
                  <a:rPr lang="en-US" sz="2800">
                    <a:latin typeface="Times New Roman" panose="02020603050405020304" pitchFamily="18" charset="0"/>
                    <a:cs typeface="Times New Roman" panose="02020603050405020304" pitchFamily="18" charset="0"/>
                  </a:rPr>
                  <a:t> + 7,2% . </a:t>
                </a:r>
                <a:r>
                  <a:rPr lang="en-US" sz="2800" i="1">
                    <a:latin typeface="Times New Roman" panose="02020603050405020304" pitchFamily="18" charset="0"/>
                    <a:cs typeface="Times New Roman" panose="02020603050405020304" pitchFamily="18" charset="0"/>
                  </a:rPr>
                  <a:t>x</a:t>
                </a:r>
                <a:r>
                  <a:rPr lang="en-US" sz="2800">
                    <a:latin typeface="Times New Roman" panose="02020603050405020304" pitchFamily="18" charset="0"/>
                    <a:cs typeface="Times New Roman" panose="02020603050405020304" pitchFamily="18" charset="0"/>
                  </a:rPr>
                  <a:t> = </a:t>
                </a:r>
                <a14:m>
                  <m:oMath xmlns:m="http://schemas.openxmlformats.org/officeDocument/2006/math">
                    <m:d>
                      <m:dPr>
                        <m:ctrlPr>
                          <a:rPr lang="en-US" sz="2800" i="1" smtClean="0">
                            <a:latin typeface="Cambria Math" panose="02040503050406030204" pitchFamily="18" charset="0"/>
                            <a:cs typeface="Times New Roman" panose="02020603050405020304" pitchFamily="18" charset="0"/>
                          </a:rPr>
                        </m:ctrlPr>
                      </m:dPr>
                      <m:e>
                        <m:r>
                          <m:rPr>
                            <m:nor/>
                          </m:rPr>
                          <a:rPr lang="en-US" sz="2800" b="0" i="0" smtClean="0">
                            <a:latin typeface="Times New Roman" panose="02020603050405020304" pitchFamily="18" charset="0"/>
                            <a:cs typeface="Times New Roman" panose="02020603050405020304" pitchFamily="18" charset="0"/>
                          </a:rPr>
                          <m:t>1 + </m:t>
                        </m:r>
                        <m:f>
                          <m:fPr>
                            <m:ctrlPr>
                              <a:rPr lang="en-US" sz="2800" i="1" smtClean="0">
                                <a:latin typeface="Cambria Math" panose="02040503050406030204" pitchFamily="18" charset="0"/>
                                <a:cs typeface="Times New Roman" panose="02020603050405020304" pitchFamily="18" charset="0"/>
                              </a:rPr>
                            </m:ctrlPr>
                          </m:fPr>
                          <m:num>
                            <m:r>
                              <m:rPr>
                                <m:nor/>
                              </m:rPr>
                              <a:rPr lang="en-US" sz="2800" b="0" i="0" smtClean="0">
                                <a:latin typeface="Times New Roman" panose="02020603050405020304" pitchFamily="18" charset="0"/>
                                <a:cs typeface="Times New Roman" panose="02020603050405020304" pitchFamily="18" charset="0"/>
                              </a:rPr>
                              <m:t>7,2</m:t>
                            </m:r>
                          </m:num>
                          <m:den>
                            <m:r>
                              <m:rPr>
                                <m:nor/>
                              </m:rPr>
                              <a:rPr lang="en-US" sz="2800" b="0" i="0" smtClean="0">
                                <a:latin typeface="Times New Roman" panose="02020603050405020304" pitchFamily="18" charset="0"/>
                                <a:cs typeface="Times New Roman" panose="02020603050405020304" pitchFamily="18" charset="0"/>
                              </a:rPr>
                              <m:t>100</m:t>
                            </m:r>
                          </m:den>
                        </m:f>
                      </m:e>
                    </m:d>
                    <m:r>
                      <m:rPr>
                        <m:nor/>
                      </m:rPr>
                      <a:rPr lang="en-US" sz="2800" b="0" i="1" smtClean="0">
                        <a:latin typeface="Times New Roman" panose="02020603050405020304" pitchFamily="18" charset="0"/>
                        <a:cs typeface="Times New Roman" panose="02020603050405020304" pitchFamily="18" charset="0"/>
                      </a:rPr>
                      <m:t>x</m:t>
                    </m:r>
                    <m:r>
                      <m:rPr>
                        <m:nor/>
                      </m:rPr>
                      <a:rPr lang="en-US" sz="2800" b="0" i="1" smtClean="0">
                        <a:latin typeface="Times New Roman" panose="02020603050405020304" pitchFamily="18" charset="0"/>
                        <a:cs typeface="Times New Roman" panose="02020603050405020304" pitchFamily="18" charset="0"/>
                      </a:rPr>
                      <m:t> </m:t>
                    </m:r>
                    <m:r>
                      <m:rPr>
                        <m:nor/>
                      </m:rPr>
                      <a:rPr lang="en-US" sz="2800" b="0" i="0" smtClean="0">
                        <a:latin typeface="Times New Roman" panose="02020603050405020304" pitchFamily="18" charset="0"/>
                        <a:cs typeface="Times New Roman" panose="02020603050405020304" pitchFamily="18" charset="0"/>
                      </a:rPr>
                      <m:t>= </m:t>
                    </m:r>
                    <m:f>
                      <m:fPr>
                        <m:ctrlPr>
                          <a:rPr lang="en-US" sz="2800" b="0" i="1" smtClean="0">
                            <a:latin typeface="Cambria Math" panose="02040503050406030204" pitchFamily="18" charset="0"/>
                            <a:cs typeface="Times New Roman" panose="02020603050405020304" pitchFamily="18" charset="0"/>
                          </a:rPr>
                        </m:ctrlPr>
                      </m:fPr>
                      <m:num>
                        <m:r>
                          <m:rPr>
                            <m:nor/>
                          </m:rPr>
                          <a:rPr lang="en-US" sz="2800" b="0" i="0" smtClean="0">
                            <a:latin typeface="Times New Roman" panose="02020603050405020304" pitchFamily="18" charset="0"/>
                            <a:cs typeface="Times New Roman" panose="02020603050405020304" pitchFamily="18" charset="0"/>
                          </a:rPr>
                          <m:t>1072</m:t>
                        </m:r>
                      </m:num>
                      <m:den>
                        <m:r>
                          <m:rPr>
                            <m:nor/>
                          </m:rPr>
                          <a:rPr lang="en-US" sz="2800" b="0" i="0" smtClean="0">
                            <a:latin typeface="Times New Roman" panose="02020603050405020304" pitchFamily="18" charset="0"/>
                            <a:cs typeface="Times New Roman" panose="02020603050405020304" pitchFamily="18" charset="0"/>
                          </a:rPr>
                          <m:t>1000</m:t>
                        </m:r>
                      </m:den>
                    </m:f>
                    <m:r>
                      <m:rPr>
                        <m:nor/>
                      </m:rPr>
                      <a:rPr lang="en-US" sz="2800" b="0" i="1" smtClean="0">
                        <a:latin typeface="Times New Roman" panose="02020603050405020304" pitchFamily="18" charset="0"/>
                        <a:cs typeface="Times New Roman" panose="02020603050405020304" pitchFamily="18" charset="0"/>
                      </a:rPr>
                      <m:t>x</m:t>
                    </m:r>
                  </m:oMath>
                </a14:m>
                <a:r>
                  <a:rPr lang="en-US" sz="2800">
                    <a:latin typeface="Times New Roman" panose="02020603050405020304" pitchFamily="18" charset="0"/>
                    <a:cs typeface="Times New Roman" panose="02020603050405020304" pitchFamily="18" charset="0"/>
                  </a:rPr>
                  <a:t> = </a:t>
                </a:r>
                <a14:m>
                  <m:oMath xmlns:m="http://schemas.openxmlformats.org/officeDocument/2006/math">
                    <m:f>
                      <m:fPr>
                        <m:ctrlPr>
                          <a:rPr lang="en-US" sz="2800" i="1" smtClean="0">
                            <a:latin typeface="Cambria Math" panose="02040503050406030204" pitchFamily="18" charset="0"/>
                            <a:cs typeface="Times New Roman" panose="02020603050405020304" pitchFamily="18" charset="0"/>
                          </a:rPr>
                        </m:ctrlPr>
                      </m:fPr>
                      <m:num>
                        <m:r>
                          <m:rPr>
                            <m:nor/>
                          </m:rPr>
                          <a:rPr lang="en-US" sz="2800" b="0" i="0" smtClean="0">
                            <a:latin typeface="Times New Roman" panose="02020603050405020304" pitchFamily="18" charset="0"/>
                            <a:cs typeface="Times New Roman" panose="02020603050405020304" pitchFamily="18" charset="0"/>
                          </a:rPr>
                          <m:t>134</m:t>
                        </m:r>
                      </m:num>
                      <m:den>
                        <m:r>
                          <m:rPr>
                            <m:nor/>
                          </m:rPr>
                          <a:rPr lang="en-US" sz="2800" b="0" i="0" smtClean="0">
                            <a:latin typeface="Times New Roman" panose="02020603050405020304" pitchFamily="18" charset="0"/>
                            <a:cs typeface="Times New Roman" panose="02020603050405020304" pitchFamily="18" charset="0"/>
                          </a:rPr>
                          <m:t>125</m:t>
                        </m:r>
                      </m:den>
                    </m:f>
                    <m:r>
                      <m:rPr>
                        <m:nor/>
                      </m:rPr>
                      <a:rPr lang="en-US" sz="2800" b="0" i="1" smtClean="0">
                        <a:latin typeface="Times New Roman" panose="02020603050405020304" pitchFamily="18" charset="0"/>
                        <a:cs typeface="Times New Roman" panose="02020603050405020304" pitchFamily="18" charset="0"/>
                      </a:rPr>
                      <m:t>x</m:t>
                    </m:r>
                    <m:r>
                      <m:rPr>
                        <m:nor/>
                      </m:rPr>
                      <a:rPr lang="en-US" sz="2800" b="0" i="1" smtClean="0">
                        <a:latin typeface="Times New Roman" panose="02020603050405020304" pitchFamily="18" charset="0"/>
                        <a:cs typeface="Times New Roman" panose="02020603050405020304" pitchFamily="18" charset="0"/>
                      </a:rPr>
                      <m:t> </m:t>
                    </m:r>
                    <m:r>
                      <m:rPr>
                        <m:nor/>
                      </m:rPr>
                      <a:rPr lang="en-US" sz="2800" b="0" i="0" smtClean="0">
                        <a:latin typeface="Times New Roman" panose="02020603050405020304" pitchFamily="18" charset="0"/>
                        <a:cs typeface="Times New Roman" panose="02020603050405020304" pitchFamily="18" charset="0"/>
                      </a:rPr>
                      <m:t>(đồ</m:t>
                    </m:r>
                    <m:r>
                      <m:rPr>
                        <m:nor/>
                      </m:rPr>
                      <a:rPr lang="en-US" sz="2800" b="0" i="0" smtClean="0">
                        <a:latin typeface="Times New Roman" panose="02020603050405020304" pitchFamily="18" charset="0"/>
                        <a:cs typeface="Times New Roman" panose="02020603050405020304" pitchFamily="18" charset="0"/>
                      </a:rPr>
                      <m:t>ng</m:t>
                    </m:r>
                    <m:r>
                      <m:rPr>
                        <m:nor/>
                      </m:rPr>
                      <a:rPr lang="en-US" sz="2800" b="0" i="0" smtClean="0">
                        <a:latin typeface="Times New Roman" panose="02020603050405020304" pitchFamily="18" charset="0"/>
                        <a:cs typeface="Times New Roman" panose="02020603050405020304" pitchFamily="18" charset="0"/>
                      </a:rPr>
                      <m:t>)</m:t>
                    </m:r>
                  </m:oMath>
                </a14:m>
                <a:endParaRPr lang="en-US" sz="2800" i="1">
                  <a:latin typeface="Times New Roman" panose="02020603050405020304" pitchFamily="18" charset="0"/>
                  <a:cs typeface="Times New Roman" panose="02020603050405020304" pitchFamily="18" charset="0"/>
                </a:endParaRPr>
              </a:p>
              <a:p>
                <a:pPr algn="just"/>
                <a:r>
                  <a:rPr lang="en-US" sz="2800">
                    <a:latin typeface="Times New Roman" panose="02020603050405020304" pitchFamily="18" charset="0"/>
                    <a:cs typeface="Times New Roman" panose="02020603050405020304" pitchFamily="18" charset="0"/>
                  </a:rPr>
                  <a:t>Theo giả thiết, ta có: </a:t>
                </a:r>
                <a14:m>
                  <m:oMath xmlns:m="http://schemas.openxmlformats.org/officeDocument/2006/math">
                    <m:f>
                      <m:fPr>
                        <m:ctrlPr>
                          <a:rPr lang="en-US" sz="2800" i="1">
                            <a:latin typeface="Cambria Math" panose="02040503050406030204" pitchFamily="18" charset="0"/>
                            <a:cs typeface="Times New Roman" panose="02020603050405020304" pitchFamily="18" charset="0"/>
                          </a:rPr>
                        </m:ctrlPr>
                      </m:fPr>
                      <m:num>
                        <m:r>
                          <m:rPr>
                            <m:nor/>
                          </m:rPr>
                          <a:rPr lang="en-US" sz="2800">
                            <a:latin typeface="Times New Roman" panose="02020603050405020304" pitchFamily="18" charset="0"/>
                            <a:cs typeface="Times New Roman" panose="02020603050405020304" pitchFamily="18" charset="0"/>
                          </a:rPr>
                          <m:t>134</m:t>
                        </m:r>
                      </m:num>
                      <m:den>
                        <m:r>
                          <m:rPr>
                            <m:nor/>
                          </m:rPr>
                          <a:rPr lang="en-US" sz="2800">
                            <a:latin typeface="Times New Roman" panose="02020603050405020304" pitchFamily="18" charset="0"/>
                            <a:cs typeface="Times New Roman" panose="02020603050405020304" pitchFamily="18" charset="0"/>
                          </a:rPr>
                          <m:t>125</m:t>
                        </m:r>
                      </m:den>
                    </m:f>
                    <m:r>
                      <m:rPr>
                        <m:nor/>
                      </m:rPr>
                      <a:rPr lang="en-US" sz="2800" i="1">
                        <a:latin typeface="Times New Roman" panose="02020603050405020304" pitchFamily="18" charset="0"/>
                        <a:cs typeface="Times New Roman" panose="02020603050405020304" pitchFamily="18" charset="0"/>
                      </a:rPr>
                      <m:t>x</m:t>
                    </m:r>
                    <m:r>
                      <m:rPr>
                        <m:nor/>
                      </m:rPr>
                      <a:rPr lang="en-US" sz="2800" i="1">
                        <a:latin typeface="Times New Roman" panose="02020603050405020304" pitchFamily="18" charset="0"/>
                        <a:cs typeface="Times New Roman" panose="02020603050405020304" pitchFamily="18" charset="0"/>
                      </a:rPr>
                      <m:t> </m:t>
                    </m:r>
                  </m:oMath>
                </a14:m>
                <a:r>
                  <a:rPr lang="en-US" sz="2800">
                    <a:latin typeface="Times New Roman" panose="02020603050405020304" pitchFamily="18" charset="0"/>
                    <a:cs typeface="Times New Roman" panose="02020603050405020304" pitchFamily="18" charset="0"/>
                    <a:sym typeface="Symbol" panose="05050102010706020507" pitchFamily="18" charset="2"/>
                  </a:rPr>
                  <a:t> 21 440 000</a:t>
                </a:r>
              </a:p>
              <a:p>
                <a:pPr algn="just"/>
                <a:r>
                  <a:rPr lang="en-US" sz="2800">
                    <a:latin typeface="Times New Roman" panose="02020603050405020304" pitchFamily="18" charset="0"/>
                    <a:cs typeface="Times New Roman" panose="02020603050405020304" pitchFamily="18" charset="0"/>
                    <a:sym typeface="Symbol" panose="05050102010706020507" pitchFamily="18" charset="2"/>
                  </a:rPr>
                  <a:t>Giải bất phương trình trên:</a:t>
                </a:r>
              </a:p>
              <a:p>
                <a:pPr algn="just"/>
                <a14:m>
                  <m:oMath xmlns:m="http://schemas.openxmlformats.org/officeDocument/2006/math">
                    <m:f>
                      <m:fPr>
                        <m:ctrlPr>
                          <a:rPr lang="en-US" sz="2800" i="1">
                            <a:latin typeface="Cambria Math" panose="02040503050406030204" pitchFamily="18" charset="0"/>
                            <a:cs typeface="Times New Roman" panose="02020603050405020304" pitchFamily="18" charset="0"/>
                          </a:rPr>
                        </m:ctrlPr>
                      </m:fPr>
                      <m:num>
                        <m:r>
                          <m:rPr>
                            <m:nor/>
                          </m:rPr>
                          <a:rPr lang="en-US" sz="2800">
                            <a:latin typeface="Times New Roman" panose="02020603050405020304" pitchFamily="18" charset="0"/>
                            <a:cs typeface="Times New Roman" panose="02020603050405020304" pitchFamily="18" charset="0"/>
                          </a:rPr>
                          <m:t>134</m:t>
                        </m:r>
                      </m:num>
                      <m:den>
                        <m:r>
                          <m:rPr>
                            <m:nor/>
                          </m:rPr>
                          <a:rPr lang="en-US" sz="2800">
                            <a:latin typeface="Times New Roman" panose="02020603050405020304" pitchFamily="18" charset="0"/>
                            <a:cs typeface="Times New Roman" panose="02020603050405020304" pitchFamily="18" charset="0"/>
                          </a:rPr>
                          <m:t>125</m:t>
                        </m:r>
                      </m:den>
                    </m:f>
                    <m:r>
                      <m:rPr>
                        <m:nor/>
                      </m:rPr>
                      <a:rPr lang="en-US" sz="2800" i="1">
                        <a:latin typeface="Times New Roman" panose="02020603050405020304" pitchFamily="18" charset="0"/>
                        <a:cs typeface="Times New Roman" panose="02020603050405020304" pitchFamily="18" charset="0"/>
                      </a:rPr>
                      <m:t>x</m:t>
                    </m:r>
                    <m:r>
                      <m:rPr>
                        <m:nor/>
                      </m:rPr>
                      <a:rPr lang="en-US" sz="2800" i="1">
                        <a:latin typeface="Times New Roman" panose="02020603050405020304" pitchFamily="18" charset="0"/>
                        <a:cs typeface="Times New Roman" panose="02020603050405020304" pitchFamily="18" charset="0"/>
                      </a:rPr>
                      <m:t> </m:t>
                    </m:r>
                  </m:oMath>
                </a14:m>
                <a:r>
                  <a:rPr lang="en-US" sz="2800">
                    <a:latin typeface="Times New Roman" panose="02020603050405020304" pitchFamily="18" charset="0"/>
                    <a:cs typeface="Times New Roman" panose="02020603050405020304" pitchFamily="18" charset="0"/>
                    <a:sym typeface="Symbol" panose="05050102010706020507" pitchFamily="18" charset="2"/>
                  </a:rPr>
                  <a:t> 21 440 000</a:t>
                </a:r>
              </a:p>
              <a:p>
                <a:pPr algn="just"/>
                <a:r>
                  <a:rPr lang="en-US" sz="2800" i="1">
                    <a:latin typeface="Times New Roman" panose="02020603050405020304" pitchFamily="18" charset="0"/>
                    <a:cs typeface="Times New Roman" panose="02020603050405020304" pitchFamily="18" charset="0"/>
                    <a:sym typeface="Symbol" panose="05050102010706020507" pitchFamily="18" charset="2"/>
                  </a:rPr>
                  <a:t>      x</a:t>
                </a:r>
                <a:r>
                  <a:rPr lang="en-US" sz="2800">
                    <a:latin typeface="Times New Roman" panose="02020603050405020304" pitchFamily="18" charset="0"/>
                    <a:cs typeface="Times New Roman" panose="02020603050405020304" pitchFamily="18" charset="0"/>
                    <a:sym typeface="Symbol" panose="05050102010706020507" pitchFamily="18" charset="2"/>
                  </a:rPr>
                  <a:t>  21 440 000</a:t>
                </a:r>
                <a14:m>
                  <m:oMath xmlns:m="http://schemas.openxmlformats.org/officeDocument/2006/math">
                    <m:r>
                      <a:rPr lang="en-US" sz="2800" i="1" smtClean="0">
                        <a:latin typeface="Cambria Math" panose="02040503050406030204" pitchFamily="18" charset="0"/>
                        <a:ea typeface="Cambria Math" panose="02040503050406030204" pitchFamily="18" charset="0"/>
                        <a:cs typeface="Times New Roman" panose="02020603050405020304" pitchFamily="18" charset="0"/>
                        <a:sym typeface="Symbol" panose="05050102010706020507" pitchFamily="18" charset="2"/>
                      </a:rPr>
                      <m:t>∙</m:t>
                    </m:r>
                    <m:f>
                      <m:fPr>
                        <m:ctrlPr>
                          <a:rPr lang="en-US" sz="2800" i="1" smtClean="0">
                            <a:latin typeface="Cambria Math" panose="02040503050406030204" pitchFamily="18" charset="0"/>
                            <a:ea typeface="Cambria Math" panose="02040503050406030204" pitchFamily="18" charset="0"/>
                            <a:cs typeface="Times New Roman" panose="02020603050405020304" pitchFamily="18" charset="0"/>
                            <a:sym typeface="Symbol" panose="05050102010706020507" pitchFamily="18" charset="2"/>
                          </a:rPr>
                        </m:ctrlPr>
                      </m:fPr>
                      <m:num>
                        <m:r>
                          <m:rPr>
                            <m:nor/>
                          </m:rPr>
                          <a:rPr lang="en-US" sz="2800" b="0" i="0" smtClean="0">
                            <a:latin typeface="Times New Roman" panose="02020603050405020304" pitchFamily="18" charset="0"/>
                            <a:ea typeface="Cambria Math" panose="02040503050406030204" pitchFamily="18" charset="0"/>
                            <a:cs typeface="Times New Roman" panose="02020603050405020304" pitchFamily="18" charset="0"/>
                            <a:sym typeface="Symbol" panose="05050102010706020507" pitchFamily="18" charset="2"/>
                          </a:rPr>
                          <m:t>125</m:t>
                        </m:r>
                      </m:num>
                      <m:den>
                        <m:r>
                          <m:rPr>
                            <m:nor/>
                          </m:rPr>
                          <a:rPr lang="en-US" sz="2800" b="0" i="0" smtClean="0">
                            <a:latin typeface="Times New Roman" panose="02020603050405020304" pitchFamily="18" charset="0"/>
                            <a:ea typeface="Cambria Math" panose="02040503050406030204" pitchFamily="18" charset="0"/>
                            <a:cs typeface="Times New Roman" panose="02020603050405020304" pitchFamily="18" charset="0"/>
                            <a:sym typeface="Symbol" panose="05050102010706020507" pitchFamily="18" charset="2"/>
                          </a:rPr>
                          <m:t>134</m:t>
                        </m:r>
                      </m:den>
                    </m:f>
                  </m:oMath>
                </a14:m>
                <a:endParaRPr lang="en-US" sz="2800">
                  <a:latin typeface="Times New Roman" panose="02020603050405020304" pitchFamily="18" charset="0"/>
                  <a:cs typeface="Times New Roman" panose="02020603050405020304" pitchFamily="18" charset="0"/>
                </a:endParaRPr>
              </a:p>
              <a:p>
                <a:pPr algn="just"/>
                <a:r>
                  <a:rPr lang="en-US" sz="2800" i="1">
                    <a:latin typeface="Times New Roman" panose="02020603050405020304" pitchFamily="18" charset="0"/>
                    <a:cs typeface="Times New Roman" panose="02020603050405020304" pitchFamily="18" charset="0"/>
                  </a:rPr>
                  <a:t>      x</a:t>
                </a:r>
                <a:r>
                  <a:rPr lang="en-US" sz="280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sym typeface="Symbol" panose="05050102010706020507" pitchFamily="18" charset="2"/>
                  </a:rPr>
                  <a:t> 20 000 000</a:t>
                </a:r>
              </a:p>
              <a:p>
                <a:pPr algn="just"/>
                <a:r>
                  <a:rPr lang="en-US" sz="2800">
                    <a:latin typeface="Times New Roman" panose="02020603050405020304" pitchFamily="18" charset="0"/>
                    <a:cs typeface="Times New Roman" panose="02020603050405020304" pitchFamily="18" charset="0"/>
                    <a:sym typeface="Symbol" panose="05050102010706020507" pitchFamily="18" charset="2"/>
                  </a:rPr>
                  <a:t>Vậy bác Ngọc phải gửi số tiền tiết kiệm ít nhất là 20 triệu đồng để đạt được dự định</a:t>
                </a:r>
                <a:endParaRPr lang="en-US" sz="2800">
                  <a:latin typeface="Times New Roman" panose="02020603050405020304" pitchFamily="18"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685525" y="548640"/>
                <a:ext cx="10863072" cy="5916168"/>
              </a:xfrm>
              <a:prstGeom prst="rect">
                <a:avLst/>
              </a:prstGeom>
              <a:blipFill>
                <a:blip r:embed="rId2"/>
                <a:stretch>
                  <a:fillRect l="-1065" r="-1121"/>
                </a:stretch>
              </a:blipFill>
              <a:ln>
                <a:solidFill>
                  <a:schemeClr val="accent6">
                    <a:lumMod val="75000"/>
                  </a:schemeClr>
                </a:solidFill>
              </a:ln>
            </p:spPr>
            <p:txBody>
              <a:bodyPr/>
              <a:lstStyle/>
              <a:p>
                <a:r>
                  <a:rPr lang="en-US">
                    <a:noFill/>
                  </a:rPr>
                  <a:t> </a:t>
                </a:r>
              </a:p>
            </p:txBody>
          </p:sp>
        </mc:Fallback>
      </mc:AlternateContent>
    </p:spTree>
    <p:extLst>
      <p:ext uri="{BB962C8B-B14F-4D97-AF65-F5344CB8AC3E}">
        <p14:creationId xmlns:p14="http://schemas.microsoft.com/office/powerpoint/2010/main" val="155491456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wipe(down)">
                                      <p:cBhvr>
                                        <p:cTn id="25" dur="500"/>
                                        <p:tgtEl>
                                          <p:spTgt spid="5">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wipe(down)">
                                      <p:cBhvr>
                                        <p:cTn id="30" dur="500"/>
                                        <p:tgtEl>
                                          <p:spTgt spid="5">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Effect transition="in" filter="wipe(down)">
                                      <p:cBhvr>
                                        <p:cTn id="35" dur="500"/>
                                        <p:tgtEl>
                                          <p:spTgt spid="5">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5">
                                            <p:txEl>
                                              <p:pRg st="7" end="7"/>
                                            </p:txEl>
                                          </p:spTgt>
                                        </p:tgtEl>
                                        <p:attrNameLst>
                                          <p:attrName>style.visibility</p:attrName>
                                        </p:attrNameLst>
                                      </p:cBhvr>
                                      <p:to>
                                        <p:strVal val="visible"/>
                                      </p:to>
                                    </p:set>
                                    <p:animEffect transition="in" filter="wipe(down)">
                                      <p:cBhvr>
                                        <p:cTn id="40"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pic>
        <p:nvPicPr>
          <p:cNvPr id="5" name="Câu 5 (mp3cut (mp3cut.net)">
            <a:hlinkClick r:id="" action="ppaction://media"/>
            <a:extLst>
              <a:ext uri="{FF2B5EF4-FFF2-40B4-BE49-F238E27FC236}">
                <a16:creationId xmlns:a16="http://schemas.microsoft.com/office/drawing/2014/main" id="{216F9A52-2385-4777-ACFF-9FDAE85276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7593" y="-485823"/>
            <a:ext cx="406400" cy="406400"/>
          </a:xfrm>
          <a:prstGeom prst="rect">
            <a:avLst/>
          </a:prstGeom>
        </p:spPr>
      </p:pic>
      <p:pic>
        <p:nvPicPr>
          <p:cNvPr id="4" name="Picture 9">
            <a:extLst>
              <a:ext uri="{FF2B5EF4-FFF2-40B4-BE49-F238E27FC236}">
                <a16:creationId xmlns:a16="http://schemas.microsoft.com/office/drawing/2014/main" id="{7EC3373F-67BE-4B9F-BFD2-E30AAF66D24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5374012"/>
            <a:ext cx="1857889" cy="1483988"/>
          </a:xfrm>
          <a:prstGeom prst="rect">
            <a:avLst/>
          </a:prstGeom>
        </p:spPr>
      </p:pic>
      <p:sp>
        <p:nvSpPr>
          <p:cNvPr id="10" name="Rectangle 2">
            <a:extLst>
              <a:ext uri="{FF2B5EF4-FFF2-40B4-BE49-F238E27FC236}">
                <a16:creationId xmlns:a16="http://schemas.microsoft.com/office/drawing/2014/main" id="{093DF1E6-8B0B-4336-8685-202F8D521762}"/>
              </a:ext>
            </a:extLst>
          </p:cNvPr>
          <p:cNvSpPr>
            <a:spLocks noChangeArrowheads="1"/>
          </p:cNvSpPr>
          <p:nvPr/>
        </p:nvSpPr>
        <p:spPr bwMode="auto">
          <a:xfrm>
            <a:off x="9593451" y="123986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Rounded Corners 19">
            <a:extLst>
              <a:ext uri="{FF2B5EF4-FFF2-40B4-BE49-F238E27FC236}">
                <a16:creationId xmlns:a16="http://schemas.microsoft.com/office/drawing/2014/main" id="{FF32839C-EF0C-4A01-9562-0DBCAA9D3F0F}"/>
              </a:ext>
            </a:extLst>
          </p:cNvPr>
          <p:cNvSpPr/>
          <p:nvPr/>
        </p:nvSpPr>
        <p:spPr>
          <a:xfrm>
            <a:off x="631774" y="1557365"/>
            <a:ext cx="10817564" cy="2876090"/>
          </a:xfrm>
          <a:prstGeom prst="roundRect">
            <a:avLst/>
          </a:prstGeom>
          <a:noFill/>
          <a:ln w="44450">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a:solidFill>
                  <a:schemeClr val="bg1"/>
                </a:solidFill>
                <a:latin typeface="Times New Roman" panose="02020603050405020304" pitchFamily="18" charset="0"/>
                <a:cs typeface="Times New Roman" panose="02020603050405020304" pitchFamily="18" charset="0"/>
              </a:rPr>
              <a:t>Ví dụ 8: </a:t>
            </a:r>
            <a:r>
              <a:rPr lang="en-US" sz="3200">
                <a:solidFill>
                  <a:schemeClr val="bg1"/>
                </a:solidFill>
                <a:latin typeface="Times New Roman" panose="02020603050405020304" pitchFamily="18" charset="0"/>
                <a:cs typeface="Times New Roman" panose="02020603050405020304" pitchFamily="18" charset="0"/>
              </a:rPr>
              <a:t>Tổng chi phí của một doanh nghiệp sản xuất áo sơ mi là 410 triệu đồng/tháng. Giá bán của mỗi chiếc áo sơ mi là 350 nghìn đồng. Hỏi trung bình mỗi tháng doanh nghiệp phải bán được ít nhất bao nhiêu chiếc áo sơ mi để thu được lợi nhuận ít nhất là 1,38 tỉ đồng sau 1 năm?</a:t>
            </a:r>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6070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5"/>
                </p:tgtEl>
              </p:cMediaNode>
            </p:audio>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Right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B440857-9A9A-6A73-CE01-A9E8CE526128}"/>
              </a:ext>
            </a:extLst>
          </p:cNvPr>
          <p:cNvSpPr/>
          <p:nvPr/>
        </p:nvSpPr>
        <p:spPr>
          <a:xfrm>
            <a:off x="0" y="-2944"/>
            <a:ext cx="6983896" cy="1328161"/>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E670476-04F5-DB38-B92C-8792AE5F5402}"/>
              </a:ext>
            </a:extLst>
          </p:cNvPr>
          <p:cNvSpPr>
            <a:spLocks noGrp="1"/>
          </p:cNvSpPr>
          <p:nvPr>
            <p:ph type="title"/>
          </p:nvPr>
        </p:nvSpPr>
        <p:spPr>
          <a:xfrm>
            <a:off x="0" y="347864"/>
            <a:ext cx="7251518" cy="682628"/>
          </a:xfrm>
        </p:spPr>
        <p:txBody>
          <a:bodyPr>
            <a:normAutofit fontScale="90000"/>
          </a:bodyPr>
          <a:lstStyle/>
          <a:p>
            <a:r>
              <a:rPr lang="en-US" sz="3200" b="1">
                <a:solidFill>
                  <a:schemeClr val="bg1"/>
                </a:solidFill>
                <a:latin typeface="Times New Roman" panose="02020603050405020304" pitchFamily="18" charset="0"/>
                <a:cs typeface="Times New Roman" panose="02020603050405020304" pitchFamily="18" charset="0"/>
              </a:rPr>
              <a:t>A. THIẾT BỊ DẠY HỌC VÀ HỌC LIỆU</a:t>
            </a:r>
            <a:endParaRPr lang="en-US" sz="3200">
              <a:solidFill>
                <a:schemeClr val="bg1"/>
              </a:solidFill>
            </a:endParaRPr>
          </a:p>
        </p:txBody>
      </p:sp>
      <p:pic>
        <p:nvPicPr>
          <p:cNvPr id="2" name="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7C5EA06-D3C5-257D-FAB5-9536D91038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631394">
            <a:off x="9457824" y="4180129"/>
            <a:ext cx="2467085" cy="2467085"/>
          </a:xfrm>
          <a:prstGeom prst="rect">
            <a:avLst/>
          </a:prstGeom>
        </p:spPr>
      </p:pic>
      <p:pic>
        <p:nvPicPr>
          <p:cNvPr id="4" name="Graphic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F7FC0EEA-0BB4-9F6A-1A6F-54A569910A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889495">
            <a:off x="9776938" y="4861058"/>
            <a:ext cx="1216038" cy="1216038"/>
          </a:xfrm>
          <a:prstGeom prst="rect">
            <a:avLst/>
          </a:prstGeom>
        </p:spPr>
      </p:pic>
      <p:pic>
        <p:nvPicPr>
          <p:cNvPr id="7" name="Graphic 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862ADEC-53B0-8B37-6FAC-3934C543AB7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520790">
            <a:off x="10379901" y="5120511"/>
            <a:ext cx="1149613" cy="1149613"/>
          </a:xfrm>
          <a:prstGeom prst="rect">
            <a:avLst/>
          </a:prstGeom>
        </p:spPr>
      </p:pic>
      <p:sp>
        <p:nvSpPr>
          <p:cNvPr id="8" name="TextBox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43312CC-1724-FCEB-A75C-03F3B22467B2}"/>
              </a:ext>
            </a:extLst>
          </p:cNvPr>
          <p:cNvSpPr txBox="1"/>
          <p:nvPr/>
        </p:nvSpPr>
        <p:spPr>
          <a:xfrm>
            <a:off x="537961" y="1544891"/>
            <a:ext cx="10045685" cy="361637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3200" b="1">
                <a:solidFill>
                  <a:schemeClr val="bg1"/>
                </a:solidFill>
                <a:latin typeface="Times New Roman" panose="02020603050405020304" pitchFamily="18" charset="0"/>
                <a:cs typeface="Times New Roman" panose="02020603050405020304" pitchFamily="18" charset="0"/>
              </a:rPr>
              <a:t>GIÁO VIÊN: </a:t>
            </a:r>
          </a:p>
          <a:p>
            <a:r>
              <a:rPr lang="en-US" sz="3200" b="1">
                <a:solidFill>
                  <a:schemeClr val="bg1"/>
                </a:solidFill>
                <a:latin typeface="Times New Roman" panose="02020603050405020304" pitchFamily="18" charset="0"/>
                <a:cs typeface="Times New Roman" panose="02020603050405020304" pitchFamily="18" charset="0"/>
              </a:rPr>
              <a:t>   -</a:t>
            </a:r>
            <a:r>
              <a:rPr lang="en-US" sz="3200">
                <a:solidFill>
                  <a:schemeClr val="bg1"/>
                </a:solidFill>
                <a:latin typeface="Times New Roman" panose="02020603050405020304" pitchFamily="18" charset="0"/>
                <a:cs typeface="Times New Roman" panose="02020603050405020304" pitchFamily="18" charset="0"/>
              </a:rPr>
              <a:t> Bài soạn, SGK, SBT.</a:t>
            </a:r>
          </a:p>
          <a:p>
            <a:r>
              <a:rPr lang="en-US" sz="3200">
                <a:solidFill>
                  <a:schemeClr val="bg1"/>
                </a:solidFill>
                <a:latin typeface="Times New Roman" panose="02020603050405020304" pitchFamily="18" charset="0"/>
                <a:cs typeface="Times New Roman" panose="02020603050405020304" pitchFamily="18" charset="0"/>
              </a:rPr>
              <a:t>   - Thước thẳng, bảng phụ. </a:t>
            </a:r>
          </a:p>
          <a:p>
            <a:pPr marL="285750" indent="-285750">
              <a:lnSpc>
                <a:spcPct val="150000"/>
              </a:lnSpc>
              <a:spcBef>
                <a:spcPts val="600"/>
              </a:spcBef>
              <a:buFont typeface="Arial" panose="020B0604020202020204" pitchFamily="34" charset="0"/>
              <a:buChar char="•"/>
            </a:pPr>
            <a:r>
              <a:rPr lang="en-US" sz="3200" b="1">
                <a:solidFill>
                  <a:schemeClr val="bg1"/>
                </a:solidFill>
                <a:latin typeface="Times New Roman" panose="02020603050405020304" pitchFamily="18" charset="0"/>
                <a:cs typeface="Times New Roman" panose="02020603050405020304" pitchFamily="18" charset="0"/>
              </a:rPr>
              <a:t>HỌC SINH</a:t>
            </a:r>
          </a:p>
          <a:p>
            <a:r>
              <a:rPr lang="en-US" sz="3200">
                <a:solidFill>
                  <a:schemeClr val="bg1"/>
                </a:solidFill>
                <a:latin typeface="Times New Roman" panose="02020603050405020304" pitchFamily="18" charset="0"/>
                <a:cs typeface="Times New Roman" panose="02020603050405020304" pitchFamily="18" charset="0"/>
              </a:rPr>
              <a:t>   - SGK, SBT, vở ghi, bút.</a:t>
            </a:r>
          </a:p>
          <a:p>
            <a:r>
              <a:rPr lang="en-US" sz="3200">
                <a:solidFill>
                  <a:schemeClr val="bg1"/>
                </a:solidFill>
                <a:latin typeface="Times New Roman" panose="02020603050405020304" pitchFamily="18" charset="0"/>
                <a:cs typeface="Times New Roman" panose="02020603050405020304" pitchFamily="18" charset="0"/>
              </a:rPr>
              <a:t>   - Thước thẳng, bảng nhóm</a:t>
            </a:r>
            <a:r>
              <a:rPr lang="en-US" sz="280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2135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3D6166-E416-012A-9DE5-71FAFBC150D6}"/>
              </a:ext>
            </a:extLst>
          </p:cNvPr>
          <p:cNvPicPr>
            <a:picLocks noChangeAspect="1"/>
          </p:cNvPicPr>
          <p:nvPr/>
        </p:nvPicPr>
        <p:blipFill>
          <a:blip r:embed="rId2"/>
          <a:stretch>
            <a:fillRect/>
          </a:stretch>
        </p:blipFill>
        <p:spPr>
          <a:xfrm>
            <a:off x="9791292" y="2810054"/>
            <a:ext cx="2244528" cy="3128262"/>
          </a:xfrm>
          <a:prstGeom prst="rect">
            <a:avLst/>
          </a:prstGeom>
          <a:ln>
            <a:noFill/>
          </a:ln>
        </p:spPr>
      </p:pic>
      <p:pic>
        <p:nvPicPr>
          <p:cNvPr id="5" name="Picture 4" descr="OPL20U25GSXzBJYl68kk8uQGfFKzs7yb1M4KJWUiLk6ZEvGF+qCIPSnY57AbBFCvTWID 13 2022 KNTT STT 25+K4lPs7H94VUqPe2XwIsfPRnrXQE//QTEXxb8/8N4CNc6FpgZahzpTjFhMzSA7T/nHJa11DE8Ng2TP3iAmRczFlmslSuUNOgUeb6yRvs0=">
            <a:extLst>
              <a:ext uri="{FF2B5EF4-FFF2-40B4-BE49-F238E27FC236}">
                <a16:creationId xmlns:a16="http://schemas.microsoft.com/office/drawing/2014/main" id="{24838DEA-E6FE-AF16-23D0-443FA7C8326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72896" y="527970"/>
            <a:ext cx="8784336" cy="52685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descr="OPL20U25GSXzBJYl68kk8uQGfFKzs7yb1M4KJWUiLk6ZEvGF+qCIPSnY57AbBFCvTWID 13 2022 KNTT STT 25+K4lPs7H94VUqPe2XwIsfPRnrXQE//QTEXxb8/8N4CNc6FpgZahzpTjFhMzSA7T/nHJa11DE8Ng2TP3iAmRczFlmslSuUNOgUeb6yRvs0=">
            <a:extLst>
              <a:ext uri="{FF2B5EF4-FFF2-40B4-BE49-F238E27FC236}">
                <a16:creationId xmlns:a16="http://schemas.microsoft.com/office/drawing/2014/main" id="{4A624985-BE08-8440-F851-C7C80BBAD756}"/>
              </a:ext>
            </a:extLst>
          </p:cNvPr>
          <p:cNvSpPr txBox="1"/>
          <p:nvPr/>
        </p:nvSpPr>
        <p:spPr>
          <a:xfrm>
            <a:off x="1900141" y="1539246"/>
            <a:ext cx="6855525" cy="3108543"/>
          </a:xfrm>
          <a:prstGeom prst="rect">
            <a:avLst/>
          </a:prstGeom>
          <a:noFill/>
        </p:spPr>
        <p:txBody>
          <a:bodyPr wrap="square" rtlCol="0">
            <a:spAutoFit/>
          </a:bodyPr>
          <a:lstStyle/>
          <a:p>
            <a:pPr algn="just"/>
            <a:endParaRPr lang="en-US" sz="2800" b="1" dirty="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Ø"/>
            </a:pP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Tiến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04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a:p>
            <a:pPr marL="457200" indent="-457200" algn="just">
              <a:buFont typeface="Wingdings" panose="05000000000000000000" pitchFamily="2" charset="2"/>
              <a:buChar char="Ø"/>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 nhóm thực hiện nhiệm vụ </a:t>
            </a:r>
            <a: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theo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“Khăn </a:t>
            </a:r>
            <a:r>
              <a:rPr lang="en-US" sz="280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bàn”.</a:t>
            </a:r>
            <a:endParaRPr lang="en-US" sz="2800" dirty="0">
              <a:solidFill>
                <a:schemeClr val="bg1"/>
              </a:solidFill>
              <a:effectLst/>
              <a:latin typeface="Times New Roman" panose="02020603050405020304" pitchFamily="18" charset="0"/>
              <a:ea typeface="Times New Roman" panose="02020603050405020304" pitchFamily="18" charset="0"/>
            </a:endParaRPr>
          </a:p>
          <a:p>
            <a:pPr marL="457200" indent="-457200" algn="just">
              <a:buFont typeface="Wingdings" panose="05000000000000000000" pitchFamily="2" charset="2"/>
              <a:buChar char="Ø"/>
            </a:pPr>
            <a:r>
              <a:rPr lang="en-US" sz="2800" dirty="0" err="1">
                <a:solidFill>
                  <a:schemeClr val="bg1"/>
                </a:solidFill>
                <a:latin typeface="Times New Roman" panose="02020603050405020304" pitchFamily="18" charset="0"/>
                <a:cs typeface="Times New Roman" panose="02020603050405020304" pitchFamily="18" charset="0"/>
              </a:rPr>
              <a:t>Thời</a:t>
            </a:r>
            <a:r>
              <a:rPr lang="en-US" sz="2800" dirty="0">
                <a:solidFill>
                  <a:schemeClr val="bg1"/>
                </a:solidFill>
                <a:latin typeface="Times New Roman" panose="02020603050405020304" pitchFamily="18" charset="0"/>
                <a:cs typeface="Times New Roman" panose="02020603050405020304" pitchFamily="18" charset="0"/>
              </a:rPr>
              <a:t> </a:t>
            </a:r>
            <a:r>
              <a:rPr lang="en-US" sz="2800" err="1">
                <a:solidFill>
                  <a:schemeClr val="bg1"/>
                </a:solidFill>
                <a:latin typeface="Times New Roman" panose="02020603050405020304" pitchFamily="18" charset="0"/>
                <a:cs typeface="Times New Roman" panose="02020603050405020304" pitchFamily="18" charset="0"/>
              </a:rPr>
              <a:t>gian</a:t>
            </a:r>
            <a:r>
              <a:rPr lang="en-US" sz="2800">
                <a:solidFill>
                  <a:schemeClr val="bg1"/>
                </a:solidFill>
                <a:latin typeface="Times New Roman" panose="02020603050405020304" pitchFamily="18" charset="0"/>
                <a:cs typeface="Times New Roman" panose="02020603050405020304" pitchFamily="18" charset="0"/>
              </a:rPr>
              <a:t> giải ví dụ 8 </a:t>
            </a:r>
            <a:r>
              <a:rPr lang="en-US" sz="2800" err="1">
                <a:solidFill>
                  <a:schemeClr val="bg1"/>
                </a:solidFill>
                <a:latin typeface="Times New Roman" panose="02020603050405020304" pitchFamily="18" charset="0"/>
                <a:cs typeface="Times New Roman" panose="02020603050405020304" pitchFamily="18" charset="0"/>
              </a:rPr>
              <a:t>là</a:t>
            </a:r>
            <a:r>
              <a:rPr lang="en-US" sz="2800">
                <a:solidFill>
                  <a:schemeClr val="bg1"/>
                </a:solidFill>
                <a:latin typeface="Times New Roman" panose="02020603050405020304" pitchFamily="18" charset="0"/>
                <a:cs typeface="Times New Roman" panose="02020603050405020304" pitchFamily="18" charset="0"/>
              </a:rPr>
              <a:t> 5 </a:t>
            </a:r>
            <a:r>
              <a:rPr lang="en-US" sz="2800" dirty="0" err="1">
                <a:solidFill>
                  <a:schemeClr val="bg1"/>
                </a:solidFill>
                <a:latin typeface="Times New Roman" panose="02020603050405020304" pitchFamily="18" charset="0"/>
                <a:cs typeface="Times New Roman" panose="02020603050405020304" pitchFamily="18" charset="0"/>
              </a:rPr>
              <a:t>phút</a:t>
            </a:r>
            <a:r>
              <a:rPr lang="en-US" sz="2800" dirty="0">
                <a:solidFill>
                  <a:schemeClr val="bg1"/>
                </a:solidFill>
                <a:latin typeface="Times New Roman" panose="02020603050405020304" pitchFamily="18" charset="0"/>
                <a:cs typeface="Times New Roman" panose="02020603050405020304" pitchFamily="18" charset="0"/>
              </a:rPr>
              <a:t>. </a:t>
            </a:r>
          </a:p>
          <a:p>
            <a:pPr indent="512763" algn="just">
              <a:buFont typeface="Wingdings" panose="05000000000000000000" pitchFamily="2" charset="2"/>
              <a:buChar char="Ø"/>
            </a:pPr>
            <a:r>
              <a:rPr lang="en-US" sz="2800" err="1">
                <a:solidFill>
                  <a:schemeClr val="bg1"/>
                </a:solidFill>
                <a:latin typeface="Times New Roman" panose="02020603050405020304" pitchFamily="18" charset="0"/>
                <a:cs typeface="Times New Roman" panose="02020603050405020304" pitchFamily="18" charset="0"/>
              </a:rPr>
              <a:t>Hết</a:t>
            </a:r>
            <a:r>
              <a:rPr lang="en-US" sz="2800">
                <a:solidFill>
                  <a:schemeClr val="bg1"/>
                </a:solidFill>
                <a:latin typeface="Times New Roman" panose="02020603050405020304" pitchFamily="18" charset="0"/>
                <a:cs typeface="Times New Roman" panose="02020603050405020304" pitchFamily="18" charset="0"/>
              </a:rPr>
              <a:t> thời gian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nhóm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sẽ</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chuyển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bài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nhóm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theo</a:t>
            </a:r>
            <a:r>
              <a:rPr lang="en-US" sz="2800" dirty="0">
                <a:solidFill>
                  <a:schemeClr val="bg1"/>
                </a:solidFill>
                <a:latin typeface="Times New Roman" panose="02020603050405020304" pitchFamily="18" charset="0"/>
                <a:cs typeface="Times New Roman" panose="02020603050405020304" pitchFamily="18" charset="0"/>
              </a:rPr>
              <a:t> </a:t>
            </a:r>
            <a:r>
              <a:rPr lang="en-US" sz="2800" err="1">
                <a:solidFill>
                  <a:schemeClr val="bg1"/>
                </a:solidFill>
                <a:latin typeface="Times New Roman" panose="02020603050405020304" pitchFamily="18" charset="0"/>
                <a:cs typeface="Times New Roman" panose="02020603050405020304" pitchFamily="18" charset="0"/>
              </a:rPr>
              <a:t>sơ</a:t>
            </a:r>
            <a:r>
              <a:rPr lang="en-US" sz="2800">
                <a:solidFill>
                  <a:schemeClr val="bg1"/>
                </a:solidFill>
                <a:latin typeface="Times New Roman" panose="02020603050405020304" pitchFamily="18" charset="0"/>
                <a:cs typeface="Times New Roman" panose="02020603050405020304" pitchFamily="18" charset="0"/>
              </a:rPr>
              <a:t> đồ</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7" name="TextBox 6" descr="OPL20U25GSXzBJYl68kk8uQGfFKzs7yb1M4KJWUiLk6ZEvGF+qCIPSnY57AbBFCvTWID 13 2022 KNTT STT 25+K4lPs7H94VUqPe2XwIsfPRnrXQE//QTEXxb8/8N4CNc6FpgZahzpTjFhMzSA7T/nHJa11DE8Ng2TP3iAmRczFlmslSuUNOgUeb6yRvs0=">
            <a:extLst>
              <a:ext uri="{FF2B5EF4-FFF2-40B4-BE49-F238E27FC236}">
                <a16:creationId xmlns:a16="http://schemas.microsoft.com/office/drawing/2014/main" id="{F9DB3D11-F197-4ABC-27BF-25328EFCE419}"/>
              </a:ext>
            </a:extLst>
          </p:cNvPr>
          <p:cNvSpPr txBox="1"/>
          <p:nvPr/>
        </p:nvSpPr>
        <p:spPr>
          <a:xfrm>
            <a:off x="4292712" y="741221"/>
            <a:ext cx="2900132" cy="584775"/>
          </a:xfrm>
          <a:prstGeom prst="rect">
            <a:avLst/>
          </a:prstGeom>
          <a:noFill/>
        </p:spPr>
        <p:txBody>
          <a:bodyPr wrap="square" rtlCol="0">
            <a:spAutoFit/>
          </a:bodyPr>
          <a:lstStyle/>
          <a:p>
            <a:r>
              <a:rPr lang="en-US" sz="3200" b="1">
                <a:solidFill>
                  <a:srgbClr val="FFFF00"/>
                </a:solidFill>
                <a:latin typeface="Times New Roman" panose="02020603050405020304" pitchFamily="18" charset="0"/>
                <a:cs typeface="Times New Roman" panose="02020603050405020304" pitchFamily="18" charset="0"/>
              </a:rPr>
              <a:t>NHIỆM VỤ</a:t>
            </a:r>
            <a:endParaRPr lang="en-US" sz="32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559708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hlinkClick r:id="rId4"/>
            <a:extLst>
              <a:ext uri="{FF2B5EF4-FFF2-40B4-BE49-F238E27FC236}">
                <a16:creationId xmlns:a16="http://schemas.microsoft.com/office/drawing/2014/main" id="{14EE7C9E-5946-A235-9D5E-FD23F14ED539}"/>
              </a:ext>
            </a:extLst>
          </p:cNvPr>
          <p:cNvPicPr>
            <a:picLocks noChangeAspect="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624344" y="468181"/>
            <a:ext cx="10230080" cy="5007172"/>
          </a:xfrm>
          <a:prstGeom prst="rect">
            <a:avLst/>
          </a:prstGeom>
          <a:noFill/>
        </p:spPr>
      </p:pic>
      <p:pic>
        <p:nvPicPr>
          <p:cNvPr id="5" name="Picture 4">
            <a:extLst>
              <a:ext uri="{FF2B5EF4-FFF2-40B4-BE49-F238E27FC236}">
                <a16:creationId xmlns:a16="http://schemas.microsoft.com/office/drawing/2014/main" id="{663D6166-E416-012A-9DE5-71FAFBC150D6}"/>
              </a:ext>
            </a:extLst>
          </p:cNvPr>
          <p:cNvPicPr>
            <a:picLocks noChangeAspect="1"/>
          </p:cNvPicPr>
          <p:nvPr/>
        </p:nvPicPr>
        <p:blipFill>
          <a:blip r:embed="rId7"/>
          <a:stretch>
            <a:fillRect/>
          </a:stretch>
        </p:blipFill>
        <p:spPr>
          <a:xfrm>
            <a:off x="9947472" y="3729738"/>
            <a:ext cx="2244528" cy="3128262"/>
          </a:xfrm>
          <a:prstGeom prst="rect">
            <a:avLst/>
          </a:prstGeom>
          <a:ln>
            <a:noFill/>
          </a:ln>
        </p:spPr>
      </p:pic>
      <p:pic>
        <p:nvPicPr>
          <p:cNvPr id="6" name="5 Minute Timer - Different Mus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462272" y="5544068"/>
            <a:ext cx="2213718" cy="1245216"/>
          </a:xfrm>
          <a:prstGeom prst="rect">
            <a:avLst/>
          </a:prstGeom>
        </p:spPr>
      </p:pic>
    </p:spTree>
    <p:extLst>
      <p:ext uri="{BB962C8B-B14F-4D97-AF65-F5344CB8AC3E}">
        <p14:creationId xmlns:p14="http://schemas.microsoft.com/office/powerpoint/2010/main" val="185788235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descr="OPL20U25GSXzBJYl68kk8uQGfFKzs7yb1M4KJWUiLk6ZEvGF+qCIPSnY57AbBFCvTWID 13 2022 KNTT STT 25+K4lPs7H94VUqPe2XwIsfPRnrXQE//QTEXxb8/8N4CNc6FpgZahzpTjFhMzSA7T/nHJa11DE8Ng2TP3iAmRczFlmslSuUNOgUeb6yRvs0=">
            <a:extLst>
              <a:ext uri="{FF2B5EF4-FFF2-40B4-BE49-F238E27FC236}">
                <a16:creationId xmlns:a16="http://schemas.microsoft.com/office/drawing/2014/main" id="{94427D02-A855-2CB8-9D8D-3C8CD5482CED}"/>
              </a:ext>
            </a:extLst>
          </p:cNvPr>
          <p:cNvSpPr/>
          <p:nvPr/>
        </p:nvSpPr>
        <p:spPr>
          <a:xfrm>
            <a:off x="767321" y="953642"/>
            <a:ext cx="4286272" cy="1617078"/>
          </a:xfrm>
          <a:prstGeom prst="rect">
            <a:avLst/>
          </a:prstGeom>
        </p:spPr>
        <p:txBody>
          <a:bodyPr vert="horz" lIns="91440" tIns="45720" rIns="91440" bIns="45720" rtlCol="0" anchor="b">
            <a:normAutofit/>
          </a:bodyPr>
          <a:lstStyle/>
          <a:p>
            <a:pPr marL="0" marR="0" lvl="0" indent="0" algn="ctr" fontAlgn="auto">
              <a:lnSpc>
                <a:spcPct val="90000"/>
              </a:lnSpc>
              <a:spcBef>
                <a:spcPct val="0"/>
              </a:spcBef>
              <a:spcAft>
                <a:spcPts val="600"/>
              </a:spcAft>
              <a:buClrTx/>
              <a:buSzTx/>
              <a:tabLst/>
              <a:defRPr/>
            </a:pPr>
            <a:r>
              <a:rPr kumimoji="0" lang="en-US" sz="4400" b="1" i="0" u="none" strike="noStrike" kern="1200" cap="none" spc="0" normalizeH="0" baseline="0" noProof="0">
                <a:ln w="12700">
                  <a:solidFill>
                    <a:srgbClr val="4472C4"/>
                  </a:solidFill>
                  <a:prstDash val="solid"/>
                </a:ln>
                <a:solidFill>
                  <a:schemeClr val="bg1"/>
                </a:solidFill>
                <a:effectLst>
                  <a:outerShdw dist="38100" dir="2640000" algn="bl" rotWithShape="0">
                    <a:srgbClr val="4472C4"/>
                  </a:outerShdw>
                </a:effectLst>
                <a:uLnTx/>
                <a:uFillTx/>
                <a:latin typeface="Times New Roman" panose="02020603050405020304" pitchFamily="18" charset="0"/>
                <a:ea typeface="+mj-ea"/>
                <a:cs typeface="Times New Roman" panose="02020603050405020304" pitchFamily="18" charset="0"/>
              </a:rPr>
              <a:t>Hình thức chuyển bài làm </a:t>
            </a:r>
          </a:p>
        </p:txBody>
      </p:sp>
      <p:pic>
        <p:nvPicPr>
          <p:cNvPr id="2" name="Picture 1">
            <a:extLst>
              <a:ext uri="{FF2B5EF4-FFF2-40B4-BE49-F238E27FC236}">
                <a16:creationId xmlns:a16="http://schemas.microsoft.com/office/drawing/2014/main" id="{9E3B4F74-B40C-9A81-9D9D-824F79204264}"/>
              </a:ext>
            </a:extLst>
          </p:cNvPr>
          <p:cNvPicPr>
            <a:picLocks noChangeAspect="1"/>
          </p:cNvPicPr>
          <p:nvPr/>
        </p:nvPicPr>
        <p:blipFill>
          <a:blip r:embed="rId5"/>
          <a:stretch>
            <a:fillRect/>
          </a:stretch>
        </p:blipFill>
        <p:spPr>
          <a:xfrm>
            <a:off x="5907695" y="578738"/>
            <a:ext cx="5684760" cy="5670549"/>
          </a:xfrm>
          <a:prstGeom prst="rect">
            <a:avLst/>
          </a:prstGeom>
        </p:spPr>
      </p:pic>
      <p:pic>
        <p:nvPicPr>
          <p:cNvPr id="5" name="1 phut 30 gi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19715" y="3153408"/>
            <a:ext cx="2779776" cy="1563624"/>
          </a:xfrm>
          <a:prstGeom prst="rect">
            <a:avLst/>
          </a:prstGeom>
        </p:spPr>
      </p:pic>
    </p:spTree>
    <p:extLst>
      <p:ext uri="{BB962C8B-B14F-4D97-AF65-F5344CB8AC3E}">
        <p14:creationId xmlns:p14="http://schemas.microsoft.com/office/powerpoint/2010/main" val="20181941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pic>
        <p:nvPicPr>
          <p:cNvPr id="5" name="Câu 5 (mp3cut (mp3cut.net)">
            <a:hlinkClick r:id="" action="ppaction://media"/>
            <a:extLst>
              <a:ext uri="{FF2B5EF4-FFF2-40B4-BE49-F238E27FC236}">
                <a16:creationId xmlns:a16="http://schemas.microsoft.com/office/drawing/2014/main" id="{216F9A52-2385-4777-ACFF-9FDAE85276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7593" y="-485823"/>
            <a:ext cx="406400" cy="406400"/>
          </a:xfrm>
          <a:prstGeom prst="rect">
            <a:avLst/>
          </a:prstGeom>
        </p:spPr>
      </p:pic>
      <p:sp>
        <p:nvSpPr>
          <p:cNvPr id="10" name="Rectangle 2">
            <a:extLst>
              <a:ext uri="{FF2B5EF4-FFF2-40B4-BE49-F238E27FC236}">
                <a16:creationId xmlns:a16="http://schemas.microsoft.com/office/drawing/2014/main" id="{093DF1E6-8B0B-4336-8685-202F8D521762}"/>
              </a:ext>
            </a:extLst>
          </p:cNvPr>
          <p:cNvSpPr>
            <a:spLocks noChangeArrowheads="1"/>
          </p:cNvSpPr>
          <p:nvPr/>
        </p:nvSpPr>
        <p:spPr bwMode="auto">
          <a:xfrm>
            <a:off x="9593451" y="123986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8" name="Rectangle: Rounded Corners 19">
                <a:extLst>
                  <a:ext uri="{FF2B5EF4-FFF2-40B4-BE49-F238E27FC236}">
                    <a16:creationId xmlns:a16="http://schemas.microsoft.com/office/drawing/2014/main" id="{FF32839C-EF0C-4A01-9562-0DBCAA9D3F0F}"/>
                  </a:ext>
                </a:extLst>
              </p:cNvPr>
              <p:cNvSpPr/>
              <p:nvPr/>
            </p:nvSpPr>
            <p:spPr>
              <a:xfrm>
                <a:off x="0" y="508000"/>
                <a:ext cx="12192000" cy="5908688"/>
              </a:xfrm>
              <a:prstGeom prst="roundRect">
                <a:avLst/>
              </a:prstGeom>
              <a:noFill/>
              <a:ln w="44450">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bg1"/>
                    </a:solidFill>
                    <a:latin typeface="Times New Roman" panose="02020603050405020304" pitchFamily="18" charset="0"/>
                    <a:cs typeface="Times New Roman" panose="02020603050405020304" pitchFamily="18" charset="0"/>
                  </a:rPr>
                  <a:t>Giả sử trung bình mỗi tháng doanh nghiệp bán được</a:t>
                </a:r>
                <a:r>
                  <a:rPr lang="en-US" sz="2800" i="1">
                    <a:solidFill>
                      <a:schemeClr val="bg1"/>
                    </a:solidFill>
                    <a:latin typeface="Times New Roman" panose="02020603050405020304" pitchFamily="18" charset="0"/>
                    <a:cs typeface="Times New Roman" panose="02020603050405020304" pitchFamily="18" charset="0"/>
                  </a:rPr>
                  <a:t> x</a:t>
                </a:r>
                <a:r>
                  <a:rPr lang="en-US" sz="2800">
                    <a:solidFill>
                      <a:schemeClr val="bg1"/>
                    </a:solidFill>
                    <a:latin typeface="Times New Roman" panose="02020603050405020304" pitchFamily="18" charset="0"/>
                    <a:cs typeface="Times New Roman" panose="02020603050405020304" pitchFamily="18" charset="0"/>
                  </a:rPr>
                  <a:t> chiếc áo sơ mi </a:t>
                </a:r>
                <a14:m>
                  <m:oMath xmlns:m="http://schemas.openxmlformats.org/officeDocument/2006/math">
                    <m:d>
                      <m:dPr>
                        <m:ctrlPr>
                          <a:rPr lang="en-US" sz="2800" i="1" smtClean="0">
                            <a:solidFill>
                              <a:schemeClr val="bg1"/>
                            </a:solidFill>
                            <a:latin typeface="Cambria Math" panose="02040503050406030204" pitchFamily="18" charset="0"/>
                            <a:cs typeface="Times New Roman" panose="02020603050405020304" pitchFamily="18" charset="0"/>
                          </a:rPr>
                        </m:ctrlPr>
                      </m:dPr>
                      <m:e>
                        <m:r>
                          <m:rPr>
                            <m:nor/>
                          </m:rPr>
                          <a:rPr lang="en-US" sz="2800" b="0" i="1" smtClean="0">
                            <a:solidFill>
                              <a:schemeClr val="bg1"/>
                            </a:solidFill>
                            <a:latin typeface="Times New Roman" panose="02020603050405020304" pitchFamily="18" charset="0"/>
                            <a:cs typeface="Times New Roman" panose="02020603050405020304" pitchFamily="18" charset="0"/>
                          </a:rPr>
                          <m:t>x</m:t>
                        </m:r>
                        <m:r>
                          <m:rPr>
                            <m:nor/>
                          </m:rPr>
                          <a:rPr lang="en-US" sz="2800" b="0" i="1" smtClean="0">
                            <a:solidFill>
                              <a:schemeClr val="bg1"/>
                            </a:solidFill>
                            <a:latin typeface="Times New Roman" panose="02020603050405020304" pitchFamily="18" charset="0"/>
                            <a:cs typeface="Times New Roman" panose="02020603050405020304" pitchFamily="18" charset="0"/>
                          </a:rPr>
                          <m:t> </m:t>
                        </m:r>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sSup>
                          <m:sSupPr>
                            <m:ctrlPr>
                              <a:rPr lang="en-US" sz="2800" b="0"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ctrlPr>
                          </m:sSupPr>
                          <m:e>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N</m:t>
                            </m:r>
                          </m:e>
                          <m:sup>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m:t>
                            </m:r>
                          </m:sup>
                        </m:sSup>
                      </m:e>
                    </m:d>
                  </m:oMath>
                </a14:m>
                <a:endParaRPr lang="en-US" sz="2800" dirty="0">
                  <a:solidFill>
                    <a:schemeClr val="bg1"/>
                  </a:solidFill>
                  <a:latin typeface="Times New Roman" panose="02020603050405020304" pitchFamily="18" charset="0"/>
                  <a:cs typeface="Times New Roman" panose="02020603050405020304" pitchFamily="18" charset="0"/>
                </a:endParaRPr>
              </a:p>
              <a:p>
                <a:pPr algn="just"/>
                <a:r>
                  <a:rPr lang="en-US" sz="2800">
                    <a:solidFill>
                      <a:schemeClr val="bg1"/>
                    </a:solidFill>
                    <a:latin typeface="Times New Roman" panose="02020603050405020304" pitchFamily="18" charset="0"/>
                    <a:cs typeface="Times New Roman" panose="02020603050405020304" pitchFamily="18" charset="0"/>
                  </a:rPr>
                  <a:t>Lợi nhuận của doanh nghiệp sau 12 tháng là: </a:t>
                </a:r>
              </a:p>
              <a:p>
                <a:pPr algn="just"/>
                <a:r>
                  <a:rPr lang="en-US" sz="2800">
                    <a:solidFill>
                      <a:schemeClr val="bg1"/>
                    </a:solidFill>
                    <a:latin typeface="Times New Roman" panose="02020603050405020304" pitchFamily="18" charset="0"/>
                    <a:cs typeface="Times New Roman" panose="02020603050405020304" pitchFamily="18" charset="0"/>
                  </a:rPr>
                  <a:t>12 . (350 000</a:t>
                </a:r>
                <a:r>
                  <a:rPr lang="en-US" sz="2800" i="1">
                    <a:solidFill>
                      <a:schemeClr val="bg1"/>
                    </a:solidFill>
                    <a:latin typeface="Times New Roman" panose="02020603050405020304" pitchFamily="18" charset="0"/>
                    <a:cs typeface="Times New Roman" panose="02020603050405020304" pitchFamily="18" charset="0"/>
                  </a:rPr>
                  <a:t>x</a:t>
                </a:r>
                <a:r>
                  <a:rPr lang="en-US" sz="2800">
                    <a:solidFill>
                      <a:schemeClr val="bg1"/>
                    </a:solidFill>
                    <a:latin typeface="Times New Roman" panose="02020603050405020304" pitchFamily="18" charset="0"/>
                    <a:cs typeface="Times New Roman" panose="02020603050405020304" pitchFamily="18" charset="0"/>
                  </a:rPr>
                  <a:t> – 410 000 000) (đồng)</a:t>
                </a:r>
              </a:p>
              <a:p>
                <a:pPr algn="just"/>
                <a:r>
                  <a:rPr lang="en-US" sz="2800">
                    <a:solidFill>
                      <a:schemeClr val="bg1"/>
                    </a:solidFill>
                    <a:latin typeface="Times New Roman" panose="02020603050405020304" pitchFamily="18" charset="0"/>
                    <a:cs typeface="Times New Roman" panose="02020603050405020304" pitchFamily="18" charset="0"/>
                  </a:rPr>
                  <a:t>Do đó, để doanh nghiệp thu được lợi nhuận ít nhất là 1,38 tỉ đồng thì:</a:t>
                </a:r>
              </a:p>
              <a:p>
                <a:pPr algn="just"/>
                <a:r>
                  <a:rPr lang="en-US" sz="2800">
                    <a:solidFill>
                      <a:schemeClr val="bg1"/>
                    </a:solidFill>
                    <a:latin typeface="Times New Roman" panose="02020603050405020304" pitchFamily="18" charset="0"/>
                    <a:cs typeface="Times New Roman" panose="02020603050405020304" pitchFamily="18" charset="0"/>
                  </a:rPr>
                  <a:t>12 . (350 000</a:t>
                </a:r>
                <a:r>
                  <a:rPr lang="en-US" sz="2800" i="1">
                    <a:solidFill>
                      <a:schemeClr val="bg1"/>
                    </a:solidFill>
                    <a:latin typeface="Times New Roman" panose="02020603050405020304" pitchFamily="18" charset="0"/>
                    <a:cs typeface="Times New Roman" panose="02020603050405020304" pitchFamily="18" charset="0"/>
                  </a:rPr>
                  <a:t>x</a:t>
                </a:r>
                <a:r>
                  <a:rPr lang="en-US" sz="2800">
                    <a:solidFill>
                      <a:schemeClr val="bg1"/>
                    </a:solidFill>
                    <a:latin typeface="Times New Roman" panose="02020603050405020304" pitchFamily="18" charset="0"/>
                    <a:cs typeface="Times New Roman" panose="02020603050405020304" pitchFamily="18" charset="0"/>
                  </a:rPr>
                  <a:t> – 410 000 000) </a:t>
                </a:r>
                <a:r>
                  <a:rPr lang="en-US" sz="2800">
                    <a:solidFill>
                      <a:schemeClr val="bg1"/>
                    </a:solidFill>
                    <a:latin typeface="Times New Roman" panose="02020603050405020304" pitchFamily="18" charset="0"/>
                    <a:cs typeface="Times New Roman" panose="02020603050405020304" pitchFamily="18" charset="0"/>
                    <a:sym typeface="Symbol" panose="05050102010706020507" pitchFamily="18" charset="2"/>
                  </a:rPr>
                  <a:t> 1 380 000 000</a:t>
                </a:r>
              </a:p>
              <a:p>
                <a:pPr algn="just"/>
                <a:r>
                  <a:rPr lang="en-US" sz="2800">
                    <a:solidFill>
                      <a:schemeClr val="bg1"/>
                    </a:solidFill>
                    <a:latin typeface="Times New Roman" panose="02020603050405020304" pitchFamily="18" charset="0"/>
                    <a:cs typeface="Times New Roman" panose="02020603050405020304" pitchFamily="18" charset="0"/>
                  </a:rPr>
                  <a:t>350 000</a:t>
                </a:r>
                <a:r>
                  <a:rPr lang="en-US" sz="2800" i="1">
                    <a:solidFill>
                      <a:schemeClr val="bg1"/>
                    </a:solidFill>
                    <a:latin typeface="Times New Roman" panose="02020603050405020304" pitchFamily="18" charset="0"/>
                    <a:cs typeface="Times New Roman" panose="02020603050405020304" pitchFamily="18" charset="0"/>
                  </a:rPr>
                  <a:t>x</a:t>
                </a:r>
                <a:r>
                  <a:rPr lang="en-US" sz="2800">
                    <a:solidFill>
                      <a:schemeClr val="bg1"/>
                    </a:solidFill>
                    <a:latin typeface="Times New Roman" panose="02020603050405020304" pitchFamily="18" charset="0"/>
                    <a:cs typeface="Times New Roman" panose="02020603050405020304" pitchFamily="18" charset="0"/>
                  </a:rPr>
                  <a:t> – 410 000 000 </a:t>
                </a:r>
                <a:r>
                  <a:rPr lang="en-US" sz="2800">
                    <a:solidFill>
                      <a:schemeClr val="bg1"/>
                    </a:solidFill>
                    <a:latin typeface="Times New Roman" panose="02020603050405020304" pitchFamily="18" charset="0"/>
                    <a:cs typeface="Times New Roman" panose="02020603050405020304" pitchFamily="18" charset="0"/>
                    <a:sym typeface="Symbol" panose="05050102010706020507" pitchFamily="18" charset="2"/>
                  </a:rPr>
                  <a:t> 115 000 000</a:t>
                </a:r>
              </a:p>
              <a:p>
                <a:pPr algn="just"/>
                <a:r>
                  <a:rPr lang="en-US" sz="2800">
                    <a:solidFill>
                      <a:schemeClr val="bg1"/>
                    </a:solidFill>
                    <a:latin typeface="Times New Roman" panose="02020603050405020304" pitchFamily="18" charset="0"/>
                    <a:cs typeface="Times New Roman" panose="02020603050405020304" pitchFamily="18" charset="0"/>
                    <a:sym typeface="Symbol" panose="05050102010706020507" pitchFamily="18" charset="2"/>
                  </a:rPr>
                  <a:t>350 000</a:t>
                </a:r>
                <a:r>
                  <a:rPr lang="en-US" sz="2800" i="1">
                    <a:solidFill>
                      <a:schemeClr val="bg1"/>
                    </a:solidFill>
                    <a:latin typeface="Times New Roman" panose="02020603050405020304" pitchFamily="18" charset="0"/>
                    <a:cs typeface="Times New Roman" panose="02020603050405020304" pitchFamily="18" charset="0"/>
                    <a:sym typeface="Symbol" panose="05050102010706020507" pitchFamily="18" charset="2"/>
                  </a:rPr>
                  <a:t>x</a:t>
                </a:r>
                <a:r>
                  <a:rPr lang="en-US" sz="2800">
                    <a:solidFill>
                      <a:schemeClr val="bg1"/>
                    </a:solidFill>
                    <a:latin typeface="Times New Roman" panose="02020603050405020304" pitchFamily="18" charset="0"/>
                    <a:cs typeface="Times New Roman" panose="02020603050405020304" pitchFamily="18" charset="0"/>
                    <a:sym typeface="Symbol" panose="05050102010706020507" pitchFamily="18" charset="2"/>
                  </a:rPr>
                  <a:t>  525 000 000</a:t>
                </a:r>
              </a:p>
              <a:p>
                <a:pPr algn="just"/>
                <a:r>
                  <a:rPr lang="en-US" sz="2800" i="1">
                    <a:solidFill>
                      <a:schemeClr val="bg1"/>
                    </a:solidFill>
                    <a:latin typeface="Times New Roman" panose="02020603050405020304" pitchFamily="18" charset="0"/>
                    <a:cs typeface="Times New Roman" panose="02020603050405020304" pitchFamily="18" charset="0"/>
                    <a:sym typeface="Symbol" panose="05050102010706020507" pitchFamily="18" charset="2"/>
                  </a:rPr>
                  <a:t>             x</a:t>
                </a:r>
                <a:r>
                  <a:rPr lang="en-US" sz="2800">
                    <a:solidFill>
                      <a:schemeClr val="bg1"/>
                    </a:solidFill>
                    <a:latin typeface="Times New Roman" panose="02020603050405020304" pitchFamily="18" charset="0"/>
                    <a:cs typeface="Times New Roman" panose="02020603050405020304" pitchFamily="18" charset="0"/>
                    <a:sym typeface="Symbol" panose="05050102010706020507" pitchFamily="18" charset="2"/>
                  </a:rPr>
                  <a:t> </a:t>
                </a:r>
                <a14:m>
                  <m:oMath xmlns:m="http://schemas.openxmlformats.org/officeDocument/2006/math">
                    <m:r>
                      <m:rPr>
                        <m:nor/>
                      </m:rPr>
                      <a:rPr lang="en-US" sz="280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sym typeface="Symbol" panose="05050102010706020507" pitchFamily="18" charset="2"/>
                      </a:rPr>
                      <m:t>≥</m:t>
                    </m:r>
                    <m:r>
                      <a:rPr lang="en-US" sz="2800" b="0"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sym typeface="Symbol" panose="05050102010706020507" pitchFamily="18" charset="2"/>
                      </a:rPr>
                      <m:t> </m:t>
                    </m:r>
                    <m:f>
                      <m:fPr>
                        <m:ctrlPr>
                          <a:rPr lang="en-US" sz="2800"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sym typeface="Symbol" panose="05050102010706020507" pitchFamily="18" charset="2"/>
                          </a:rPr>
                        </m:ctrlPr>
                      </m:fPr>
                      <m:num>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sym typeface="Symbol" panose="05050102010706020507" pitchFamily="18" charset="2"/>
                          </a:rPr>
                          <m:t>525 000 000</m:t>
                        </m:r>
                      </m:num>
                      <m:den>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sym typeface="Symbol" panose="05050102010706020507" pitchFamily="18" charset="2"/>
                          </a:rPr>
                          <m:t>350 000</m:t>
                        </m:r>
                      </m:den>
                    </m:f>
                  </m:oMath>
                </a14:m>
                <a:endParaRPr lang="en-US" sz="2800" i="1" dirty="0">
                  <a:solidFill>
                    <a:schemeClr val="bg1"/>
                  </a:solidFill>
                  <a:latin typeface="Times New Roman" panose="02020603050405020304" pitchFamily="18" charset="0"/>
                  <a:cs typeface="Times New Roman" panose="02020603050405020304" pitchFamily="18" charset="0"/>
                </a:endParaRPr>
              </a:p>
              <a:p>
                <a:pPr algn="just"/>
                <a:r>
                  <a:rPr lang="en-US" sz="2800" i="1">
                    <a:solidFill>
                      <a:schemeClr val="bg1"/>
                    </a:solidFill>
                    <a:latin typeface="Times New Roman" panose="02020603050405020304" pitchFamily="18" charset="0"/>
                    <a:cs typeface="Times New Roman" panose="02020603050405020304" pitchFamily="18" charset="0"/>
                  </a:rPr>
                  <a:t>             x </a:t>
                </a:r>
                <a:r>
                  <a:rPr lang="en-US" sz="2800">
                    <a:solidFill>
                      <a:schemeClr val="bg1"/>
                    </a:solidFill>
                    <a:latin typeface="Times New Roman" panose="02020603050405020304" pitchFamily="18" charset="0"/>
                    <a:cs typeface="Times New Roman" panose="02020603050405020304" pitchFamily="18" charset="0"/>
                    <a:sym typeface="Symbol" panose="05050102010706020507" pitchFamily="18" charset="2"/>
                  </a:rPr>
                  <a:t></a:t>
                </a:r>
                <a:r>
                  <a:rPr lang="en-US" sz="2800" i="1">
                    <a:solidFill>
                      <a:schemeClr val="bg1"/>
                    </a:solidFill>
                    <a:latin typeface="Times New Roman" panose="02020603050405020304" pitchFamily="18" charset="0"/>
                    <a:cs typeface="Times New Roman" panose="02020603050405020304" pitchFamily="18" charset="0"/>
                    <a:sym typeface="Symbol" panose="05050102010706020507" pitchFamily="18" charset="2"/>
                  </a:rPr>
                  <a:t> 1500</a:t>
                </a:r>
              </a:p>
              <a:p>
                <a:pPr algn="just"/>
                <a:r>
                  <a:rPr lang="en-US" sz="2800">
                    <a:solidFill>
                      <a:schemeClr val="bg1"/>
                    </a:solidFill>
                    <a:latin typeface="Times New Roman" panose="02020603050405020304" pitchFamily="18" charset="0"/>
                    <a:cs typeface="Times New Roman" panose="02020603050405020304" pitchFamily="18" charset="0"/>
                    <a:sym typeface="Symbol" panose="05050102010706020507" pitchFamily="18" charset="2"/>
                  </a:rPr>
                  <a:t>Vậy </a:t>
                </a:r>
                <a:r>
                  <a:rPr lang="en-US" sz="2800">
                    <a:solidFill>
                      <a:schemeClr val="bg1"/>
                    </a:solidFill>
                    <a:latin typeface="Times New Roman" panose="02020603050405020304" pitchFamily="18" charset="0"/>
                    <a:cs typeface="Times New Roman" panose="02020603050405020304" pitchFamily="18" charset="0"/>
                  </a:rPr>
                  <a:t>trung bình mỗi tháng doanh nghiệp phải bán được</a:t>
                </a:r>
                <a:r>
                  <a:rPr lang="en-US" sz="2800" i="1">
                    <a:solidFill>
                      <a:schemeClr val="bg1"/>
                    </a:solidFill>
                    <a:latin typeface="Times New Roman" panose="02020603050405020304" pitchFamily="18" charset="0"/>
                    <a:cs typeface="Times New Roman" panose="02020603050405020304" pitchFamily="18" charset="0"/>
                  </a:rPr>
                  <a:t> </a:t>
                </a:r>
                <a:r>
                  <a:rPr lang="en-US" sz="2800">
                    <a:solidFill>
                      <a:schemeClr val="bg1"/>
                    </a:solidFill>
                    <a:latin typeface="Times New Roman" panose="02020603050405020304" pitchFamily="18" charset="0"/>
                    <a:cs typeface="Times New Roman" panose="02020603050405020304" pitchFamily="18" charset="0"/>
                  </a:rPr>
                  <a:t>ít nhất là 1500 chiếc áo sơ mi để doanh nghiệp thu được lợi nhuận ít nhất là 1,38 tỉ đồng sau 1 năm </a:t>
                </a:r>
                <a:endParaRPr lang="en-US" sz="2800" i="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8" name="Rectangle: Rounded Corners 19">
                <a:extLst>
                  <a:ext uri="{FF2B5EF4-FFF2-40B4-BE49-F238E27FC236}">
                    <a16:creationId xmlns:a16="http://schemas.microsoft.com/office/drawing/2014/main" id="{FF32839C-EF0C-4A01-9562-0DBCAA9D3F0F}"/>
                  </a:ext>
                </a:extLst>
              </p:cNvPr>
              <p:cNvSpPr>
                <a:spLocks noRot="1" noChangeAspect="1" noMove="1" noResize="1" noEditPoints="1" noAdjustHandles="1" noChangeArrowheads="1" noChangeShapeType="1" noTextEdit="1"/>
              </p:cNvSpPr>
              <p:nvPr/>
            </p:nvSpPr>
            <p:spPr>
              <a:xfrm>
                <a:off x="0" y="508000"/>
                <a:ext cx="12192000" cy="5908688"/>
              </a:xfrm>
              <a:prstGeom prst="roundRect">
                <a:avLst/>
              </a:prstGeom>
              <a:blipFill>
                <a:blip r:embed="rId6"/>
                <a:stretch>
                  <a:fillRect/>
                </a:stretch>
              </a:blipFill>
              <a:ln w="44450">
                <a:solidFill>
                  <a:srgbClr val="FFFF00"/>
                </a:solidFill>
                <a:prstDash val="solid"/>
              </a:ln>
            </p:spPr>
            <p:txBody>
              <a:bodyPr/>
              <a:lstStyle/>
              <a:p>
                <a:r>
                  <a:rPr lang="en-US">
                    <a:noFill/>
                  </a:rPr>
                  <a:t> </a:t>
                </a:r>
              </a:p>
            </p:txBody>
          </p:sp>
        </mc:Fallback>
      </mc:AlternateContent>
    </p:spTree>
    <p:extLst>
      <p:ext uri="{BB962C8B-B14F-4D97-AF65-F5344CB8AC3E}">
        <p14:creationId xmlns:p14="http://schemas.microsoft.com/office/powerpoint/2010/main" val="20419816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5"/>
                </p:tgtEl>
              </p:cMediaNode>
            </p:audio>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682485" y="2177937"/>
            <a:ext cx="4075045" cy="785286"/>
          </a:xfrm>
        </p:spPr>
        <p:txBody>
          <a:bodyPr>
            <a:normAutofit/>
          </a:bodyPr>
          <a:lstStyle/>
          <a:p>
            <a:pPr algn="ctr"/>
            <a:r>
              <a:rPr lang="en-US" sz="3200" b="1">
                <a:solidFill>
                  <a:srgbClr val="FFC000"/>
                </a:solidFill>
                <a:latin typeface="Times New Roman" panose="02020603050405020304" pitchFamily="18" charset="0"/>
                <a:cs typeface="Times New Roman" panose="02020603050405020304" pitchFamily="18" charset="0"/>
              </a:rPr>
              <a:t> LUYỆN TẬP</a:t>
            </a:r>
            <a:endParaRPr lang="en-US" sz="3200" b="1" dirty="0">
              <a:solidFill>
                <a:srgbClr val="FFC000"/>
              </a:solidFill>
              <a:latin typeface="Times New Roman" panose="02020603050405020304" pitchFamily="18" charset="0"/>
              <a:cs typeface="Times New Roman" panose="02020603050405020304" pitchFamily="18" charset="0"/>
            </a:endParaRPr>
          </a:p>
        </p:txBody>
      </p:sp>
      <p:cxnSp>
        <p:nvCxnSpPr>
          <p:cNvPr id="51" name="Straight Connector 5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p:nvPr/>
        </p:nvCxnSpPr>
        <p:spPr>
          <a:xfrm>
            <a:off x="682486" y="2970840"/>
            <a:ext cx="4075044"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pic>
        <p:nvPicPr>
          <p:cNvPr id="2" name="Pictur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653A930-4926-CD90-62F7-3503A3AFE6F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8352" y="2026548"/>
            <a:ext cx="3643624" cy="243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3C86D1D-AD22-9BC4-B848-6D801537F135}"/>
              </a:ext>
            </a:extLst>
          </p:cNvPr>
          <p:cNvSpPr txBox="1">
            <a:spLocks/>
          </p:cNvSpPr>
          <p:nvPr/>
        </p:nvSpPr>
        <p:spPr>
          <a:xfrm>
            <a:off x="1002264" y="3242446"/>
            <a:ext cx="3643624" cy="157339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a:solidFill>
                  <a:schemeClr val="bg1"/>
                </a:solidFill>
                <a:latin typeface="Times New Roman" panose="02020603050405020304" pitchFamily="18" charset="0"/>
                <a:ea typeface="Yu Mincho"/>
              </a:rPr>
              <a:t>HS giải được bất phương trình bậc nhất một ẩn trong các bài toán thực tế.</a:t>
            </a:r>
            <a:endParaRPr lang="en-US">
              <a:solidFill>
                <a:schemeClr val="bg1"/>
              </a:solidFill>
            </a:endParaRPr>
          </a:p>
        </p:txBody>
      </p:sp>
      <p:sp>
        <p:nvSpPr>
          <p:cNvPr id="8" name="Title 1">
            <a:extLst>
              <a:ext uri="{FF2B5EF4-FFF2-40B4-BE49-F238E27FC236}">
                <a16:creationId xmlns:a16="http://schemas.microsoft.com/office/drawing/2014/main" id="{C07E7911-FBEA-C8EC-1425-C05E0BAD7A7F}"/>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2. BẤT PHƯƠNG TRÌNH BẬC NHẤT MỘT ẨN</a:t>
            </a:r>
            <a:endParaRPr lang="en-US" sz="2800">
              <a:solidFill>
                <a:srgbClr val="FFFF00"/>
              </a:solidFill>
            </a:endParaRPr>
          </a:p>
        </p:txBody>
      </p:sp>
    </p:spTree>
    <p:extLst>
      <p:ext uri="{BB962C8B-B14F-4D97-AF65-F5344CB8AC3E}">
        <p14:creationId xmlns:p14="http://schemas.microsoft.com/office/powerpoint/2010/main" val="179427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pic>
        <p:nvPicPr>
          <p:cNvPr id="5" name="Câu 5 (mp3cut (mp3cut.net)">
            <a:hlinkClick r:id="" action="ppaction://media"/>
            <a:extLst>
              <a:ext uri="{FF2B5EF4-FFF2-40B4-BE49-F238E27FC236}">
                <a16:creationId xmlns:a16="http://schemas.microsoft.com/office/drawing/2014/main" id="{216F9A52-2385-4777-ACFF-9FDAE85276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7593" y="-485823"/>
            <a:ext cx="406400" cy="406400"/>
          </a:xfrm>
          <a:prstGeom prst="rect">
            <a:avLst/>
          </a:prstGeom>
        </p:spPr>
      </p:pic>
      <p:sp>
        <p:nvSpPr>
          <p:cNvPr id="10" name="Rectangle 2">
            <a:extLst>
              <a:ext uri="{FF2B5EF4-FFF2-40B4-BE49-F238E27FC236}">
                <a16:creationId xmlns:a16="http://schemas.microsoft.com/office/drawing/2014/main" id="{093DF1E6-8B0B-4336-8685-202F8D521762}"/>
              </a:ext>
            </a:extLst>
          </p:cNvPr>
          <p:cNvSpPr>
            <a:spLocks noChangeArrowheads="1"/>
          </p:cNvSpPr>
          <p:nvPr/>
        </p:nvSpPr>
        <p:spPr bwMode="auto">
          <a:xfrm>
            <a:off x="9593451" y="123986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472440" y="1358823"/>
            <a:ext cx="11164824" cy="2062103"/>
          </a:xfrm>
          <a:prstGeom prst="rect">
            <a:avLst/>
          </a:prstGeom>
        </p:spPr>
        <p:txBody>
          <a:bodyPr wrap="square">
            <a:spAutoFit/>
          </a:bodyPr>
          <a:lstStyle/>
          <a:p>
            <a:pPr algn="just">
              <a:spcBef>
                <a:spcPts val="300"/>
              </a:spcBef>
              <a:spcAft>
                <a:spcPts val="300"/>
              </a:spcAft>
            </a:pPr>
            <a:r>
              <a:rPr lang="en-US" sz="3200" b="1">
                <a:solidFill>
                  <a:schemeClr val="bg1"/>
                </a:solidFill>
                <a:latin typeface="Times New Roman" panose="02020603050405020304" pitchFamily="18" charset="0"/>
                <a:ea typeface="Calibri" panose="020F0502020204030204" pitchFamily="34" charset="0"/>
              </a:rPr>
              <a:t>Bài 1:</a:t>
            </a:r>
            <a:r>
              <a:rPr lang="en-US" sz="3200">
                <a:solidFill>
                  <a:schemeClr val="bg1"/>
                </a:solidFill>
                <a:latin typeface="Times New Roman" panose="02020603050405020304" pitchFamily="18" charset="0"/>
                <a:ea typeface="Calibri" panose="020F0502020204030204" pitchFamily="34" charset="0"/>
              </a:rPr>
              <a:t> </a:t>
            </a:r>
            <a:r>
              <a:rPr lang="en-US" sz="3200">
                <a:solidFill>
                  <a:schemeClr val="bg1"/>
                </a:solidFill>
                <a:latin typeface="Times New Roman" panose="02020603050405020304" pitchFamily="18" charset="0"/>
                <a:ea typeface="Times New Roman" panose="02020603050405020304" pitchFamily="18" charset="0"/>
              </a:rPr>
              <a:t>An có một số tiền là 500 000 đồng. An muốn mua sách với giá mỗi cuốn là 60 000 đồng và một chiếc cặp giá 100 000 đồng. Hỏi An có thể mua tối đa bao nhiêu cuốn sách để vẫn còn đủ tiền mua chiếc cặp?</a:t>
            </a:r>
            <a:endParaRPr lang="en-US" sz="3200">
              <a:solidFill>
                <a:schemeClr val="bg1"/>
              </a:solidFill>
              <a:latin typeface="Times New Roman" panose="02020603050405020304" pitchFamily="18" charset="0"/>
              <a:ea typeface="Calibri" panose="020F0502020204030204" pitchFamily="34" charset="0"/>
            </a:endParaRPr>
          </a:p>
        </p:txBody>
      </p:sp>
      <p:sp>
        <p:nvSpPr>
          <p:cNvPr id="8" name="Freeform 8">
            <a:extLst>
              <a:ext uri="{FF2B5EF4-FFF2-40B4-BE49-F238E27FC236}">
                <a16:creationId xmlns:a16="http://schemas.microsoft.com/office/drawing/2014/main" id="{60615A09-9B73-4E90-86B5-DA567203718C}"/>
              </a:ext>
            </a:extLst>
          </p:cNvPr>
          <p:cNvSpPr/>
          <p:nvPr/>
        </p:nvSpPr>
        <p:spPr>
          <a:xfrm>
            <a:off x="10962387" y="4572371"/>
            <a:ext cx="1588859" cy="2285629"/>
          </a:xfrm>
          <a:custGeom>
            <a:avLst/>
            <a:gdLst/>
            <a:ahLst/>
            <a:cxnLst/>
            <a:rect l="l" t="t" r="r" b="b"/>
            <a:pathLst>
              <a:path w="2411799" h="3343916">
                <a:moveTo>
                  <a:pt x="0" y="0"/>
                </a:moveTo>
                <a:lnTo>
                  <a:pt x="2411799" y="0"/>
                </a:lnTo>
                <a:lnTo>
                  <a:pt x="2411799" y="3343916"/>
                </a:lnTo>
                <a:lnTo>
                  <a:pt x="0" y="3343916"/>
                </a:lnTo>
                <a:lnTo>
                  <a:pt x="0" y="0"/>
                </a:lnTo>
                <a:close/>
              </a:path>
            </a:pathLst>
          </a:custGeom>
          <a:blipFill>
            <a:blip r:embed="rId6"/>
            <a:stretch>
              <a:fillRect/>
            </a:stretch>
          </a:blipFill>
        </p:spPr>
        <p:txBody>
          <a:bodyPr/>
          <a:lstStyle/>
          <a:p>
            <a:endParaRPr lang="vi-VN" sz="2400" dirty="0"/>
          </a:p>
        </p:txBody>
      </p:sp>
    </p:spTree>
    <p:extLst>
      <p:ext uri="{BB962C8B-B14F-4D97-AF65-F5344CB8AC3E}">
        <p14:creationId xmlns:p14="http://schemas.microsoft.com/office/powerpoint/2010/main" val="2674899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pic>
        <p:nvPicPr>
          <p:cNvPr id="5" name="Câu 5 (mp3cut (mp3cut.net)">
            <a:hlinkClick r:id="" action="ppaction://media"/>
            <a:extLst>
              <a:ext uri="{FF2B5EF4-FFF2-40B4-BE49-F238E27FC236}">
                <a16:creationId xmlns:a16="http://schemas.microsoft.com/office/drawing/2014/main" id="{216F9A52-2385-4777-ACFF-9FDAE85276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7593" y="-485823"/>
            <a:ext cx="406400" cy="406400"/>
          </a:xfrm>
          <a:prstGeom prst="rect">
            <a:avLst/>
          </a:prstGeom>
        </p:spPr>
      </p:pic>
      <p:sp>
        <p:nvSpPr>
          <p:cNvPr id="10" name="Rectangle 2">
            <a:extLst>
              <a:ext uri="{FF2B5EF4-FFF2-40B4-BE49-F238E27FC236}">
                <a16:creationId xmlns:a16="http://schemas.microsoft.com/office/drawing/2014/main" id="{093DF1E6-8B0B-4336-8685-202F8D521762}"/>
              </a:ext>
            </a:extLst>
          </p:cNvPr>
          <p:cNvSpPr>
            <a:spLocks noChangeArrowheads="1"/>
          </p:cNvSpPr>
          <p:nvPr/>
        </p:nvSpPr>
        <p:spPr bwMode="auto">
          <a:xfrm>
            <a:off x="9593451" y="123986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Freeform 8">
            <a:extLst>
              <a:ext uri="{FF2B5EF4-FFF2-40B4-BE49-F238E27FC236}">
                <a16:creationId xmlns:a16="http://schemas.microsoft.com/office/drawing/2014/main" id="{60615A09-9B73-4E90-86B5-DA567203718C}"/>
              </a:ext>
            </a:extLst>
          </p:cNvPr>
          <p:cNvSpPr/>
          <p:nvPr/>
        </p:nvSpPr>
        <p:spPr>
          <a:xfrm>
            <a:off x="10962387" y="4572371"/>
            <a:ext cx="1588859" cy="2285629"/>
          </a:xfrm>
          <a:custGeom>
            <a:avLst/>
            <a:gdLst/>
            <a:ahLst/>
            <a:cxnLst/>
            <a:rect l="l" t="t" r="r" b="b"/>
            <a:pathLst>
              <a:path w="2411799" h="3343916">
                <a:moveTo>
                  <a:pt x="0" y="0"/>
                </a:moveTo>
                <a:lnTo>
                  <a:pt x="2411799" y="0"/>
                </a:lnTo>
                <a:lnTo>
                  <a:pt x="2411799" y="3343916"/>
                </a:lnTo>
                <a:lnTo>
                  <a:pt x="0" y="3343916"/>
                </a:lnTo>
                <a:lnTo>
                  <a:pt x="0" y="0"/>
                </a:lnTo>
                <a:close/>
              </a:path>
            </a:pathLst>
          </a:custGeom>
          <a:blipFill>
            <a:blip r:embed="rId6"/>
            <a:stretch>
              <a:fillRect/>
            </a:stretch>
          </a:blipFill>
        </p:spPr>
        <p:txBody>
          <a:bodyPr/>
          <a:lstStyle/>
          <a:p>
            <a:endParaRPr lang="vi-VN" sz="2400" dirty="0"/>
          </a:p>
        </p:txBody>
      </p:sp>
      <mc:AlternateContent xmlns:mc="http://schemas.openxmlformats.org/markup-compatibility/2006" xmlns:a14="http://schemas.microsoft.com/office/drawing/2010/main">
        <mc:Choice Requires="a14">
          <p:sp>
            <p:nvSpPr>
              <p:cNvPr id="7" name="Rectangle 6"/>
              <p:cNvSpPr/>
              <p:nvPr/>
            </p:nvSpPr>
            <p:spPr>
              <a:xfrm>
                <a:off x="413177" y="299873"/>
                <a:ext cx="11100816" cy="6178294"/>
              </a:xfrm>
              <a:prstGeom prst="rect">
                <a:avLst/>
              </a:prstGeom>
            </p:spPr>
            <p:txBody>
              <a:bodyPr wrap="square">
                <a:spAutoFit/>
              </a:bodyPr>
              <a:lstStyle/>
              <a:p>
                <a:pPr algn="ctr">
                  <a:spcBef>
                    <a:spcPts val="300"/>
                  </a:spcBef>
                  <a:spcAft>
                    <a:spcPts val="300"/>
                  </a:spcAft>
                </a:pPr>
                <a:r>
                  <a:rPr lang="en-US" sz="2800" b="1">
                    <a:solidFill>
                      <a:schemeClr val="bg1"/>
                    </a:solidFill>
                    <a:latin typeface="Times New Roman" panose="02020603050405020304" pitchFamily="18" charset="0"/>
                    <a:ea typeface="Times New Roman" panose="02020603050405020304" pitchFamily="18" charset="0"/>
                  </a:rPr>
                  <a:t>Giải</a:t>
                </a:r>
              </a:p>
              <a:p>
                <a:pPr>
                  <a:spcBef>
                    <a:spcPts val="300"/>
                  </a:spcBef>
                  <a:spcAft>
                    <a:spcPts val="300"/>
                  </a:spcAft>
                </a:pPr>
                <a:r>
                  <a:rPr lang="en-US" sz="2800">
                    <a:solidFill>
                      <a:schemeClr val="bg1"/>
                    </a:solidFill>
                    <a:latin typeface="Times New Roman" panose="02020603050405020304" pitchFamily="18" charset="0"/>
                    <a:ea typeface="Times New Roman" panose="02020603050405020304" pitchFamily="18" charset="0"/>
                  </a:rPr>
                  <a:t>Gọi </a:t>
                </a:r>
                <a:r>
                  <a:rPr lang="en-US" sz="2800" i="1">
                    <a:solidFill>
                      <a:schemeClr val="bg1"/>
                    </a:solidFill>
                    <a:latin typeface="Times New Roman" panose="02020603050405020304" pitchFamily="18" charset="0"/>
                    <a:ea typeface="Times New Roman" panose="02020603050405020304" pitchFamily="18" charset="0"/>
                  </a:rPr>
                  <a:t>x</a:t>
                </a:r>
                <a:r>
                  <a:rPr lang="en-US" sz="2800">
                    <a:solidFill>
                      <a:schemeClr val="bg1"/>
                    </a:solidFill>
                    <a:latin typeface="Times New Roman" panose="02020603050405020304" pitchFamily="18" charset="0"/>
                    <a:ea typeface="Times New Roman" panose="02020603050405020304" pitchFamily="18" charset="0"/>
                  </a:rPr>
                  <a:t> là số lượng cuốn sách mà An muốn mua </a:t>
                </a:r>
                <a14:m>
                  <m:oMath xmlns:m="http://schemas.openxmlformats.org/officeDocument/2006/math">
                    <m:d>
                      <m:dPr>
                        <m:ctrlPr>
                          <a:rPr lang="en-US" sz="2800" i="1" smtClean="0">
                            <a:solidFill>
                              <a:schemeClr val="bg1"/>
                            </a:solidFill>
                            <a:latin typeface="Cambria Math" panose="02040503050406030204" pitchFamily="18" charset="0"/>
                          </a:rPr>
                        </m:ctrlPr>
                      </m:dPr>
                      <m:e>
                        <m:r>
                          <m:rPr>
                            <m:nor/>
                          </m:rPr>
                          <a:rPr lang="en-US" sz="2800" b="0" i="1" smtClean="0">
                            <a:solidFill>
                              <a:schemeClr val="bg1"/>
                            </a:solidFill>
                            <a:latin typeface="Times New Roman" panose="02020603050405020304" pitchFamily="18" charset="0"/>
                            <a:cs typeface="Times New Roman" panose="02020603050405020304" pitchFamily="18" charset="0"/>
                          </a:rPr>
                          <m:t>x</m:t>
                        </m:r>
                        <m:r>
                          <m:rPr>
                            <m:nor/>
                          </m:rPr>
                          <a:rPr lang="en-US" sz="2800" b="0" i="0" smtClean="0">
                            <a:solidFill>
                              <a:schemeClr val="bg1"/>
                            </a:solidFill>
                            <a:latin typeface="Times New Roman" panose="02020603050405020304" pitchFamily="18" charset="0"/>
                            <a:cs typeface="Times New Roman" panose="02020603050405020304" pitchFamily="18" charset="0"/>
                          </a:rPr>
                          <m:t> </m:t>
                        </m:r>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m:t>
                        </m:r>
                        <m:sSup>
                          <m:sSupPr>
                            <m:ctrlPr>
                              <a:rPr lang="en-US" sz="2800" b="0" i="1" smtClean="0">
                                <a:solidFill>
                                  <a:schemeClr val="bg1"/>
                                </a:solidFill>
                                <a:latin typeface="Cambria Math" panose="02040503050406030204" pitchFamily="18" charset="0"/>
                                <a:ea typeface="Cambria Math" panose="02040503050406030204" pitchFamily="18" charset="0"/>
                              </a:rPr>
                            </m:ctrlPr>
                          </m:sSupPr>
                          <m:e>
                            <m:r>
                              <m:rPr>
                                <m:nor/>
                              </m:rPr>
                              <a:rPr lang="en-US" sz="2800" b="0" i="0" smtClean="0">
                                <a:solidFill>
                                  <a:schemeClr val="bg1"/>
                                </a:solidFill>
                                <a:latin typeface="Cambria Math" panose="02040503050406030204" pitchFamily="18" charset="0"/>
                                <a:ea typeface="Cambria Math" panose="02040503050406030204" pitchFamily="18" charset="0"/>
                              </a:rPr>
                              <m:t> </m:t>
                            </m:r>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Z</m:t>
                            </m:r>
                          </m:e>
                          <m:sup>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m:t>
                            </m:r>
                          </m:sup>
                        </m:sSup>
                      </m:e>
                    </m:d>
                  </m:oMath>
                </a14:m>
                <a:r>
                  <a:rPr lang="en-US" sz="2800" i="1">
                    <a:solidFill>
                      <a:schemeClr val="bg1"/>
                    </a:solidFill>
                    <a:latin typeface="Times New Roman" panose="02020603050405020304" pitchFamily="18" charset="0"/>
                    <a:ea typeface="Times New Roman" panose="02020603050405020304" pitchFamily="18" charset="0"/>
                  </a:rPr>
                  <a:t>.</a:t>
                </a:r>
                <a:endParaRPr lang="en-US" sz="2800" i="1">
                  <a:solidFill>
                    <a:schemeClr val="bg1"/>
                  </a:solidFill>
                  <a:latin typeface="Times New Roman" panose="02020603050405020304" pitchFamily="18" charset="0"/>
                  <a:ea typeface="Calibri" panose="020F0502020204030204" pitchFamily="34" charset="0"/>
                </a:endParaRPr>
              </a:p>
              <a:p>
                <a:pPr>
                  <a:spcBef>
                    <a:spcPts val="300"/>
                  </a:spcBef>
                  <a:spcAft>
                    <a:spcPts val="300"/>
                  </a:spcAft>
                </a:pPr>
                <a:r>
                  <a:rPr lang="en-US" sz="2800">
                    <a:solidFill>
                      <a:schemeClr val="bg1"/>
                    </a:solidFill>
                    <a:latin typeface="Times New Roman" panose="02020603050405020304" pitchFamily="18" charset="0"/>
                    <a:ea typeface="Times New Roman" panose="02020603050405020304" pitchFamily="18" charset="0"/>
                  </a:rPr>
                  <a:t>Số tiền An cần để mua </a:t>
                </a:r>
                <a:r>
                  <a:rPr lang="en-US" sz="2800" i="1">
                    <a:solidFill>
                      <a:schemeClr val="bg1"/>
                    </a:solidFill>
                    <a:latin typeface="Times New Roman" panose="02020603050405020304" pitchFamily="18" charset="0"/>
                    <a:ea typeface="Times New Roman" panose="02020603050405020304" pitchFamily="18" charset="0"/>
                  </a:rPr>
                  <a:t>x</a:t>
                </a:r>
                <a:r>
                  <a:rPr lang="en-US" sz="2800">
                    <a:solidFill>
                      <a:schemeClr val="bg1"/>
                    </a:solidFill>
                    <a:latin typeface="Times New Roman" panose="02020603050405020304" pitchFamily="18" charset="0"/>
                    <a:ea typeface="Times New Roman" panose="02020603050405020304" pitchFamily="18" charset="0"/>
                  </a:rPr>
                  <a:t> cuốn sách và một chiếc cặp là: 60 000</a:t>
                </a:r>
                <a:r>
                  <a:rPr lang="en-US" sz="2800" i="1">
                    <a:solidFill>
                      <a:schemeClr val="bg1"/>
                    </a:solidFill>
                    <a:latin typeface="Times New Roman" panose="02020603050405020304" pitchFamily="18" charset="0"/>
                    <a:ea typeface="Times New Roman" panose="02020603050405020304" pitchFamily="18" charset="0"/>
                  </a:rPr>
                  <a:t>x</a:t>
                </a:r>
                <a:r>
                  <a:rPr lang="en-US" sz="2800">
                    <a:solidFill>
                      <a:schemeClr val="bg1"/>
                    </a:solidFill>
                    <a:latin typeface="Times New Roman" panose="02020603050405020304" pitchFamily="18" charset="0"/>
                    <a:ea typeface="Times New Roman" panose="02020603050405020304" pitchFamily="18" charset="0"/>
                  </a:rPr>
                  <a:t> + 100 000 (đồng).</a:t>
                </a:r>
                <a:endParaRPr lang="en-US" sz="2800">
                  <a:solidFill>
                    <a:schemeClr val="bg1"/>
                  </a:solidFill>
                  <a:latin typeface="Times New Roman" panose="02020603050405020304" pitchFamily="18" charset="0"/>
                  <a:ea typeface="Calibri" panose="020F0502020204030204" pitchFamily="34" charset="0"/>
                </a:endParaRPr>
              </a:p>
              <a:p>
                <a:pPr algn="just">
                  <a:spcBef>
                    <a:spcPts val="300"/>
                  </a:spcBef>
                  <a:spcAft>
                    <a:spcPts val="300"/>
                  </a:spcAft>
                </a:pPr>
                <a:r>
                  <a:rPr lang="en-US" sz="2800">
                    <a:solidFill>
                      <a:schemeClr val="bg1"/>
                    </a:solidFill>
                    <a:latin typeface="Times New Roman" panose="02020603050405020304" pitchFamily="18" charset="0"/>
                    <a:ea typeface="Times New Roman" panose="02020603050405020304" pitchFamily="18" charset="0"/>
                  </a:rPr>
                  <a:t>An muốn đảm bảo rằng tổng số tiền này không vượt quá số tiền có sẵn là 500 000 đồng, nên ta có bất phương trình: 60 000</a:t>
                </a:r>
                <a:r>
                  <a:rPr lang="en-US" sz="2800" i="1">
                    <a:solidFill>
                      <a:schemeClr val="bg1"/>
                    </a:solidFill>
                    <a:latin typeface="Times New Roman" panose="02020603050405020304" pitchFamily="18" charset="0"/>
                    <a:ea typeface="Times New Roman" panose="02020603050405020304" pitchFamily="18" charset="0"/>
                  </a:rPr>
                  <a:t>x</a:t>
                </a:r>
                <a:r>
                  <a:rPr lang="en-US" sz="2800">
                    <a:solidFill>
                      <a:schemeClr val="bg1"/>
                    </a:solidFill>
                    <a:latin typeface="Times New Roman" panose="02020603050405020304" pitchFamily="18" charset="0"/>
                    <a:ea typeface="Times New Roman" panose="02020603050405020304" pitchFamily="18" charset="0"/>
                  </a:rPr>
                  <a:t> + 100 000 </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500 000</a:t>
                </a:r>
                <a:endParaRPr lang="en-US" sz="2800">
                  <a:solidFill>
                    <a:schemeClr val="bg1"/>
                  </a:solidFill>
                  <a:latin typeface="Times New Roman" panose="02020603050405020304" pitchFamily="18" charset="0"/>
                  <a:ea typeface="Calibri" panose="020F0502020204030204" pitchFamily="34" charset="0"/>
                </a:endParaRPr>
              </a:p>
              <a:p>
                <a:pPr algn="just">
                  <a:spcBef>
                    <a:spcPts val="300"/>
                  </a:spcBef>
                  <a:spcAft>
                    <a:spcPts val="300"/>
                  </a:spcAft>
                </a:pPr>
                <a:r>
                  <a:rPr lang="fr-FR" sz="2800">
                    <a:solidFill>
                      <a:schemeClr val="bg1"/>
                    </a:solidFill>
                    <a:latin typeface="Times New Roman" panose="02020603050405020304" pitchFamily="18" charset="0"/>
                    <a:ea typeface="Calibri" panose="020F0502020204030204" pitchFamily="34" charset="0"/>
                  </a:rPr>
                  <a:t>Giải bất phương trình trên : </a:t>
                </a:r>
                <a:r>
                  <a:rPr lang="en-US" sz="2800">
                    <a:solidFill>
                      <a:schemeClr val="bg1"/>
                    </a:solidFill>
                    <a:latin typeface="Times New Roman" panose="02020603050405020304" pitchFamily="18" charset="0"/>
                    <a:ea typeface="Times New Roman" panose="02020603050405020304" pitchFamily="18" charset="0"/>
                  </a:rPr>
                  <a:t>60 000</a:t>
                </a:r>
                <a:r>
                  <a:rPr lang="en-US" sz="2800" i="1">
                    <a:solidFill>
                      <a:schemeClr val="bg1"/>
                    </a:solidFill>
                    <a:latin typeface="Times New Roman" panose="02020603050405020304" pitchFamily="18" charset="0"/>
                    <a:ea typeface="Times New Roman" panose="02020603050405020304" pitchFamily="18" charset="0"/>
                  </a:rPr>
                  <a:t>x</a:t>
                </a:r>
                <a:r>
                  <a:rPr lang="en-US" sz="2800">
                    <a:solidFill>
                      <a:schemeClr val="bg1"/>
                    </a:solidFill>
                    <a:latin typeface="Times New Roman" panose="02020603050405020304" pitchFamily="18" charset="0"/>
                    <a:ea typeface="Times New Roman" panose="02020603050405020304" pitchFamily="18" charset="0"/>
                  </a:rPr>
                  <a:t> + 100 000 </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500 000</a:t>
                </a:r>
                <a:endParaRPr lang="en-US" sz="2800">
                  <a:solidFill>
                    <a:schemeClr val="bg1"/>
                  </a:solidFill>
                  <a:latin typeface="Times New Roman" panose="02020603050405020304" pitchFamily="18" charset="0"/>
                  <a:ea typeface="Calibri" panose="020F0502020204030204" pitchFamily="34" charset="0"/>
                </a:endParaRPr>
              </a:p>
              <a:p>
                <a:pPr algn="just">
                  <a:spcBef>
                    <a:spcPts val="300"/>
                  </a:spcBef>
                  <a:spcAft>
                    <a:spcPts val="300"/>
                  </a:spcAft>
                </a:pPr>
                <a:r>
                  <a:rPr lang="en-US" sz="2800">
                    <a:solidFill>
                      <a:schemeClr val="bg1"/>
                    </a:solidFill>
                    <a:latin typeface="Times New Roman" panose="02020603050405020304" pitchFamily="18" charset="0"/>
                    <a:ea typeface="Times New Roman" panose="02020603050405020304" pitchFamily="18" charset="0"/>
                  </a:rPr>
                  <a:t>60 000</a:t>
                </a:r>
                <a:r>
                  <a:rPr lang="en-US" sz="2800" i="1">
                    <a:solidFill>
                      <a:schemeClr val="bg1"/>
                    </a:solidFill>
                    <a:latin typeface="Times New Roman" panose="02020603050405020304" pitchFamily="18" charset="0"/>
                    <a:ea typeface="Times New Roman" panose="02020603050405020304" pitchFamily="18" charset="0"/>
                  </a:rPr>
                  <a:t>x</a:t>
                </a:r>
                <a:r>
                  <a:rPr lang="en-US" sz="2800">
                    <a:solidFill>
                      <a:schemeClr val="bg1"/>
                    </a:solidFill>
                    <a:latin typeface="Times New Roman" panose="02020603050405020304" pitchFamily="18" charset="0"/>
                    <a:ea typeface="Times New Roman" panose="02020603050405020304" pitchFamily="18" charset="0"/>
                  </a:rPr>
                  <a:t> </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500 000</a:t>
                </a:r>
                <a:r>
                  <a:rPr lang="en-US" sz="2800">
                    <a:solidFill>
                      <a:schemeClr val="bg1"/>
                    </a:solidFill>
                    <a:latin typeface="Times New Roman" panose="02020603050405020304" pitchFamily="18" charset="0"/>
                    <a:ea typeface="Times New Roman" panose="02020603050405020304" pitchFamily="18" charset="0"/>
                  </a:rPr>
                  <a:t> - 100 000 </a:t>
                </a:r>
                <a:endParaRPr lang="en-US" sz="2800">
                  <a:solidFill>
                    <a:schemeClr val="bg1"/>
                  </a:solidFill>
                  <a:latin typeface="Times New Roman" panose="02020603050405020304" pitchFamily="18" charset="0"/>
                  <a:ea typeface="Calibri" panose="020F0502020204030204" pitchFamily="34" charset="0"/>
                </a:endParaRPr>
              </a:p>
              <a:p>
                <a:pPr algn="just">
                  <a:spcBef>
                    <a:spcPts val="300"/>
                  </a:spcBef>
                  <a:spcAft>
                    <a:spcPts val="300"/>
                  </a:spcAft>
                </a:pPr>
                <a:r>
                  <a:rPr lang="en-US" sz="2800">
                    <a:solidFill>
                      <a:schemeClr val="bg1"/>
                    </a:solidFill>
                    <a:latin typeface="Times New Roman" panose="02020603050405020304" pitchFamily="18" charset="0"/>
                    <a:ea typeface="Times New Roman" panose="02020603050405020304" pitchFamily="18" charset="0"/>
                  </a:rPr>
                  <a:t>60 000</a:t>
                </a:r>
                <a:r>
                  <a:rPr lang="en-US" sz="2800" i="1">
                    <a:solidFill>
                      <a:schemeClr val="bg1"/>
                    </a:solidFill>
                    <a:latin typeface="Times New Roman" panose="02020603050405020304" pitchFamily="18" charset="0"/>
                    <a:ea typeface="Times New Roman" panose="02020603050405020304" pitchFamily="18" charset="0"/>
                  </a:rPr>
                  <a:t>x</a:t>
                </a:r>
                <a:r>
                  <a:rPr lang="en-US" sz="2800">
                    <a:solidFill>
                      <a:schemeClr val="bg1"/>
                    </a:solidFill>
                    <a:latin typeface="Times New Roman" panose="02020603050405020304" pitchFamily="18" charset="0"/>
                    <a:ea typeface="Times New Roman" panose="02020603050405020304" pitchFamily="18" charset="0"/>
                  </a:rPr>
                  <a:t> </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400 000</a:t>
                </a:r>
              </a:p>
              <a:p>
                <a:pPr algn="just">
                  <a:spcBef>
                    <a:spcPts val="300"/>
                  </a:spcBef>
                  <a:spcAft>
                    <a:spcPts val="300"/>
                  </a:spcAft>
                </a:pPr>
                <a:r>
                  <a:rPr lang="en-US" sz="2800" b="0">
                    <a:solidFill>
                      <a:schemeClr val="bg1"/>
                    </a:solidFill>
                    <a:ea typeface="Calibri" panose="020F0502020204030204" pitchFamily="34" charset="0"/>
                    <a:cs typeface="Times New Roman" panose="02020603050405020304" pitchFamily="18" charset="0"/>
                  </a:rPr>
                  <a:t>            </a:t>
                </a:r>
                <a14:m>
                  <m:oMath xmlns:m="http://schemas.openxmlformats.org/officeDocument/2006/math">
                    <m:r>
                      <m:rPr>
                        <m:nor/>
                      </m:rPr>
                      <a:rPr lang="en-US" sz="2800" b="0" i="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m:t>x</m:t>
                    </m:r>
                    <m:r>
                      <m:rPr>
                        <m:nor/>
                      </m:rPr>
                      <a:rPr lang="en-US" sz="2800" b="0" i="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m:t> </m:t>
                    </m:r>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f>
                      <m:fPr>
                        <m:ctrlPr>
                          <a:rPr lang="en-US" sz="2800" b="0" i="1" smtClean="0">
                            <a:solidFill>
                              <a:schemeClr val="bg1"/>
                            </a:solidFill>
                            <a:latin typeface="Cambria Math" panose="02040503050406030204" pitchFamily="18" charset="0"/>
                            <a:ea typeface="Cambria Math" panose="02040503050406030204" pitchFamily="18" charset="0"/>
                          </a:rPr>
                        </m:ctrlPr>
                      </m:fPr>
                      <m:num>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400 000</m:t>
                        </m:r>
                      </m:num>
                      <m:den>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60 000</m:t>
                        </m:r>
                      </m:den>
                    </m:f>
                    <m:r>
                      <a:rPr lang="en-US" sz="2800" b="0" i="1" smtClean="0">
                        <a:solidFill>
                          <a:schemeClr val="bg1"/>
                        </a:solidFill>
                        <a:latin typeface="Cambria Math" panose="02040503050406030204" pitchFamily="18" charset="0"/>
                        <a:ea typeface="Cambria Math" panose="02040503050406030204" pitchFamily="18" charset="0"/>
                      </a:rPr>
                      <m:t> </m:t>
                    </m:r>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6,67</m:t>
                    </m:r>
                  </m:oMath>
                </a14:m>
                <a:endParaRPr lang="en-US" sz="28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300"/>
                  </a:spcBef>
                  <a:spcAft>
                    <a:spcPts val="300"/>
                  </a:spcAft>
                </a:pPr>
                <a:r>
                  <a:rPr lang="en-US" sz="2800">
                    <a:solidFill>
                      <a:schemeClr val="bg1"/>
                    </a:solidFill>
                    <a:latin typeface="Times New Roman" panose="02020603050405020304" pitchFamily="18" charset="0"/>
                    <a:ea typeface="Calibri" panose="020F0502020204030204" pitchFamily="34" charset="0"/>
                  </a:rPr>
                  <a:t>Vì </a:t>
                </a:r>
                <a:r>
                  <a:rPr lang="en-US" sz="2800" i="1">
                    <a:solidFill>
                      <a:schemeClr val="bg1"/>
                    </a:solidFill>
                    <a:latin typeface="Times New Roman" panose="02020603050405020304" pitchFamily="18" charset="0"/>
                    <a:ea typeface="Calibri" panose="020F0502020204030204" pitchFamily="34" charset="0"/>
                  </a:rPr>
                  <a:t>x</a:t>
                </a:r>
                <a:r>
                  <a:rPr lang="en-US" sz="2800">
                    <a:solidFill>
                      <a:schemeClr val="bg1"/>
                    </a:solidFill>
                    <a:latin typeface="Times New Roman" panose="02020603050405020304" pitchFamily="18" charset="0"/>
                    <a:ea typeface="Calibri" panose="020F0502020204030204" pitchFamily="34" charset="0"/>
                  </a:rPr>
                  <a:t> là một số nguyên dương nên </a:t>
                </a:r>
                <a:r>
                  <a:rPr lang="en-US" sz="2800" i="1">
                    <a:solidFill>
                      <a:schemeClr val="bg1"/>
                    </a:solidFill>
                    <a:latin typeface="Times New Roman" panose="02020603050405020304" pitchFamily="18" charset="0"/>
                    <a:ea typeface="Calibri" panose="020F0502020204030204" pitchFamily="34" charset="0"/>
                  </a:rPr>
                  <a:t>x</a:t>
                </a:r>
                <a:r>
                  <a:rPr lang="en-US" sz="2800">
                    <a:solidFill>
                      <a:schemeClr val="bg1"/>
                    </a:solidFill>
                    <a:latin typeface="Times New Roman" panose="02020603050405020304" pitchFamily="18" charset="0"/>
                    <a:ea typeface="Calibri" panose="020F0502020204030204" pitchFamily="34" charset="0"/>
                  </a:rPr>
                  <a:t> = 6.</a:t>
                </a:r>
              </a:p>
              <a:p>
                <a:r>
                  <a:rPr lang="en-US" sz="2800">
                    <a:solidFill>
                      <a:schemeClr val="bg1"/>
                    </a:solidFill>
                    <a:latin typeface="Times New Roman" panose="02020603050405020304" pitchFamily="18" charset="0"/>
                    <a:ea typeface="Times New Roman" panose="02020603050405020304" pitchFamily="18" charset="0"/>
                  </a:rPr>
                  <a:t>Vậy An có thể mua tối đa 6</a:t>
                </a:r>
                <a:r>
                  <a:rPr lang="en-US" sz="2800">
                    <a:solidFill>
                      <a:schemeClr val="bg1"/>
                    </a:solidFill>
                    <a:latin typeface="Times New Roman" panose="02020603050405020304" pitchFamily="18" charset="0"/>
                    <a:ea typeface="Calibri" panose="020F0502020204030204" pitchFamily="34" charset="0"/>
                  </a:rPr>
                  <a:t> </a:t>
                </a:r>
                <a:r>
                  <a:rPr lang="en-US" sz="2800">
                    <a:solidFill>
                      <a:schemeClr val="bg1"/>
                    </a:solidFill>
                    <a:latin typeface="Times New Roman" panose="02020603050405020304" pitchFamily="18" charset="0"/>
                    <a:ea typeface="Times New Roman" panose="02020603050405020304" pitchFamily="18" charset="0"/>
                  </a:rPr>
                  <a:t>cuốn sách để vẫn còn đủ tiền mua chiếc cặp.</a:t>
                </a:r>
                <a:endParaRPr lang="en-US" sz="2800">
                  <a:solidFill>
                    <a:schemeClr val="bg1"/>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413177" y="299873"/>
                <a:ext cx="11100816" cy="6178294"/>
              </a:xfrm>
              <a:prstGeom prst="rect">
                <a:avLst/>
              </a:prstGeom>
              <a:blipFill>
                <a:blip r:embed="rId7"/>
                <a:stretch>
                  <a:fillRect l="-1153" t="-986" r="-1098" b="-1677"/>
                </a:stretch>
              </a:blipFill>
            </p:spPr>
            <p:txBody>
              <a:bodyPr/>
              <a:lstStyle/>
              <a:p>
                <a:r>
                  <a:rPr lang="en-US">
                    <a:noFill/>
                  </a:rPr>
                  <a:t> </a:t>
                </a:r>
              </a:p>
            </p:txBody>
          </p:sp>
        </mc:Fallback>
      </mc:AlternateContent>
    </p:spTree>
    <p:extLst>
      <p:ext uri="{BB962C8B-B14F-4D97-AF65-F5344CB8AC3E}">
        <p14:creationId xmlns:p14="http://schemas.microsoft.com/office/powerpoint/2010/main" val="36238701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barn(inVertical)">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barn(inVertical)">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barn(inVertical)">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barn(inVertical)">
                                      <p:cBhvr>
                                        <p:cTn id="42" dur="500"/>
                                        <p:tgtEl>
                                          <p:spTgt spid="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Effect transition="in" filter="barn(inVertical)">
                                      <p:cBhvr>
                                        <p:cTn id="47" dur="500"/>
                                        <p:tgtEl>
                                          <p:spTgt spid="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7">
                                            <p:txEl>
                                              <p:pRg st="9" end="9"/>
                                            </p:txEl>
                                          </p:spTgt>
                                        </p:tgtEl>
                                        <p:attrNameLst>
                                          <p:attrName>style.visibility</p:attrName>
                                        </p:attrNameLst>
                                      </p:cBhvr>
                                      <p:to>
                                        <p:strVal val="visible"/>
                                      </p:to>
                                    </p:set>
                                    <p:animEffect transition="in" filter="barn(inVertical)">
                                      <p:cBhvr>
                                        <p:cTn id="52"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60615A09-9B73-4E90-86B5-DA567203718C}"/>
              </a:ext>
            </a:extLst>
          </p:cNvPr>
          <p:cNvSpPr/>
          <p:nvPr/>
        </p:nvSpPr>
        <p:spPr>
          <a:xfrm>
            <a:off x="10962387" y="4572371"/>
            <a:ext cx="1588859" cy="2285629"/>
          </a:xfrm>
          <a:custGeom>
            <a:avLst/>
            <a:gdLst/>
            <a:ahLst/>
            <a:cxnLst/>
            <a:rect l="l" t="t" r="r" b="b"/>
            <a:pathLst>
              <a:path w="2411799" h="3343916">
                <a:moveTo>
                  <a:pt x="0" y="0"/>
                </a:moveTo>
                <a:lnTo>
                  <a:pt x="2411799" y="0"/>
                </a:lnTo>
                <a:lnTo>
                  <a:pt x="2411799" y="3343916"/>
                </a:lnTo>
                <a:lnTo>
                  <a:pt x="0" y="3343916"/>
                </a:lnTo>
                <a:lnTo>
                  <a:pt x="0" y="0"/>
                </a:lnTo>
                <a:close/>
              </a:path>
            </a:pathLst>
          </a:custGeom>
          <a:blipFill>
            <a:blip r:embed="rId2"/>
            <a:stretch>
              <a:fillRect/>
            </a:stretch>
          </a:blipFill>
        </p:spPr>
        <p:txBody>
          <a:bodyPr/>
          <a:lstStyle/>
          <a:p>
            <a:endParaRPr lang="vi-VN" sz="2400" dirty="0"/>
          </a:p>
        </p:txBody>
      </p:sp>
      <p:sp>
        <p:nvSpPr>
          <p:cNvPr id="6" name="Rectangle 5"/>
          <p:cNvSpPr/>
          <p:nvPr/>
        </p:nvSpPr>
        <p:spPr>
          <a:xfrm>
            <a:off x="494146" y="1285809"/>
            <a:ext cx="11146536" cy="2631490"/>
          </a:xfrm>
          <a:prstGeom prst="rect">
            <a:avLst/>
          </a:prstGeom>
          <a:ln w="28575">
            <a:solidFill>
              <a:srgbClr val="FF0000"/>
            </a:solidFill>
          </a:ln>
        </p:spPr>
        <p:txBody>
          <a:bodyPr wrap="square">
            <a:spAutoFit/>
          </a:bodyPr>
          <a:lstStyle/>
          <a:p>
            <a:pPr algn="just">
              <a:spcBef>
                <a:spcPts val="300"/>
              </a:spcBef>
              <a:spcAft>
                <a:spcPts val="300"/>
              </a:spcAft>
            </a:pPr>
            <a:r>
              <a:rPr lang="en-US" sz="3200" b="1">
                <a:solidFill>
                  <a:schemeClr val="bg1"/>
                </a:solidFill>
                <a:latin typeface="Times New Roman" panose="02020603050405020304" pitchFamily="18" charset="0"/>
                <a:ea typeface="Calibri" panose="020F0502020204030204" pitchFamily="34" charset="0"/>
              </a:rPr>
              <a:t>Bài 2:</a:t>
            </a:r>
            <a:r>
              <a:rPr lang="en-US" sz="3200">
                <a:solidFill>
                  <a:schemeClr val="bg1"/>
                </a:solidFill>
                <a:latin typeface="Times New Roman" panose="02020603050405020304" pitchFamily="18" charset="0"/>
                <a:ea typeface="Calibri" panose="020F0502020204030204" pitchFamily="34" charset="0"/>
              </a:rPr>
              <a:t> Một hộ gia đình có mức tiêu thụ điện trung bình mỗi tháng là 300 kWh . Giá điện là 3000 đồng/kWh cho 100 kWh đầu và 3500 đồng/kWh cho phần vượt quá . Hỏi hộ gia đình này cần tiết kiệm ít nhất bao nhiêu kWh để giảm chi phí điện xuống dưới  </a:t>
            </a:r>
          </a:p>
          <a:p>
            <a:pPr algn="just">
              <a:spcBef>
                <a:spcPts val="300"/>
              </a:spcBef>
              <a:spcAft>
                <a:spcPts val="300"/>
              </a:spcAft>
            </a:pPr>
            <a:r>
              <a:rPr lang="en-US" sz="3200">
                <a:solidFill>
                  <a:schemeClr val="bg1"/>
                </a:solidFill>
                <a:latin typeface="Times New Roman" panose="02020603050405020304" pitchFamily="18" charset="0"/>
                <a:ea typeface="Calibri" panose="020F0502020204030204" pitchFamily="34" charset="0"/>
              </a:rPr>
              <a:t>1 000 000 đồng mỗi tháng?</a:t>
            </a:r>
          </a:p>
        </p:txBody>
      </p:sp>
    </p:spTree>
    <p:extLst>
      <p:ext uri="{BB962C8B-B14F-4D97-AF65-F5344CB8AC3E}">
        <p14:creationId xmlns:p14="http://schemas.microsoft.com/office/powerpoint/2010/main" val="382431280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60615A09-9B73-4E90-86B5-DA567203718C}"/>
              </a:ext>
            </a:extLst>
          </p:cNvPr>
          <p:cNvSpPr/>
          <p:nvPr/>
        </p:nvSpPr>
        <p:spPr>
          <a:xfrm>
            <a:off x="10962387" y="4572371"/>
            <a:ext cx="1588859" cy="2285629"/>
          </a:xfrm>
          <a:custGeom>
            <a:avLst/>
            <a:gdLst/>
            <a:ahLst/>
            <a:cxnLst/>
            <a:rect l="l" t="t" r="r" b="b"/>
            <a:pathLst>
              <a:path w="2411799" h="3343916">
                <a:moveTo>
                  <a:pt x="0" y="0"/>
                </a:moveTo>
                <a:lnTo>
                  <a:pt x="2411799" y="0"/>
                </a:lnTo>
                <a:lnTo>
                  <a:pt x="2411799" y="3343916"/>
                </a:lnTo>
                <a:lnTo>
                  <a:pt x="0" y="3343916"/>
                </a:lnTo>
                <a:lnTo>
                  <a:pt x="0" y="0"/>
                </a:lnTo>
                <a:close/>
              </a:path>
            </a:pathLst>
          </a:custGeom>
          <a:blipFill>
            <a:blip r:embed="rId2"/>
            <a:stretch>
              <a:fillRect/>
            </a:stretch>
          </a:blipFill>
        </p:spPr>
        <p:txBody>
          <a:bodyPr/>
          <a:lstStyle/>
          <a:p>
            <a:endParaRPr lang="vi-VN" sz="2400" dirty="0"/>
          </a:p>
        </p:txBody>
      </p:sp>
      <mc:AlternateContent xmlns:mc="http://schemas.openxmlformats.org/markup-compatibility/2006" xmlns:a14="http://schemas.microsoft.com/office/drawing/2010/main">
        <mc:Choice Requires="a14">
          <p:sp>
            <p:nvSpPr>
              <p:cNvPr id="12" name="Rectangle 11"/>
              <p:cNvSpPr/>
              <p:nvPr/>
            </p:nvSpPr>
            <p:spPr>
              <a:xfrm>
                <a:off x="249383" y="211491"/>
                <a:ext cx="11120582" cy="5993949"/>
              </a:xfrm>
              <a:prstGeom prst="rect">
                <a:avLst/>
              </a:prstGeom>
              <a:ln w="28575">
                <a:solidFill>
                  <a:srgbClr val="FF0000"/>
                </a:solidFill>
              </a:ln>
            </p:spPr>
            <p:txBody>
              <a:bodyPr wrap="square">
                <a:spAutoFit/>
              </a:bodyPr>
              <a:lstStyle/>
              <a:p>
                <a:pPr algn="ctr">
                  <a:spcBef>
                    <a:spcPts val="300"/>
                  </a:spcBef>
                  <a:spcAft>
                    <a:spcPts val="300"/>
                  </a:spcAft>
                </a:pPr>
                <a:r>
                  <a:rPr lang="en-US" sz="2800" b="1">
                    <a:solidFill>
                      <a:schemeClr val="bg1"/>
                    </a:solidFill>
                    <a:latin typeface="Times New Roman" panose="02020603050405020304" pitchFamily="18" charset="0"/>
                    <a:ea typeface="Times New Roman" panose="02020603050405020304" pitchFamily="18" charset="0"/>
                  </a:rPr>
                  <a:t>Giải</a:t>
                </a:r>
                <a:endParaRPr lang="en-US" sz="2800">
                  <a:solidFill>
                    <a:schemeClr val="bg1"/>
                  </a:solidFill>
                  <a:latin typeface="Times New Roman" panose="02020603050405020304" pitchFamily="18" charset="0"/>
                  <a:ea typeface="Calibri" panose="020F0502020204030204" pitchFamily="34" charset="0"/>
                </a:endParaRPr>
              </a:p>
              <a:p>
                <a:pPr algn="just">
                  <a:spcBef>
                    <a:spcPts val="300"/>
                  </a:spcBef>
                  <a:spcAft>
                    <a:spcPts val="300"/>
                  </a:spcAft>
                </a:pPr>
                <a:r>
                  <a:rPr lang="en-US" sz="2800">
                    <a:solidFill>
                      <a:schemeClr val="bg1"/>
                    </a:solidFill>
                    <a:latin typeface="Times New Roman" panose="02020603050405020304" pitchFamily="18" charset="0"/>
                    <a:ea typeface="Calibri" panose="020F0502020204030204" pitchFamily="34" charset="0"/>
                  </a:rPr>
                  <a:t>Gọi </a:t>
                </a:r>
                <a:r>
                  <a:rPr lang="en-US" sz="2800" i="1">
                    <a:solidFill>
                      <a:schemeClr val="bg1"/>
                    </a:solidFill>
                    <a:latin typeface="Times New Roman" panose="02020603050405020304" pitchFamily="18" charset="0"/>
                    <a:ea typeface="Calibri" panose="020F0502020204030204" pitchFamily="34" charset="0"/>
                  </a:rPr>
                  <a:t>x</a:t>
                </a:r>
                <a:r>
                  <a:rPr lang="en-US" sz="2800">
                    <a:solidFill>
                      <a:schemeClr val="bg1"/>
                    </a:solidFill>
                    <a:latin typeface="Times New Roman" panose="02020603050405020304" pitchFamily="18" charset="0"/>
                    <a:ea typeface="Calibri" panose="020F0502020204030204" pitchFamily="34" charset="0"/>
                  </a:rPr>
                  <a:t> là số kWh cần tiết kiệm (x &gt; 0).</a:t>
                </a:r>
              </a:p>
              <a:p>
                <a:pPr algn="just">
                  <a:spcBef>
                    <a:spcPts val="300"/>
                  </a:spcBef>
                  <a:spcAft>
                    <a:spcPts val="300"/>
                  </a:spcAft>
                </a:pPr>
                <a:r>
                  <a:rPr lang="en-US" sz="2800">
                    <a:solidFill>
                      <a:schemeClr val="bg1"/>
                    </a:solidFill>
                    <a:latin typeface="Times New Roman" panose="02020603050405020304" pitchFamily="18" charset="0"/>
                    <a:ea typeface="Calibri" panose="020F0502020204030204" pitchFamily="34" charset="0"/>
                  </a:rPr>
                  <a:t>Chi phí cho 100 kWh đầu tiên là 100. 3000 = 300 000(đồng).</a:t>
                </a:r>
              </a:p>
              <a:p>
                <a:pPr algn="just">
                  <a:spcBef>
                    <a:spcPts val="300"/>
                  </a:spcBef>
                  <a:spcAft>
                    <a:spcPts val="300"/>
                  </a:spcAft>
                </a:pPr>
                <a:r>
                  <a:rPr lang="en-US" sz="2800">
                    <a:solidFill>
                      <a:schemeClr val="bg1"/>
                    </a:solidFill>
                    <a:latin typeface="Times New Roman" panose="02020603050405020304" pitchFamily="18" charset="0"/>
                    <a:ea typeface="Calibri" panose="020F0502020204030204" pitchFamily="34" charset="0"/>
                  </a:rPr>
                  <a:t>Chi phí cho </a:t>
                </a:r>
                <a:r>
                  <a:rPr lang="en-US" sz="2800" i="1">
                    <a:solidFill>
                      <a:schemeClr val="bg1"/>
                    </a:solidFill>
                    <a:latin typeface="Times New Roman" panose="02020603050405020304" pitchFamily="18" charset="0"/>
                    <a:ea typeface="Calibri" panose="020F0502020204030204" pitchFamily="34" charset="0"/>
                  </a:rPr>
                  <a:t>x</a:t>
                </a:r>
                <a:r>
                  <a:rPr lang="en-US" sz="2800">
                    <a:solidFill>
                      <a:schemeClr val="bg1"/>
                    </a:solidFill>
                    <a:latin typeface="Times New Roman" panose="02020603050405020304" pitchFamily="18" charset="0"/>
                    <a:ea typeface="Calibri" panose="020F0502020204030204" pitchFamily="34" charset="0"/>
                  </a:rPr>
                  <a:t> kWh tiếp theo là </a:t>
                </a:r>
                <a:r>
                  <a:rPr lang="en-US" sz="2800" i="1">
                    <a:solidFill>
                      <a:schemeClr val="bg1"/>
                    </a:solidFill>
                    <a:latin typeface="Times New Roman" panose="02020603050405020304" pitchFamily="18" charset="0"/>
                    <a:ea typeface="Calibri" panose="020F0502020204030204" pitchFamily="34" charset="0"/>
                  </a:rPr>
                  <a:t>x</a:t>
                </a:r>
                <a:r>
                  <a:rPr lang="en-US" sz="2800">
                    <a:solidFill>
                      <a:schemeClr val="bg1"/>
                    </a:solidFill>
                    <a:latin typeface="Times New Roman" panose="02020603050405020304" pitchFamily="18" charset="0"/>
                    <a:ea typeface="Calibri" panose="020F0502020204030204" pitchFamily="34" charset="0"/>
                  </a:rPr>
                  <a:t>.3500 (đồng).</a:t>
                </a:r>
              </a:p>
              <a:p>
                <a:pPr algn="just">
                  <a:spcBef>
                    <a:spcPts val="300"/>
                  </a:spcBef>
                  <a:spcAft>
                    <a:spcPts val="300"/>
                  </a:spcAft>
                </a:pPr>
                <a:r>
                  <a:rPr lang="en-US" sz="2800">
                    <a:solidFill>
                      <a:schemeClr val="bg1"/>
                    </a:solidFill>
                    <a:latin typeface="Times New Roman" panose="02020603050405020304" pitchFamily="18" charset="0"/>
                    <a:ea typeface="Calibri" panose="020F0502020204030204" pitchFamily="34" charset="0"/>
                  </a:rPr>
                  <a:t>Vì tổng chi phí dưới 1 000 000 đồng mỗi tháng nên ta có: </a:t>
                </a:r>
              </a:p>
              <a:p>
                <a:pPr algn="just">
                  <a:spcBef>
                    <a:spcPts val="300"/>
                  </a:spcBef>
                  <a:spcAft>
                    <a:spcPts val="300"/>
                  </a:spcAft>
                </a:pPr>
                <a:r>
                  <a:rPr lang="en-US" sz="2800">
                    <a:solidFill>
                      <a:schemeClr val="bg1"/>
                    </a:solidFill>
                    <a:latin typeface="Times New Roman" panose="02020603050405020304" pitchFamily="18" charset="0"/>
                    <a:ea typeface="Calibri" panose="020F0502020204030204" pitchFamily="34" charset="0"/>
                  </a:rPr>
                  <a:t>300 000 + 3500</a:t>
                </a:r>
                <a:r>
                  <a:rPr lang="en-US" sz="2800" i="1">
                    <a:solidFill>
                      <a:schemeClr val="bg1"/>
                    </a:solidFill>
                    <a:latin typeface="Times New Roman" panose="02020603050405020304" pitchFamily="18" charset="0"/>
                    <a:ea typeface="Calibri" panose="020F0502020204030204" pitchFamily="34" charset="0"/>
                  </a:rPr>
                  <a:t>x</a:t>
                </a:r>
                <a:r>
                  <a:rPr lang="en-US" sz="2800">
                    <a:solidFill>
                      <a:schemeClr val="bg1"/>
                    </a:solidFill>
                    <a:latin typeface="Times New Roman" panose="02020603050405020304" pitchFamily="18" charset="0"/>
                    <a:ea typeface="Calibri" panose="020F0502020204030204" pitchFamily="34" charset="0"/>
                  </a:rPr>
                  <a:t> </a:t>
                </a:r>
                <a:r>
                  <a:rPr lang="en-US" sz="2800">
                    <a:solidFill>
                      <a:schemeClr val="bg1"/>
                    </a:solidFill>
                    <a:latin typeface="Times New Roman" panose="02020603050405020304" pitchFamily="18" charset="0"/>
                    <a:ea typeface="Calibri" panose="020F0502020204030204" pitchFamily="34" charset="0"/>
                    <a:sym typeface="Symbol" panose="05050102010706020507" pitchFamily="18" charset="2"/>
                  </a:rPr>
                  <a:t> 1 000 000</a:t>
                </a:r>
                <a:endParaRPr lang="en-US" sz="2800">
                  <a:solidFill>
                    <a:schemeClr val="bg1"/>
                  </a:solidFill>
                  <a:latin typeface="Times New Roman" panose="02020603050405020304" pitchFamily="18" charset="0"/>
                  <a:ea typeface="Calibri" panose="020F0502020204030204" pitchFamily="34" charset="0"/>
                </a:endParaRPr>
              </a:p>
              <a:p>
                <a:pPr algn="just">
                  <a:spcBef>
                    <a:spcPts val="300"/>
                  </a:spcBef>
                  <a:spcAft>
                    <a:spcPts val="300"/>
                  </a:spcAft>
                </a:pPr>
                <a:r>
                  <a:rPr lang="fr-FR" sz="2800">
                    <a:solidFill>
                      <a:schemeClr val="bg1"/>
                    </a:solidFill>
                    <a:latin typeface="Times New Roman" panose="02020603050405020304" pitchFamily="18" charset="0"/>
                    <a:ea typeface="Calibri" panose="020F0502020204030204" pitchFamily="34" charset="0"/>
                  </a:rPr>
                  <a:t>Giải bất phương trình trên :</a:t>
                </a:r>
                <a:r>
                  <a:rPr lang="en-US" sz="2800">
                    <a:solidFill>
                      <a:schemeClr val="bg1"/>
                    </a:solidFill>
                    <a:latin typeface="Times New Roman" panose="02020603050405020304" pitchFamily="18" charset="0"/>
                    <a:ea typeface="Calibri" panose="020F0502020204030204" pitchFamily="34" charset="0"/>
                  </a:rPr>
                  <a:t>300 000 + 3500</a:t>
                </a:r>
                <a:r>
                  <a:rPr lang="en-US" sz="2800" i="1">
                    <a:solidFill>
                      <a:schemeClr val="bg1"/>
                    </a:solidFill>
                    <a:latin typeface="Times New Roman" panose="02020603050405020304" pitchFamily="18" charset="0"/>
                    <a:ea typeface="Calibri" panose="020F0502020204030204" pitchFamily="34" charset="0"/>
                  </a:rPr>
                  <a:t>x</a:t>
                </a:r>
                <a:r>
                  <a:rPr lang="en-US" sz="2800">
                    <a:solidFill>
                      <a:schemeClr val="bg1"/>
                    </a:solidFill>
                    <a:latin typeface="Times New Roman" panose="02020603050405020304" pitchFamily="18" charset="0"/>
                    <a:ea typeface="Calibri" panose="020F0502020204030204" pitchFamily="34" charset="0"/>
                  </a:rPr>
                  <a:t> </a:t>
                </a:r>
                <a:r>
                  <a:rPr lang="en-US" sz="2800">
                    <a:solidFill>
                      <a:schemeClr val="bg1"/>
                    </a:solidFill>
                    <a:latin typeface="Times New Roman" panose="02020603050405020304" pitchFamily="18" charset="0"/>
                    <a:ea typeface="Calibri" panose="020F0502020204030204" pitchFamily="34" charset="0"/>
                    <a:sym typeface="Symbol" panose="05050102010706020507" pitchFamily="18" charset="2"/>
                  </a:rPr>
                  <a:t> 1 000 000</a:t>
                </a:r>
                <a:endParaRPr lang="en-US" sz="2800">
                  <a:solidFill>
                    <a:schemeClr val="bg1"/>
                  </a:solidFill>
                  <a:latin typeface="Times New Roman" panose="02020603050405020304" pitchFamily="18" charset="0"/>
                  <a:ea typeface="Calibri" panose="020F0502020204030204" pitchFamily="34" charset="0"/>
                </a:endParaRPr>
              </a:p>
              <a:p>
                <a:pPr algn="just">
                  <a:spcBef>
                    <a:spcPts val="300"/>
                  </a:spcBef>
                  <a:spcAft>
                    <a:spcPts val="300"/>
                  </a:spcAft>
                </a:pPr>
                <a:r>
                  <a:rPr lang="en-US" sz="2800">
                    <a:solidFill>
                      <a:schemeClr val="bg1"/>
                    </a:solidFill>
                    <a:latin typeface="Times New Roman" panose="02020603050405020304" pitchFamily="18" charset="0"/>
                    <a:ea typeface="Calibri" panose="020F0502020204030204" pitchFamily="34" charset="0"/>
                  </a:rPr>
                  <a:t>3500</a:t>
                </a:r>
                <a:r>
                  <a:rPr lang="en-US" sz="2800" i="1">
                    <a:solidFill>
                      <a:schemeClr val="bg1"/>
                    </a:solidFill>
                    <a:latin typeface="Times New Roman" panose="02020603050405020304" pitchFamily="18" charset="0"/>
                    <a:ea typeface="Calibri" panose="020F0502020204030204" pitchFamily="34" charset="0"/>
                  </a:rPr>
                  <a:t>x</a:t>
                </a:r>
                <a:r>
                  <a:rPr lang="en-US" sz="2800">
                    <a:solidFill>
                      <a:schemeClr val="bg1"/>
                    </a:solidFill>
                    <a:latin typeface="Times New Roman" panose="02020603050405020304" pitchFamily="18" charset="0"/>
                    <a:ea typeface="Calibri" panose="020F0502020204030204" pitchFamily="34" charset="0"/>
                  </a:rPr>
                  <a:t> </a:t>
                </a:r>
                <a:r>
                  <a:rPr lang="en-US" sz="2800">
                    <a:solidFill>
                      <a:schemeClr val="bg1"/>
                    </a:solidFill>
                    <a:latin typeface="Times New Roman" panose="02020603050405020304" pitchFamily="18" charset="0"/>
                    <a:ea typeface="Calibri" panose="020F0502020204030204" pitchFamily="34" charset="0"/>
                    <a:sym typeface="Symbol" panose="05050102010706020507" pitchFamily="18" charset="2"/>
                  </a:rPr>
                  <a:t> 1 000 000 – 300 000</a:t>
                </a:r>
              </a:p>
              <a:p>
                <a:pPr algn="just">
                  <a:spcBef>
                    <a:spcPts val="300"/>
                  </a:spcBef>
                  <a:spcAft>
                    <a:spcPts val="300"/>
                  </a:spcAft>
                </a:pPr>
                <a:r>
                  <a:rPr lang="en-US" sz="2800">
                    <a:solidFill>
                      <a:schemeClr val="bg1"/>
                    </a:solidFill>
                    <a:latin typeface="Times New Roman" panose="02020603050405020304" pitchFamily="18" charset="0"/>
                    <a:ea typeface="Calibri" panose="020F0502020204030204" pitchFamily="34" charset="0"/>
                    <a:sym typeface="Symbol" panose="05050102010706020507" pitchFamily="18" charset="2"/>
                  </a:rPr>
                  <a:t>3500</a:t>
                </a:r>
                <a:r>
                  <a:rPr lang="en-US" sz="2800" i="1">
                    <a:solidFill>
                      <a:schemeClr val="bg1"/>
                    </a:solidFill>
                    <a:latin typeface="Times New Roman" panose="02020603050405020304" pitchFamily="18" charset="0"/>
                    <a:ea typeface="Calibri" panose="020F0502020204030204" pitchFamily="34" charset="0"/>
                    <a:sym typeface="Symbol" panose="05050102010706020507" pitchFamily="18" charset="2"/>
                  </a:rPr>
                  <a:t>x</a:t>
                </a:r>
                <a:r>
                  <a:rPr lang="en-US" sz="2800">
                    <a:solidFill>
                      <a:schemeClr val="bg1"/>
                    </a:solidFill>
                    <a:latin typeface="Times New Roman" panose="02020603050405020304" pitchFamily="18" charset="0"/>
                    <a:ea typeface="Calibri" panose="020F0502020204030204" pitchFamily="34" charset="0"/>
                    <a:sym typeface="Symbol" panose="05050102010706020507" pitchFamily="18" charset="2"/>
                  </a:rPr>
                  <a:t>  700 000</a:t>
                </a:r>
              </a:p>
              <a:p>
                <a:pPr algn="just">
                  <a:spcBef>
                    <a:spcPts val="300"/>
                  </a:spcBef>
                  <a:spcAft>
                    <a:spcPts val="300"/>
                  </a:spcAft>
                </a:pPr>
                <a14:m>
                  <m:oMathPara xmlns:m="http://schemas.openxmlformats.org/officeDocument/2006/math">
                    <m:oMathParaPr>
                      <m:jc m:val="left"/>
                    </m:oMathParaPr>
                    <m:oMath xmlns:m="http://schemas.openxmlformats.org/officeDocument/2006/math">
                      <m:r>
                        <m:rPr>
                          <m:nor/>
                        </m:rPr>
                        <a:rPr lang="en-US" sz="2800" b="0" i="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m:t>x</m:t>
                      </m:r>
                      <m:r>
                        <m:rPr>
                          <m:nor/>
                        </m:rPr>
                        <a:rPr lang="en-US" sz="2800" b="0" i="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m:t> </m:t>
                      </m:r>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200</m:t>
                      </m:r>
                    </m:oMath>
                  </m:oMathPara>
                </a14:m>
                <a:endParaRPr lang="en-US" sz="28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300"/>
                  </a:spcBef>
                  <a:spcAft>
                    <a:spcPts val="300"/>
                  </a:spcAft>
                </a:pPr>
                <a:r>
                  <a:rPr lang="en-US" sz="2800">
                    <a:solidFill>
                      <a:schemeClr val="bg1"/>
                    </a:solidFill>
                    <a:latin typeface="Times New Roman" panose="02020603050405020304" pitchFamily="18" charset="0"/>
                    <a:ea typeface="Calibri" panose="020F0502020204030204" pitchFamily="34" charset="0"/>
                  </a:rPr>
                  <a:t>Vậy hộ gia đình cần tiết kiệm ít nhất 200 kWh để giảm chi phí điện xuống dưới 1 000 000 đồng mỗi tháng.</a:t>
                </a:r>
              </a:p>
            </p:txBody>
          </p:sp>
        </mc:Choice>
        <mc:Fallback xmlns="">
          <p:sp>
            <p:nvSpPr>
              <p:cNvPr id="12" name="Rectangle 11"/>
              <p:cNvSpPr>
                <a:spLocks noRot="1" noChangeAspect="1" noMove="1" noResize="1" noEditPoints="1" noAdjustHandles="1" noChangeArrowheads="1" noChangeShapeType="1" noTextEdit="1"/>
              </p:cNvSpPr>
              <p:nvPr/>
            </p:nvSpPr>
            <p:spPr>
              <a:xfrm>
                <a:off x="249383" y="211491"/>
                <a:ext cx="11120582" cy="5993949"/>
              </a:xfrm>
              <a:prstGeom prst="rect">
                <a:avLst/>
              </a:prstGeom>
              <a:blipFill>
                <a:blip r:embed="rId3"/>
                <a:stretch>
                  <a:fillRect l="-1039" t="-911" r="-929" b="-1619"/>
                </a:stretch>
              </a:blipFill>
              <a:ln w="28575">
                <a:solidFill>
                  <a:srgbClr val="FF0000"/>
                </a:solidFill>
              </a:ln>
            </p:spPr>
            <p:txBody>
              <a:bodyPr/>
              <a:lstStyle/>
              <a:p>
                <a:r>
                  <a:rPr lang="en-US">
                    <a:noFill/>
                  </a:rPr>
                  <a:t> </a:t>
                </a:r>
              </a:p>
            </p:txBody>
          </p:sp>
        </mc:Fallback>
      </mc:AlternateContent>
    </p:spTree>
    <p:extLst>
      <p:ext uri="{BB962C8B-B14F-4D97-AF65-F5344CB8AC3E}">
        <p14:creationId xmlns:p14="http://schemas.microsoft.com/office/powerpoint/2010/main" val="293754703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circle(in)">
                                      <p:cBhvr>
                                        <p:cTn id="7" dur="20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circle(in)">
                                      <p:cBhvr>
                                        <p:cTn id="12" dur="20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circle(in)">
                                      <p:cBhvr>
                                        <p:cTn id="17" dur="20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circle(in)">
                                      <p:cBhvr>
                                        <p:cTn id="22" dur="20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circle(in)">
                                      <p:cBhvr>
                                        <p:cTn id="27" dur="20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circle(in)">
                                      <p:cBhvr>
                                        <p:cTn id="32" dur="2000"/>
                                        <p:tgtEl>
                                          <p:spTgt spid="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circle(in)">
                                      <p:cBhvr>
                                        <p:cTn id="37" dur="2000"/>
                                        <p:tgtEl>
                                          <p:spTgt spid="1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2">
                                            <p:txEl>
                                              <p:pRg st="7" end="7"/>
                                            </p:txEl>
                                          </p:spTgt>
                                        </p:tgtEl>
                                        <p:attrNameLst>
                                          <p:attrName>style.visibility</p:attrName>
                                        </p:attrNameLst>
                                      </p:cBhvr>
                                      <p:to>
                                        <p:strVal val="visible"/>
                                      </p:to>
                                    </p:set>
                                    <p:animEffect transition="in" filter="circle(in)">
                                      <p:cBhvr>
                                        <p:cTn id="42" dur="2000"/>
                                        <p:tgtEl>
                                          <p:spTgt spid="1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2">
                                            <p:txEl>
                                              <p:pRg st="8" end="8"/>
                                            </p:txEl>
                                          </p:spTgt>
                                        </p:tgtEl>
                                        <p:attrNameLst>
                                          <p:attrName>style.visibility</p:attrName>
                                        </p:attrNameLst>
                                      </p:cBhvr>
                                      <p:to>
                                        <p:strVal val="visible"/>
                                      </p:to>
                                    </p:set>
                                    <p:animEffect transition="in" filter="circle(in)">
                                      <p:cBhvr>
                                        <p:cTn id="47" dur="2000"/>
                                        <p:tgtEl>
                                          <p:spTgt spid="1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12">
                                            <p:txEl>
                                              <p:pRg st="9" end="9"/>
                                            </p:txEl>
                                          </p:spTgt>
                                        </p:tgtEl>
                                        <p:attrNameLst>
                                          <p:attrName>style.visibility</p:attrName>
                                        </p:attrNameLst>
                                      </p:cBhvr>
                                      <p:to>
                                        <p:strVal val="visible"/>
                                      </p:to>
                                    </p:set>
                                    <p:animEffect transition="in" filter="circle(in)">
                                      <p:cBhvr>
                                        <p:cTn id="52" dur="2000"/>
                                        <p:tgtEl>
                                          <p:spTgt spid="1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12">
                                            <p:txEl>
                                              <p:pRg st="10" end="10"/>
                                            </p:txEl>
                                          </p:spTgt>
                                        </p:tgtEl>
                                        <p:attrNameLst>
                                          <p:attrName>style.visibility</p:attrName>
                                        </p:attrNameLst>
                                      </p:cBhvr>
                                      <p:to>
                                        <p:strVal val="visible"/>
                                      </p:to>
                                    </p:set>
                                    <p:animEffect transition="in" filter="circle(in)">
                                      <p:cBhvr>
                                        <p:cTn id="57" dur="2000"/>
                                        <p:tgtEl>
                                          <p:spTgt spid="1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682485" y="2177937"/>
            <a:ext cx="4075045" cy="785286"/>
          </a:xfrm>
        </p:spPr>
        <p:txBody>
          <a:bodyPr>
            <a:normAutofit/>
          </a:bodyPr>
          <a:lstStyle/>
          <a:p>
            <a:pPr algn="ctr"/>
            <a:r>
              <a:rPr lang="en-US" sz="3200" b="1">
                <a:solidFill>
                  <a:srgbClr val="FFC000"/>
                </a:solidFill>
                <a:latin typeface="Times New Roman" panose="02020603050405020304" pitchFamily="18" charset="0"/>
                <a:cs typeface="Times New Roman" panose="02020603050405020304" pitchFamily="18" charset="0"/>
              </a:rPr>
              <a:t> VẬN DỤNG</a:t>
            </a:r>
            <a:endParaRPr lang="en-US" sz="3200" b="1" dirty="0">
              <a:solidFill>
                <a:srgbClr val="FFC000"/>
              </a:solidFill>
              <a:latin typeface="Times New Roman" panose="02020603050405020304" pitchFamily="18" charset="0"/>
              <a:cs typeface="Times New Roman" panose="02020603050405020304" pitchFamily="18" charset="0"/>
            </a:endParaRPr>
          </a:p>
        </p:txBody>
      </p:sp>
      <p:cxnSp>
        <p:nvCxnSpPr>
          <p:cNvPr id="51" name="Straight Connector 5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p:nvPr/>
        </p:nvCxnSpPr>
        <p:spPr>
          <a:xfrm>
            <a:off x="682486" y="2970840"/>
            <a:ext cx="4075044"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pic>
        <p:nvPicPr>
          <p:cNvPr id="2" name="Pictur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653A930-4926-CD90-62F7-3503A3AFE6F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8352" y="2026548"/>
            <a:ext cx="3643624" cy="243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3C86D1D-AD22-9BC4-B848-6D801537F135}"/>
              </a:ext>
            </a:extLst>
          </p:cNvPr>
          <p:cNvSpPr txBox="1">
            <a:spLocks/>
          </p:cNvSpPr>
          <p:nvPr/>
        </p:nvSpPr>
        <p:spPr>
          <a:xfrm>
            <a:off x="578194" y="3242445"/>
            <a:ext cx="4179336" cy="130884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FontTx/>
              <a:buChar char="-"/>
            </a:pPr>
            <a:r>
              <a:rPr lang="fr-FR">
                <a:solidFill>
                  <a:schemeClr val="bg1"/>
                </a:solidFill>
                <a:latin typeface="Times New Roman" panose="02020603050405020304" pitchFamily="18" charset="0"/>
                <a:ea typeface="Yu Mincho"/>
              </a:rPr>
              <a:t>Vận dụng kiến thức đã học vào giải các bài toán thực tế.</a:t>
            </a:r>
            <a:endParaRPr lang="en-US">
              <a:solidFill>
                <a:schemeClr val="bg1"/>
              </a:solidFill>
            </a:endParaRPr>
          </a:p>
        </p:txBody>
      </p:sp>
      <p:sp>
        <p:nvSpPr>
          <p:cNvPr id="5"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CD4D980-7739-44EB-AEC8-AB1889DC2156}"/>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8.2. ỨNG DỤNG CỦA ĐỊNH LÍ THALÈS  TRONG TAM GIÁC</a:t>
            </a:r>
            <a:endParaRPr lang="en-US" sz="2800">
              <a:solidFill>
                <a:srgbClr val="FFFF00"/>
              </a:solidFill>
            </a:endParaRPr>
          </a:p>
        </p:txBody>
      </p:sp>
    </p:spTree>
    <p:extLst>
      <p:ext uri="{BB962C8B-B14F-4D97-AF65-F5344CB8AC3E}">
        <p14:creationId xmlns:p14="http://schemas.microsoft.com/office/powerpoint/2010/main" val="4087230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Right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0626957-CBD8-91C3-6597-4769CC51323E}"/>
              </a:ext>
            </a:extLst>
          </p:cNvPr>
          <p:cNvSpPr/>
          <p:nvPr/>
        </p:nvSpPr>
        <p:spPr>
          <a:xfrm>
            <a:off x="1" y="-2944"/>
            <a:ext cx="3427570" cy="1385436"/>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E4327C4C-F1F6-DDFB-C4EE-99E45C4A1C35}"/>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0349" r="20345" b="-4"/>
          <a:stretch/>
        </p:blipFill>
        <p:spPr>
          <a:xfrm>
            <a:off x="1922772" y="3214225"/>
            <a:ext cx="2050385" cy="232767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505C1A32-4674-8277-BD7A-4BB6F05E8D2C}"/>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7382" r="20120" b="2"/>
          <a:stretch/>
        </p:blipFill>
        <p:spPr>
          <a:xfrm>
            <a:off x="3709849" y="2516345"/>
            <a:ext cx="3433139" cy="343313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6" name="Picture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A6B0BB8-B2F2-2BF3-150F-5878B69197C1}"/>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36012" r="14448" b="2"/>
          <a:stretch/>
        </p:blipFill>
        <p:spPr>
          <a:xfrm>
            <a:off x="6770304" y="2940095"/>
            <a:ext cx="2455455" cy="279803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7" name="Picture 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FEF3B11-C0CE-F0C1-F9B4-E828EE51DF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91424" y="2633185"/>
            <a:ext cx="2327672" cy="2327672"/>
          </a:xfrm>
          <a:prstGeom prst="rect">
            <a:avLst/>
          </a:prstGeom>
        </p:spPr>
      </p:pic>
      <p:pic>
        <p:nvPicPr>
          <p:cNvPr id="12" name="Picture 1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E9B910C-D3DB-53B0-DD9C-04FA3835DC6E}"/>
              </a:ext>
            </a:extLst>
          </p:cNvPr>
          <p:cNvPicPr>
            <a:picLocks noChangeAspect="1"/>
          </p:cNvPicPr>
          <p:nvPr/>
        </p:nvPicPr>
        <p:blipFill>
          <a:blip r:embed="rId9"/>
          <a:stretch>
            <a:fillRect/>
          </a:stretch>
        </p:blipFill>
        <p:spPr>
          <a:xfrm>
            <a:off x="2434293" y="1727804"/>
            <a:ext cx="2025572" cy="1385436"/>
          </a:xfrm>
          <a:prstGeom prst="rect">
            <a:avLst/>
          </a:prstGeom>
        </p:spPr>
      </p:pic>
      <p:pic>
        <p:nvPicPr>
          <p:cNvPr id="13" name="Picture 1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C1D407B-A8AC-08C9-6F47-02A87BD44C54}"/>
              </a:ext>
            </a:extLst>
          </p:cNvPr>
          <p:cNvPicPr>
            <a:picLocks noChangeAspect="1"/>
          </p:cNvPicPr>
          <p:nvPr/>
        </p:nvPicPr>
        <p:blipFill>
          <a:blip r:embed="rId10"/>
          <a:stretch>
            <a:fillRect/>
          </a:stretch>
        </p:blipFill>
        <p:spPr>
          <a:xfrm>
            <a:off x="4965903" y="1162182"/>
            <a:ext cx="2025572" cy="1385436"/>
          </a:xfrm>
          <a:prstGeom prst="rect">
            <a:avLst/>
          </a:prstGeom>
        </p:spPr>
      </p:pic>
      <p:pic>
        <p:nvPicPr>
          <p:cNvPr id="14" name="Picture 1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F6AAD02-B751-B406-D267-474378C247A6}"/>
              </a:ext>
            </a:extLst>
          </p:cNvPr>
          <p:cNvPicPr>
            <a:picLocks noChangeAspect="1"/>
          </p:cNvPicPr>
          <p:nvPr/>
        </p:nvPicPr>
        <p:blipFill>
          <a:blip r:embed="rId11"/>
          <a:stretch>
            <a:fillRect/>
          </a:stretch>
        </p:blipFill>
        <p:spPr>
          <a:xfrm>
            <a:off x="7386430" y="1483302"/>
            <a:ext cx="2176461" cy="1385436"/>
          </a:xfrm>
          <a:prstGeom prst="rect">
            <a:avLst/>
          </a:prstGeom>
        </p:spPr>
      </p:pic>
      <p:sp>
        <p:nvSpPr>
          <p:cNvPr id="2" name="Title 1">
            <a:extLst>
              <a:ext uri="{FF2B5EF4-FFF2-40B4-BE49-F238E27FC236}">
                <a16:creationId xmlns:a16="http://schemas.microsoft.com/office/drawing/2014/main" id="{4D74833E-C762-DD91-2784-FA20F15EA24A}"/>
              </a:ext>
            </a:extLst>
          </p:cNvPr>
          <p:cNvSpPr>
            <a:spLocks noGrp="1"/>
          </p:cNvSpPr>
          <p:nvPr>
            <p:ph type="title"/>
          </p:nvPr>
        </p:nvSpPr>
        <p:spPr>
          <a:xfrm>
            <a:off x="209456" y="294855"/>
            <a:ext cx="3218114" cy="854075"/>
          </a:xfrm>
        </p:spPr>
        <p:txBody>
          <a:bodyPr>
            <a:normAutofit/>
          </a:bodyPr>
          <a:lstStyle/>
          <a:p>
            <a:r>
              <a:rPr lang="en-US" sz="3200" b="1">
                <a:solidFill>
                  <a:schemeClr val="bg1"/>
                </a:solidFill>
                <a:latin typeface="Times New Roman" panose="02020603050405020304" pitchFamily="18" charset="0"/>
                <a:cs typeface="Times New Roman" panose="02020603050405020304" pitchFamily="18" charset="0"/>
              </a:rPr>
              <a:t>B. CHÚ THÍCH</a:t>
            </a:r>
            <a:endParaRPr lang="en-US" sz="3200">
              <a:solidFill>
                <a:schemeClr val="bg1"/>
              </a:solidFill>
            </a:endParaRPr>
          </a:p>
        </p:txBody>
      </p:sp>
      <p:pic>
        <p:nvPicPr>
          <p:cNvPr id="15" name="Picture 14"/>
          <p:cNvPicPr>
            <a:picLocks noChangeAspect="1"/>
          </p:cNvPicPr>
          <p:nvPr/>
        </p:nvPicPr>
        <p:blipFill rotWithShape="1">
          <a:blip r:embed="rId12" cstate="hqprint">
            <a:extLst>
              <a:ext uri="{28A0092B-C50C-407E-A947-70E740481C1C}">
                <a14:useLocalDpi xmlns:a14="http://schemas.microsoft.com/office/drawing/2010/main" val="0"/>
              </a:ext>
            </a:extLst>
          </a:blip>
          <a:srcRect l="10890" t="12317" r="11396" b="14413"/>
          <a:stretch/>
        </p:blipFill>
        <p:spPr>
          <a:xfrm>
            <a:off x="2046511" y="3448807"/>
            <a:ext cx="1663338" cy="1568213"/>
          </a:xfrm>
          <a:prstGeom prst="rect">
            <a:avLst/>
          </a:prstGeom>
        </p:spPr>
      </p:pic>
      <p:sp>
        <p:nvSpPr>
          <p:cNvPr id="16" name="Freeform 8">
            <a:extLst>
              <a:ext uri="{FF2B5EF4-FFF2-40B4-BE49-F238E27FC236}">
                <a16:creationId xmlns:a16="http://schemas.microsoft.com/office/drawing/2014/main" id="{60615A09-9B73-4E90-86B5-DA567203718C}"/>
              </a:ext>
            </a:extLst>
          </p:cNvPr>
          <p:cNvSpPr/>
          <p:nvPr/>
        </p:nvSpPr>
        <p:spPr>
          <a:xfrm>
            <a:off x="7203601" y="3196297"/>
            <a:ext cx="1588859" cy="2285629"/>
          </a:xfrm>
          <a:custGeom>
            <a:avLst/>
            <a:gdLst/>
            <a:ahLst/>
            <a:cxnLst/>
            <a:rect l="l" t="t" r="r" b="b"/>
            <a:pathLst>
              <a:path w="2411799" h="3343916">
                <a:moveTo>
                  <a:pt x="0" y="0"/>
                </a:moveTo>
                <a:lnTo>
                  <a:pt x="2411799" y="0"/>
                </a:lnTo>
                <a:lnTo>
                  <a:pt x="2411799" y="3343916"/>
                </a:lnTo>
                <a:lnTo>
                  <a:pt x="0" y="3343916"/>
                </a:lnTo>
                <a:lnTo>
                  <a:pt x="0" y="0"/>
                </a:lnTo>
                <a:close/>
              </a:path>
            </a:pathLst>
          </a:custGeom>
          <a:blipFill>
            <a:blip r:embed="rId13"/>
            <a:stretch>
              <a:fillRect/>
            </a:stretch>
          </a:blipFill>
        </p:spPr>
        <p:txBody>
          <a:bodyPr/>
          <a:lstStyle/>
          <a:p>
            <a:endParaRPr lang="vi-VN" sz="2400" dirty="0"/>
          </a:p>
        </p:txBody>
      </p:sp>
    </p:spTree>
    <p:extLst>
      <p:ext uri="{BB962C8B-B14F-4D97-AF65-F5344CB8AC3E}">
        <p14:creationId xmlns:p14="http://schemas.microsoft.com/office/powerpoint/2010/main" val="124485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pic>
        <p:nvPicPr>
          <p:cNvPr id="5" name="Câu 5 (mp3cut (mp3cut.net)">
            <a:hlinkClick r:id="" action="ppaction://media"/>
            <a:extLst>
              <a:ext uri="{FF2B5EF4-FFF2-40B4-BE49-F238E27FC236}">
                <a16:creationId xmlns:a16="http://schemas.microsoft.com/office/drawing/2014/main" id="{216F9A52-2385-4777-ACFF-9FDAE852760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07593" y="-485823"/>
            <a:ext cx="406400" cy="406400"/>
          </a:xfrm>
          <a:prstGeom prst="rect">
            <a:avLst/>
          </a:prstGeom>
        </p:spPr>
      </p:pic>
      <p:pic>
        <p:nvPicPr>
          <p:cNvPr id="4" name="Picture 9">
            <a:extLst>
              <a:ext uri="{FF2B5EF4-FFF2-40B4-BE49-F238E27FC236}">
                <a16:creationId xmlns:a16="http://schemas.microsoft.com/office/drawing/2014/main" id="{7EC3373F-67BE-4B9F-BFD2-E30AAF66D249}"/>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5374012"/>
            <a:ext cx="1857889" cy="1483988"/>
          </a:xfrm>
          <a:prstGeom prst="rect">
            <a:avLst/>
          </a:prstGeom>
        </p:spPr>
      </p:pic>
      <p:sp>
        <p:nvSpPr>
          <p:cNvPr id="10" name="Rectangle 2">
            <a:extLst>
              <a:ext uri="{FF2B5EF4-FFF2-40B4-BE49-F238E27FC236}">
                <a16:creationId xmlns:a16="http://schemas.microsoft.com/office/drawing/2014/main" id="{093DF1E6-8B0B-4336-8685-202F8D521762}"/>
              </a:ext>
            </a:extLst>
          </p:cNvPr>
          <p:cNvSpPr>
            <a:spLocks noChangeArrowheads="1"/>
          </p:cNvSpPr>
          <p:nvPr/>
        </p:nvSpPr>
        <p:spPr bwMode="auto">
          <a:xfrm>
            <a:off x="9593451" y="123986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Rounded Corners 11">
            <a:extLst>
              <a:ext uri="{FF2B5EF4-FFF2-40B4-BE49-F238E27FC236}">
                <a16:creationId xmlns:a16="http://schemas.microsoft.com/office/drawing/2014/main" id="{D6A242AC-BE47-4F83-9033-2D7F3BFE83B1}"/>
              </a:ext>
            </a:extLst>
          </p:cNvPr>
          <p:cNvSpPr/>
          <p:nvPr/>
        </p:nvSpPr>
        <p:spPr>
          <a:xfrm>
            <a:off x="2342258" y="1075860"/>
            <a:ext cx="7533261" cy="2076773"/>
          </a:xfrm>
          <a:prstGeom prst="roundRect">
            <a:avLst/>
          </a:prstGeom>
          <a:solidFill>
            <a:schemeClr val="accent6">
              <a:lumMod val="75000"/>
            </a:schemeClr>
          </a:solidFill>
          <a:ln w="41275">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bg1"/>
                </a:solidFill>
                <a:latin typeface="Times New Roman" panose="02020603050405020304" pitchFamily="18" charset="0"/>
                <a:cs typeface="Times New Roman" panose="02020603050405020304" pitchFamily="18" charset="0"/>
              </a:rPr>
              <a:t>Nhiệm</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vụ</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Hoàn</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thành</a:t>
            </a:r>
            <a:r>
              <a:rPr lang="en-US" sz="3000"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Phiếu</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err="1">
                <a:solidFill>
                  <a:schemeClr val="bg1"/>
                </a:solidFill>
                <a:latin typeface="Times New Roman" panose="02020603050405020304" pitchFamily="18" charset="0"/>
                <a:cs typeface="Times New Roman" panose="02020603050405020304" pitchFamily="18" charset="0"/>
              </a:rPr>
              <a:t>học</a:t>
            </a:r>
            <a:r>
              <a:rPr lang="en-US" sz="3000" b="1">
                <a:solidFill>
                  <a:schemeClr val="bg1"/>
                </a:solidFill>
                <a:latin typeface="Times New Roman" panose="02020603050405020304" pitchFamily="18" charset="0"/>
                <a:cs typeface="Times New Roman" panose="02020603050405020304" pitchFamily="18" charset="0"/>
              </a:rPr>
              <a:t> tập</a:t>
            </a:r>
            <a:endParaRPr lang="en-US" sz="3000" b="1" dirty="0">
              <a:solidFill>
                <a:schemeClr val="bg1"/>
              </a:solidFill>
              <a:latin typeface="Times New Roman" panose="02020603050405020304" pitchFamily="18" charset="0"/>
              <a:cs typeface="Times New Roman" panose="02020603050405020304" pitchFamily="18" charset="0"/>
            </a:endParaRPr>
          </a:p>
          <a:p>
            <a:pPr marL="285750" indent="-285750" algn="just">
              <a:buFontTx/>
              <a:buChar char="-"/>
            </a:pPr>
            <a:r>
              <a:rPr lang="en-US" sz="3000" b="1" dirty="0" err="1">
                <a:solidFill>
                  <a:schemeClr val="bg1"/>
                </a:solidFill>
                <a:latin typeface="Times New Roman" panose="02020603050405020304" pitchFamily="18" charset="0"/>
                <a:cs typeface="Times New Roman" panose="02020603050405020304" pitchFamily="18" charset="0"/>
              </a:rPr>
              <a:t>Hình</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thức</a:t>
            </a:r>
            <a:r>
              <a:rPr lang="en-US" sz="3000" b="1" dirty="0">
                <a:solidFill>
                  <a:schemeClr val="bg1"/>
                </a:solidFill>
                <a:latin typeface="Times New Roman" panose="02020603050405020304" pitchFamily="18" charset="0"/>
                <a:cs typeface="Times New Roman" panose="02020603050405020304" pitchFamily="18" charset="0"/>
              </a:rPr>
              <a:t>:</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Hoạt</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động</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cá</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nhân</a:t>
            </a:r>
            <a:r>
              <a:rPr lang="en-US" sz="3000" dirty="0">
                <a:solidFill>
                  <a:schemeClr val="bg1"/>
                </a:solidFill>
                <a:latin typeface="Times New Roman" panose="02020603050405020304" pitchFamily="18" charset="0"/>
                <a:cs typeface="Times New Roman" panose="02020603050405020304" pitchFamily="18" charset="0"/>
              </a:rPr>
              <a:t>.</a:t>
            </a:r>
          </a:p>
          <a:p>
            <a:pPr marL="285750" indent="-285750" algn="just">
              <a:buFontTx/>
              <a:buChar char="-"/>
            </a:pPr>
            <a:r>
              <a:rPr lang="en-US" sz="3000" b="1" dirty="0" err="1">
                <a:solidFill>
                  <a:schemeClr val="bg1"/>
                </a:solidFill>
                <a:latin typeface="Times New Roman" panose="02020603050405020304" pitchFamily="18" charset="0"/>
                <a:cs typeface="Times New Roman" panose="02020603050405020304" pitchFamily="18" charset="0"/>
              </a:rPr>
              <a:t>Nội</a:t>
            </a:r>
            <a:r>
              <a:rPr lang="en-US" sz="3000" b="1" dirty="0">
                <a:solidFill>
                  <a:schemeClr val="bg1"/>
                </a:solidFill>
                <a:latin typeface="Times New Roman" panose="02020603050405020304" pitchFamily="18" charset="0"/>
                <a:cs typeface="Times New Roman" panose="02020603050405020304" pitchFamily="18" charset="0"/>
              </a:rPr>
              <a:t> dung</a:t>
            </a:r>
            <a:r>
              <a:rPr lang="en-US" sz="3000" b="1">
                <a:solidFill>
                  <a:schemeClr val="bg1"/>
                </a:solidFill>
                <a:latin typeface="Times New Roman" panose="02020603050405020304" pitchFamily="18" charset="0"/>
                <a:cs typeface="Times New Roman" panose="02020603050405020304" pitchFamily="18" charset="0"/>
              </a:rPr>
              <a:t>:</a:t>
            </a:r>
            <a:r>
              <a:rPr lang="en-US" sz="3000">
                <a:solidFill>
                  <a:schemeClr val="bg1"/>
                </a:solidFill>
                <a:latin typeface="Times New Roman" panose="02020603050405020304" pitchFamily="18" charset="0"/>
                <a:cs typeface="Times New Roman" panose="02020603050405020304" pitchFamily="18" charset="0"/>
              </a:rPr>
              <a:t> </a:t>
            </a:r>
            <a:r>
              <a:rPr lang="en-US" sz="3000" err="1">
                <a:solidFill>
                  <a:schemeClr val="bg1"/>
                </a:solidFill>
                <a:latin typeface="Times New Roman" panose="02020603050405020304" pitchFamily="18" charset="0"/>
                <a:cs typeface="Times New Roman" panose="02020603050405020304" pitchFamily="18" charset="0"/>
              </a:rPr>
              <a:t>L</a:t>
            </a:r>
            <a:r>
              <a:rPr lang="en-US" sz="3000">
                <a:solidFill>
                  <a:schemeClr val="bg1"/>
                </a:solidFill>
                <a:latin typeface="Times New Roman" panose="02020603050405020304" pitchFamily="18" charset="0"/>
                <a:cs typeface="Times New Roman" panose="02020603050405020304" pitchFamily="18" charset="0"/>
              </a:rPr>
              <a:t>àm bài tập trên </a:t>
            </a:r>
            <a:r>
              <a:rPr lang="en-US" sz="3000" dirty="0" err="1">
                <a:solidFill>
                  <a:schemeClr val="bg1"/>
                </a:solidFill>
                <a:latin typeface="Times New Roman" panose="02020603050405020304" pitchFamily="18" charset="0"/>
                <a:cs typeface="Times New Roman" panose="02020603050405020304" pitchFamily="18" charset="0"/>
              </a:rPr>
              <a:t>Phiếu</a:t>
            </a:r>
            <a:r>
              <a:rPr lang="en-US" sz="3000" dirty="0">
                <a:solidFill>
                  <a:schemeClr val="bg1"/>
                </a:solidFill>
                <a:latin typeface="Times New Roman" panose="02020603050405020304" pitchFamily="18" charset="0"/>
                <a:cs typeface="Times New Roman" panose="02020603050405020304" pitchFamily="18" charset="0"/>
              </a:rPr>
              <a:t> </a:t>
            </a:r>
            <a:r>
              <a:rPr lang="en-US" sz="3000" err="1">
                <a:solidFill>
                  <a:schemeClr val="bg1"/>
                </a:solidFill>
                <a:latin typeface="Times New Roman" panose="02020603050405020304" pitchFamily="18" charset="0"/>
                <a:cs typeface="Times New Roman" panose="02020603050405020304" pitchFamily="18" charset="0"/>
              </a:rPr>
              <a:t>học</a:t>
            </a:r>
            <a:r>
              <a:rPr lang="en-US" sz="3000">
                <a:solidFill>
                  <a:schemeClr val="bg1"/>
                </a:solidFill>
                <a:latin typeface="Times New Roman" panose="02020603050405020304" pitchFamily="18" charset="0"/>
                <a:cs typeface="Times New Roman" panose="02020603050405020304" pitchFamily="18" charset="0"/>
              </a:rPr>
              <a:t> tập.</a:t>
            </a:r>
            <a:endParaRPr lang="en-US" sz="3000" dirty="0">
              <a:solidFill>
                <a:schemeClr val="bg1"/>
              </a:solidFill>
              <a:latin typeface="Times New Roman" panose="02020603050405020304" pitchFamily="18" charset="0"/>
              <a:cs typeface="Times New Roman" panose="02020603050405020304" pitchFamily="18" charset="0"/>
            </a:endParaRPr>
          </a:p>
          <a:p>
            <a:pPr marL="285750" indent="-285750" algn="just">
              <a:buFontTx/>
              <a:buChar char="-"/>
            </a:pPr>
            <a:r>
              <a:rPr lang="en-US" sz="3000" b="1" dirty="0" err="1">
                <a:solidFill>
                  <a:schemeClr val="bg1"/>
                </a:solidFill>
                <a:latin typeface="Times New Roman" panose="02020603050405020304" pitchFamily="18" charset="0"/>
                <a:cs typeface="Times New Roman" panose="02020603050405020304" pitchFamily="18" charset="0"/>
              </a:rPr>
              <a:t>Thời</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gian</a:t>
            </a:r>
            <a:r>
              <a:rPr lang="en-US" sz="3000" b="1">
                <a:solidFill>
                  <a:schemeClr val="bg1"/>
                </a:solidFill>
                <a:latin typeface="Times New Roman" panose="02020603050405020304" pitchFamily="18" charset="0"/>
                <a:cs typeface="Times New Roman" panose="02020603050405020304" pitchFamily="18" charset="0"/>
              </a:rPr>
              <a:t>: </a:t>
            </a:r>
            <a:r>
              <a:rPr lang="en-US" sz="3000" dirty="0">
                <a:solidFill>
                  <a:schemeClr val="bg1"/>
                </a:solidFill>
                <a:latin typeface="Times New Roman" panose="02020603050405020304" pitchFamily="18" charset="0"/>
                <a:cs typeface="Times New Roman" panose="02020603050405020304" pitchFamily="18" charset="0"/>
              </a:rPr>
              <a:t>5</a:t>
            </a:r>
            <a:r>
              <a:rPr lang="en-US" sz="300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phút</a:t>
            </a:r>
            <a:r>
              <a:rPr lang="en-US" sz="3000" dirty="0">
                <a:solidFill>
                  <a:schemeClr val="bg1"/>
                </a:solidFill>
                <a:latin typeface="Times New Roman" panose="02020603050405020304" pitchFamily="18" charset="0"/>
                <a:cs typeface="Times New Roman" panose="02020603050405020304" pitchFamily="18" charset="0"/>
              </a:rPr>
              <a:t>.</a:t>
            </a:r>
          </a:p>
        </p:txBody>
      </p:sp>
      <p:sp>
        <p:nvSpPr>
          <p:cNvPr id="7" name="Freeform 8">
            <a:extLst>
              <a:ext uri="{FF2B5EF4-FFF2-40B4-BE49-F238E27FC236}">
                <a16:creationId xmlns:a16="http://schemas.microsoft.com/office/drawing/2014/main" id="{60615A09-9B73-4E90-86B5-DA567203718C}"/>
              </a:ext>
            </a:extLst>
          </p:cNvPr>
          <p:cNvSpPr/>
          <p:nvPr/>
        </p:nvSpPr>
        <p:spPr>
          <a:xfrm>
            <a:off x="10962387" y="4572371"/>
            <a:ext cx="1588859" cy="2285629"/>
          </a:xfrm>
          <a:custGeom>
            <a:avLst/>
            <a:gdLst/>
            <a:ahLst/>
            <a:cxnLst/>
            <a:rect l="l" t="t" r="r" b="b"/>
            <a:pathLst>
              <a:path w="2411799" h="3343916">
                <a:moveTo>
                  <a:pt x="0" y="0"/>
                </a:moveTo>
                <a:lnTo>
                  <a:pt x="2411799" y="0"/>
                </a:lnTo>
                <a:lnTo>
                  <a:pt x="2411799" y="3343916"/>
                </a:lnTo>
                <a:lnTo>
                  <a:pt x="0" y="3343916"/>
                </a:lnTo>
                <a:lnTo>
                  <a:pt x="0" y="0"/>
                </a:lnTo>
                <a:close/>
              </a:path>
            </a:pathLst>
          </a:custGeom>
          <a:blipFill>
            <a:blip r:embed="rId10"/>
            <a:stretch>
              <a:fillRect/>
            </a:stretch>
          </a:blipFill>
        </p:spPr>
        <p:txBody>
          <a:bodyPr/>
          <a:lstStyle/>
          <a:p>
            <a:endParaRPr lang="vi-VN" sz="2400" dirty="0"/>
          </a:p>
        </p:txBody>
      </p:sp>
      <p:pic>
        <p:nvPicPr>
          <p:cNvPr id="8" name="5 Minute Timer - Different Music">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4325112" y="5306324"/>
            <a:ext cx="2213718" cy="1245216"/>
          </a:xfrm>
          <a:prstGeom prst="rect">
            <a:avLst/>
          </a:prstGeom>
        </p:spPr>
      </p:pic>
    </p:spTree>
    <p:extLst>
      <p:ext uri="{BB962C8B-B14F-4D97-AF65-F5344CB8AC3E}">
        <p14:creationId xmlns:p14="http://schemas.microsoft.com/office/powerpoint/2010/main" val="8280734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video>
              <p:cMediaNode vol="80000">
                <p:cTn id="14" fill="hold" display="0">
                  <p:stCondLst>
                    <p:cond delay="indefinite"/>
                  </p:stCondLst>
                </p:cTn>
                <p:tgtEl>
                  <p:spTgt spid="8"/>
                </p:tgtEl>
              </p:cMediaNode>
            </p:video>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31674" y="1108118"/>
            <a:ext cx="10867598" cy="3065455"/>
          </a:xfrm>
          <a:prstGeom prst="rect">
            <a:avLst/>
          </a:prstGeom>
        </p:spPr>
        <p:txBody>
          <a:bodyPr wrap="square">
            <a:spAutoFit/>
          </a:bodyPr>
          <a:lstStyle/>
          <a:p>
            <a:pPr algn="just">
              <a:lnSpc>
                <a:spcPct val="115000"/>
              </a:lnSpc>
              <a:spcAft>
                <a:spcPts val="0"/>
              </a:spcAft>
            </a:pPr>
            <a:r>
              <a:rPr lang="en-US" sz="2800" b="1">
                <a:solidFill>
                  <a:schemeClr val="bg1"/>
                </a:solidFill>
                <a:latin typeface="Times New Roman" panose="02020603050405020304" pitchFamily="18" charset="0"/>
                <a:ea typeface="Calibri" panose="020F0502020204030204" pitchFamily="34" charset="0"/>
              </a:rPr>
              <a:t>Chọn đáp án đúng:</a:t>
            </a:r>
            <a:endParaRPr lang="en-US" sz="2800">
              <a:solidFill>
                <a:schemeClr val="bg1"/>
              </a:solidFill>
              <a:latin typeface="Times New Roman" panose="02020603050405020304" pitchFamily="18" charset="0"/>
              <a:ea typeface="Calibri" panose="020F0502020204030204" pitchFamily="34" charset="0"/>
            </a:endParaRPr>
          </a:p>
          <a:p>
            <a:pPr algn="just">
              <a:lnSpc>
                <a:spcPct val="115000"/>
              </a:lnSpc>
              <a:spcAft>
                <a:spcPts val="0"/>
              </a:spcAft>
            </a:pPr>
            <a:r>
              <a:rPr lang="en-US" sz="2800" b="1">
                <a:solidFill>
                  <a:schemeClr val="bg1"/>
                </a:solidFill>
                <a:latin typeface="Times New Roman" panose="02020603050405020304" pitchFamily="18" charset="0"/>
                <a:ea typeface="Times New Roman" panose="02020603050405020304" pitchFamily="18" charset="0"/>
              </a:rPr>
              <a:t>Câu 1: </a:t>
            </a:r>
            <a:r>
              <a:rPr lang="en-US" sz="2800">
                <a:solidFill>
                  <a:schemeClr val="bg1"/>
                </a:solidFill>
                <a:latin typeface="Times New Roman" panose="02020603050405020304" pitchFamily="18" charset="0"/>
                <a:ea typeface="Times New Roman" panose="02020603050405020304" pitchFamily="18" charset="0"/>
              </a:rPr>
              <a:t>Một cửa hàng bán sữa tươi với giá 35 000 đồng mỗi hộp. Khách hàng chỉ có 500 000 đồng và muốn để dành ít nhất 50 000 đồng để mua các nhu yếu phẩm khác. Hỏi số hộp sữa tối đa mà khách hàng có thể mua là bao nhiêu?</a:t>
            </a:r>
            <a:endParaRPr lang="en-US" sz="2800">
              <a:solidFill>
                <a:schemeClr val="bg1"/>
              </a:solidFill>
              <a:latin typeface="Times New Roman" panose="02020603050405020304" pitchFamily="18" charset="0"/>
              <a:ea typeface="Yu Mincho"/>
            </a:endParaRPr>
          </a:p>
          <a:p>
            <a:pPr>
              <a:lnSpc>
                <a:spcPct val="115000"/>
              </a:lnSpc>
              <a:spcAft>
                <a:spcPts val="0"/>
              </a:spcAft>
            </a:pPr>
            <a:r>
              <a:rPr lang="en-US" sz="2800" b="1">
                <a:solidFill>
                  <a:schemeClr val="bg1"/>
                </a:solidFill>
                <a:latin typeface="Times New Roman" panose="02020603050405020304" pitchFamily="18" charset="0"/>
                <a:ea typeface="Calibri" panose="020F0502020204030204" pitchFamily="34" charset="0"/>
              </a:rPr>
              <a:t>A.</a:t>
            </a:r>
            <a:r>
              <a:rPr lang="en-US" sz="2800">
                <a:solidFill>
                  <a:schemeClr val="bg1"/>
                </a:solidFill>
                <a:latin typeface="Times New Roman" panose="02020603050405020304" pitchFamily="18" charset="0"/>
                <a:ea typeface="Calibri" panose="020F0502020204030204" pitchFamily="34" charset="0"/>
              </a:rPr>
              <a:t> 10 hộp</a:t>
            </a:r>
            <a:r>
              <a:rPr lang="en-US" sz="2800" b="1">
                <a:solidFill>
                  <a:schemeClr val="bg1"/>
                </a:solidFill>
                <a:latin typeface="Times New Roman" panose="02020603050405020304" pitchFamily="18" charset="0"/>
                <a:ea typeface="Calibri" panose="020F0502020204030204" pitchFamily="34" charset="0"/>
              </a:rPr>
              <a:t>.               B.</a:t>
            </a:r>
            <a:r>
              <a:rPr lang="en-US" sz="2800">
                <a:solidFill>
                  <a:schemeClr val="bg1"/>
                </a:solidFill>
                <a:latin typeface="Times New Roman" panose="02020603050405020304" pitchFamily="18" charset="0"/>
                <a:ea typeface="Calibri" panose="020F0502020204030204" pitchFamily="34" charset="0"/>
              </a:rPr>
              <a:t> 14 hộp.                </a:t>
            </a:r>
            <a:r>
              <a:rPr lang="en-US" sz="2800" b="1">
                <a:solidFill>
                  <a:schemeClr val="bg1"/>
                </a:solidFill>
                <a:latin typeface="Times New Roman" panose="02020603050405020304" pitchFamily="18" charset="0"/>
                <a:ea typeface="Calibri" panose="020F0502020204030204" pitchFamily="34" charset="0"/>
              </a:rPr>
              <a:t>C.</a:t>
            </a:r>
            <a:r>
              <a:rPr lang="en-US" sz="2800">
                <a:solidFill>
                  <a:schemeClr val="bg1"/>
                </a:solidFill>
                <a:latin typeface="Times New Roman" panose="02020603050405020304" pitchFamily="18" charset="0"/>
                <a:ea typeface="Calibri" panose="020F0502020204030204" pitchFamily="34" charset="0"/>
              </a:rPr>
              <a:t> 12 hộp.             </a:t>
            </a:r>
            <a:r>
              <a:rPr lang="en-US" sz="2800" b="1">
                <a:solidFill>
                  <a:schemeClr val="bg1"/>
                </a:solidFill>
                <a:latin typeface="Times New Roman" panose="02020603050405020304" pitchFamily="18" charset="0"/>
                <a:ea typeface="Calibri" panose="020F0502020204030204" pitchFamily="34" charset="0"/>
              </a:rPr>
              <a:t>D.</a:t>
            </a:r>
            <a:r>
              <a:rPr lang="en-US" sz="2800">
                <a:solidFill>
                  <a:schemeClr val="bg1"/>
                </a:solidFill>
                <a:latin typeface="Times New Roman" panose="02020603050405020304" pitchFamily="18" charset="0"/>
                <a:ea typeface="Calibri" panose="020F0502020204030204" pitchFamily="34" charset="0"/>
              </a:rPr>
              <a:t> 15 hộp.</a:t>
            </a:r>
          </a:p>
        </p:txBody>
      </p:sp>
      <p:sp>
        <p:nvSpPr>
          <p:cNvPr id="8" name="Oval 7"/>
          <p:cNvSpPr/>
          <p:nvPr/>
        </p:nvSpPr>
        <p:spPr>
          <a:xfrm>
            <a:off x="6401538" y="3615105"/>
            <a:ext cx="502920" cy="5029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83899363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57784" y="1486809"/>
            <a:ext cx="10867598" cy="2543773"/>
          </a:xfrm>
          <a:prstGeom prst="rect">
            <a:avLst/>
          </a:prstGeom>
        </p:spPr>
        <p:txBody>
          <a:bodyPr wrap="square">
            <a:spAutoFit/>
          </a:bodyPr>
          <a:lstStyle/>
          <a:p>
            <a:pPr algn="just">
              <a:lnSpc>
                <a:spcPct val="115000"/>
              </a:lnSpc>
              <a:spcAft>
                <a:spcPts val="0"/>
              </a:spcAft>
            </a:pPr>
            <a:r>
              <a:rPr lang="en-US" sz="2800" b="1">
                <a:solidFill>
                  <a:schemeClr val="bg1"/>
                </a:solidFill>
                <a:latin typeface="Times New Roman" panose="02020603050405020304" pitchFamily="18" charset="0"/>
                <a:ea typeface="Times New Roman" panose="02020603050405020304" pitchFamily="18" charset="0"/>
              </a:rPr>
              <a:t>Câu 2: </a:t>
            </a:r>
            <a:r>
              <a:rPr lang="en-US" sz="2800">
                <a:solidFill>
                  <a:schemeClr val="bg1"/>
                </a:solidFill>
                <a:latin typeface="Times New Roman" panose="02020603050405020304" pitchFamily="18" charset="0"/>
                <a:ea typeface="Times New Roman" panose="02020603050405020304" pitchFamily="18" charset="0"/>
              </a:rPr>
              <a:t>Một người muốn mua một chiếc xe đạp giá 3 triệu đồng. Người đó đã tiết kiệm được 2,5 triệu đồng và dự định mỗi tháng tiết kiệm thêm 200 nghìn đồng. Hỏi sau ít nhất bao nhiêu tháng nữa người đó có thể mua được xe?</a:t>
            </a:r>
            <a:endParaRPr lang="en-US" sz="2800">
              <a:solidFill>
                <a:schemeClr val="bg1"/>
              </a:solidFill>
              <a:latin typeface="Times New Roman" panose="02020603050405020304" pitchFamily="18" charset="0"/>
              <a:ea typeface="Calibri" panose="020F0502020204030204" pitchFamily="34" charset="0"/>
            </a:endParaRPr>
          </a:p>
          <a:p>
            <a:pPr>
              <a:spcBef>
                <a:spcPts val="300"/>
              </a:spcBef>
              <a:spcAft>
                <a:spcPts val="300"/>
              </a:spcAft>
            </a:pPr>
            <a:r>
              <a:rPr lang="en-US" sz="2800" b="1">
                <a:solidFill>
                  <a:schemeClr val="bg1"/>
                </a:solidFill>
                <a:latin typeface="Times New Roman" panose="02020603050405020304" pitchFamily="18" charset="0"/>
                <a:ea typeface="Times New Roman" panose="02020603050405020304" pitchFamily="18" charset="0"/>
              </a:rPr>
              <a:t>A.</a:t>
            </a:r>
            <a:r>
              <a:rPr lang="en-US" sz="2800">
                <a:solidFill>
                  <a:schemeClr val="bg1"/>
                </a:solidFill>
                <a:latin typeface="Times New Roman" panose="02020603050405020304" pitchFamily="18" charset="0"/>
                <a:ea typeface="Times New Roman" panose="02020603050405020304" pitchFamily="18" charset="0"/>
              </a:rPr>
              <a:t> 3 tháng.            </a:t>
            </a:r>
            <a:r>
              <a:rPr lang="en-US" sz="2800" b="1">
                <a:solidFill>
                  <a:schemeClr val="bg1"/>
                </a:solidFill>
                <a:latin typeface="Times New Roman" panose="02020603050405020304" pitchFamily="18" charset="0"/>
                <a:ea typeface="Times New Roman" panose="02020603050405020304" pitchFamily="18" charset="0"/>
              </a:rPr>
              <a:t>B.</a:t>
            </a:r>
            <a:r>
              <a:rPr lang="en-US" sz="2800">
                <a:solidFill>
                  <a:schemeClr val="bg1"/>
                </a:solidFill>
                <a:latin typeface="Times New Roman" panose="02020603050405020304" pitchFamily="18" charset="0"/>
                <a:ea typeface="Times New Roman" panose="02020603050405020304" pitchFamily="18" charset="0"/>
              </a:rPr>
              <a:t> 2,5 tháng.              </a:t>
            </a:r>
            <a:r>
              <a:rPr lang="en-US" sz="2800" b="1">
                <a:solidFill>
                  <a:schemeClr val="bg1"/>
                </a:solidFill>
                <a:latin typeface="Times New Roman" panose="02020603050405020304" pitchFamily="18" charset="0"/>
                <a:ea typeface="Times New Roman" panose="02020603050405020304" pitchFamily="18" charset="0"/>
              </a:rPr>
              <a:t>C.</a:t>
            </a:r>
            <a:r>
              <a:rPr lang="en-US" sz="2800">
                <a:solidFill>
                  <a:schemeClr val="bg1"/>
                </a:solidFill>
                <a:latin typeface="Times New Roman" panose="02020603050405020304" pitchFamily="18" charset="0"/>
                <a:ea typeface="Times New Roman" panose="02020603050405020304" pitchFamily="18" charset="0"/>
              </a:rPr>
              <a:t> 3,5 tháng.         </a:t>
            </a:r>
            <a:r>
              <a:rPr lang="en-US" sz="2800" b="1">
                <a:solidFill>
                  <a:schemeClr val="bg1"/>
                </a:solidFill>
                <a:latin typeface="Times New Roman" panose="02020603050405020304" pitchFamily="18" charset="0"/>
                <a:ea typeface="Times New Roman" panose="02020603050405020304" pitchFamily="18" charset="0"/>
              </a:rPr>
              <a:t>D.</a:t>
            </a:r>
            <a:r>
              <a:rPr lang="en-US" sz="2800">
                <a:solidFill>
                  <a:schemeClr val="bg1"/>
                </a:solidFill>
                <a:latin typeface="Times New Roman" panose="02020603050405020304" pitchFamily="18" charset="0"/>
                <a:ea typeface="Times New Roman" panose="02020603050405020304" pitchFamily="18" charset="0"/>
              </a:rPr>
              <a:t> 4 tháng.</a:t>
            </a:r>
            <a:endParaRPr lang="en-US" sz="2800">
              <a:solidFill>
                <a:schemeClr val="bg1"/>
              </a:solidFill>
              <a:latin typeface="Times New Roman" panose="02020603050405020304" pitchFamily="18" charset="0"/>
              <a:ea typeface="Calibri" panose="020F0502020204030204" pitchFamily="34" charset="0"/>
            </a:endParaRPr>
          </a:p>
        </p:txBody>
      </p:sp>
      <p:sp>
        <p:nvSpPr>
          <p:cNvPr id="9" name="Oval 8"/>
          <p:cNvSpPr/>
          <p:nvPr/>
        </p:nvSpPr>
        <p:spPr>
          <a:xfrm>
            <a:off x="557784" y="3527662"/>
            <a:ext cx="502920" cy="5029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23129317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48055" y="576165"/>
            <a:ext cx="11171289" cy="4785926"/>
          </a:xfrm>
          <a:prstGeom prst="rect">
            <a:avLst/>
          </a:prstGeom>
        </p:spPr>
        <p:txBody>
          <a:bodyPr wrap="square">
            <a:spAutoFit/>
          </a:bodyPr>
          <a:lstStyle/>
          <a:p>
            <a:pPr algn="just">
              <a:spcBef>
                <a:spcPts val="300"/>
              </a:spcBef>
              <a:spcAft>
                <a:spcPts val="300"/>
              </a:spcAft>
            </a:pPr>
            <a:r>
              <a:rPr lang="en-US" sz="2800" b="1">
                <a:solidFill>
                  <a:schemeClr val="bg1"/>
                </a:solidFill>
                <a:latin typeface="Times New Roman" panose="02020603050405020304" pitchFamily="18" charset="0"/>
                <a:ea typeface="Times New Roman" panose="02020603050405020304" pitchFamily="18" charset="0"/>
              </a:rPr>
              <a:t>Câu 3: </a:t>
            </a:r>
            <a:r>
              <a:rPr lang="en-US" sz="2800">
                <a:solidFill>
                  <a:schemeClr val="bg1"/>
                </a:solidFill>
                <a:latin typeface="Times New Roman" panose="02020603050405020304" pitchFamily="18" charset="0"/>
                <a:ea typeface="Times New Roman" panose="02020603050405020304" pitchFamily="18" charset="0"/>
              </a:rPr>
              <a:t>Một cửa hàng bán trái cây với giá 15 000 đồng/kg. Khách hàng chỉ có 100 000 đồng. Hỏi khách hàng có thể mua tối đa bao nhiêu kg trái cây?</a:t>
            </a:r>
            <a:endParaRPr lang="en-US" sz="2800">
              <a:solidFill>
                <a:schemeClr val="bg1"/>
              </a:solidFill>
              <a:latin typeface="Times New Roman" panose="02020603050405020304" pitchFamily="18" charset="0"/>
              <a:ea typeface="Calibri" panose="020F0502020204030204" pitchFamily="34" charset="0"/>
            </a:endParaRPr>
          </a:p>
          <a:p>
            <a:pPr algn="just">
              <a:spcBef>
                <a:spcPts val="300"/>
              </a:spcBef>
              <a:spcAft>
                <a:spcPts val="300"/>
              </a:spcAft>
            </a:pPr>
            <a:r>
              <a:rPr lang="en-US" sz="2800">
                <a:solidFill>
                  <a:schemeClr val="bg1"/>
                </a:solidFill>
                <a:latin typeface="Times New Roman" panose="02020603050405020304" pitchFamily="18" charset="0"/>
                <a:ea typeface="Times New Roman" panose="02020603050405020304" pitchFamily="18" charset="0"/>
              </a:rPr>
              <a:t>Gọi </a:t>
            </a:r>
            <a:r>
              <a:rPr lang="en-US" sz="2800" i="1">
                <a:solidFill>
                  <a:schemeClr val="bg1"/>
                </a:solidFill>
                <a:latin typeface="Times New Roman" panose="02020603050405020304" pitchFamily="18" charset="0"/>
                <a:ea typeface="Times New Roman" panose="02020603050405020304" pitchFamily="18" charset="0"/>
              </a:rPr>
              <a:t>x</a:t>
            </a:r>
            <a:r>
              <a:rPr lang="en-US" sz="2800">
                <a:solidFill>
                  <a:schemeClr val="bg1"/>
                </a:solidFill>
                <a:latin typeface="Times New Roman" panose="02020603050405020304" pitchFamily="18" charset="0"/>
                <a:ea typeface="Times New Roman" panose="02020603050405020304" pitchFamily="18" charset="0"/>
              </a:rPr>
              <a:t> là số kg trái cây tối đa khách hàng đó có thể mua. Khi đó, ta có:</a:t>
            </a:r>
            <a:endParaRPr lang="en-US" sz="2800">
              <a:solidFill>
                <a:schemeClr val="bg1"/>
              </a:solidFill>
              <a:latin typeface="Times New Roman" panose="02020603050405020304" pitchFamily="18" charset="0"/>
              <a:ea typeface="Calibri" panose="020F0502020204030204" pitchFamily="34" charset="0"/>
            </a:endParaRPr>
          </a:p>
          <a:p>
            <a:pPr>
              <a:spcBef>
                <a:spcPts val="300"/>
              </a:spcBef>
              <a:spcAft>
                <a:spcPts val="300"/>
              </a:spcAft>
            </a:pPr>
            <a:r>
              <a:rPr lang="en-US" sz="2800" b="1">
                <a:solidFill>
                  <a:schemeClr val="bg1"/>
                </a:solidFill>
                <a:latin typeface="Times New Roman" panose="02020603050405020304" pitchFamily="18" charset="0"/>
                <a:ea typeface="Times New Roman" panose="02020603050405020304" pitchFamily="18" charset="0"/>
              </a:rPr>
              <a:t>A. </a:t>
            </a:r>
            <a:r>
              <a:rPr lang="en-US" sz="2800" i="1">
                <a:solidFill>
                  <a:schemeClr val="bg1"/>
                </a:solidFill>
                <a:latin typeface="Times New Roman" panose="02020603050405020304" pitchFamily="18" charset="0"/>
                <a:ea typeface="Times New Roman" panose="02020603050405020304" pitchFamily="18" charset="0"/>
              </a:rPr>
              <a:t>x </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6</a:t>
            </a:r>
            <a:r>
              <a:rPr lang="en-US" sz="2800">
                <a:solidFill>
                  <a:schemeClr val="bg1"/>
                </a:solidFill>
                <a:latin typeface="Times New Roman" panose="02020603050405020304" pitchFamily="18" charset="0"/>
                <a:ea typeface="Times New Roman" panose="02020603050405020304" pitchFamily="18" charset="0"/>
              </a:rPr>
              <a:t> .              </a:t>
            </a:r>
            <a:r>
              <a:rPr lang="en-US" sz="2800" b="1">
                <a:solidFill>
                  <a:schemeClr val="bg1"/>
                </a:solidFill>
                <a:latin typeface="Times New Roman" panose="02020603050405020304" pitchFamily="18" charset="0"/>
                <a:ea typeface="Times New Roman" panose="02020603050405020304" pitchFamily="18" charset="0"/>
              </a:rPr>
              <a:t>B.</a:t>
            </a:r>
            <a:r>
              <a:rPr lang="en-US" sz="2800">
                <a:solidFill>
                  <a:schemeClr val="bg1"/>
                </a:solidFill>
                <a:latin typeface="Times New Roman" panose="02020603050405020304" pitchFamily="18" charset="0"/>
                <a:ea typeface="Times New Roman" panose="02020603050405020304" pitchFamily="18" charset="0"/>
              </a:rPr>
              <a:t> </a:t>
            </a:r>
            <a:r>
              <a:rPr lang="en-US" sz="2800" i="1">
                <a:solidFill>
                  <a:schemeClr val="bg1"/>
                </a:solidFill>
                <a:latin typeface="Times New Roman" panose="02020603050405020304" pitchFamily="18" charset="0"/>
                <a:ea typeface="Times New Roman" panose="02020603050405020304" pitchFamily="18" charset="0"/>
              </a:rPr>
              <a:t>x </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6</a:t>
            </a:r>
            <a:r>
              <a:rPr lang="en-US" sz="2800">
                <a:solidFill>
                  <a:schemeClr val="bg1"/>
                </a:solidFill>
                <a:latin typeface="Times New Roman" panose="02020603050405020304" pitchFamily="18" charset="0"/>
                <a:ea typeface="Times New Roman" panose="02020603050405020304" pitchFamily="18" charset="0"/>
              </a:rPr>
              <a:t> </a:t>
            </a:r>
            <a:r>
              <a:rPr lang="en-US" sz="2800">
                <a:solidFill>
                  <a:schemeClr val="bg1"/>
                </a:solidFill>
                <a:latin typeface="Times New Roman" panose="02020603050405020304" pitchFamily="18" charset="0"/>
                <a:ea typeface="Calibri" panose="020F0502020204030204" pitchFamily="34" charset="0"/>
              </a:rPr>
              <a:t>.</a:t>
            </a:r>
            <a:r>
              <a:rPr lang="en-US" sz="2800">
                <a:solidFill>
                  <a:schemeClr val="bg1"/>
                </a:solidFill>
                <a:latin typeface="Times New Roman" panose="02020603050405020304" pitchFamily="18" charset="0"/>
                <a:ea typeface="Times New Roman" panose="02020603050405020304" pitchFamily="18" charset="0"/>
              </a:rPr>
              <a:t>                     </a:t>
            </a:r>
            <a:r>
              <a:rPr lang="en-US" sz="2800" b="1">
                <a:solidFill>
                  <a:schemeClr val="bg1"/>
                </a:solidFill>
                <a:latin typeface="Times New Roman" panose="02020603050405020304" pitchFamily="18" charset="0"/>
                <a:ea typeface="Times New Roman" panose="02020603050405020304" pitchFamily="18" charset="0"/>
              </a:rPr>
              <a:t>C.</a:t>
            </a:r>
            <a:r>
              <a:rPr lang="en-US" sz="2800" i="1">
                <a:solidFill>
                  <a:schemeClr val="bg1"/>
                </a:solidFill>
                <a:latin typeface="Times New Roman" panose="02020603050405020304" pitchFamily="18" charset="0"/>
                <a:ea typeface="Times New Roman" panose="02020603050405020304" pitchFamily="18" charset="0"/>
              </a:rPr>
              <a:t> x </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7</a:t>
            </a:r>
            <a:r>
              <a:rPr lang="en-US" sz="2800">
                <a:solidFill>
                  <a:schemeClr val="bg1"/>
                </a:solidFill>
                <a:latin typeface="Times New Roman" panose="02020603050405020304" pitchFamily="18" charset="0"/>
                <a:ea typeface="Calibri" panose="020F0502020204030204" pitchFamily="34" charset="0"/>
              </a:rPr>
              <a:t>.</a:t>
            </a:r>
            <a:r>
              <a:rPr lang="en-US" sz="2800">
                <a:solidFill>
                  <a:schemeClr val="bg1"/>
                </a:solidFill>
                <a:latin typeface="Times New Roman" panose="02020603050405020304" pitchFamily="18" charset="0"/>
                <a:ea typeface="Times New Roman" panose="02020603050405020304" pitchFamily="18" charset="0"/>
              </a:rPr>
              <a:t>               </a:t>
            </a:r>
            <a:r>
              <a:rPr lang="en-US" sz="2800" b="1">
                <a:solidFill>
                  <a:schemeClr val="bg1"/>
                </a:solidFill>
                <a:latin typeface="Times New Roman" panose="02020603050405020304" pitchFamily="18" charset="0"/>
                <a:ea typeface="Times New Roman" panose="02020603050405020304" pitchFamily="18" charset="0"/>
              </a:rPr>
              <a:t>D.</a:t>
            </a:r>
            <a:r>
              <a:rPr lang="en-US" sz="2800">
                <a:solidFill>
                  <a:schemeClr val="bg1"/>
                </a:solidFill>
                <a:latin typeface="Times New Roman" panose="02020603050405020304" pitchFamily="18" charset="0"/>
                <a:ea typeface="Times New Roman" panose="02020603050405020304" pitchFamily="18" charset="0"/>
              </a:rPr>
              <a:t> </a:t>
            </a:r>
            <a:r>
              <a:rPr lang="en-US" sz="2800" i="1">
                <a:solidFill>
                  <a:schemeClr val="bg1"/>
                </a:solidFill>
                <a:latin typeface="Times New Roman" panose="02020603050405020304" pitchFamily="18" charset="0"/>
                <a:ea typeface="Times New Roman" panose="02020603050405020304" pitchFamily="18" charset="0"/>
              </a:rPr>
              <a:t>x </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7</a:t>
            </a:r>
            <a:r>
              <a:rPr lang="en-US" sz="2800">
                <a:solidFill>
                  <a:schemeClr val="bg1"/>
                </a:solidFill>
                <a:latin typeface="Times New Roman" panose="02020603050405020304" pitchFamily="18" charset="0"/>
                <a:ea typeface="Times New Roman" panose="02020603050405020304" pitchFamily="18" charset="0"/>
              </a:rPr>
              <a:t> </a:t>
            </a:r>
            <a:r>
              <a:rPr lang="en-US" sz="2800">
                <a:solidFill>
                  <a:schemeClr val="bg1"/>
                </a:solidFill>
                <a:latin typeface="Times New Roman" panose="02020603050405020304" pitchFamily="18" charset="0"/>
                <a:ea typeface="Calibri" panose="020F0502020204030204" pitchFamily="34" charset="0"/>
              </a:rPr>
              <a:t>.</a:t>
            </a:r>
          </a:p>
          <a:p>
            <a:pPr algn="just">
              <a:spcBef>
                <a:spcPts val="300"/>
              </a:spcBef>
              <a:spcAft>
                <a:spcPts val="300"/>
              </a:spcAft>
            </a:pPr>
            <a:r>
              <a:rPr lang="en-US" sz="2800" b="1">
                <a:solidFill>
                  <a:schemeClr val="bg1"/>
                </a:solidFill>
                <a:latin typeface="Times New Roman" panose="02020603050405020304" pitchFamily="18" charset="0"/>
                <a:ea typeface="Times New Roman" panose="02020603050405020304" pitchFamily="18" charset="0"/>
              </a:rPr>
              <a:t>Câu 4: </a:t>
            </a:r>
            <a:r>
              <a:rPr lang="en-US" sz="2800">
                <a:solidFill>
                  <a:schemeClr val="bg1"/>
                </a:solidFill>
                <a:latin typeface="Times New Roman" panose="02020603050405020304" pitchFamily="18" charset="0"/>
                <a:ea typeface="Times New Roman" panose="02020603050405020304" pitchFamily="18" charset="0"/>
              </a:rPr>
              <a:t>Một người dự định đi du lịch và chỉ có thể chi tối đa 7 000 000 đồng cho chuyến đi. Vé máy bay khứ hồi có giá 4 500 000 đồng và mỗi ngày chi phí cho việc ăn uống và đi lại là 500 000 đồng. Hỏi người đó có thể đi du lịch tối đa bao nhiêu ngày?</a:t>
            </a:r>
            <a:endParaRPr lang="en-US" sz="2800">
              <a:solidFill>
                <a:schemeClr val="bg1"/>
              </a:solidFill>
              <a:latin typeface="Times New Roman" panose="02020603050405020304" pitchFamily="18" charset="0"/>
              <a:ea typeface="Calibri" panose="020F0502020204030204" pitchFamily="34" charset="0"/>
            </a:endParaRPr>
          </a:p>
          <a:p>
            <a:pPr algn="just">
              <a:spcBef>
                <a:spcPts val="300"/>
              </a:spcBef>
              <a:spcAft>
                <a:spcPts val="300"/>
              </a:spcAft>
            </a:pPr>
            <a:r>
              <a:rPr lang="en-US" sz="2800">
                <a:solidFill>
                  <a:schemeClr val="bg1"/>
                </a:solidFill>
                <a:latin typeface="Times New Roman" panose="02020603050405020304" pitchFamily="18" charset="0"/>
                <a:ea typeface="Times New Roman" panose="02020603050405020304" pitchFamily="18" charset="0"/>
              </a:rPr>
              <a:t>Gọi </a:t>
            </a:r>
            <a:r>
              <a:rPr lang="en-US" sz="2800" i="1">
                <a:solidFill>
                  <a:schemeClr val="bg1"/>
                </a:solidFill>
                <a:latin typeface="Times New Roman" panose="02020603050405020304" pitchFamily="18" charset="0"/>
                <a:ea typeface="Times New Roman" panose="02020603050405020304" pitchFamily="18" charset="0"/>
              </a:rPr>
              <a:t>x</a:t>
            </a:r>
            <a:r>
              <a:rPr lang="en-US" sz="2800">
                <a:solidFill>
                  <a:schemeClr val="bg1"/>
                </a:solidFill>
                <a:latin typeface="Times New Roman" panose="02020603050405020304" pitchFamily="18" charset="0"/>
                <a:ea typeface="Times New Roman" panose="02020603050405020304" pitchFamily="18" charset="0"/>
              </a:rPr>
              <a:t> là số ngày tối đa người đó có thể đi du lịch. Khi đó, ta có:</a:t>
            </a:r>
          </a:p>
          <a:p>
            <a:pPr algn="just">
              <a:spcBef>
                <a:spcPts val="300"/>
              </a:spcBef>
              <a:spcAft>
                <a:spcPts val="300"/>
              </a:spcAft>
            </a:pPr>
            <a:r>
              <a:rPr lang="en-US" sz="2800" b="1">
                <a:solidFill>
                  <a:schemeClr val="bg1"/>
                </a:solidFill>
                <a:latin typeface="Times New Roman" panose="02020603050405020304" pitchFamily="18" charset="0"/>
                <a:ea typeface="Times New Roman" panose="02020603050405020304" pitchFamily="18" charset="0"/>
              </a:rPr>
              <a:t>A. </a:t>
            </a:r>
            <a:r>
              <a:rPr lang="en-US" sz="2800" i="1">
                <a:solidFill>
                  <a:schemeClr val="bg1"/>
                </a:solidFill>
                <a:latin typeface="Times New Roman" panose="02020603050405020304" pitchFamily="18" charset="0"/>
                <a:ea typeface="Times New Roman" panose="02020603050405020304" pitchFamily="18" charset="0"/>
              </a:rPr>
              <a:t>x </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6</a:t>
            </a:r>
            <a:r>
              <a:rPr lang="en-US" sz="2800">
                <a:solidFill>
                  <a:schemeClr val="bg1"/>
                </a:solidFill>
                <a:latin typeface="Times New Roman" panose="02020603050405020304" pitchFamily="18" charset="0"/>
                <a:ea typeface="Times New Roman" panose="02020603050405020304" pitchFamily="18" charset="0"/>
              </a:rPr>
              <a:t> .              </a:t>
            </a:r>
            <a:r>
              <a:rPr lang="en-US" sz="2800" b="1">
                <a:solidFill>
                  <a:schemeClr val="bg1"/>
                </a:solidFill>
                <a:latin typeface="Times New Roman" panose="02020603050405020304" pitchFamily="18" charset="0"/>
                <a:ea typeface="Times New Roman" panose="02020603050405020304" pitchFamily="18" charset="0"/>
              </a:rPr>
              <a:t>B.</a:t>
            </a:r>
            <a:r>
              <a:rPr lang="en-US" sz="2800">
                <a:solidFill>
                  <a:schemeClr val="bg1"/>
                </a:solidFill>
                <a:latin typeface="Times New Roman" panose="02020603050405020304" pitchFamily="18" charset="0"/>
                <a:ea typeface="Times New Roman" panose="02020603050405020304" pitchFamily="18" charset="0"/>
              </a:rPr>
              <a:t> </a:t>
            </a:r>
            <a:r>
              <a:rPr lang="en-US" sz="2800" i="1">
                <a:solidFill>
                  <a:schemeClr val="bg1"/>
                </a:solidFill>
                <a:latin typeface="Times New Roman" panose="02020603050405020304" pitchFamily="18" charset="0"/>
                <a:ea typeface="Times New Roman" panose="02020603050405020304" pitchFamily="18" charset="0"/>
              </a:rPr>
              <a:t>x </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6</a:t>
            </a:r>
            <a:r>
              <a:rPr lang="en-US" sz="2800">
                <a:solidFill>
                  <a:schemeClr val="bg1"/>
                </a:solidFill>
                <a:latin typeface="Times New Roman" panose="02020603050405020304" pitchFamily="18" charset="0"/>
                <a:ea typeface="Times New Roman" panose="02020603050405020304" pitchFamily="18" charset="0"/>
              </a:rPr>
              <a:t> </a:t>
            </a:r>
            <a:r>
              <a:rPr lang="en-US" sz="2800">
                <a:solidFill>
                  <a:schemeClr val="bg1"/>
                </a:solidFill>
                <a:latin typeface="Times New Roman" panose="02020603050405020304" pitchFamily="18" charset="0"/>
                <a:ea typeface="Calibri" panose="020F0502020204030204" pitchFamily="34" charset="0"/>
              </a:rPr>
              <a:t>.</a:t>
            </a:r>
            <a:r>
              <a:rPr lang="en-US" sz="2800">
                <a:solidFill>
                  <a:schemeClr val="bg1"/>
                </a:solidFill>
                <a:latin typeface="Times New Roman" panose="02020603050405020304" pitchFamily="18" charset="0"/>
                <a:ea typeface="Times New Roman" panose="02020603050405020304" pitchFamily="18" charset="0"/>
              </a:rPr>
              <a:t>                     </a:t>
            </a:r>
            <a:r>
              <a:rPr lang="en-US" sz="2800" b="1">
                <a:solidFill>
                  <a:schemeClr val="bg1"/>
                </a:solidFill>
                <a:latin typeface="Times New Roman" panose="02020603050405020304" pitchFamily="18" charset="0"/>
                <a:ea typeface="Times New Roman" panose="02020603050405020304" pitchFamily="18" charset="0"/>
              </a:rPr>
              <a:t>C.</a:t>
            </a:r>
            <a:r>
              <a:rPr lang="en-US" sz="2800" i="1">
                <a:solidFill>
                  <a:schemeClr val="bg1"/>
                </a:solidFill>
                <a:latin typeface="Times New Roman" panose="02020603050405020304" pitchFamily="18" charset="0"/>
                <a:ea typeface="Times New Roman" panose="02020603050405020304" pitchFamily="18" charset="0"/>
              </a:rPr>
              <a:t> x </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5</a:t>
            </a:r>
            <a:r>
              <a:rPr lang="en-US" sz="2800">
                <a:solidFill>
                  <a:schemeClr val="bg1"/>
                </a:solidFill>
                <a:latin typeface="Times New Roman" panose="02020603050405020304" pitchFamily="18" charset="0"/>
                <a:ea typeface="Calibri" panose="020F0502020204030204" pitchFamily="34" charset="0"/>
              </a:rPr>
              <a:t>.</a:t>
            </a:r>
            <a:r>
              <a:rPr lang="en-US" sz="2800">
                <a:solidFill>
                  <a:schemeClr val="bg1"/>
                </a:solidFill>
                <a:latin typeface="Times New Roman" panose="02020603050405020304" pitchFamily="18" charset="0"/>
                <a:ea typeface="Times New Roman" panose="02020603050405020304" pitchFamily="18" charset="0"/>
              </a:rPr>
              <a:t>               </a:t>
            </a:r>
            <a:r>
              <a:rPr lang="en-US" sz="2800" b="1">
                <a:solidFill>
                  <a:schemeClr val="bg1"/>
                </a:solidFill>
                <a:latin typeface="Times New Roman" panose="02020603050405020304" pitchFamily="18" charset="0"/>
                <a:ea typeface="Times New Roman" panose="02020603050405020304" pitchFamily="18" charset="0"/>
              </a:rPr>
              <a:t>D.</a:t>
            </a:r>
            <a:r>
              <a:rPr lang="en-US" sz="2800">
                <a:solidFill>
                  <a:schemeClr val="bg1"/>
                </a:solidFill>
                <a:latin typeface="Times New Roman" panose="02020603050405020304" pitchFamily="18" charset="0"/>
                <a:ea typeface="Times New Roman" panose="02020603050405020304" pitchFamily="18" charset="0"/>
              </a:rPr>
              <a:t> </a:t>
            </a:r>
            <a:r>
              <a:rPr lang="en-US" sz="2800" i="1">
                <a:solidFill>
                  <a:schemeClr val="bg1"/>
                </a:solidFill>
                <a:latin typeface="Times New Roman" panose="02020603050405020304" pitchFamily="18" charset="0"/>
                <a:ea typeface="Times New Roman" panose="02020603050405020304" pitchFamily="18" charset="0"/>
              </a:rPr>
              <a:t>x </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5</a:t>
            </a:r>
            <a:r>
              <a:rPr lang="en-US" sz="2800">
                <a:solidFill>
                  <a:schemeClr val="bg1"/>
                </a:solidFill>
                <a:latin typeface="Times New Roman" panose="02020603050405020304" pitchFamily="18" charset="0"/>
                <a:ea typeface="Times New Roman" panose="02020603050405020304" pitchFamily="18" charset="0"/>
              </a:rPr>
              <a:t> </a:t>
            </a:r>
            <a:r>
              <a:rPr lang="en-US" sz="2800">
                <a:solidFill>
                  <a:schemeClr val="bg1"/>
                </a:solidFill>
                <a:latin typeface="Times New Roman" panose="02020603050405020304" pitchFamily="18" charset="0"/>
                <a:ea typeface="Calibri" panose="020F0502020204030204" pitchFamily="34" charset="0"/>
              </a:rPr>
              <a:t>.</a:t>
            </a:r>
          </a:p>
        </p:txBody>
      </p:sp>
      <p:sp>
        <p:nvSpPr>
          <p:cNvPr id="8" name="Oval 7"/>
          <p:cNvSpPr/>
          <p:nvPr/>
        </p:nvSpPr>
        <p:spPr>
          <a:xfrm>
            <a:off x="448055" y="2079152"/>
            <a:ext cx="502920" cy="5029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Oval 8"/>
          <p:cNvSpPr/>
          <p:nvPr/>
        </p:nvSpPr>
        <p:spPr>
          <a:xfrm>
            <a:off x="8710907" y="4847556"/>
            <a:ext cx="502920" cy="5029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244769149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199" y="1233205"/>
            <a:ext cx="11106727" cy="2831544"/>
          </a:xfrm>
          <a:prstGeom prst="rect">
            <a:avLst/>
          </a:prstGeom>
        </p:spPr>
        <p:txBody>
          <a:bodyPr wrap="square">
            <a:spAutoFit/>
          </a:bodyPr>
          <a:lstStyle/>
          <a:p>
            <a:pPr algn="just">
              <a:spcBef>
                <a:spcPts val="300"/>
              </a:spcBef>
              <a:spcAft>
                <a:spcPts val="300"/>
              </a:spcAft>
            </a:pPr>
            <a:r>
              <a:rPr lang="en-US" sz="2800" b="1">
                <a:solidFill>
                  <a:schemeClr val="bg1"/>
                </a:solidFill>
                <a:latin typeface="Times New Roman" panose="02020603050405020304" pitchFamily="18" charset="0"/>
                <a:ea typeface="Calibri" panose="020F0502020204030204" pitchFamily="34" charset="0"/>
              </a:rPr>
              <a:t>Câu 5: </a:t>
            </a:r>
            <a:r>
              <a:rPr lang="en-US" sz="2800">
                <a:solidFill>
                  <a:schemeClr val="bg1"/>
                </a:solidFill>
                <a:latin typeface="Times New Roman" panose="02020603050405020304" pitchFamily="18" charset="0"/>
                <a:ea typeface="Calibri" panose="020F0502020204030204" pitchFamily="34" charset="0"/>
              </a:rPr>
              <a:t>Một học sinh cần đạt điểm trung bình ít nhất là 8,0 để nhận học bổng. Nếu điểm trung bình hiện tại của học sinh đó là 7,5 và số điểm của kỳ thi cuối kỳ chiếm 25% tổng điểm, thì học sinh đó cần đạt ít nhất bao nhiêu điểm trong kỳ thi cuối kỳ?</a:t>
            </a:r>
          </a:p>
          <a:p>
            <a:pPr algn="just">
              <a:spcBef>
                <a:spcPts val="300"/>
              </a:spcBef>
              <a:spcAft>
                <a:spcPts val="300"/>
              </a:spcAft>
            </a:pPr>
            <a:r>
              <a:rPr lang="en-US" sz="2800">
                <a:solidFill>
                  <a:schemeClr val="bg1"/>
                </a:solidFill>
                <a:latin typeface="Times New Roman" panose="02020603050405020304" pitchFamily="18" charset="0"/>
                <a:ea typeface="Calibri" panose="020F0502020204030204" pitchFamily="34" charset="0"/>
              </a:rPr>
              <a:t>Gọi </a:t>
            </a:r>
            <a:r>
              <a:rPr lang="en-US" sz="2800" i="1">
                <a:solidFill>
                  <a:schemeClr val="bg1"/>
                </a:solidFill>
                <a:latin typeface="Times New Roman" panose="02020603050405020304" pitchFamily="18" charset="0"/>
                <a:ea typeface="Calibri" panose="020F0502020204030204" pitchFamily="34" charset="0"/>
              </a:rPr>
              <a:t>x</a:t>
            </a:r>
            <a:r>
              <a:rPr lang="en-US" sz="2800">
                <a:solidFill>
                  <a:schemeClr val="bg1"/>
                </a:solidFill>
                <a:latin typeface="Times New Roman" panose="02020603050405020304" pitchFamily="18" charset="0"/>
                <a:ea typeface="Times New Roman" panose="02020603050405020304" pitchFamily="18" charset="0"/>
              </a:rPr>
              <a:t> là điểm thi cuối kì cần đạt của bạn học sinh đó. Khi đó, ta có:</a:t>
            </a:r>
          </a:p>
          <a:p>
            <a:pPr algn="just">
              <a:spcBef>
                <a:spcPts val="300"/>
              </a:spcBef>
              <a:spcAft>
                <a:spcPts val="300"/>
              </a:spcAft>
            </a:pPr>
            <a:r>
              <a:rPr lang="en-US" sz="2800" b="1">
                <a:solidFill>
                  <a:schemeClr val="bg1"/>
                </a:solidFill>
                <a:latin typeface="Times New Roman" panose="02020603050405020304" pitchFamily="18" charset="0"/>
                <a:ea typeface="Times New Roman" panose="02020603050405020304" pitchFamily="18" charset="0"/>
              </a:rPr>
              <a:t>A. </a:t>
            </a:r>
            <a:r>
              <a:rPr lang="en-US" sz="2800" i="1">
                <a:solidFill>
                  <a:schemeClr val="bg1"/>
                </a:solidFill>
                <a:latin typeface="Times New Roman" panose="02020603050405020304" pitchFamily="18" charset="0"/>
                <a:ea typeface="Times New Roman" panose="02020603050405020304" pitchFamily="18" charset="0"/>
              </a:rPr>
              <a:t>x </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9,0</a:t>
            </a:r>
            <a:r>
              <a:rPr lang="en-US" sz="2800">
                <a:solidFill>
                  <a:schemeClr val="bg1"/>
                </a:solidFill>
                <a:latin typeface="Times New Roman" panose="02020603050405020304" pitchFamily="18" charset="0"/>
                <a:ea typeface="Times New Roman" panose="02020603050405020304" pitchFamily="18" charset="0"/>
              </a:rPr>
              <a:t> .             </a:t>
            </a:r>
            <a:r>
              <a:rPr lang="en-US" sz="2800" b="1">
                <a:solidFill>
                  <a:schemeClr val="bg1"/>
                </a:solidFill>
                <a:latin typeface="Times New Roman" panose="02020603050405020304" pitchFamily="18" charset="0"/>
                <a:ea typeface="Times New Roman" panose="02020603050405020304" pitchFamily="18" charset="0"/>
              </a:rPr>
              <a:t>B.</a:t>
            </a:r>
            <a:r>
              <a:rPr lang="en-US" sz="2800">
                <a:solidFill>
                  <a:schemeClr val="bg1"/>
                </a:solidFill>
                <a:latin typeface="Times New Roman" panose="02020603050405020304" pitchFamily="18" charset="0"/>
                <a:ea typeface="Times New Roman" panose="02020603050405020304" pitchFamily="18" charset="0"/>
              </a:rPr>
              <a:t> </a:t>
            </a:r>
            <a:r>
              <a:rPr lang="en-US" sz="2800" i="1">
                <a:solidFill>
                  <a:schemeClr val="bg1"/>
                </a:solidFill>
                <a:latin typeface="Times New Roman" panose="02020603050405020304" pitchFamily="18" charset="0"/>
                <a:ea typeface="Times New Roman" panose="02020603050405020304" pitchFamily="18" charset="0"/>
              </a:rPr>
              <a:t>x </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9,5</a:t>
            </a:r>
            <a:r>
              <a:rPr lang="en-US" sz="2800">
                <a:solidFill>
                  <a:schemeClr val="bg1"/>
                </a:solidFill>
                <a:latin typeface="Times New Roman" panose="02020603050405020304" pitchFamily="18" charset="0"/>
                <a:ea typeface="Times New Roman" panose="02020603050405020304" pitchFamily="18" charset="0"/>
              </a:rPr>
              <a:t> </a:t>
            </a:r>
            <a:r>
              <a:rPr lang="en-US" sz="2800">
                <a:solidFill>
                  <a:schemeClr val="bg1"/>
                </a:solidFill>
                <a:latin typeface="Times New Roman" panose="02020603050405020304" pitchFamily="18" charset="0"/>
                <a:ea typeface="Calibri" panose="020F0502020204030204" pitchFamily="34" charset="0"/>
              </a:rPr>
              <a:t>.</a:t>
            </a:r>
            <a:r>
              <a:rPr lang="en-US" sz="2800">
                <a:solidFill>
                  <a:schemeClr val="bg1"/>
                </a:solidFill>
                <a:latin typeface="Times New Roman" panose="02020603050405020304" pitchFamily="18" charset="0"/>
                <a:ea typeface="Times New Roman" panose="02020603050405020304" pitchFamily="18" charset="0"/>
              </a:rPr>
              <a:t>               </a:t>
            </a:r>
            <a:r>
              <a:rPr lang="en-US" sz="2800" b="1">
                <a:solidFill>
                  <a:schemeClr val="bg1"/>
                </a:solidFill>
                <a:latin typeface="Times New Roman" panose="02020603050405020304" pitchFamily="18" charset="0"/>
                <a:ea typeface="Times New Roman" panose="02020603050405020304" pitchFamily="18" charset="0"/>
              </a:rPr>
              <a:t>C.</a:t>
            </a:r>
            <a:r>
              <a:rPr lang="en-US" sz="2800" i="1">
                <a:solidFill>
                  <a:schemeClr val="bg1"/>
                </a:solidFill>
                <a:latin typeface="Times New Roman" panose="02020603050405020304" pitchFamily="18" charset="0"/>
                <a:ea typeface="Times New Roman" panose="02020603050405020304" pitchFamily="18" charset="0"/>
              </a:rPr>
              <a:t> x </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7, 5</a:t>
            </a:r>
            <a:r>
              <a:rPr lang="en-US" sz="2800">
                <a:solidFill>
                  <a:schemeClr val="bg1"/>
                </a:solidFill>
                <a:latin typeface="Times New Roman" panose="02020603050405020304" pitchFamily="18" charset="0"/>
                <a:ea typeface="Calibri" panose="020F0502020204030204" pitchFamily="34" charset="0"/>
              </a:rPr>
              <a:t>.</a:t>
            </a:r>
            <a:r>
              <a:rPr lang="en-US" sz="2800">
                <a:solidFill>
                  <a:schemeClr val="bg1"/>
                </a:solidFill>
                <a:latin typeface="Times New Roman" panose="02020603050405020304" pitchFamily="18" charset="0"/>
                <a:ea typeface="Times New Roman" panose="02020603050405020304" pitchFamily="18" charset="0"/>
              </a:rPr>
              <a:t>               </a:t>
            </a:r>
            <a:r>
              <a:rPr lang="en-US" sz="2800" b="1">
                <a:solidFill>
                  <a:schemeClr val="bg1"/>
                </a:solidFill>
                <a:latin typeface="Times New Roman" panose="02020603050405020304" pitchFamily="18" charset="0"/>
                <a:ea typeface="Times New Roman" panose="02020603050405020304" pitchFamily="18" charset="0"/>
              </a:rPr>
              <a:t>D.</a:t>
            </a:r>
            <a:r>
              <a:rPr lang="en-US" sz="2800">
                <a:solidFill>
                  <a:schemeClr val="bg1"/>
                </a:solidFill>
                <a:latin typeface="Times New Roman" panose="02020603050405020304" pitchFamily="18" charset="0"/>
                <a:ea typeface="Times New Roman" panose="02020603050405020304" pitchFamily="18" charset="0"/>
              </a:rPr>
              <a:t> </a:t>
            </a:r>
            <a:r>
              <a:rPr lang="en-US" sz="2800" i="1">
                <a:solidFill>
                  <a:schemeClr val="bg1"/>
                </a:solidFill>
                <a:latin typeface="Times New Roman" panose="02020603050405020304" pitchFamily="18" charset="0"/>
                <a:ea typeface="Times New Roman" panose="02020603050405020304" pitchFamily="18" charset="0"/>
              </a:rPr>
              <a:t>x </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8,0</a:t>
            </a:r>
            <a:r>
              <a:rPr lang="en-US" sz="2800">
                <a:solidFill>
                  <a:schemeClr val="bg1"/>
                </a:solidFill>
                <a:latin typeface="Times New Roman" panose="02020603050405020304" pitchFamily="18" charset="0"/>
                <a:ea typeface="Calibri" panose="020F0502020204030204" pitchFamily="34" charset="0"/>
              </a:rPr>
              <a:t>.</a:t>
            </a:r>
          </a:p>
        </p:txBody>
      </p:sp>
      <p:sp>
        <p:nvSpPr>
          <p:cNvPr id="6" name="Oval 5"/>
          <p:cNvSpPr/>
          <p:nvPr/>
        </p:nvSpPr>
        <p:spPr>
          <a:xfrm>
            <a:off x="3126415" y="3561829"/>
            <a:ext cx="548357" cy="5029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67849811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p:cNvSpPr/>
          <p:nvPr/>
        </p:nvSpPr>
        <p:spPr bwMode="auto">
          <a:xfrm flipH="1">
            <a:off x="3676653" y="3272457"/>
            <a:ext cx="1179593" cy="1178567"/>
          </a:xfrm>
          <a:custGeom>
            <a:avLst/>
            <a:gdLst>
              <a:gd name="T0" fmla="*/ 1826419 w 21600"/>
              <a:gd name="T1" fmla="*/ 1824832 h 21600"/>
              <a:gd name="T2" fmla="*/ 1826419 w 21600"/>
              <a:gd name="T3" fmla="*/ 1824832 h 21600"/>
              <a:gd name="T4" fmla="*/ 1826419 w 21600"/>
              <a:gd name="T5" fmla="*/ 1824832 h 21600"/>
              <a:gd name="T6" fmla="*/ 1826419 w 21600"/>
              <a:gd name="T7" fmla="*/ 18248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006" y="6511"/>
                </a:moveTo>
                <a:cubicBezTo>
                  <a:pt x="5261" y="14770"/>
                  <a:pt x="12461" y="20845"/>
                  <a:pt x="21125" y="21600"/>
                </a:cubicBezTo>
                <a:cubicBezTo>
                  <a:pt x="21600" y="15922"/>
                  <a:pt x="21600" y="15922"/>
                  <a:pt x="21600" y="15922"/>
                </a:cubicBezTo>
                <a:cubicBezTo>
                  <a:pt x="15349" y="15405"/>
                  <a:pt x="10325" y="11117"/>
                  <a:pt x="8545" y="5479"/>
                </a:cubicBezTo>
                <a:cubicBezTo>
                  <a:pt x="11907" y="4844"/>
                  <a:pt x="11907" y="4844"/>
                  <a:pt x="11907" y="4844"/>
                </a:cubicBezTo>
                <a:cubicBezTo>
                  <a:pt x="4826" y="0"/>
                  <a:pt x="4826" y="0"/>
                  <a:pt x="4826" y="0"/>
                </a:cubicBezTo>
                <a:cubicBezTo>
                  <a:pt x="0" y="7107"/>
                  <a:pt x="0" y="7107"/>
                  <a:pt x="0" y="7107"/>
                </a:cubicBezTo>
                <a:lnTo>
                  <a:pt x="3006" y="6511"/>
                </a:lnTo>
                <a:close/>
              </a:path>
            </a:pathLst>
          </a:custGeom>
          <a:solidFill>
            <a:schemeClr val="accent2"/>
          </a:solidFill>
          <a:ln>
            <a:noFill/>
          </a:ln>
          <a:effectLst/>
        </p:spPr>
        <p:txBody>
          <a:bodyPr lIns="45719" tIns="45719" rIns="45719" bIns="45719"/>
          <a:lstStyle/>
          <a:p>
            <a:endParaRPr lang="en-US" sz="1400">
              <a:solidFill>
                <a:schemeClr val="bg1"/>
              </a:solidFill>
            </a:endParaRPr>
          </a:p>
        </p:txBody>
      </p:sp>
      <p:sp>
        <p:nvSpPr>
          <p:cNvPr id="5" name="AutoShape 8"/>
          <p:cNvSpPr/>
          <p:nvPr/>
        </p:nvSpPr>
        <p:spPr bwMode="auto">
          <a:xfrm flipH="1">
            <a:off x="2460663" y="3272455"/>
            <a:ext cx="1095520" cy="1219579"/>
          </a:xfrm>
          <a:custGeom>
            <a:avLst/>
            <a:gdLst>
              <a:gd name="T0" fmla="*/ 1696244 w 21600"/>
              <a:gd name="T1" fmla="*/ 1888332 h 21600"/>
              <a:gd name="T2" fmla="*/ 1696244 w 21600"/>
              <a:gd name="T3" fmla="*/ 1888332 h 21600"/>
              <a:gd name="T4" fmla="*/ 1696244 w 21600"/>
              <a:gd name="T5" fmla="*/ 1888332 h 21600"/>
              <a:gd name="T6" fmla="*/ 1696244 w 21600"/>
              <a:gd name="T7" fmla="*/ 1888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7114" y="18722"/>
                </a:moveTo>
                <a:cubicBezTo>
                  <a:pt x="15763" y="15845"/>
                  <a:pt x="21599" y="8402"/>
                  <a:pt x="21599" y="0"/>
                </a:cubicBezTo>
                <a:cubicBezTo>
                  <a:pt x="15507" y="0"/>
                  <a:pt x="15507" y="0"/>
                  <a:pt x="15507" y="0"/>
                </a:cubicBezTo>
                <a:cubicBezTo>
                  <a:pt x="15507" y="6061"/>
                  <a:pt x="11375" y="11279"/>
                  <a:pt x="5495" y="13428"/>
                </a:cubicBezTo>
                <a:cubicBezTo>
                  <a:pt x="4515" y="10282"/>
                  <a:pt x="4515" y="10282"/>
                  <a:pt x="4515" y="10282"/>
                </a:cubicBezTo>
                <a:cubicBezTo>
                  <a:pt x="0" y="17494"/>
                  <a:pt x="0" y="17494"/>
                  <a:pt x="0" y="17494"/>
                </a:cubicBezTo>
                <a:cubicBezTo>
                  <a:pt x="8009" y="21600"/>
                  <a:pt x="8009" y="21600"/>
                  <a:pt x="8009" y="21600"/>
                </a:cubicBezTo>
                <a:lnTo>
                  <a:pt x="7114" y="18722"/>
                </a:lnTo>
                <a:close/>
              </a:path>
            </a:pathLst>
          </a:custGeom>
          <a:solidFill>
            <a:schemeClr val="accent1"/>
          </a:solidFill>
          <a:ln>
            <a:noFill/>
          </a:ln>
          <a:effectLst/>
        </p:spPr>
        <p:txBody>
          <a:bodyPr lIns="45719" tIns="45719" rIns="45719" bIns="45719"/>
          <a:lstStyle/>
          <a:p>
            <a:endParaRPr lang="en-US" sz="1400">
              <a:solidFill>
                <a:schemeClr val="bg1"/>
              </a:solidFill>
            </a:endParaRPr>
          </a:p>
        </p:txBody>
      </p:sp>
      <p:sp>
        <p:nvSpPr>
          <p:cNvPr id="6" name="AutoShape 9"/>
          <p:cNvSpPr/>
          <p:nvPr/>
        </p:nvSpPr>
        <p:spPr bwMode="auto">
          <a:xfrm flipH="1">
            <a:off x="1641459" y="1971366"/>
            <a:ext cx="1215991" cy="1182156"/>
          </a:xfrm>
          <a:custGeom>
            <a:avLst/>
            <a:gdLst>
              <a:gd name="T0" fmla="*/ 1882775 w 21600"/>
              <a:gd name="T1" fmla="*/ 1887972 h 21265"/>
              <a:gd name="T2" fmla="*/ 1882775 w 21600"/>
              <a:gd name="T3" fmla="*/ 1887972 h 21265"/>
              <a:gd name="T4" fmla="*/ 1882775 w 21600"/>
              <a:gd name="T5" fmla="*/ 1887972 h 21265"/>
              <a:gd name="T6" fmla="*/ 1882775 w 21600"/>
              <a:gd name="T7" fmla="*/ 1887972 h 212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265">
                <a:moveTo>
                  <a:pt x="2762" y="13987"/>
                </a:moveTo>
                <a:cubicBezTo>
                  <a:pt x="5908" y="5308"/>
                  <a:pt x="13389" y="-335"/>
                  <a:pt x="21599" y="15"/>
                </a:cubicBezTo>
                <a:cubicBezTo>
                  <a:pt x="21369" y="6164"/>
                  <a:pt x="21369" y="6164"/>
                  <a:pt x="21369" y="6164"/>
                </a:cubicBezTo>
                <a:cubicBezTo>
                  <a:pt x="15461" y="5930"/>
                  <a:pt x="10205" y="9939"/>
                  <a:pt x="7865" y="15816"/>
                </a:cubicBezTo>
                <a:cubicBezTo>
                  <a:pt x="10934" y="16944"/>
                  <a:pt x="10934" y="16944"/>
                  <a:pt x="10934" y="16944"/>
                </a:cubicBezTo>
                <a:cubicBezTo>
                  <a:pt x="3683" y="21264"/>
                  <a:pt x="3683" y="21264"/>
                  <a:pt x="3683" y="21264"/>
                </a:cubicBezTo>
                <a:cubicBezTo>
                  <a:pt x="0" y="12975"/>
                  <a:pt x="0" y="12975"/>
                  <a:pt x="0" y="12975"/>
                </a:cubicBezTo>
                <a:lnTo>
                  <a:pt x="2762" y="13987"/>
                </a:lnTo>
                <a:close/>
              </a:path>
            </a:pathLst>
          </a:custGeom>
          <a:solidFill>
            <a:schemeClr val="accent2"/>
          </a:solidFill>
          <a:ln>
            <a:noFill/>
          </a:ln>
          <a:effectLst/>
        </p:spPr>
        <p:txBody>
          <a:bodyPr lIns="45719" tIns="45719" rIns="45719" bIns="45719"/>
          <a:lstStyle/>
          <a:p>
            <a:endParaRPr lang="en-US" sz="1400">
              <a:solidFill>
                <a:schemeClr val="bg1"/>
              </a:solidFill>
            </a:endParaRPr>
          </a:p>
        </p:txBody>
      </p:sp>
      <p:sp>
        <p:nvSpPr>
          <p:cNvPr id="7" name="AutoShape 10"/>
          <p:cNvSpPr/>
          <p:nvPr/>
        </p:nvSpPr>
        <p:spPr bwMode="auto">
          <a:xfrm flipH="1">
            <a:off x="306023" y="1965727"/>
            <a:ext cx="1218552" cy="1187795"/>
          </a:xfrm>
          <a:custGeom>
            <a:avLst/>
            <a:gdLst>
              <a:gd name="T0" fmla="*/ 1886744 w 21600"/>
              <a:gd name="T1" fmla="*/ 1839119 h 21600"/>
              <a:gd name="T2" fmla="*/ 1886744 w 21600"/>
              <a:gd name="T3" fmla="*/ 1839119 h 21600"/>
              <a:gd name="T4" fmla="*/ 1886744 w 21600"/>
              <a:gd name="T5" fmla="*/ 1839119 h 21600"/>
              <a:gd name="T6" fmla="*/ 1886744 w 21600"/>
              <a:gd name="T7" fmla="*/ 18391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7161" y="2832"/>
                </a:moveTo>
                <a:cubicBezTo>
                  <a:pt x="15778" y="5744"/>
                  <a:pt x="21600" y="13180"/>
                  <a:pt x="21600" y="21600"/>
                </a:cubicBezTo>
                <a:cubicBezTo>
                  <a:pt x="15548" y="21600"/>
                  <a:pt x="15548" y="21600"/>
                  <a:pt x="15548" y="21600"/>
                </a:cubicBezTo>
                <a:cubicBezTo>
                  <a:pt x="15510" y="15540"/>
                  <a:pt x="11374" y="10308"/>
                  <a:pt x="5514" y="8144"/>
                </a:cubicBezTo>
                <a:cubicBezTo>
                  <a:pt x="4557" y="11331"/>
                  <a:pt x="4557" y="11331"/>
                  <a:pt x="4557" y="11331"/>
                </a:cubicBezTo>
                <a:cubicBezTo>
                  <a:pt x="0" y="4091"/>
                  <a:pt x="0" y="4091"/>
                  <a:pt x="0" y="4091"/>
                </a:cubicBezTo>
                <a:cubicBezTo>
                  <a:pt x="8004" y="0"/>
                  <a:pt x="8004" y="0"/>
                  <a:pt x="8004" y="0"/>
                </a:cubicBezTo>
                <a:lnTo>
                  <a:pt x="7161" y="2832"/>
                </a:lnTo>
                <a:close/>
              </a:path>
            </a:pathLst>
          </a:custGeom>
          <a:solidFill>
            <a:schemeClr val="accent1"/>
          </a:solidFill>
          <a:ln>
            <a:noFill/>
          </a:ln>
          <a:effectLst/>
        </p:spPr>
        <p:txBody>
          <a:bodyPr lIns="45719" tIns="45719" rIns="45719" bIns="45719"/>
          <a:lstStyle/>
          <a:p>
            <a:endParaRPr lang="en-US" sz="1400">
              <a:solidFill>
                <a:schemeClr val="bg1"/>
              </a:solidFill>
            </a:endParaRPr>
          </a:p>
        </p:txBody>
      </p:sp>
      <p:sp>
        <p:nvSpPr>
          <p:cNvPr id="8" name="AutoShape 7"/>
          <p:cNvSpPr/>
          <p:nvPr/>
        </p:nvSpPr>
        <p:spPr bwMode="auto">
          <a:xfrm flipH="1">
            <a:off x="3709460" y="1935481"/>
            <a:ext cx="1095520" cy="1218041"/>
          </a:xfrm>
          <a:custGeom>
            <a:avLst/>
            <a:gdLst>
              <a:gd name="T0" fmla="*/ 1696244 w 21600"/>
              <a:gd name="T1" fmla="*/ 1885950 h 21600"/>
              <a:gd name="T2" fmla="*/ 1696244 w 21600"/>
              <a:gd name="T3" fmla="*/ 1885950 h 21600"/>
              <a:gd name="T4" fmla="*/ 1696244 w 21600"/>
              <a:gd name="T5" fmla="*/ 1885950 h 21600"/>
              <a:gd name="T6" fmla="*/ 1696244 w 21600"/>
              <a:gd name="T7" fmla="*/ 18859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4485" y="2877"/>
                </a:moveTo>
                <a:cubicBezTo>
                  <a:pt x="5836" y="5754"/>
                  <a:pt x="0" y="13197"/>
                  <a:pt x="0" y="21599"/>
                </a:cubicBezTo>
                <a:cubicBezTo>
                  <a:pt x="6049" y="21599"/>
                  <a:pt x="6049" y="21599"/>
                  <a:pt x="6049" y="21599"/>
                </a:cubicBezTo>
                <a:cubicBezTo>
                  <a:pt x="6049" y="15538"/>
                  <a:pt x="10224" y="10320"/>
                  <a:pt x="16104" y="8171"/>
                </a:cubicBezTo>
                <a:cubicBezTo>
                  <a:pt x="17084" y="11356"/>
                  <a:pt x="17084" y="11356"/>
                  <a:pt x="17084" y="11356"/>
                </a:cubicBezTo>
                <a:cubicBezTo>
                  <a:pt x="21599" y="4105"/>
                  <a:pt x="21599" y="4105"/>
                  <a:pt x="21599" y="4105"/>
                </a:cubicBezTo>
                <a:cubicBezTo>
                  <a:pt x="13590" y="0"/>
                  <a:pt x="13590" y="0"/>
                  <a:pt x="13590" y="0"/>
                </a:cubicBezTo>
                <a:lnTo>
                  <a:pt x="14485" y="2877"/>
                </a:lnTo>
                <a:close/>
              </a:path>
            </a:pathLst>
          </a:custGeom>
          <a:solidFill>
            <a:schemeClr val="accent1"/>
          </a:solidFill>
          <a:ln>
            <a:noFill/>
          </a:ln>
          <a:effectLst/>
        </p:spPr>
        <p:txBody>
          <a:bodyPr lIns="45719" tIns="45719" rIns="45719" bIns="45719"/>
          <a:lstStyle/>
          <a:p>
            <a:endParaRPr lang="en-US" sz="1400">
              <a:solidFill>
                <a:schemeClr val="bg1"/>
              </a:solidFill>
            </a:endParaRPr>
          </a:p>
        </p:txBody>
      </p:sp>
      <p:sp>
        <p:nvSpPr>
          <p:cNvPr id="9" name="AutoShape 11"/>
          <p:cNvSpPr/>
          <p:nvPr/>
        </p:nvSpPr>
        <p:spPr bwMode="auto">
          <a:xfrm flipH="1">
            <a:off x="189654" y="3272454"/>
            <a:ext cx="1186769" cy="1222143"/>
          </a:xfrm>
          <a:custGeom>
            <a:avLst/>
            <a:gdLst>
              <a:gd name="T0" fmla="*/ 1837532 w 21600"/>
              <a:gd name="T1" fmla="*/ 1892300 h 21600"/>
              <a:gd name="T2" fmla="*/ 1837532 w 21600"/>
              <a:gd name="T3" fmla="*/ 1892300 h 21600"/>
              <a:gd name="T4" fmla="*/ 1837532 w 21600"/>
              <a:gd name="T5" fmla="*/ 1892300 h 21600"/>
              <a:gd name="T6" fmla="*/ 1837532 w 21600"/>
              <a:gd name="T7" fmla="*/ 18923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8767" y="7123"/>
                </a:moveTo>
                <a:cubicBezTo>
                  <a:pt x="15895" y="15778"/>
                  <a:pt x="8419" y="21600"/>
                  <a:pt x="0" y="21600"/>
                </a:cubicBezTo>
                <a:cubicBezTo>
                  <a:pt x="0" y="15510"/>
                  <a:pt x="0" y="15510"/>
                  <a:pt x="0" y="15510"/>
                </a:cubicBezTo>
                <a:cubicBezTo>
                  <a:pt x="6059" y="15510"/>
                  <a:pt x="11291" y="11374"/>
                  <a:pt x="13455" y="5514"/>
                </a:cubicBezTo>
                <a:cubicBezTo>
                  <a:pt x="10268" y="4557"/>
                  <a:pt x="10268" y="4557"/>
                  <a:pt x="10268" y="4557"/>
                </a:cubicBezTo>
                <a:cubicBezTo>
                  <a:pt x="17508" y="0"/>
                  <a:pt x="17508" y="0"/>
                  <a:pt x="17508" y="0"/>
                </a:cubicBezTo>
                <a:cubicBezTo>
                  <a:pt x="21599" y="8004"/>
                  <a:pt x="21599" y="8004"/>
                  <a:pt x="21599" y="8004"/>
                </a:cubicBezTo>
                <a:lnTo>
                  <a:pt x="18767" y="7123"/>
                </a:lnTo>
                <a:close/>
              </a:path>
            </a:pathLst>
          </a:custGeom>
          <a:solidFill>
            <a:schemeClr val="accent2"/>
          </a:solidFill>
          <a:ln>
            <a:noFill/>
          </a:ln>
          <a:effectLst/>
        </p:spPr>
        <p:txBody>
          <a:bodyPr lIns="45719" tIns="45719" rIns="45719" bIns="45719"/>
          <a:lstStyle/>
          <a:p>
            <a:endParaRPr lang="en-US" sz="1400">
              <a:solidFill>
                <a:schemeClr val="bg1"/>
              </a:solidFill>
            </a:endParaRPr>
          </a:p>
        </p:txBody>
      </p:sp>
      <p:grpSp>
        <p:nvGrpSpPr>
          <p:cNvPr id="10" name="Group 259"/>
          <p:cNvGrpSpPr/>
          <p:nvPr/>
        </p:nvGrpSpPr>
        <p:grpSpPr bwMode="auto">
          <a:xfrm>
            <a:off x="3442702" y="3035941"/>
            <a:ext cx="332327" cy="396135"/>
            <a:chOff x="0" y="0"/>
            <a:chExt cx="494" cy="583"/>
          </a:xfrm>
          <a:solidFill>
            <a:schemeClr val="accent2"/>
          </a:solidFill>
        </p:grpSpPr>
        <p:sp>
          <p:nvSpPr>
            <p:cNvPr id="11" name="AutoShape 257"/>
            <p:cNvSpPr/>
            <p:nvPr/>
          </p:nvSpPr>
          <p:spPr bwMode="auto">
            <a:xfrm>
              <a:off x="0" y="240"/>
              <a:ext cx="494" cy="34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1600" h="21600">
                  <a:moveTo>
                    <a:pt x="17998" y="0"/>
                  </a:moveTo>
                  <a:lnTo>
                    <a:pt x="15701" y="0"/>
                  </a:lnTo>
                  <a:lnTo>
                    <a:pt x="15701" y="3886"/>
                  </a:lnTo>
                  <a:lnTo>
                    <a:pt x="17998" y="3886"/>
                  </a:lnTo>
                  <a:cubicBezTo>
                    <a:pt x="18495" y="3886"/>
                    <a:pt x="18899" y="4466"/>
                    <a:pt x="18899" y="5181"/>
                  </a:cubicBezTo>
                  <a:lnTo>
                    <a:pt x="18899" y="16419"/>
                  </a:lnTo>
                  <a:cubicBezTo>
                    <a:pt x="18899" y="17134"/>
                    <a:pt x="18495" y="17714"/>
                    <a:pt x="17998" y="17714"/>
                  </a:cubicBezTo>
                  <a:lnTo>
                    <a:pt x="3602" y="17714"/>
                  </a:lnTo>
                  <a:cubicBezTo>
                    <a:pt x="3105" y="17714"/>
                    <a:pt x="2701" y="17134"/>
                    <a:pt x="2701" y="16419"/>
                  </a:cubicBezTo>
                  <a:lnTo>
                    <a:pt x="2701" y="5181"/>
                  </a:lnTo>
                  <a:cubicBezTo>
                    <a:pt x="2701" y="4466"/>
                    <a:pt x="3105" y="3886"/>
                    <a:pt x="3602" y="3886"/>
                  </a:cubicBezTo>
                  <a:lnTo>
                    <a:pt x="5876" y="3886"/>
                  </a:lnTo>
                  <a:lnTo>
                    <a:pt x="5876" y="0"/>
                  </a:lnTo>
                  <a:lnTo>
                    <a:pt x="3602" y="0"/>
                  </a:lnTo>
                  <a:cubicBezTo>
                    <a:pt x="1613" y="0"/>
                    <a:pt x="0" y="2319"/>
                    <a:pt x="0" y="5181"/>
                  </a:cubicBezTo>
                  <a:lnTo>
                    <a:pt x="0" y="16419"/>
                  </a:lnTo>
                  <a:cubicBezTo>
                    <a:pt x="0" y="19280"/>
                    <a:pt x="1613" y="21600"/>
                    <a:pt x="3602" y="21600"/>
                  </a:cubicBezTo>
                  <a:lnTo>
                    <a:pt x="17998" y="21600"/>
                  </a:lnTo>
                  <a:cubicBezTo>
                    <a:pt x="19987" y="21600"/>
                    <a:pt x="21600" y="19281"/>
                    <a:pt x="21600" y="16419"/>
                  </a:cubicBezTo>
                  <a:lnTo>
                    <a:pt x="21600" y="5181"/>
                  </a:lnTo>
                  <a:cubicBezTo>
                    <a:pt x="21600" y="2320"/>
                    <a:pt x="19987" y="0"/>
                    <a:pt x="17998" y="0"/>
                  </a:cubicBezTo>
                  <a:close/>
                  <a:moveTo>
                    <a:pt x="17998" y="0"/>
                  </a:moveTo>
                </a:path>
              </a:pathLst>
            </a:custGeom>
            <a:grpFill/>
            <a:ln>
              <a:noFill/>
            </a:ln>
          </p:spPr>
          <p:txBody>
            <a:bodyPr lIns="0" tIns="0" rIns="0" bIns="0"/>
            <a:lstStyle/>
            <a:p>
              <a:pPr defTabSz="608738"/>
              <a:endParaRPr lang="en-US" sz="2400">
                <a:solidFill>
                  <a:schemeClr val="bg1"/>
                </a:solidFill>
              </a:endParaRPr>
            </a:p>
          </p:txBody>
        </p:sp>
        <p:sp>
          <p:nvSpPr>
            <p:cNvPr id="12" name="AutoShape 258"/>
            <p:cNvSpPr/>
            <p:nvPr/>
          </p:nvSpPr>
          <p:spPr bwMode="auto">
            <a:xfrm>
              <a:off x="88" y="0"/>
              <a:ext cx="316" cy="41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600">
                  <a:moveTo>
                    <a:pt x="8103" y="21600"/>
                  </a:moveTo>
                  <a:lnTo>
                    <a:pt x="13498" y="21600"/>
                  </a:lnTo>
                  <a:lnTo>
                    <a:pt x="13498" y="9643"/>
                  </a:lnTo>
                  <a:lnTo>
                    <a:pt x="21600" y="9643"/>
                  </a:lnTo>
                  <a:lnTo>
                    <a:pt x="10800" y="0"/>
                  </a:lnTo>
                  <a:lnTo>
                    <a:pt x="0" y="9643"/>
                  </a:lnTo>
                  <a:lnTo>
                    <a:pt x="8103" y="9643"/>
                  </a:lnTo>
                  <a:lnTo>
                    <a:pt x="8103" y="21600"/>
                  </a:lnTo>
                  <a:close/>
                  <a:moveTo>
                    <a:pt x="8103" y="21600"/>
                  </a:moveTo>
                </a:path>
              </a:pathLst>
            </a:custGeom>
            <a:grpFill/>
            <a:ln>
              <a:noFill/>
            </a:ln>
          </p:spPr>
          <p:txBody>
            <a:bodyPr lIns="0" tIns="0" rIns="0" bIns="0"/>
            <a:lstStyle/>
            <a:p>
              <a:pPr defTabSz="608738"/>
              <a:endParaRPr lang="en-US" sz="2400">
                <a:solidFill>
                  <a:schemeClr val="bg1"/>
                </a:solidFill>
              </a:endParaRPr>
            </a:p>
          </p:txBody>
        </p:sp>
      </p:grpSp>
      <p:grpSp>
        <p:nvGrpSpPr>
          <p:cNvPr id="13" name="Group 259"/>
          <p:cNvGrpSpPr/>
          <p:nvPr/>
        </p:nvGrpSpPr>
        <p:grpSpPr bwMode="auto">
          <a:xfrm flipV="1">
            <a:off x="1395702" y="3162941"/>
            <a:ext cx="332327" cy="396135"/>
            <a:chOff x="0" y="0"/>
            <a:chExt cx="494" cy="583"/>
          </a:xfrm>
          <a:solidFill>
            <a:schemeClr val="accent1"/>
          </a:solidFill>
        </p:grpSpPr>
        <p:sp>
          <p:nvSpPr>
            <p:cNvPr id="14" name="AutoShape 257"/>
            <p:cNvSpPr/>
            <p:nvPr/>
          </p:nvSpPr>
          <p:spPr bwMode="auto">
            <a:xfrm>
              <a:off x="0" y="240"/>
              <a:ext cx="494" cy="34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1600" h="21600">
                  <a:moveTo>
                    <a:pt x="17998" y="0"/>
                  </a:moveTo>
                  <a:lnTo>
                    <a:pt x="15701" y="0"/>
                  </a:lnTo>
                  <a:lnTo>
                    <a:pt x="15701" y="3886"/>
                  </a:lnTo>
                  <a:lnTo>
                    <a:pt x="17998" y="3886"/>
                  </a:lnTo>
                  <a:cubicBezTo>
                    <a:pt x="18495" y="3886"/>
                    <a:pt x="18899" y="4466"/>
                    <a:pt x="18899" y="5181"/>
                  </a:cubicBezTo>
                  <a:lnTo>
                    <a:pt x="18899" y="16419"/>
                  </a:lnTo>
                  <a:cubicBezTo>
                    <a:pt x="18899" y="17134"/>
                    <a:pt x="18495" y="17714"/>
                    <a:pt x="17998" y="17714"/>
                  </a:cubicBezTo>
                  <a:lnTo>
                    <a:pt x="3602" y="17714"/>
                  </a:lnTo>
                  <a:cubicBezTo>
                    <a:pt x="3105" y="17714"/>
                    <a:pt x="2701" y="17134"/>
                    <a:pt x="2701" y="16419"/>
                  </a:cubicBezTo>
                  <a:lnTo>
                    <a:pt x="2701" y="5181"/>
                  </a:lnTo>
                  <a:cubicBezTo>
                    <a:pt x="2701" y="4466"/>
                    <a:pt x="3105" y="3886"/>
                    <a:pt x="3602" y="3886"/>
                  </a:cubicBezTo>
                  <a:lnTo>
                    <a:pt x="5876" y="3886"/>
                  </a:lnTo>
                  <a:lnTo>
                    <a:pt x="5876" y="0"/>
                  </a:lnTo>
                  <a:lnTo>
                    <a:pt x="3602" y="0"/>
                  </a:lnTo>
                  <a:cubicBezTo>
                    <a:pt x="1613" y="0"/>
                    <a:pt x="0" y="2319"/>
                    <a:pt x="0" y="5181"/>
                  </a:cubicBezTo>
                  <a:lnTo>
                    <a:pt x="0" y="16419"/>
                  </a:lnTo>
                  <a:cubicBezTo>
                    <a:pt x="0" y="19280"/>
                    <a:pt x="1613" y="21600"/>
                    <a:pt x="3602" y="21600"/>
                  </a:cubicBezTo>
                  <a:lnTo>
                    <a:pt x="17998" y="21600"/>
                  </a:lnTo>
                  <a:cubicBezTo>
                    <a:pt x="19987" y="21600"/>
                    <a:pt x="21600" y="19281"/>
                    <a:pt x="21600" y="16419"/>
                  </a:cubicBezTo>
                  <a:lnTo>
                    <a:pt x="21600" y="5181"/>
                  </a:lnTo>
                  <a:cubicBezTo>
                    <a:pt x="21600" y="2320"/>
                    <a:pt x="19987" y="0"/>
                    <a:pt x="17998" y="0"/>
                  </a:cubicBezTo>
                  <a:close/>
                  <a:moveTo>
                    <a:pt x="17998" y="0"/>
                  </a:moveTo>
                </a:path>
              </a:pathLst>
            </a:custGeom>
            <a:grpFill/>
            <a:ln>
              <a:noFill/>
            </a:ln>
          </p:spPr>
          <p:txBody>
            <a:bodyPr lIns="0" tIns="0" rIns="0" bIns="0"/>
            <a:lstStyle/>
            <a:p>
              <a:pPr defTabSz="608738"/>
              <a:endParaRPr lang="en-US" sz="2400">
                <a:solidFill>
                  <a:schemeClr val="bg1"/>
                </a:solidFill>
              </a:endParaRPr>
            </a:p>
          </p:txBody>
        </p:sp>
        <p:sp>
          <p:nvSpPr>
            <p:cNvPr id="15" name="AutoShape 258"/>
            <p:cNvSpPr/>
            <p:nvPr/>
          </p:nvSpPr>
          <p:spPr bwMode="auto">
            <a:xfrm>
              <a:off x="88" y="0"/>
              <a:ext cx="316" cy="41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600">
                  <a:moveTo>
                    <a:pt x="8103" y="21600"/>
                  </a:moveTo>
                  <a:lnTo>
                    <a:pt x="13498" y="21600"/>
                  </a:lnTo>
                  <a:lnTo>
                    <a:pt x="13498" y="9643"/>
                  </a:lnTo>
                  <a:lnTo>
                    <a:pt x="21600" y="9643"/>
                  </a:lnTo>
                  <a:lnTo>
                    <a:pt x="10800" y="0"/>
                  </a:lnTo>
                  <a:lnTo>
                    <a:pt x="0" y="9643"/>
                  </a:lnTo>
                  <a:lnTo>
                    <a:pt x="8103" y="9643"/>
                  </a:lnTo>
                  <a:lnTo>
                    <a:pt x="8103" y="21600"/>
                  </a:lnTo>
                  <a:close/>
                  <a:moveTo>
                    <a:pt x="8103" y="21600"/>
                  </a:moveTo>
                </a:path>
              </a:pathLst>
            </a:custGeom>
            <a:grpFill/>
            <a:ln>
              <a:noFill/>
            </a:ln>
          </p:spPr>
          <p:txBody>
            <a:bodyPr lIns="0" tIns="0" rIns="0" bIns="0"/>
            <a:lstStyle/>
            <a:p>
              <a:pPr defTabSz="608738"/>
              <a:endParaRPr lang="en-US" sz="2400">
                <a:solidFill>
                  <a:schemeClr val="bg1"/>
                </a:solidFill>
              </a:endParaRPr>
            </a:p>
          </p:txBody>
        </p:sp>
      </p:grpSp>
      <p:sp>
        <p:nvSpPr>
          <p:cNvPr id="16" name="MH_Entry_1"/>
          <p:cNvSpPr/>
          <p:nvPr>
            <p:custDataLst>
              <p:tags r:id="rId1"/>
            </p:custDataLst>
          </p:nvPr>
        </p:nvSpPr>
        <p:spPr>
          <a:xfrm>
            <a:off x="189654" y="111495"/>
            <a:ext cx="5059002" cy="49244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eaLnBrk="1" hangingPunct="1">
              <a:defRPr/>
            </a:pPr>
            <a:r>
              <a:rPr lang="en-US" altLang="zh-CN" sz="3200" b="1" noProof="1">
                <a:solidFill>
                  <a:srgbClr val="FFFF00"/>
                </a:solidFill>
                <a:latin typeface="Times New Roman" panose="02020603050405020304" pitchFamily="18" charset="0"/>
                <a:cs typeface="Times New Roman" panose="02020603050405020304" pitchFamily="18" charset="0"/>
                <a:sym typeface="Arial" panose="020B0604020202020204" pitchFamily="34" charset="0"/>
              </a:rPr>
              <a:t>HƯỚNG DẪN VỀ NHÀ</a:t>
            </a:r>
            <a:endParaRPr lang="zh-CN" altLang="en-US" sz="3200" b="1" noProof="1">
              <a:solidFill>
                <a:srgbClr val="FFFF00"/>
              </a:solidFill>
              <a:latin typeface="Times New Roman" panose="02020603050405020304" pitchFamily="18" charset="0"/>
              <a:cs typeface="Times New Roman" panose="02020603050405020304" pitchFamily="18" charset="0"/>
              <a:sym typeface="Arial" panose="020B0604020202020204" pitchFamily="34" charset="0"/>
            </a:endParaRPr>
          </a:p>
        </p:txBody>
      </p:sp>
      <p:sp>
        <p:nvSpPr>
          <p:cNvPr id="18" name="矩形 7"/>
          <p:cNvSpPr/>
          <p:nvPr/>
        </p:nvSpPr>
        <p:spPr>
          <a:xfrm>
            <a:off x="4804980" y="906553"/>
            <a:ext cx="6407912" cy="954107"/>
          </a:xfrm>
          <a:prstGeom prst="rect">
            <a:avLst/>
          </a:prstGeom>
        </p:spPr>
        <p:txBody>
          <a:bodyPr wrap="square">
            <a:spAutoFit/>
          </a:bodyPr>
          <a:lstStyle/>
          <a:p>
            <a:r>
              <a:rPr lang="en-US" sz="2800">
                <a:solidFill>
                  <a:schemeClr val="bg1"/>
                </a:solidFill>
                <a:latin typeface="Times New Roman" panose="02020603050405020304" pitchFamily="18" charset="0"/>
                <a:ea typeface="Yu Mincho"/>
              </a:rPr>
              <a:t>Xem lại các nội dung của tiết học hôm nay.</a:t>
            </a:r>
          </a:p>
          <a:p>
            <a:pPr algn="l"/>
            <a:endParaRPr lang="zh-CN" altLang="en-US" sz="2800" b="1" dirty="0">
              <a:solidFill>
                <a:schemeClr val="bg1"/>
              </a:solidFill>
              <a:latin typeface="Montserrat SemiBold" panose="00000700000000000000" charset="0"/>
              <a:ea typeface="字魂70号-灵悦黑体" panose="00000500000000000000" pitchFamily="2" charset="-122"/>
              <a:cs typeface="Montserrat SemiBold" panose="00000700000000000000" charset="0"/>
              <a:sym typeface="+mn-lt"/>
            </a:endParaRPr>
          </a:p>
        </p:txBody>
      </p:sp>
      <p:sp>
        <p:nvSpPr>
          <p:cNvPr id="20" name="矩形 9"/>
          <p:cNvSpPr/>
          <p:nvPr/>
        </p:nvSpPr>
        <p:spPr>
          <a:xfrm>
            <a:off x="4961272" y="1543029"/>
            <a:ext cx="5383086" cy="954107"/>
          </a:xfrm>
          <a:prstGeom prst="rect">
            <a:avLst/>
          </a:prstGeom>
        </p:spPr>
        <p:txBody>
          <a:bodyPr wrap="square">
            <a:spAutoFit/>
          </a:bodyPr>
          <a:lstStyle/>
          <a:p>
            <a:r>
              <a:rPr lang="en-US" sz="2800">
                <a:solidFill>
                  <a:schemeClr val="bg1"/>
                </a:solidFill>
                <a:latin typeface="Times New Roman" panose="02020603050405020304" pitchFamily="18" charset="0"/>
                <a:ea typeface="Yu Mincho"/>
              </a:rPr>
              <a:t>Làm bài tập 4,5 SGK trang 41.</a:t>
            </a:r>
          </a:p>
          <a:p>
            <a:pPr algn="l"/>
            <a:endParaRPr lang="zh-CN" altLang="en-US" sz="2800" b="1" dirty="0">
              <a:solidFill>
                <a:schemeClr val="bg1"/>
              </a:solidFill>
              <a:latin typeface="Montserrat SemiBold" panose="00000700000000000000" charset="0"/>
              <a:ea typeface="字魂70号-灵悦黑体" panose="00000500000000000000" pitchFamily="2" charset="-122"/>
              <a:cs typeface="Montserrat SemiBold" panose="00000700000000000000" charset="0"/>
              <a:sym typeface="+mn-lt"/>
            </a:endParaRPr>
          </a:p>
        </p:txBody>
      </p:sp>
      <p:sp>
        <p:nvSpPr>
          <p:cNvPr id="21" name="TextBox 73"/>
          <p:cNvSpPr txBox="1"/>
          <p:nvPr/>
        </p:nvSpPr>
        <p:spPr>
          <a:xfrm>
            <a:off x="5012538" y="2156638"/>
            <a:ext cx="6874662" cy="609398"/>
          </a:xfrm>
          <a:prstGeom prst="roundRect">
            <a:avLst>
              <a:gd name="adj" fmla="val 0"/>
            </a:avLst>
          </a:prstGeom>
          <a:noFill/>
        </p:spPr>
        <p:txBody>
          <a:bodyPr wrap="square" rtlCol="0">
            <a:spAutoFit/>
          </a:bodyPr>
          <a:lstStyle/>
          <a:p>
            <a:pPr>
              <a:lnSpc>
                <a:spcPct val="120000"/>
              </a:lnSpc>
            </a:pPr>
            <a:r>
              <a:rPr lang="en-US" sz="2800">
                <a:solidFill>
                  <a:schemeClr val="bg1"/>
                </a:solidFill>
                <a:latin typeface="Times New Roman" panose="02020603050405020304" pitchFamily="18" charset="0"/>
                <a:ea typeface="Yu Mincho"/>
              </a:rPr>
              <a:t>Đọc phần “Tìm tòi – Mở rộng” SGK trang 41</a:t>
            </a:r>
            <a:endParaRPr lang="en-US" sz="2800">
              <a:solidFill>
                <a:schemeClr val="bg1"/>
              </a:solidFill>
            </a:endParaRPr>
          </a:p>
        </p:txBody>
      </p:sp>
      <p:sp>
        <p:nvSpPr>
          <p:cNvPr id="22" name="矩形 12"/>
          <p:cNvSpPr/>
          <p:nvPr/>
        </p:nvSpPr>
        <p:spPr>
          <a:xfrm>
            <a:off x="5063804" y="2829628"/>
            <a:ext cx="6677092" cy="2677656"/>
          </a:xfrm>
          <a:prstGeom prst="rect">
            <a:avLst/>
          </a:prstGeom>
        </p:spPr>
        <p:txBody>
          <a:bodyPr wrap="square">
            <a:spAutoFit/>
          </a:bodyPr>
          <a:lstStyle/>
          <a:p>
            <a:pPr algn="just"/>
            <a:r>
              <a:rPr lang="en-US" sz="2800">
                <a:solidFill>
                  <a:schemeClr val="bg1"/>
                </a:solidFill>
                <a:latin typeface="Times New Roman" panose="02020603050405020304" pitchFamily="18" charset="0"/>
                <a:ea typeface="Calibri" panose="020F0502020204030204" pitchFamily="34" charset="0"/>
              </a:rPr>
              <a:t>Làm bài tập: Một học sinh muốn mua một chiếc xe đạp trị giá 2 triệu đồng. Bạn ấy đã tiết kiệm được 500 000 đồng và dự định mỗi tuần tiết kiệm thêm 100 000 đồng từ tiền tiêu vặt. Hỏi bạn ấy cần ít nhất bao nhiêu tuần để có thể mua được chiếc xe đạp?</a:t>
            </a:r>
          </a:p>
        </p:txBody>
      </p:sp>
    </p:spTree>
    <p:extLst>
      <p:ext uri="{BB962C8B-B14F-4D97-AF65-F5344CB8AC3E}">
        <p14:creationId xmlns:p14="http://schemas.microsoft.com/office/powerpoint/2010/main" val="84239369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A01AEEBF-BFA7-40E1-50ED-E47FC2B6DA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8473" y="-672150"/>
            <a:ext cx="4763527" cy="4041315"/>
          </a:xfrm>
          <a:prstGeom prst="rect">
            <a:avLst/>
          </a:prstGeom>
        </p:spPr>
      </p:pic>
      <p:sp>
        <p:nvSpPr>
          <p:cNvPr id="5" name="文本框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B3E0154-A4F4-4F64-810A-E5FEE04588D9}"/>
              </a:ext>
            </a:extLst>
          </p:cNvPr>
          <p:cNvSpPr txBox="1"/>
          <p:nvPr/>
        </p:nvSpPr>
        <p:spPr>
          <a:xfrm>
            <a:off x="1640348" y="370311"/>
            <a:ext cx="822256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CHÀO TẠM BIỆT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VÀ CHÚC CÁC CON HỌC TỐT!</a:t>
            </a:r>
            <a:endParaRPr kumimoji="0" lang="zh-CN" altLang="en-US"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endParaRPr>
          </a:p>
        </p:txBody>
      </p:sp>
      <p:pic>
        <p:nvPicPr>
          <p:cNvPr id="6" name="图片 2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5C743F1-E5D9-B753-2896-8C00F278490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28187"/>
          <a:stretch/>
        </p:blipFill>
        <p:spPr>
          <a:xfrm>
            <a:off x="8086725" y="-256685"/>
            <a:ext cx="4105275" cy="1927486"/>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pic>
        <p:nvPicPr>
          <p:cNvPr id="7" name="Picture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5EE1C1A-7A71-5267-28F7-9084B2A9EE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7452"/>
          <a:stretch/>
        </p:blipFill>
        <p:spPr bwMode="auto">
          <a:xfrm>
            <a:off x="2116728" y="1775712"/>
            <a:ext cx="7800384" cy="4571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48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3570047-0C4B-697C-0A36-621A118120EB}"/>
              </a:ext>
            </a:extLst>
          </p:cNvPr>
          <p:cNvSpPr>
            <a:spLocks noGrp="1"/>
          </p:cNvSpPr>
          <p:nvPr>
            <p:ph type="title"/>
          </p:nvPr>
        </p:nvSpPr>
        <p:spPr>
          <a:xfrm>
            <a:off x="352837" y="1339090"/>
            <a:ext cx="11110293" cy="854075"/>
          </a:xfrm>
        </p:spPr>
        <p:txBody>
          <a:bodyPr>
            <a:normAutofit/>
          </a:bodyPr>
          <a:lstStyle/>
          <a:p>
            <a:pPr algn="ctr">
              <a:lnSpc>
                <a:spcPct val="150000"/>
              </a:lnSpc>
              <a:spcBef>
                <a:spcPts val="1200"/>
              </a:spcBef>
              <a:spcAft>
                <a:spcPts val="1800"/>
              </a:spcAft>
            </a:pPr>
            <a:r>
              <a:rPr lang="en-US" sz="3200" b="1">
                <a:solidFill>
                  <a:srgbClr val="FFFF00"/>
                </a:solidFill>
                <a:latin typeface="Times New Roman" panose="02020603050405020304" pitchFamily="18" charset="0"/>
                <a:cs typeface="Times New Roman" panose="02020603050405020304" pitchFamily="18" charset="0"/>
              </a:rPr>
              <a:t>BÀI </a:t>
            </a:r>
            <a:r>
              <a:rPr lang="en-US" sz="3200" b="1" dirty="0">
                <a:solidFill>
                  <a:srgbClr val="FFFF00"/>
                </a:solidFill>
                <a:latin typeface="Times New Roman" panose="02020603050405020304" pitchFamily="18" charset="0"/>
                <a:cs typeface="Times New Roman" panose="02020603050405020304" pitchFamily="18" charset="0"/>
              </a:rPr>
              <a:t>2</a:t>
            </a:r>
            <a:r>
              <a:rPr lang="vi-VN" sz="3200" b="1">
                <a:solidFill>
                  <a:srgbClr val="FFFF00"/>
                </a:solidFill>
                <a:latin typeface="Times New Roman" panose="02020603050405020304" pitchFamily="18" charset="0"/>
                <a:cs typeface="Times New Roman" panose="02020603050405020304" pitchFamily="18" charset="0"/>
              </a:rPr>
              <a:t>. </a:t>
            </a:r>
            <a:r>
              <a:rPr lang="en-US" sz="3200" b="1">
                <a:solidFill>
                  <a:srgbClr val="FFFF00"/>
                </a:solidFill>
                <a:latin typeface="Times New Roman" panose="02020603050405020304" pitchFamily="18" charset="0"/>
                <a:cs typeface="Times New Roman" panose="02020603050405020304" pitchFamily="18" charset="0"/>
              </a:rPr>
              <a:t>BẤT PHƯƠNG TRÌNH BẬC NHẤT MỘT ẨN</a:t>
            </a:r>
            <a:endParaRPr lang="en-US" sz="3200" dirty="0">
              <a:solidFill>
                <a:srgbClr val="FFFF00"/>
              </a:solidFill>
            </a:endParaRPr>
          </a:p>
        </p:txBody>
      </p:sp>
      <p:sp>
        <p:nvSpPr>
          <p:cNvPr id="3" name="Content Placeholder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0966A0B-CCC3-E8DD-2DB9-5FDCAFE2E76B}"/>
              </a:ext>
            </a:extLst>
          </p:cNvPr>
          <p:cNvSpPr>
            <a:spLocks noGrp="1"/>
          </p:cNvSpPr>
          <p:nvPr>
            <p:ph idx="1"/>
          </p:nvPr>
        </p:nvSpPr>
        <p:spPr>
          <a:xfrm>
            <a:off x="5211001" y="2706844"/>
            <a:ext cx="1393963" cy="531063"/>
          </a:xfrm>
        </p:spPr>
        <p:txBody>
          <a:bodyPr>
            <a:normAutofit/>
          </a:bodyPr>
          <a:lstStyle/>
          <a:p>
            <a:pPr marL="0" indent="0" algn="ctr">
              <a:buNone/>
            </a:pPr>
            <a:r>
              <a:rPr lang="en-US" b="1" dirty="0">
                <a:solidFill>
                  <a:srgbClr val="FFFF00"/>
                </a:solidFill>
                <a:latin typeface="Times New Roman" panose="02020603050405020304" pitchFamily="18" charset="0"/>
                <a:cs typeface="Times New Roman" panose="02020603050405020304" pitchFamily="18" charset="0"/>
              </a:rPr>
              <a:t>(</a:t>
            </a:r>
            <a:r>
              <a:rPr lang="en-US" b="1" dirty="0" err="1">
                <a:solidFill>
                  <a:srgbClr val="FFFF00"/>
                </a:solidFill>
                <a:latin typeface="Times New Roman" panose="02020603050405020304" pitchFamily="18" charset="0"/>
                <a:cs typeface="Times New Roman" panose="02020603050405020304" pitchFamily="18" charset="0"/>
              </a:rPr>
              <a:t>Tiết</a:t>
            </a:r>
            <a:r>
              <a:rPr lang="en-US" b="1" dirty="0">
                <a:solidFill>
                  <a:srgbClr val="FFFF00"/>
                </a:solidFill>
                <a:latin typeface="Times New Roman" panose="02020603050405020304" pitchFamily="18" charset="0"/>
                <a:cs typeface="Times New Roman" panose="02020603050405020304" pitchFamily="18" charset="0"/>
              </a:rPr>
              <a:t> 3)</a:t>
            </a:r>
            <a:endPar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4" name="Google Shape;54;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D0DC559-E816-6894-91E5-58A8531C2236}"/>
              </a:ext>
            </a:extLst>
          </p:cNvPr>
          <p:cNvPicPr preferRelativeResize="0"/>
          <p:nvPr/>
        </p:nvPicPr>
        <p:blipFill>
          <a:blip r:embed="rId2">
            <a:alphaModFix/>
          </a:blip>
          <a:stretch>
            <a:fillRect/>
          </a:stretch>
        </p:blipFill>
        <p:spPr>
          <a:xfrm>
            <a:off x="9781300" y="64328"/>
            <a:ext cx="2410700" cy="3403600"/>
          </a:xfrm>
          <a:prstGeom prst="rect">
            <a:avLst/>
          </a:prstGeom>
          <a:noFill/>
          <a:ln>
            <a:noFill/>
          </a:ln>
        </p:spPr>
      </p:pic>
      <p:pic>
        <p:nvPicPr>
          <p:cNvPr id="5" name="Google Shape;53;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DDE7E48-2BD0-5D2B-40A4-2A6D3FFB140D}"/>
              </a:ext>
            </a:extLst>
          </p:cNvPr>
          <p:cNvPicPr preferRelativeResize="0"/>
          <p:nvPr/>
        </p:nvPicPr>
        <p:blipFill>
          <a:blip r:embed="rId3">
            <a:alphaModFix/>
          </a:blip>
          <a:stretch>
            <a:fillRect/>
          </a:stretch>
        </p:blipFill>
        <p:spPr>
          <a:xfrm>
            <a:off x="73152" y="4282651"/>
            <a:ext cx="3308475" cy="2575349"/>
          </a:xfrm>
          <a:prstGeom prst="rect">
            <a:avLst/>
          </a:prstGeom>
          <a:noFill/>
          <a:ln>
            <a:noFill/>
          </a:ln>
        </p:spPr>
      </p:pic>
      <p:pic>
        <p:nvPicPr>
          <p:cNvPr id="6" name="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B0E9D86-FFCE-1225-743D-3C31A8BD4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631394">
            <a:off x="7436249" y="3067771"/>
            <a:ext cx="3194131" cy="3194131"/>
          </a:xfrm>
          <a:prstGeom prst="rect">
            <a:avLst/>
          </a:prstGeom>
        </p:spPr>
      </p:pic>
      <p:pic>
        <p:nvPicPr>
          <p:cNvPr id="7" name="Graphic 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0F4B61C0-993C-71AA-2BF5-84BC50CFAF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8889495">
            <a:off x="7963640" y="4019899"/>
            <a:ext cx="1574403" cy="1574403"/>
          </a:xfrm>
          <a:prstGeom prst="rect">
            <a:avLst/>
          </a:prstGeom>
        </p:spPr>
      </p:pic>
      <p:pic>
        <p:nvPicPr>
          <p:cNvPr id="8" name="Graphic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153854D-C107-5F14-99E6-EAEC58D8B0A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520790">
            <a:off x="8697815" y="4126106"/>
            <a:ext cx="1488402" cy="1488402"/>
          </a:xfrm>
          <a:prstGeom prst="rect">
            <a:avLst/>
          </a:prstGeom>
        </p:spPr>
      </p:pic>
    </p:spTree>
    <p:extLst>
      <p:ext uri="{BB962C8B-B14F-4D97-AF65-F5344CB8AC3E}">
        <p14:creationId xmlns:p14="http://schemas.microsoft.com/office/powerpoint/2010/main" val="3848449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B31E9C3-2857-4554-9A2F-E296104A5D6F}"/>
              </a:ext>
            </a:extLst>
          </p:cNvPr>
          <p:cNvPicPr>
            <a:picLocks noChangeAspect="1"/>
          </p:cNvPicPr>
          <p:nvPr/>
        </p:nvPicPr>
        <p:blipFill>
          <a:blip r:embed="rId2"/>
          <a:stretch>
            <a:fillRect/>
          </a:stretch>
        </p:blipFill>
        <p:spPr>
          <a:xfrm>
            <a:off x="3873281" y="231249"/>
            <a:ext cx="4236304" cy="4953000"/>
          </a:xfrm>
          <a:prstGeom prst="rect">
            <a:avLst/>
          </a:prstGeom>
          <a:noFill/>
        </p:spPr>
      </p:pic>
      <p:sp>
        <p:nvSpPr>
          <p:cNvPr id="10" name="Hình chữ nhật 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25E670A-F252-425E-8FBD-2584A901E93B}"/>
              </a:ext>
            </a:extLst>
          </p:cNvPr>
          <p:cNvSpPr/>
          <p:nvPr/>
        </p:nvSpPr>
        <p:spPr>
          <a:xfrm>
            <a:off x="2834927" y="5478360"/>
            <a:ext cx="6677404"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a:ea typeface="+mn-ea"/>
                <a:cs typeface="+mn-cs"/>
              </a:rPr>
              <a:t>CÁC HOẠT ĐỘNG</a:t>
            </a:r>
            <a:endParaRPr kumimoji="0" lang="vi-VN" sz="7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Arial" panose="020B0604020202020204" pitchFamily="34" charset="0"/>
              <a:ea typeface="+mn-ea"/>
              <a:cs typeface="+mn-cs"/>
            </a:endParaRPr>
          </a:p>
        </p:txBody>
      </p:sp>
      <p:grpSp>
        <p:nvGrpSpPr>
          <p:cNvPr id="12" name="Nhóm 1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FF13D352-FF12-4774-BF7F-7823AED9D71C}"/>
              </a:ext>
            </a:extLst>
          </p:cNvPr>
          <p:cNvGrpSpPr/>
          <p:nvPr/>
        </p:nvGrpSpPr>
        <p:grpSpPr>
          <a:xfrm>
            <a:off x="1774378" y="1423682"/>
            <a:ext cx="2733453" cy="1415771"/>
            <a:chOff x="1774377" y="1423682"/>
            <a:chExt cx="2733453" cy="1415770"/>
          </a:xfrm>
        </p:grpSpPr>
        <p:sp>
          <p:nvSpPr>
            <p:cNvPr id="26" name="Google Shape;157;p20">
              <a:extLst>
                <a:ext uri="{FF2B5EF4-FFF2-40B4-BE49-F238E27FC236}">
                  <a16:creationId xmlns:a16="http://schemas.microsoft.com/office/drawing/2014/main" id="{E98F7850-E8A1-4D65-AB4B-DB9606909211}"/>
                </a:ext>
              </a:extLst>
            </p:cNvPr>
            <p:cNvSpPr/>
            <p:nvPr/>
          </p:nvSpPr>
          <p:spPr>
            <a:xfrm>
              <a:off x="1774377" y="1423682"/>
              <a:ext cx="2733453"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dirty="0">
                <a:ln>
                  <a:noFill/>
                </a:ln>
                <a:solidFill>
                  <a:srgbClr val="000000"/>
                </a:solidFill>
                <a:effectLst/>
                <a:uLnTx/>
                <a:uFillTx/>
                <a:latin typeface="Arial"/>
                <a:cs typeface="Arial"/>
                <a:sym typeface="Arial"/>
              </a:endParaRPr>
            </a:p>
          </p:txBody>
        </p:sp>
        <p:sp>
          <p:nvSpPr>
            <p:cNvPr id="11" name="Hộp Văn bản 10">
              <a:extLst>
                <a:ext uri="{FF2B5EF4-FFF2-40B4-BE49-F238E27FC236}">
                  <a16:creationId xmlns:a16="http://schemas.microsoft.com/office/drawing/2014/main" id="{2BFA5FA8-BCB5-4109-A323-D465A630B106}"/>
                </a:ext>
              </a:extLst>
            </p:cNvPr>
            <p:cNvSpPr txBox="1"/>
            <p:nvPr/>
          </p:nvSpPr>
          <p:spPr>
            <a:xfrm>
              <a:off x="2165516" y="2092195"/>
              <a:ext cx="155202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a:ea typeface="+mn-ea"/>
                  <a:cs typeface="+mn-cs"/>
                </a:rPr>
                <a:t>Mở</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đầu</a:t>
              </a:r>
              <a:endParaRPr kumimoji="0" lang="en-US" sz="3200" b="1" i="0" u="none" strike="noStrike" kern="1200" cap="none" spc="0" normalizeH="0" baseline="0" noProof="0" dirty="0">
                <a:ln>
                  <a:noFill/>
                </a:ln>
                <a:solidFill>
                  <a:srgbClr val="002060"/>
                </a:solidFill>
                <a:effectLst/>
                <a:uLnTx/>
                <a:uFillTx/>
                <a:latin typeface="Calibri"/>
                <a:ea typeface="+mn-ea"/>
                <a:cs typeface="+mn-cs"/>
              </a:endParaRPr>
            </a:p>
          </p:txBody>
        </p:sp>
      </p:grpSp>
      <p:grpSp>
        <p:nvGrpSpPr>
          <p:cNvPr id="13" name="Nhóm 1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02197C0D-4039-4F65-A23B-3D8031420B89}"/>
              </a:ext>
            </a:extLst>
          </p:cNvPr>
          <p:cNvGrpSpPr/>
          <p:nvPr/>
        </p:nvGrpSpPr>
        <p:grpSpPr>
          <a:xfrm>
            <a:off x="5991434" y="440483"/>
            <a:ext cx="3028823" cy="1415771"/>
            <a:chOff x="5714125" y="780700"/>
            <a:chExt cx="3028822" cy="1415770"/>
          </a:xfrm>
        </p:grpSpPr>
        <p:sp>
          <p:nvSpPr>
            <p:cNvPr id="28" name="Google Shape;157;p20">
              <a:extLst>
                <a:ext uri="{FF2B5EF4-FFF2-40B4-BE49-F238E27FC236}">
                  <a16:creationId xmlns:a16="http://schemas.microsoft.com/office/drawing/2014/main" id="{A125F3E3-B2C7-4AA0-9D9F-E550F085FF67}"/>
                </a:ext>
              </a:extLst>
            </p:cNvPr>
            <p:cNvSpPr/>
            <p:nvPr/>
          </p:nvSpPr>
          <p:spPr>
            <a:xfrm>
              <a:off x="5714125" y="780700"/>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dirty="0">
                <a:ln>
                  <a:noFill/>
                </a:ln>
                <a:solidFill>
                  <a:srgbClr val="000000"/>
                </a:solidFill>
                <a:effectLst/>
                <a:uLnTx/>
                <a:uFillTx/>
                <a:latin typeface="Arial"/>
                <a:cs typeface="Arial"/>
                <a:sym typeface="Arial"/>
              </a:endParaRPr>
            </a:p>
          </p:txBody>
        </p:sp>
        <p:sp>
          <p:nvSpPr>
            <p:cNvPr id="30" name="Hộp Văn bản 29">
              <a:extLst>
                <a:ext uri="{FF2B5EF4-FFF2-40B4-BE49-F238E27FC236}">
                  <a16:creationId xmlns:a16="http://schemas.microsoft.com/office/drawing/2014/main" id="{0C48347C-72DD-4A44-99EC-6A94926D6872}"/>
                </a:ext>
              </a:extLst>
            </p:cNvPr>
            <p:cNvSpPr txBox="1"/>
            <p:nvPr/>
          </p:nvSpPr>
          <p:spPr>
            <a:xfrm>
              <a:off x="6094476" y="1042997"/>
              <a:ext cx="2162013" cy="1077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a:ea typeface="+mn-ea"/>
                  <a:cs typeface="+mn-cs"/>
                </a:rPr>
                <a:t>Hình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thành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kiến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thức</a:t>
              </a:r>
              <a:endParaRPr kumimoji="0" lang="en-US" sz="3200" b="1" i="0" u="none" strike="noStrike" kern="1200" cap="none" spc="0" normalizeH="0" baseline="0" noProof="0" dirty="0">
                <a:ln>
                  <a:noFill/>
                </a:ln>
                <a:solidFill>
                  <a:srgbClr val="002060"/>
                </a:solidFill>
                <a:effectLst/>
                <a:uLnTx/>
                <a:uFillTx/>
                <a:latin typeface="Calibri"/>
                <a:ea typeface="+mn-ea"/>
                <a:cs typeface="+mn-cs"/>
              </a:endParaRPr>
            </a:p>
          </p:txBody>
        </p:sp>
      </p:grpSp>
      <p:grpSp>
        <p:nvGrpSpPr>
          <p:cNvPr id="15" name="Nhóm 1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743DAFD-E003-42CA-BE1A-E2285E182AD8}"/>
              </a:ext>
            </a:extLst>
          </p:cNvPr>
          <p:cNvGrpSpPr/>
          <p:nvPr/>
        </p:nvGrpSpPr>
        <p:grpSpPr>
          <a:xfrm>
            <a:off x="8635942" y="1497829"/>
            <a:ext cx="3028823" cy="1415771"/>
            <a:chOff x="6997439" y="2348815"/>
            <a:chExt cx="3028822" cy="1415770"/>
          </a:xfrm>
        </p:grpSpPr>
        <p:sp>
          <p:nvSpPr>
            <p:cNvPr id="31" name="Google Shape;157;p20">
              <a:extLst>
                <a:ext uri="{FF2B5EF4-FFF2-40B4-BE49-F238E27FC236}">
                  <a16:creationId xmlns:a16="http://schemas.microsoft.com/office/drawing/2014/main" id="{D2EA517D-9760-4CA9-AF11-05ED30AE9EC4}"/>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dirty="0">
                <a:ln>
                  <a:noFill/>
                </a:ln>
                <a:solidFill>
                  <a:srgbClr val="000000"/>
                </a:solidFill>
                <a:effectLst/>
                <a:uLnTx/>
                <a:uFillTx/>
                <a:latin typeface="Arial"/>
                <a:cs typeface="Arial"/>
                <a:sym typeface="Arial"/>
              </a:endParaRPr>
            </a:p>
          </p:txBody>
        </p:sp>
        <p:sp>
          <p:nvSpPr>
            <p:cNvPr id="32" name="Hộp Văn bản 31">
              <a:extLst>
                <a:ext uri="{FF2B5EF4-FFF2-40B4-BE49-F238E27FC236}">
                  <a16:creationId xmlns:a16="http://schemas.microsoft.com/office/drawing/2014/main" id="{74DC3889-63BE-4E10-AD0D-8A371EC699CD}"/>
                </a:ext>
              </a:extLst>
            </p:cNvPr>
            <p:cNvSpPr txBox="1"/>
            <p:nvPr/>
          </p:nvSpPr>
          <p:spPr>
            <a:xfrm>
              <a:off x="7522714" y="2884088"/>
              <a:ext cx="216201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a:ea typeface="+mn-ea"/>
                  <a:cs typeface="+mn-cs"/>
                </a:rPr>
                <a:t>Luyện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tập</a:t>
              </a:r>
              <a:endParaRPr kumimoji="0" lang="en-US" sz="3200" b="1" i="0" u="none" strike="noStrike" kern="1200" cap="none" spc="0" normalizeH="0" baseline="0" noProof="0" dirty="0">
                <a:ln>
                  <a:noFill/>
                </a:ln>
                <a:solidFill>
                  <a:srgbClr val="002060"/>
                </a:solidFill>
                <a:effectLst/>
                <a:uLnTx/>
                <a:uFillTx/>
                <a:latin typeface="Calibri"/>
                <a:ea typeface="+mn-ea"/>
                <a:cs typeface="+mn-cs"/>
              </a:endParaRPr>
            </a:p>
          </p:txBody>
        </p:sp>
      </p:grpSp>
      <p:sp>
        <p:nvSpPr>
          <p:cNvPr id="16" name="Google Shape;162;p2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0ADFAA8-8CC7-4D2F-BE3A-F51CE7B478C5}"/>
              </a:ext>
            </a:extLst>
          </p:cNvPr>
          <p:cNvSpPr/>
          <p:nvPr/>
        </p:nvSpPr>
        <p:spPr>
          <a:xfrm>
            <a:off x="4530523" y="2311400"/>
            <a:ext cx="2276677" cy="1204397"/>
          </a:xfrm>
          <a:custGeom>
            <a:avLst/>
            <a:gdLst/>
            <a:ahLst/>
            <a:cxnLst/>
            <a:rect l="l" t="t" r="r" b="b"/>
            <a:pathLst>
              <a:path w="19002" h="10503" extrusionOk="0">
                <a:moveTo>
                  <a:pt x="17072" y="1100"/>
                </a:moveTo>
                <a:lnTo>
                  <a:pt x="17145" y="1124"/>
                </a:lnTo>
                <a:lnTo>
                  <a:pt x="17268" y="1197"/>
                </a:lnTo>
                <a:lnTo>
                  <a:pt x="17365" y="1320"/>
                </a:lnTo>
                <a:lnTo>
                  <a:pt x="17390" y="1393"/>
                </a:lnTo>
                <a:lnTo>
                  <a:pt x="17390" y="1490"/>
                </a:lnTo>
                <a:lnTo>
                  <a:pt x="17390" y="1564"/>
                </a:lnTo>
                <a:lnTo>
                  <a:pt x="17365" y="1637"/>
                </a:lnTo>
                <a:lnTo>
                  <a:pt x="17268" y="1759"/>
                </a:lnTo>
                <a:lnTo>
                  <a:pt x="17145" y="1832"/>
                </a:lnTo>
                <a:lnTo>
                  <a:pt x="17072" y="1857"/>
                </a:lnTo>
                <a:lnTo>
                  <a:pt x="16926" y="1857"/>
                </a:lnTo>
                <a:lnTo>
                  <a:pt x="16852" y="1832"/>
                </a:lnTo>
                <a:lnTo>
                  <a:pt x="16730" y="1759"/>
                </a:lnTo>
                <a:lnTo>
                  <a:pt x="16657" y="1637"/>
                </a:lnTo>
                <a:lnTo>
                  <a:pt x="16633" y="1564"/>
                </a:lnTo>
                <a:lnTo>
                  <a:pt x="16608" y="1490"/>
                </a:lnTo>
                <a:lnTo>
                  <a:pt x="16633" y="1393"/>
                </a:lnTo>
                <a:lnTo>
                  <a:pt x="16657" y="1320"/>
                </a:lnTo>
                <a:lnTo>
                  <a:pt x="16730" y="1197"/>
                </a:lnTo>
                <a:lnTo>
                  <a:pt x="16852" y="1124"/>
                </a:lnTo>
                <a:lnTo>
                  <a:pt x="16926" y="1100"/>
                </a:lnTo>
                <a:close/>
                <a:moveTo>
                  <a:pt x="15924" y="1"/>
                </a:moveTo>
                <a:lnTo>
                  <a:pt x="15656" y="25"/>
                </a:lnTo>
                <a:lnTo>
                  <a:pt x="15387" y="74"/>
                </a:lnTo>
                <a:lnTo>
                  <a:pt x="15192" y="123"/>
                </a:lnTo>
                <a:lnTo>
                  <a:pt x="14996" y="172"/>
                </a:lnTo>
                <a:lnTo>
                  <a:pt x="14801" y="269"/>
                </a:lnTo>
                <a:lnTo>
                  <a:pt x="14605" y="367"/>
                </a:lnTo>
                <a:lnTo>
                  <a:pt x="14435" y="489"/>
                </a:lnTo>
                <a:lnTo>
                  <a:pt x="14264" y="611"/>
                </a:lnTo>
                <a:lnTo>
                  <a:pt x="14093" y="758"/>
                </a:lnTo>
                <a:lnTo>
                  <a:pt x="13970" y="929"/>
                </a:lnTo>
                <a:lnTo>
                  <a:pt x="13824" y="1100"/>
                </a:lnTo>
                <a:lnTo>
                  <a:pt x="13726" y="1271"/>
                </a:lnTo>
                <a:lnTo>
                  <a:pt x="13629" y="1466"/>
                </a:lnTo>
                <a:lnTo>
                  <a:pt x="13531" y="1661"/>
                </a:lnTo>
                <a:lnTo>
                  <a:pt x="13482" y="1881"/>
                </a:lnTo>
                <a:lnTo>
                  <a:pt x="13433" y="2101"/>
                </a:lnTo>
                <a:lnTo>
                  <a:pt x="13409" y="2345"/>
                </a:lnTo>
                <a:lnTo>
                  <a:pt x="13409" y="2565"/>
                </a:lnTo>
                <a:lnTo>
                  <a:pt x="6668" y="4372"/>
                </a:lnTo>
                <a:lnTo>
                  <a:pt x="6986" y="4592"/>
                </a:lnTo>
                <a:lnTo>
                  <a:pt x="7303" y="4812"/>
                </a:lnTo>
                <a:lnTo>
                  <a:pt x="7621" y="5032"/>
                </a:lnTo>
                <a:lnTo>
                  <a:pt x="7938" y="5203"/>
                </a:lnTo>
                <a:lnTo>
                  <a:pt x="8280" y="5374"/>
                </a:lnTo>
                <a:lnTo>
                  <a:pt x="8597" y="5496"/>
                </a:lnTo>
                <a:lnTo>
                  <a:pt x="8939" y="5618"/>
                </a:lnTo>
                <a:lnTo>
                  <a:pt x="9257" y="5740"/>
                </a:lnTo>
                <a:lnTo>
                  <a:pt x="9599" y="5813"/>
                </a:lnTo>
                <a:lnTo>
                  <a:pt x="9941" y="5862"/>
                </a:lnTo>
                <a:lnTo>
                  <a:pt x="10258" y="5911"/>
                </a:lnTo>
                <a:lnTo>
                  <a:pt x="10600" y="5935"/>
                </a:lnTo>
                <a:lnTo>
                  <a:pt x="10942" y="5935"/>
                </a:lnTo>
                <a:lnTo>
                  <a:pt x="11284" y="5911"/>
                </a:lnTo>
                <a:lnTo>
                  <a:pt x="11626" y="5862"/>
                </a:lnTo>
                <a:lnTo>
                  <a:pt x="11968" y="5813"/>
                </a:lnTo>
                <a:lnTo>
                  <a:pt x="12285" y="5716"/>
                </a:lnTo>
                <a:lnTo>
                  <a:pt x="12603" y="5642"/>
                </a:lnTo>
                <a:lnTo>
                  <a:pt x="13140" y="5423"/>
                </a:lnTo>
                <a:lnTo>
                  <a:pt x="13629" y="5203"/>
                </a:lnTo>
                <a:lnTo>
                  <a:pt x="14044" y="4983"/>
                </a:lnTo>
                <a:lnTo>
                  <a:pt x="14386" y="4763"/>
                </a:lnTo>
                <a:lnTo>
                  <a:pt x="14630" y="4592"/>
                </a:lnTo>
                <a:lnTo>
                  <a:pt x="14850" y="4421"/>
                </a:lnTo>
                <a:lnTo>
                  <a:pt x="14923" y="4372"/>
                </a:lnTo>
                <a:lnTo>
                  <a:pt x="15021" y="4348"/>
                </a:lnTo>
                <a:lnTo>
                  <a:pt x="15118" y="4372"/>
                </a:lnTo>
                <a:lnTo>
                  <a:pt x="15192" y="4421"/>
                </a:lnTo>
                <a:lnTo>
                  <a:pt x="15240" y="4519"/>
                </a:lnTo>
                <a:lnTo>
                  <a:pt x="15240" y="4592"/>
                </a:lnTo>
                <a:lnTo>
                  <a:pt x="15240" y="4690"/>
                </a:lnTo>
                <a:lnTo>
                  <a:pt x="15167" y="4763"/>
                </a:lnTo>
                <a:lnTo>
                  <a:pt x="15045" y="4861"/>
                </a:lnTo>
                <a:lnTo>
                  <a:pt x="14752" y="5105"/>
                </a:lnTo>
                <a:lnTo>
                  <a:pt x="14312" y="5398"/>
                </a:lnTo>
                <a:lnTo>
                  <a:pt x="14019" y="5569"/>
                </a:lnTo>
                <a:lnTo>
                  <a:pt x="13702" y="5716"/>
                </a:lnTo>
                <a:lnTo>
                  <a:pt x="13213" y="5935"/>
                </a:lnTo>
                <a:lnTo>
                  <a:pt x="12969" y="6033"/>
                </a:lnTo>
                <a:lnTo>
                  <a:pt x="12676" y="6131"/>
                </a:lnTo>
                <a:lnTo>
                  <a:pt x="12090" y="6277"/>
                </a:lnTo>
                <a:lnTo>
                  <a:pt x="11797" y="6326"/>
                </a:lnTo>
                <a:lnTo>
                  <a:pt x="11479" y="6375"/>
                </a:lnTo>
                <a:lnTo>
                  <a:pt x="11137" y="6400"/>
                </a:lnTo>
                <a:lnTo>
                  <a:pt x="10796" y="6424"/>
                </a:lnTo>
                <a:lnTo>
                  <a:pt x="10429" y="6400"/>
                </a:lnTo>
                <a:lnTo>
                  <a:pt x="10063" y="6375"/>
                </a:lnTo>
                <a:lnTo>
                  <a:pt x="9696" y="6326"/>
                </a:lnTo>
                <a:lnTo>
                  <a:pt x="9306" y="6229"/>
                </a:lnTo>
                <a:lnTo>
                  <a:pt x="8915" y="6131"/>
                </a:lnTo>
                <a:lnTo>
                  <a:pt x="8500" y="5984"/>
                </a:lnTo>
                <a:lnTo>
                  <a:pt x="8085" y="5813"/>
                </a:lnTo>
                <a:lnTo>
                  <a:pt x="7669" y="5594"/>
                </a:lnTo>
                <a:lnTo>
                  <a:pt x="7572" y="5569"/>
                </a:lnTo>
                <a:lnTo>
                  <a:pt x="7376" y="5471"/>
                </a:lnTo>
                <a:lnTo>
                  <a:pt x="7254" y="5471"/>
                </a:lnTo>
                <a:lnTo>
                  <a:pt x="7132" y="5496"/>
                </a:lnTo>
                <a:lnTo>
                  <a:pt x="318" y="7694"/>
                </a:lnTo>
                <a:lnTo>
                  <a:pt x="245" y="7743"/>
                </a:lnTo>
                <a:lnTo>
                  <a:pt x="147" y="7792"/>
                </a:lnTo>
                <a:lnTo>
                  <a:pt x="98" y="7865"/>
                </a:lnTo>
                <a:lnTo>
                  <a:pt x="49" y="7938"/>
                </a:lnTo>
                <a:lnTo>
                  <a:pt x="1" y="8036"/>
                </a:lnTo>
                <a:lnTo>
                  <a:pt x="1" y="8134"/>
                </a:lnTo>
                <a:lnTo>
                  <a:pt x="1" y="8207"/>
                </a:lnTo>
                <a:lnTo>
                  <a:pt x="25" y="8305"/>
                </a:lnTo>
                <a:lnTo>
                  <a:pt x="98" y="8451"/>
                </a:lnTo>
                <a:lnTo>
                  <a:pt x="196" y="8549"/>
                </a:lnTo>
                <a:lnTo>
                  <a:pt x="318" y="8622"/>
                </a:lnTo>
                <a:lnTo>
                  <a:pt x="489" y="8646"/>
                </a:lnTo>
                <a:lnTo>
                  <a:pt x="611" y="8622"/>
                </a:lnTo>
                <a:lnTo>
                  <a:pt x="269" y="8793"/>
                </a:lnTo>
                <a:lnTo>
                  <a:pt x="171" y="8842"/>
                </a:lnTo>
                <a:lnTo>
                  <a:pt x="123" y="8915"/>
                </a:lnTo>
                <a:lnTo>
                  <a:pt x="49" y="8988"/>
                </a:lnTo>
                <a:lnTo>
                  <a:pt x="25" y="9086"/>
                </a:lnTo>
                <a:lnTo>
                  <a:pt x="1" y="9159"/>
                </a:lnTo>
                <a:lnTo>
                  <a:pt x="1" y="9257"/>
                </a:lnTo>
                <a:lnTo>
                  <a:pt x="1" y="9355"/>
                </a:lnTo>
                <a:lnTo>
                  <a:pt x="49" y="9452"/>
                </a:lnTo>
                <a:lnTo>
                  <a:pt x="123" y="9575"/>
                </a:lnTo>
                <a:lnTo>
                  <a:pt x="220" y="9648"/>
                </a:lnTo>
                <a:lnTo>
                  <a:pt x="342" y="9697"/>
                </a:lnTo>
                <a:lnTo>
                  <a:pt x="489" y="9721"/>
                </a:lnTo>
                <a:lnTo>
                  <a:pt x="587" y="9721"/>
                </a:lnTo>
                <a:lnTo>
                  <a:pt x="684" y="9672"/>
                </a:lnTo>
                <a:lnTo>
                  <a:pt x="855" y="9599"/>
                </a:lnTo>
                <a:lnTo>
                  <a:pt x="782" y="9721"/>
                </a:lnTo>
                <a:lnTo>
                  <a:pt x="758" y="9868"/>
                </a:lnTo>
                <a:lnTo>
                  <a:pt x="782" y="10014"/>
                </a:lnTo>
                <a:lnTo>
                  <a:pt x="831" y="10161"/>
                </a:lnTo>
                <a:lnTo>
                  <a:pt x="929" y="10258"/>
                </a:lnTo>
                <a:lnTo>
                  <a:pt x="1026" y="10307"/>
                </a:lnTo>
                <a:lnTo>
                  <a:pt x="1124" y="10356"/>
                </a:lnTo>
                <a:lnTo>
                  <a:pt x="1246" y="10380"/>
                </a:lnTo>
                <a:lnTo>
                  <a:pt x="1393" y="10356"/>
                </a:lnTo>
                <a:lnTo>
                  <a:pt x="1515" y="10283"/>
                </a:lnTo>
                <a:lnTo>
                  <a:pt x="6082" y="7303"/>
                </a:lnTo>
                <a:lnTo>
                  <a:pt x="6546" y="7523"/>
                </a:lnTo>
                <a:lnTo>
                  <a:pt x="7108" y="7743"/>
                </a:lnTo>
                <a:lnTo>
                  <a:pt x="7791" y="7987"/>
                </a:lnTo>
                <a:lnTo>
                  <a:pt x="8524" y="8207"/>
                </a:lnTo>
                <a:lnTo>
                  <a:pt x="9306" y="8402"/>
                </a:lnTo>
                <a:lnTo>
                  <a:pt x="10087" y="8549"/>
                </a:lnTo>
                <a:lnTo>
                  <a:pt x="10454" y="8598"/>
                </a:lnTo>
                <a:lnTo>
                  <a:pt x="10820" y="8646"/>
                </a:lnTo>
                <a:lnTo>
                  <a:pt x="11528" y="8646"/>
                </a:lnTo>
                <a:lnTo>
                  <a:pt x="12212" y="10356"/>
                </a:lnTo>
                <a:lnTo>
                  <a:pt x="12261" y="10405"/>
                </a:lnTo>
                <a:lnTo>
                  <a:pt x="12310" y="10454"/>
                </a:lnTo>
                <a:lnTo>
                  <a:pt x="12383" y="10478"/>
                </a:lnTo>
                <a:lnTo>
                  <a:pt x="12456" y="10503"/>
                </a:lnTo>
                <a:lnTo>
                  <a:pt x="13384" y="10503"/>
                </a:lnTo>
                <a:lnTo>
                  <a:pt x="13482" y="10478"/>
                </a:lnTo>
                <a:lnTo>
                  <a:pt x="13555" y="10454"/>
                </a:lnTo>
                <a:lnTo>
                  <a:pt x="13604" y="10405"/>
                </a:lnTo>
                <a:lnTo>
                  <a:pt x="13629" y="10332"/>
                </a:lnTo>
                <a:lnTo>
                  <a:pt x="13629" y="10234"/>
                </a:lnTo>
                <a:lnTo>
                  <a:pt x="13580" y="10161"/>
                </a:lnTo>
                <a:lnTo>
                  <a:pt x="13506" y="10087"/>
                </a:lnTo>
                <a:lnTo>
                  <a:pt x="13409" y="10087"/>
                </a:lnTo>
                <a:lnTo>
                  <a:pt x="12603" y="10014"/>
                </a:lnTo>
                <a:lnTo>
                  <a:pt x="12163" y="8646"/>
                </a:lnTo>
                <a:lnTo>
                  <a:pt x="12700" y="8598"/>
                </a:lnTo>
                <a:lnTo>
                  <a:pt x="13067" y="8549"/>
                </a:lnTo>
                <a:lnTo>
                  <a:pt x="13482" y="8475"/>
                </a:lnTo>
                <a:lnTo>
                  <a:pt x="13922" y="8378"/>
                </a:lnTo>
                <a:lnTo>
                  <a:pt x="14386" y="8280"/>
                </a:lnTo>
                <a:lnTo>
                  <a:pt x="14874" y="8109"/>
                </a:lnTo>
                <a:lnTo>
                  <a:pt x="15363" y="7914"/>
                </a:lnTo>
                <a:lnTo>
                  <a:pt x="15827" y="7670"/>
                </a:lnTo>
                <a:lnTo>
                  <a:pt x="16046" y="7547"/>
                </a:lnTo>
                <a:lnTo>
                  <a:pt x="16291" y="7376"/>
                </a:lnTo>
                <a:lnTo>
                  <a:pt x="16486" y="7205"/>
                </a:lnTo>
                <a:lnTo>
                  <a:pt x="16681" y="7035"/>
                </a:lnTo>
                <a:lnTo>
                  <a:pt x="16877" y="6839"/>
                </a:lnTo>
                <a:lnTo>
                  <a:pt x="17072" y="6619"/>
                </a:lnTo>
                <a:lnTo>
                  <a:pt x="17219" y="6375"/>
                </a:lnTo>
                <a:lnTo>
                  <a:pt x="17365" y="6131"/>
                </a:lnTo>
                <a:lnTo>
                  <a:pt x="17512" y="5862"/>
                </a:lnTo>
                <a:lnTo>
                  <a:pt x="17610" y="5569"/>
                </a:lnTo>
                <a:lnTo>
                  <a:pt x="17707" y="5276"/>
                </a:lnTo>
                <a:lnTo>
                  <a:pt x="17780" y="4959"/>
                </a:lnTo>
                <a:lnTo>
                  <a:pt x="17829" y="4592"/>
                </a:lnTo>
                <a:lnTo>
                  <a:pt x="17854" y="4226"/>
                </a:lnTo>
                <a:lnTo>
                  <a:pt x="17854" y="3884"/>
                </a:lnTo>
                <a:lnTo>
                  <a:pt x="17829" y="3444"/>
                </a:lnTo>
                <a:lnTo>
                  <a:pt x="17829" y="2980"/>
                </a:lnTo>
                <a:lnTo>
                  <a:pt x="17829" y="2760"/>
                </a:lnTo>
                <a:lnTo>
                  <a:pt x="17878" y="2590"/>
                </a:lnTo>
                <a:lnTo>
                  <a:pt x="18440" y="2370"/>
                </a:lnTo>
                <a:lnTo>
                  <a:pt x="18733" y="2272"/>
                </a:lnTo>
                <a:lnTo>
                  <a:pt x="18293" y="2125"/>
                </a:lnTo>
                <a:lnTo>
                  <a:pt x="18586" y="1979"/>
                </a:lnTo>
                <a:lnTo>
                  <a:pt x="18855" y="1857"/>
                </a:lnTo>
                <a:lnTo>
                  <a:pt x="18953" y="1808"/>
                </a:lnTo>
                <a:lnTo>
                  <a:pt x="19002" y="1759"/>
                </a:lnTo>
                <a:lnTo>
                  <a:pt x="19002" y="1710"/>
                </a:lnTo>
                <a:lnTo>
                  <a:pt x="18953" y="1686"/>
                </a:lnTo>
                <a:lnTo>
                  <a:pt x="18000" y="1271"/>
                </a:lnTo>
                <a:lnTo>
                  <a:pt x="17780" y="1026"/>
                </a:lnTo>
                <a:lnTo>
                  <a:pt x="17561" y="782"/>
                </a:lnTo>
                <a:lnTo>
                  <a:pt x="17243" y="514"/>
                </a:lnTo>
                <a:lnTo>
                  <a:pt x="17048" y="391"/>
                </a:lnTo>
                <a:lnTo>
                  <a:pt x="16852" y="269"/>
                </a:lnTo>
                <a:lnTo>
                  <a:pt x="16633" y="172"/>
                </a:lnTo>
                <a:lnTo>
                  <a:pt x="16413" y="98"/>
                </a:lnTo>
                <a:lnTo>
                  <a:pt x="16169" y="25"/>
                </a:lnTo>
                <a:lnTo>
                  <a:pt x="15924" y="1"/>
                </a:ln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1200" cap="none" spc="0" normalizeH="0" baseline="0" noProof="0">
              <a:ln>
                <a:noFill/>
              </a:ln>
              <a:solidFill>
                <a:srgbClr val="000000"/>
              </a:solidFill>
              <a:effectLst/>
              <a:uLnTx/>
              <a:uFillTx/>
              <a:latin typeface="Arial"/>
              <a:cs typeface="Arial"/>
              <a:sym typeface="Arial"/>
            </a:endParaRPr>
          </a:p>
        </p:txBody>
      </p:sp>
      <p:grpSp>
        <p:nvGrpSpPr>
          <p:cNvPr id="14" name="Nhóm 1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5A49C3E4-32FC-415B-B0A0-356A49F60C39}"/>
              </a:ext>
            </a:extLst>
          </p:cNvPr>
          <p:cNvGrpSpPr/>
          <p:nvPr/>
        </p:nvGrpSpPr>
        <p:grpSpPr>
          <a:xfrm>
            <a:off x="7566991" y="3237704"/>
            <a:ext cx="3028823" cy="1415772"/>
            <a:chOff x="6997439" y="2348815"/>
            <a:chExt cx="3028822" cy="1415770"/>
          </a:xfrm>
        </p:grpSpPr>
        <p:sp>
          <p:nvSpPr>
            <p:cNvPr id="17" name="Google Shape;157;p20">
              <a:extLst>
                <a:ext uri="{FF2B5EF4-FFF2-40B4-BE49-F238E27FC236}">
                  <a16:creationId xmlns:a16="http://schemas.microsoft.com/office/drawing/2014/main" id="{68EA85BB-1601-4E2D-ADD0-C19C55EB126D}"/>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dirty="0">
                <a:ln>
                  <a:noFill/>
                </a:ln>
                <a:solidFill>
                  <a:srgbClr val="000000"/>
                </a:solidFill>
                <a:effectLst/>
                <a:uLnTx/>
                <a:uFillTx/>
                <a:latin typeface="Arial"/>
                <a:cs typeface="Arial"/>
                <a:sym typeface="Arial"/>
              </a:endParaRPr>
            </a:p>
          </p:txBody>
        </p:sp>
        <p:sp>
          <p:nvSpPr>
            <p:cNvPr id="18" name="Hộp Văn bản 17">
              <a:extLst>
                <a:ext uri="{FF2B5EF4-FFF2-40B4-BE49-F238E27FC236}">
                  <a16:creationId xmlns:a16="http://schemas.microsoft.com/office/drawing/2014/main" id="{A9806B95-6633-468E-AD43-6EB5B873C8E4}"/>
                </a:ext>
              </a:extLst>
            </p:cNvPr>
            <p:cNvSpPr txBox="1"/>
            <p:nvPr/>
          </p:nvSpPr>
          <p:spPr>
            <a:xfrm>
              <a:off x="7540034" y="2751137"/>
              <a:ext cx="2162013" cy="584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a:ea typeface="+mn-ea"/>
                  <a:cs typeface="+mn-cs"/>
                </a:rPr>
                <a:t>Vận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dụng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p>
          </p:txBody>
        </p:sp>
      </p:grpSp>
    </p:spTree>
    <p:extLst>
      <p:ext uri="{BB962C8B-B14F-4D97-AF65-F5344CB8AC3E}">
        <p14:creationId xmlns:p14="http://schemas.microsoft.com/office/powerpoint/2010/main" val="1655544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F999A4E5-A243-DFE6-12E4-A3A0B1068507}"/>
              </a:ext>
            </a:extLst>
          </p:cNvPr>
          <p:cNvCxnSpPr>
            <a:cxnSpLocks/>
            <a:endCxn id="29" idx="3"/>
          </p:cNvCxnSpPr>
          <p:nvPr/>
        </p:nvCxnSpPr>
        <p:spPr>
          <a:xfrm>
            <a:off x="6096000" y="3229620"/>
            <a:ext cx="4108175" cy="31277"/>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55ACC63-ED4D-E9EA-055F-7350F4D3DAC3}"/>
              </a:ext>
            </a:extLst>
          </p:cNvPr>
          <p:cNvCxnSpPr>
            <a:cxnSpLocks/>
          </p:cNvCxnSpPr>
          <p:nvPr/>
        </p:nvCxnSpPr>
        <p:spPr>
          <a:xfrm>
            <a:off x="1643271" y="2160397"/>
            <a:ext cx="4429048" cy="0"/>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82A7B395-02D6-D52D-5BE4-52664FE113B5}"/>
              </a:ext>
            </a:extLst>
          </p:cNvPr>
          <p:cNvCxnSpPr>
            <a:cxnSpLocks/>
          </p:cNvCxnSpPr>
          <p:nvPr/>
        </p:nvCxnSpPr>
        <p:spPr>
          <a:xfrm>
            <a:off x="1948070" y="4630775"/>
            <a:ext cx="4111476" cy="0"/>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1" name="Oval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ACBA85D5-8ABA-5858-AE75-D5F13868CB9A}"/>
              </a:ext>
            </a:extLst>
          </p:cNvPr>
          <p:cNvSpPr/>
          <p:nvPr/>
        </p:nvSpPr>
        <p:spPr>
          <a:xfrm>
            <a:off x="6011536" y="1116688"/>
            <a:ext cx="195432" cy="1954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80EFB2E-33A0-E7A3-E43E-8FB31706D493}"/>
              </a:ext>
            </a:extLst>
          </p:cNvPr>
          <p:cNvGrpSpPr/>
          <p:nvPr/>
        </p:nvGrpSpPr>
        <p:grpSpPr>
          <a:xfrm>
            <a:off x="5896108" y="1987014"/>
            <a:ext cx="399784" cy="399784"/>
            <a:chOff x="5896108" y="4064132"/>
            <a:chExt cx="399784" cy="399784"/>
          </a:xfrm>
        </p:grpSpPr>
        <p:sp>
          <p:nvSpPr>
            <p:cNvPr id="16" name="Oval 15">
              <a:extLst>
                <a:ext uri="{FF2B5EF4-FFF2-40B4-BE49-F238E27FC236}">
                  <a16:creationId xmlns:a16="http://schemas.microsoft.com/office/drawing/2014/main" id="{32F8ECA9-BC52-E60F-E96A-B44B1120C0F1}"/>
                </a:ext>
              </a:extLst>
            </p:cNvPr>
            <p:cNvSpPr/>
            <p:nvPr/>
          </p:nvSpPr>
          <p:spPr>
            <a:xfrm>
              <a:off x="5896108" y="4064132"/>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E6EC3D8-4064-59B1-AB97-906A3B9749FE}"/>
                </a:ext>
              </a:extLst>
            </p:cNvPr>
            <p:cNvSpPr/>
            <p:nvPr/>
          </p:nvSpPr>
          <p:spPr>
            <a:xfrm>
              <a:off x="5961830" y="4129854"/>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380733C-1240-691D-A03A-1587D8850BC5}"/>
              </a:ext>
            </a:extLst>
          </p:cNvPr>
          <p:cNvGrpSpPr/>
          <p:nvPr/>
        </p:nvGrpSpPr>
        <p:grpSpPr>
          <a:xfrm>
            <a:off x="5896108" y="3029728"/>
            <a:ext cx="399784" cy="399784"/>
            <a:chOff x="5896108" y="5817086"/>
            <a:chExt cx="399784" cy="399784"/>
          </a:xfrm>
        </p:grpSpPr>
        <p:sp>
          <p:nvSpPr>
            <p:cNvPr id="19" name="Oval 18">
              <a:extLst>
                <a:ext uri="{FF2B5EF4-FFF2-40B4-BE49-F238E27FC236}">
                  <a16:creationId xmlns:a16="http://schemas.microsoft.com/office/drawing/2014/main" id="{4EA8C85F-CEED-E5BF-DD93-C9102284D9AD}"/>
                </a:ext>
              </a:extLst>
            </p:cNvPr>
            <p:cNvSpPr/>
            <p:nvPr/>
          </p:nvSpPr>
          <p:spPr>
            <a:xfrm>
              <a:off x="5896108" y="5817086"/>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54EA1BB-9D98-23F5-AFB5-643BA51CF008}"/>
                </a:ext>
              </a:extLst>
            </p:cNvPr>
            <p:cNvSpPr/>
            <p:nvPr/>
          </p:nvSpPr>
          <p:spPr>
            <a:xfrm>
              <a:off x="5961830" y="5882808"/>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0C1360ED-4632-BEFA-4A48-B77224BAB924}"/>
              </a:ext>
            </a:extLst>
          </p:cNvPr>
          <p:cNvSpPr txBox="1"/>
          <p:nvPr/>
        </p:nvSpPr>
        <p:spPr>
          <a:xfrm>
            <a:off x="4929208" y="1415241"/>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01</a:t>
            </a:r>
            <a:endParaRPr lang="en-US" sz="4400" b="1" dirty="0">
              <a:solidFill>
                <a:srgbClr val="FFFF00"/>
              </a:solidFill>
              <a:latin typeface="Agency FB" panose="020B0503020202020204" pitchFamily="34" charset="0"/>
            </a:endParaRPr>
          </a:p>
        </p:txBody>
      </p:sp>
      <p:sp>
        <p:nvSpPr>
          <p:cNvPr id="22" name="TextBox 2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146AC5B-9FF7-9652-C60D-2224CF1A734B}"/>
              </a:ext>
            </a:extLst>
          </p:cNvPr>
          <p:cNvSpPr txBox="1"/>
          <p:nvPr/>
        </p:nvSpPr>
        <p:spPr>
          <a:xfrm>
            <a:off x="4984845" y="3811980"/>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03</a:t>
            </a:r>
            <a:endParaRPr lang="en-US" sz="4400" b="1" dirty="0">
              <a:solidFill>
                <a:srgbClr val="FFFF00"/>
              </a:solidFill>
              <a:latin typeface="Agency FB" panose="020B0503020202020204" pitchFamily="34" charset="0"/>
            </a:endParaRPr>
          </a:p>
        </p:txBody>
      </p:sp>
      <p:sp>
        <p:nvSpPr>
          <p:cNvPr id="23" name="TextBox 2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7DC6385-D9BA-36A7-4325-F97E5AA57045}"/>
              </a:ext>
            </a:extLst>
          </p:cNvPr>
          <p:cNvSpPr txBox="1"/>
          <p:nvPr/>
        </p:nvSpPr>
        <p:spPr>
          <a:xfrm>
            <a:off x="6144859" y="2462431"/>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02</a:t>
            </a:r>
            <a:endParaRPr lang="en-US" sz="4400" b="1" dirty="0">
              <a:solidFill>
                <a:srgbClr val="FFFF00"/>
              </a:solidFill>
              <a:latin typeface="Agency FB" panose="020B0503020202020204" pitchFamily="34" charset="0"/>
            </a:endParaRPr>
          </a:p>
        </p:txBody>
      </p:sp>
      <p:sp>
        <p:nvSpPr>
          <p:cNvPr id="24" name="TextBox 2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CC3F27E-2B9E-506A-A052-C31AE7789F15}"/>
              </a:ext>
            </a:extLst>
          </p:cNvPr>
          <p:cNvSpPr txBox="1"/>
          <p:nvPr/>
        </p:nvSpPr>
        <p:spPr>
          <a:xfrm>
            <a:off x="1182255" y="1538351"/>
            <a:ext cx="4130458" cy="553998"/>
          </a:xfrm>
          <a:prstGeom prst="rect">
            <a:avLst/>
          </a:prstGeom>
          <a:noFill/>
        </p:spPr>
        <p:txBody>
          <a:bodyPr wrap="square" rtlCol="0">
            <a:spAutoFit/>
          </a:bodyPr>
          <a:lstStyle/>
          <a:p>
            <a:pPr algn="just"/>
            <a:r>
              <a:rPr lang="pt-BR" sz="3000">
                <a:solidFill>
                  <a:srgbClr val="FFFF00"/>
                </a:solidFill>
                <a:latin typeface="Times New Roman" panose="02020603050405020304" pitchFamily="18" charset="0"/>
                <a:cs typeface="Times New Roman" panose="02020603050405020304" pitchFamily="18" charset="0"/>
              </a:rPr>
              <a:t>Trò chơi: </a:t>
            </a:r>
            <a:r>
              <a:rPr lang="pt-BR" sz="3000">
                <a:solidFill>
                  <a:schemeClr val="bg1"/>
                </a:solidFill>
                <a:latin typeface="Times New Roman" panose="02020603050405020304" pitchFamily="18" charset="0"/>
                <a:cs typeface="Times New Roman" panose="02020603050405020304" pitchFamily="18" charset="0"/>
              </a:rPr>
              <a:t>Hộp quà bí mật</a:t>
            </a:r>
            <a:endParaRPr lang="en-US" sz="3000" dirty="0">
              <a:solidFill>
                <a:schemeClr val="bg1"/>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C1336282-F778-62CF-7A6D-4E41AF3BF946}"/>
              </a:ext>
            </a:extLst>
          </p:cNvPr>
          <p:cNvSpPr txBox="1"/>
          <p:nvPr/>
        </p:nvSpPr>
        <p:spPr>
          <a:xfrm>
            <a:off x="3366778" y="3895612"/>
            <a:ext cx="1967140" cy="584775"/>
          </a:xfrm>
          <a:prstGeom prst="rect">
            <a:avLst/>
          </a:prstGeom>
          <a:noFill/>
        </p:spPr>
        <p:txBody>
          <a:bodyPr wrap="square" rtlCol="0">
            <a:spAutoFit/>
          </a:bodyPr>
          <a:lstStyle/>
          <a:p>
            <a:pPr lvl="0"/>
            <a:r>
              <a:rPr lang="en-US" sz="3200">
                <a:solidFill>
                  <a:srgbClr val="FFFF00"/>
                </a:solidFill>
                <a:latin typeface="Times New Roman" panose="02020603050405020304" pitchFamily="18" charset="0"/>
                <a:cs typeface="Times New Roman" panose="02020603050405020304" pitchFamily="18" charset="0"/>
              </a:rPr>
              <a:t>Luyện tập</a:t>
            </a:r>
            <a:endParaRPr lang="en-US" sz="3200" dirty="0">
              <a:solidFill>
                <a:srgbClr val="FFFF00"/>
              </a:solidFill>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A2A86135-4389-B6B3-D45C-C792018BFB88}"/>
              </a:ext>
            </a:extLst>
          </p:cNvPr>
          <p:cNvGrpSpPr/>
          <p:nvPr/>
        </p:nvGrpSpPr>
        <p:grpSpPr>
          <a:xfrm>
            <a:off x="5896587" y="4430883"/>
            <a:ext cx="399784" cy="399784"/>
            <a:chOff x="5896108" y="4064132"/>
            <a:chExt cx="399784" cy="399784"/>
          </a:xfrm>
        </p:grpSpPr>
        <p:sp>
          <p:nvSpPr>
            <p:cNvPr id="27" name="Oval 26">
              <a:extLst>
                <a:ext uri="{FF2B5EF4-FFF2-40B4-BE49-F238E27FC236}">
                  <a16:creationId xmlns:a16="http://schemas.microsoft.com/office/drawing/2014/main" id="{389222DE-B8FA-0905-99C7-3B138A4F5135}"/>
                </a:ext>
              </a:extLst>
            </p:cNvPr>
            <p:cNvSpPr/>
            <p:nvPr/>
          </p:nvSpPr>
          <p:spPr>
            <a:xfrm>
              <a:off x="5896108" y="4064132"/>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A774FAB-7DC0-30BF-8874-EF77D2A43BA8}"/>
                </a:ext>
              </a:extLst>
            </p:cNvPr>
            <p:cNvSpPr/>
            <p:nvPr/>
          </p:nvSpPr>
          <p:spPr>
            <a:xfrm>
              <a:off x="5961830" y="4129854"/>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3A2C01F8-8AE2-B236-27A2-6D1FCD8557F9}"/>
              </a:ext>
            </a:extLst>
          </p:cNvPr>
          <p:cNvSpPr/>
          <p:nvPr/>
        </p:nvSpPr>
        <p:spPr>
          <a:xfrm>
            <a:off x="6992252" y="2637649"/>
            <a:ext cx="3675747" cy="1246495"/>
          </a:xfrm>
          <a:prstGeom prst="rect">
            <a:avLst/>
          </a:prstGeom>
        </p:spPr>
        <p:txBody>
          <a:bodyPr wrap="square">
            <a:spAutoFit/>
          </a:bodyPr>
          <a:lstStyle/>
          <a:p>
            <a:pPr lvl="0"/>
            <a:r>
              <a:rPr lang="en-US" sz="3000">
                <a:solidFill>
                  <a:srgbClr val="FFFF00"/>
                </a:solidFill>
                <a:latin typeface="Times New Roman" panose="02020603050405020304" pitchFamily="18" charset="0"/>
                <a:cs typeface="Times New Roman" panose="02020603050405020304" pitchFamily="18" charset="0"/>
              </a:rPr>
              <a:t> Hình thành kiến thức: </a:t>
            </a:r>
          </a:p>
          <a:p>
            <a:pPr lvl="0">
              <a:spcBef>
                <a:spcPts val="1800"/>
              </a:spcBef>
            </a:pPr>
            <a:r>
              <a:rPr lang="en-US" sz="3000">
                <a:solidFill>
                  <a:schemeClr val="bg1"/>
                </a:solidFill>
                <a:latin typeface="Times New Roman" panose="02020603050405020304" pitchFamily="18" charset="0"/>
                <a:cs typeface="Times New Roman" panose="02020603050405020304" pitchFamily="18" charset="0"/>
              </a:rPr>
              <a:t>Ví dụ 7, ví dụ 8</a:t>
            </a:r>
            <a:endParaRPr lang="en-US" sz="3000" dirty="0">
              <a:solidFill>
                <a:schemeClr val="bg1"/>
              </a:solidFill>
              <a:latin typeface="Times New Roman" panose="02020603050405020304" pitchFamily="18" charset="0"/>
              <a:cs typeface="Times New Roman" panose="02020603050405020304" pitchFamily="18" charset="0"/>
            </a:endParaRPr>
          </a:p>
        </p:txBody>
      </p:sp>
      <p:cxnSp>
        <p:nvCxnSpPr>
          <p:cNvPr id="30" name="Straight Connector 29">
            <a:extLst>
              <a:ext uri="{FF2B5EF4-FFF2-40B4-BE49-F238E27FC236}">
                <a16:creationId xmlns:a16="http://schemas.microsoft.com/office/drawing/2014/main" id="{9B24E04F-D5D6-70D6-45AE-D1CFCFBE8867}"/>
              </a:ext>
            </a:extLst>
          </p:cNvPr>
          <p:cNvCxnSpPr>
            <a:cxnSpLocks/>
          </p:cNvCxnSpPr>
          <p:nvPr/>
        </p:nvCxnSpPr>
        <p:spPr>
          <a:xfrm>
            <a:off x="6096000" y="1206641"/>
            <a:ext cx="0" cy="5611602"/>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8053C84-2CAE-9092-30C3-4BB0D1E5F081}"/>
              </a:ext>
            </a:extLst>
          </p:cNvPr>
          <p:cNvCxnSpPr>
            <a:cxnSpLocks/>
          </p:cNvCxnSpPr>
          <p:nvPr/>
        </p:nvCxnSpPr>
        <p:spPr>
          <a:xfrm flipV="1">
            <a:off x="6089376" y="5910352"/>
            <a:ext cx="4114799" cy="29342"/>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7EE7CF08-FF75-738C-2C7D-C87DD8EABD30}"/>
              </a:ext>
            </a:extLst>
          </p:cNvPr>
          <p:cNvGrpSpPr/>
          <p:nvPr/>
        </p:nvGrpSpPr>
        <p:grpSpPr>
          <a:xfrm>
            <a:off x="5889484" y="5739802"/>
            <a:ext cx="399784" cy="399784"/>
            <a:chOff x="5896108" y="5817086"/>
            <a:chExt cx="399784" cy="399784"/>
          </a:xfrm>
        </p:grpSpPr>
        <p:sp>
          <p:nvSpPr>
            <p:cNvPr id="37" name="Oval 36">
              <a:extLst>
                <a:ext uri="{FF2B5EF4-FFF2-40B4-BE49-F238E27FC236}">
                  <a16:creationId xmlns:a16="http://schemas.microsoft.com/office/drawing/2014/main" id="{9D7CC4CF-A45E-F986-37B2-414660A8B53C}"/>
                </a:ext>
              </a:extLst>
            </p:cNvPr>
            <p:cNvSpPr/>
            <p:nvPr/>
          </p:nvSpPr>
          <p:spPr>
            <a:xfrm>
              <a:off x="5896108" y="5817086"/>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5A7E1C4-34C4-80F7-D8BC-6D4419381991}"/>
                </a:ext>
              </a:extLst>
            </p:cNvPr>
            <p:cNvSpPr/>
            <p:nvPr/>
          </p:nvSpPr>
          <p:spPr>
            <a:xfrm>
              <a:off x="5961830" y="5882808"/>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C0555476-C589-E22F-6BD1-65FFE32E3C2C}"/>
              </a:ext>
            </a:extLst>
          </p:cNvPr>
          <p:cNvSpPr txBox="1"/>
          <p:nvPr/>
        </p:nvSpPr>
        <p:spPr>
          <a:xfrm>
            <a:off x="6138235" y="5172505"/>
            <a:ext cx="1188715" cy="769441"/>
          </a:xfrm>
          <a:prstGeom prst="rect">
            <a:avLst/>
          </a:prstGeom>
          <a:noFill/>
        </p:spPr>
        <p:txBody>
          <a:bodyPr wrap="square" rtlCol="0">
            <a:spAutoFit/>
          </a:bodyPr>
          <a:lstStyle/>
          <a:p>
            <a:pPr algn="ctr"/>
            <a:r>
              <a:rPr lang="vi-VN" sz="4400" b="1">
                <a:solidFill>
                  <a:srgbClr val="FFFF00"/>
                </a:solidFill>
                <a:latin typeface="Agency FB" panose="020B0503020202020204" pitchFamily="34" charset="0"/>
              </a:rPr>
              <a:t>0</a:t>
            </a:r>
            <a:r>
              <a:rPr lang="en-US" sz="4400" b="1">
                <a:solidFill>
                  <a:srgbClr val="FFFF00"/>
                </a:solidFill>
                <a:latin typeface="Agency FB" panose="020B0503020202020204" pitchFamily="34" charset="0"/>
              </a:rPr>
              <a:t>4</a:t>
            </a:r>
            <a:endParaRPr lang="en-US" sz="4400" b="1" dirty="0">
              <a:solidFill>
                <a:srgbClr val="FFFF00"/>
              </a:solidFill>
              <a:latin typeface="Agency FB" panose="020B0503020202020204" pitchFamily="34" charset="0"/>
            </a:endParaRPr>
          </a:p>
        </p:txBody>
      </p:sp>
      <p:sp>
        <p:nvSpPr>
          <p:cNvPr id="40" name="Rectangle 39">
            <a:extLst>
              <a:ext uri="{FF2B5EF4-FFF2-40B4-BE49-F238E27FC236}">
                <a16:creationId xmlns:a16="http://schemas.microsoft.com/office/drawing/2014/main" id="{79320571-B8DF-5096-444D-94A0460A13EF}"/>
              </a:ext>
            </a:extLst>
          </p:cNvPr>
          <p:cNvSpPr/>
          <p:nvPr/>
        </p:nvSpPr>
        <p:spPr>
          <a:xfrm>
            <a:off x="7052074" y="5325577"/>
            <a:ext cx="2052166" cy="584775"/>
          </a:xfrm>
          <a:prstGeom prst="rect">
            <a:avLst/>
          </a:prstGeom>
        </p:spPr>
        <p:txBody>
          <a:bodyPr wrap="square">
            <a:spAutoFit/>
          </a:bodyPr>
          <a:lstStyle/>
          <a:p>
            <a:pPr lvl="0"/>
            <a:r>
              <a:rPr lang="en-US" sz="3200">
                <a:solidFill>
                  <a:srgbClr val="FFFF00"/>
                </a:solidFill>
                <a:latin typeface="Times New Roman" panose="02020603050405020304" pitchFamily="18" charset="0"/>
                <a:cs typeface="Times New Roman" panose="02020603050405020304" pitchFamily="18" charset="0"/>
              </a:rPr>
              <a:t>Vận dụng</a:t>
            </a:r>
            <a:endParaRPr lang="en-US" sz="3200" dirty="0">
              <a:solidFill>
                <a:srgbClr val="FFFF00"/>
              </a:solidFill>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C07E7911-FBEA-C8EC-1425-C05E0BAD7A7F}"/>
              </a:ext>
            </a:extLst>
          </p:cNvPr>
          <p:cNvSpPr>
            <a:spLocks noGrp="1"/>
          </p:cNvSpPr>
          <p:nvPr>
            <p:ph type="title"/>
          </p:nvPr>
        </p:nvSpPr>
        <p:spPr>
          <a:xfrm>
            <a:off x="0" y="26643"/>
            <a:ext cx="12192000" cy="563225"/>
          </a:xfrm>
        </p:spPr>
        <p:txBody>
          <a:bodyPr>
            <a:noAutofit/>
          </a:body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2. BẤT PHƯƠNG TRÌNH BẬC NHẤT MỘT ẨN</a:t>
            </a:r>
            <a:endParaRPr lang="en-US" sz="2800">
              <a:solidFill>
                <a:srgbClr val="FFFF00"/>
              </a:solidFill>
            </a:endParaRPr>
          </a:p>
        </p:txBody>
      </p:sp>
      <p:graphicFrame>
        <p:nvGraphicFramePr>
          <p:cNvPr id="3" name="Object 2">
            <a:extLst>
              <a:ext uri="{FF2B5EF4-FFF2-40B4-BE49-F238E27FC236}">
                <a16:creationId xmlns:a16="http://schemas.microsoft.com/office/drawing/2014/main" id="{901537D5-D607-073A-BEBF-6FADD0F16036}"/>
              </a:ext>
            </a:extLst>
          </p:cNvPr>
          <p:cNvGraphicFramePr>
            <a:graphicFrameLocks noChangeAspect="1"/>
          </p:cNvGraphicFramePr>
          <p:nvPr/>
        </p:nvGraphicFramePr>
        <p:xfrm>
          <a:off x="4394200" y="2362200"/>
          <a:ext cx="914400" cy="233363"/>
        </p:xfrm>
        <a:graphic>
          <a:graphicData uri="http://schemas.openxmlformats.org/presentationml/2006/ole">
            <mc:AlternateContent xmlns:mc="http://schemas.openxmlformats.org/markup-compatibility/2006">
              <mc:Choice xmlns:v="urn:schemas-microsoft-com:vml" Requires="v">
                <p:oleObj name="Equation" r:id="rId2" imgW="914400" imgH="233280" progId="Equation.DSMT4">
                  <p:embed/>
                </p:oleObj>
              </mc:Choice>
              <mc:Fallback>
                <p:oleObj name="Equation" r:id="rId2" imgW="914400" imgH="233280" progId="Equation.DSMT4">
                  <p:embed/>
                  <p:pic>
                    <p:nvPicPr>
                      <p:cNvPr id="3" name="Object 2">
                        <a:extLst>
                          <a:ext uri="{FF2B5EF4-FFF2-40B4-BE49-F238E27FC236}">
                            <a16:creationId xmlns:a16="http://schemas.microsoft.com/office/drawing/2014/main" id="{901537D5-D607-073A-BEBF-6FADD0F16036}"/>
                          </a:ext>
                        </a:extLst>
                      </p:cNvPr>
                      <p:cNvPicPr/>
                      <p:nvPr/>
                    </p:nvPicPr>
                    <p:blipFill>
                      <a:blip r:embed="rId3"/>
                      <a:stretch>
                        <a:fillRect/>
                      </a:stretch>
                    </p:blipFill>
                    <p:spPr>
                      <a:xfrm>
                        <a:off x="4394200" y="2362200"/>
                        <a:ext cx="914400" cy="233363"/>
                      </a:xfrm>
                      <a:prstGeom prst="rect">
                        <a:avLst/>
                      </a:prstGeom>
                    </p:spPr>
                  </p:pic>
                </p:oleObj>
              </mc:Fallback>
            </mc:AlternateContent>
          </a:graphicData>
        </a:graphic>
      </p:graphicFrame>
    </p:spTree>
    <p:extLst>
      <p:ext uri="{BB962C8B-B14F-4D97-AF65-F5344CB8AC3E}">
        <p14:creationId xmlns:p14="http://schemas.microsoft.com/office/powerpoint/2010/main" val="5105321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right)">
                                      <p:cBhvr>
                                        <p:cTn id="10" dur="500"/>
                                        <p:tgtEl>
                                          <p:spTgt spid="24"/>
                                        </p:tgtEl>
                                      </p:cBhvr>
                                    </p:animEffect>
                                  </p:childTnLst>
                                </p:cTn>
                              </p:par>
                              <p:par>
                                <p:cTn id="11" presetID="22" presetClass="entr" presetSubtype="2"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par>
                                <p:cTn id="14" presetID="22" presetClass="entr" presetSubtype="2"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500"/>
                                        <p:tgtEl>
                                          <p:spTgt spid="2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cTn>
                              </p:par>
                              <p:par>
                                <p:cTn id="25" presetID="22" presetClass="entr" presetSubtype="8"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22" presetClass="entr" presetSubtype="8"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right)">
                                      <p:cBhvr>
                                        <p:cTn id="35" dur="500"/>
                                        <p:tgtEl>
                                          <p:spTgt spid="22"/>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right)">
                                      <p:cBhvr>
                                        <p:cTn id="38" dur="500"/>
                                        <p:tgtEl>
                                          <p:spTgt spid="25"/>
                                        </p:tgtEl>
                                      </p:cBhvr>
                                    </p:animEffect>
                                  </p:childTnLst>
                                </p:cTn>
                              </p:par>
                              <p:par>
                                <p:cTn id="39" presetID="22" presetClass="entr" presetSubtype="2"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right)">
                                      <p:cBhvr>
                                        <p:cTn id="41" dur="500"/>
                                        <p:tgtEl>
                                          <p:spTgt spid="10"/>
                                        </p:tgtEl>
                                      </p:cBhvr>
                                    </p:animEffect>
                                  </p:childTnLst>
                                </p:cTn>
                              </p:par>
                              <p:par>
                                <p:cTn id="42" presetID="22" presetClass="entr" presetSubtype="2"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right)">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500"/>
                                        <p:tgtEl>
                                          <p:spTgt spid="39"/>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wipe(left)">
                                      <p:cBhvr>
                                        <p:cTn id="52" dur="500"/>
                                        <p:tgtEl>
                                          <p:spTgt spid="40"/>
                                        </p:tgtEl>
                                      </p:cBhvr>
                                    </p:animEffect>
                                  </p:childTnLst>
                                </p:cTn>
                              </p:par>
                              <p:par>
                                <p:cTn id="53" presetID="22" presetClass="entr" presetSubtype="8"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left)">
                                      <p:cBhvr>
                                        <p:cTn id="55" dur="500"/>
                                        <p:tgtEl>
                                          <p:spTgt spid="36"/>
                                        </p:tgtEl>
                                      </p:cBhvr>
                                    </p:animEffect>
                                  </p:childTnLst>
                                </p:cTn>
                              </p:par>
                              <p:par>
                                <p:cTn id="56" presetID="22" presetClass="entr" presetSubtype="8" fill="hold"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wipe(left)">
                                      <p:cBhvr>
                                        <p:cTn id="5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9" grpId="0"/>
      <p:bldP spid="39" grpId="0"/>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905000" y="838200"/>
            <a:ext cx="41910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a:t>
            </a:r>
          </a:p>
        </p:txBody>
      </p:sp>
      <p:sp>
        <p:nvSpPr>
          <p:cNvPr id="11" name="TextBox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6124354" y="2484509"/>
            <a:ext cx="2308447" cy="830997"/>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Mở</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đầu</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Hình ảnh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7035801" y="3511716"/>
            <a:ext cx="3073399" cy="2975312"/>
          </a:xfrm>
          <a:prstGeom prst="ellipse">
            <a:avLst/>
          </a:prstGeom>
        </p:spPr>
      </p:pic>
    </p:spTree>
    <p:extLst>
      <p:ext uri="{BB962C8B-B14F-4D97-AF65-F5344CB8AC3E}">
        <p14:creationId xmlns:p14="http://schemas.microsoft.com/office/powerpoint/2010/main" val="3332986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801" y="0"/>
            <a:ext cx="7772396" cy="4301328"/>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4014339" y="4057324"/>
            <a:ext cx="4163319" cy="646331"/>
          </a:xfrm>
          <a:prstGeom prst="rect">
            <a:avLst/>
          </a:prstGeom>
          <a:noFill/>
        </p:spPr>
        <p:txBody>
          <a:bodyPr wrap="none" lIns="91440" tIns="45720" rIns="91440" bIns="45720">
            <a:spAutoFit/>
          </a:bodyPr>
          <a:lstStyle/>
          <a:p>
            <a:pPr algn="ct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HỘP QUÀ BÍ MẬT</a:t>
            </a:r>
            <a:endParaRPr lang="en-US" sz="3600" b="1" cap="none" spc="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D5637220-8609-44A7-8DDD-910576BCA515}"/>
              </a:ext>
            </a:extLst>
          </p:cNvPr>
          <p:cNvSpPr/>
          <p:nvPr/>
        </p:nvSpPr>
        <p:spPr>
          <a:xfrm>
            <a:off x="5868643" y="4924753"/>
            <a:ext cx="4464684" cy="584775"/>
          </a:xfrm>
          <a:prstGeom prst="rect">
            <a:avLst/>
          </a:prstGeom>
        </p:spPr>
        <p:txBody>
          <a:bodyPr wrap="none">
            <a:spAutoFit/>
          </a:bodyPr>
          <a:lstStyle/>
          <a:p>
            <a:r>
              <a:rPr lang="en-US" sz="3200" b="1">
                <a:latin typeface="Tahoma" panose="020B0604030504040204" pitchFamily="34" charset="0"/>
                <a:ea typeface="Tahoma" panose="020B0604030504040204" pitchFamily="34" charset="0"/>
                <a:cs typeface="Tahoma" panose="020B0604030504040204" pitchFamily="34" charset="0"/>
              </a:rPr>
              <a:t>Gift box secret game</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61926" y="-800100"/>
            <a:ext cx="609600" cy="609600"/>
          </a:xfrm>
          <a:prstGeom prst="rect">
            <a:avLst/>
          </a:prstGeom>
        </p:spPr>
      </p:pic>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0255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31"/>
          <p:cNvSpPr/>
          <p:nvPr/>
        </p:nvSpPr>
        <p:spPr>
          <a:xfrm>
            <a:off x="5746375" y="3044839"/>
            <a:ext cx="777492" cy="777492"/>
          </a:xfrm>
          <a:prstGeom prst="ellipse">
            <a:avLst/>
          </a:prstGeom>
          <a:solidFill>
            <a:schemeClr val="tx1">
              <a:lumMod val="75000"/>
              <a:lumOff val="25000"/>
            </a:schemeClr>
          </a:solidFill>
          <a:ln w="12700" cap="flat" cmpd="sng" algn="ctr">
            <a:noFill/>
            <a:prstDash val="solid"/>
            <a:miter lim="800000"/>
          </a:ln>
          <a:effectLst/>
        </p:spPr>
        <p:txBody>
          <a:bodyPr rtlCol="0" anchor="ctr"/>
          <a:lstStyle/>
          <a:p>
            <a:pPr algn="ctr">
              <a:defRPr/>
            </a:pPr>
            <a:endParaRPr lang="zh-CN" altLang="en-US" sz="1400" kern="0">
              <a:solidFill>
                <a:schemeClr val="bg1"/>
              </a:solidFill>
            </a:endParaRPr>
          </a:p>
        </p:txBody>
      </p:sp>
      <p:sp>
        <p:nvSpPr>
          <p:cNvPr id="3" name="任意多边形 9"/>
          <p:cNvSpPr/>
          <p:nvPr/>
        </p:nvSpPr>
        <p:spPr>
          <a:xfrm>
            <a:off x="6121725" y="2165277"/>
            <a:ext cx="323639" cy="741427"/>
          </a:xfrm>
          <a:custGeom>
            <a:avLst/>
            <a:gdLst>
              <a:gd name="connsiteX0" fmla="*/ 0 w 349250"/>
              <a:gd name="connsiteY0" fmla="*/ 800100 h 800100"/>
              <a:gd name="connsiteX1" fmla="*/ 0 w 349250"/>
              <a:gd name="connsiteY1" fmla="*/ 0 h 800100"/>
              <a:gd name="connsiteX2" fmla="*/ 349250 w 349250"/>
              <a:gd name="connsiteY2" fmla="*/ 0 h 800100"/>
            </a:gdLst>
            <a:ahLst/>
            <a:cxnLst>
              <a:cxn ang="0">
                <a:pos x="connsiteX0" y="connsiteY0"/>
              </a:cxn>
              <a:cxn ang="0">
                <a:pos x="connsiteX1" y="connsiteY1"/>
              </a:cxn>
              <a:cxn ang="0">
                <a:pos x="connsiteX2" y="connsiteY2"/>
              </a:cxn>
            </a:cxnLst>
            <a:rect l="l" t="t" r="r" b="b"/>
            <a:pathLst>
              <a:path w="349250" h="800100">
                <a:moveTo>
                  <a:pt x="0" y="800100"/>
                </a:moveTo>
                <a:lnTo>
                  <a:pt x="0" y="0"/>
                </a:lnTo>
                <a:lnTo>
                  <a:pt x="349250" y="0"/>
                </a:lnTo>
              </a:path>
            </a:pathLst>
          </a:custGeom>
          <a:noFill/>
          <a:ln>
            <a:solidFill>
              <a:schemeClr val="accent1"/>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endParaRPr>
          </a:p>
        </p:txBody>
      </p:sp>
      <p:sp>
        <p:nvSpPr>
          <p:cNvPr id="4" name="任意多边形 10"/>
          <p:cNvSpPr/>
          <p:nvPr/>
        </p:nvSpPr>
        <p:spPr>
          <a:xfrm flipH="1" flipV="1">
            <a:off x="5803970" y="3944589"/>
            <a:ext cx="323639" cy="741427"/>
          </a:xfrm>
          <a:custGeom>
            <a:avLst/>
            <a:gdLst>
              <a:gd name="connsiteX0" fmla="*/ 0 w 349250"/>
              <a:gd name="connsiteY0" fmla="*/ 800100 h 800100"/>
              <a:gd name="connsiteX1" fmla="*/ 0 w 349250"/>
              <a:gd name="connsiteY1" fmla="*/ 0 h 800100"/>
              <a:gd name="connsiteX2" fmla="*/ 349250 w 349250"/>
              <a:gd name="connsiteY2" fmla="*/ 0 h 800100"/>
            </a:gdLst>
            <a:ahLst/>
            <a:cxnLst>
              <a:cxn ang="0">
                <a:pos x="connsiteX0" y="connsiteY0"/>
              </a:cxn>
              <a:cxn ang="0">
                <a:pos x="connsiteX1" y="connsiteY1"/>
              </a:cxn>
              <a:cxn ang="0">
                <a:pos x="connsiteX2" y="connsiteY2"/>
              </a:cxn>
            </a:cxnLst>
            <a:rect l="l" t="t" r="r" b="b"/>
            <a:pathLst>
              <a:path w="349250" h="800100">
                <a:moveTo>
                  <a:pt x="0" y="800100"/>
                </a:moveTo>
                <a:lnTo>
                  <a:pt x="0" y="0"/>
                </a:lnTo>
                <a:lnTo>
                  <a:pt x="349250" y="0"/>
                </a:lnTo>
              </a:path>
            </a:pathLst>
          </a:custGeom>
          <a:noFill/>
          <a:ln>
            <a:solidFill>
              <a:schemeClr val="accent2"/>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endParaRPr>
          </a:p>
        </p:txBody>
      </p:sp>
      <p:sp>
        <p:nvSpPr>
          <p:cNvPr id="5" name="矩形 34"/>
          <p:cNvSpPr/>
          <p:nvPr/>
        </p:nvSpPr>
        <p:spPr>
          <a:xfrm>
            <a:off x="6961716" y="2029439"/>
            <a:ext cx="3816873" cy="2646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endParaRPr>
          </a:p>
        </p:txBody>
      </p:sp>
      <p:sp>
        <p:nvSpPr>
          <p:cNvPr id="6" name="椭圆 36"/>
          <p:cNvSpPr/>
          <p:nvPr/>
        </p:nvSpPr>
        <p:spPr>
          <a:xfrm>
            <a:off x="1463219" y="1953853"/>
            <a:ext cx="1492491" cy="1492489"/>
          </a:xfrm>
          <a:prstGeom prst="ellipse">
            <a:avLst/>
          </a:prstGeom>
          <a:solidFill>
            <a:schemeClr val="accent1"/>
          </a:solidFill>
          <a:ln w="12700" cap="flat" cmpd="sng" algn="ctr">
            <a:noFill/>
            <a:prstDash val="solid"/>
            <a:miter lim="800000"/>
          </a:ln>
          <a:effectLst/>
        </p:spPr>
        <p:txBody>
          <a:bodyPr rtlCol="0" anchor="ctr"/>
          <a:lstStyle/>
          <a:p>
            <a:pPr algn="ctr">
              <a:defRPr/>
            </a:pPr>
            <a:endParaRPr lang="zh-CN" altLang="en-US" sz="1400" kern="0" dirty="0">
              <a:solidFill>
                <a:schemeClr val="bg1"/>
              </a:solidFill>
              <a:ea typeface="字魂35号-经典雅黑" panose="02000000000000000000" pitchFamily="2" charset="-122"/>
            </a:endParaRPr>
          </a:p>
        </p:txBody>
      </p:sp>
      <p:sp>
        <p:nvSpPr>
          <p:cNvPr id="7" name="椭圆 38"/>
          <p:cNvSpPr/>
          <p:nvPr/>
        </p:nvSpPr>
        <p:spPr>
          <a:xfrm>
            <a:off x="9324772" y="4529357"/>
            <a:ext cx="1492491" cy="1492487"/>
          </a:xfrm>
          <a:prstGeom prst="ellipse">
            <a:avLst/>
          </a:prstGeom>
          <a:solidFill>
            <a:schemeClr val="accent2"/>
          </a:solidFill>
          <a:ln w="12700" cap="flat" cmpd="sng" algn="ctr">
            <a:noFill/>
            <a:prstDash val="solid"/>
            <a:miter lim="800000"/>
          </a:ln>
          <a:effectLst/>
        </p:spPr>
        <p:txBody>
          <a:bodyPr rtlCol="0" anchor="ctr"/>
          <a:lstStyle/>
          <a:p>
            <a:pPr algn="ctr">
              <a:defRPr/>
            </a:pPr>
            <a:endParaRPr lang="zh-CN" altLang="en-US" sz="1400" kern="0">
              <a:solidFill>
                <a:schemeClr val="bg1"/>
              </a:solidFill>
            </a:endParaRPr>
          </a:p>
        </p:txBody>
      </p:sp>
      <p:grpSp>
        <p:nvGrpSpPr>
          <p:cNvPr id="8" name="组合 25"/>
          <p:cNvGrpSpPr/>
          <p:nvPr/>
        </p:nvGrpSpPr>
        <p:grpSpPr>
          <a:xfrm>
            <a:off x="5949615" y="3252783"/>
            <a:ext cx="371012" cy="372325"/>
            <a:chOff x="4511676" y="1389063"/>
            <a:chExt cx="449263" cy="450850"/>
          </a:xfrm>
          <a:solidFill>
            <a:schemeClr val="bg1"/>
          </a:solidFill>
        </p:grpSpPr>
        <p:sp>
          <p:nvSpPr>
            <p:cNvPr id="9" name="Freeform 62"/>
            <p:cNvSpPr>
              <a:spLocks noEditPoints="1"/>
            </p:cNvSpPr>
            <p:nvPr/>
          </p:nvSpPr>
          <p:spPr bwMode="auto">
            <a:xfrm>
              <a:off x="4511676" y="1389063"/>
              <a:ext cx="449263" cy="450850"/>
            </a:xfrm>
            <a:custGeom>
              <a:avLst/>
              <a:gdLst>
                <a:gd name="T0" fmla="*/ 78 w 190"/>
                <a:gd name="T1" fmla="*/ 190 h 190"/>
                <a:gd name="T2" fmla="*/ 63 w 190"/>
                <a:gd name="T3" fmla="*/ 156 h 190"/>
                <a:gd name="T4" fmla="*/ 16 w 190"/>
                <a:gd name="T5" fmla="*/ 150 h 190"/>
                <a:gd name="T6" fmla="*/ 29 w 190"/>
                <a:gd name="T7" fmla="*/ 116 h 190"/>
                <a:gd name="T8" fmla="*/ 0 w 190"/>
                <a:gd name="T9" fmla="*/ 78 h 190"/>
                <a:gd name="T10" fmla="*/ 33 w 190"/>
                <a:gd name="T11" fmla="*/ 63 h 190"/>
                <a:gd name="T12" fmla="*/ 39 w 190"/>
                <a:gd name="T13" fmla="*/ 16 h 190"/>
                <a:gd name="T14" fmla="*/ 74 w 190"/>
                <a:gd name="T15" fmla="*/ 29 h 190"/>
                <a:gd name="T16" fmla="*/ 111 w 190"/>
                <a:gd name="T17" fmla="*/ 0 h 190"/>
                <a:gd name="T18" fmla="*/ 126 w 190"/>
                <a:gd name="T19" fmla="*/ 33 h 190"/>
                <a:gd name="T20" fmla="*/ 174 w 190"/>
                <a:gd name="T21" fmla="*/ 39 h 190"/>
                <a:gd name="T22" fmla="*/ 160 w 190"/>
                <a:gd name="T23" fmla="*/ 73 h 190"/>
                <a:gd name="T24" fmla="*/ 190 w 190"/>
                <a:gd name="T25" fmla="*/ 111 h 190"/>
                <a:gd name="T26" fmla="*/ 156 w 190"/>
                <a:gd name="T27" fmla="*/ 126 h 190"/>
                <a:gd name="T28" fmla="*/ 150 w 190"/>
                <a:gd name="T29" fmla="*/ 173 h 190"/>
                <a:gd name="T30" fmla="*/ 116 w 190"/>
                <a:gd name="T31" fmla="*/ 160 h 190"/>
                <a:gd name="T32" fmla="*/ 85 w 190"/>
                <a:gd name="T33" fmla="*/ 182 h 190"/>
                <a:gd name="T34" fmla="*/ 109 w 190"/>
                <a:gd name="T35" fmla="*/ 154 h 190"/>
                <a:gd name="T36" fmla="*/ 125 w 190"/>
                <a:gd name="T37" fmla="*/ 148 h 190"/>
                <a:gd name="T38" fmla="*/ 150 w 190"/>
                <a:gd name="T39" fmla="*/ 163 h 190"/>
                <a:gd name="T40" fmla="*/ 147 w 190"/>
                <a:gd name="T41" fmla="*/ 127 h 190"/>
                <a:gd name="T42" fmla="*/ 153 w 190"/>
                <a:gd name="T43" fmla="*/ 111 h 190"/>
                <a:gd name="T44" fmla="*/ 182 w 190"/>
                <a:gd name="T45" fmla="*/ 104 h 190"/>
                <a:gd name="T46" fmla="*/ 154 w 190"/>
                <a:gd name="T47" fmla="*/ 80 h 190"/>
                <a:gd name="T48" fmla="*/ 148 w 190"/>
                <a:gd name="T49" fmla="*/ 65 h 190"/>
                <a:gd name="T50" fmla="*/ 163 w 190"/>
                <a:gd name="T51" fmla="*/ 40 h 190"/>
                <a:gd name="T52" fmla="*/ 127 w 190"/>
                <a:gd name="T53" fmla="*/ 43 h 190"/>
                <a:gd name="T54" fmla="*/ 111 w 190"/>
                <a:gd name="T55" fmla="*/ 36 h 190"/>
                <a:gd name="T56" fmla="*/ 104 w 190"/>
                <a:gd name="T57" fmla="*/ 8 h 190"/>
                <a:gd name="T58" fmla="*/ 81 w 190"/>
                <a:gd name="T59" fmla="*/ 35 h 190"/>
                <a:gd name="T60" fmla="*/ 65 w 190"/>
                <a:gd name="T61" fmla="*/ 41 h 190"/>
                <a:gd name="T62" fmla="*/ 40 w 190"/>
                <a:gd name="T63" fmla="*/ 26 h 190"/>
                <a:gd name="T64" fmla="*/ 43 w 190"/>
                <a:gd name="T65" fmla="*/ 63 h 190"/>
                <a:gd name="T66" fmla="*/ 36 w 190"/>
                <a:gd name="T67" fmla="*/ 78 h 190"/>
                <a:gd name="T68" fmla="*/ 8 w 190"/>
                <a:gd name="T69" fmla="*/ 85 h 190"/>
                <a:gd name="T70" fmla="*/ 35 w 190"/>
                <a:gd name="T71" fmla="*/ 109 h 190"/>
                <a:gd name="T72" fmla="*/ 42 w 190"/>
                <a:gd name="T73" fmla="*/ 124 h 190"/>
                <a:gd name="T74" fmla="*/ 27 w 190"/>
                <a:gd name="T75" fmla="*/ 149 h 190"/>
                <a:gd name="T76" fmla="*/ 63 w 190"/>
                <a:gd name="T77" fmla="*/ 147 h 190"/>
                <a:gd name="T78" fmla="*/ 78 w 190"/>
                <a:gd name="T79" fmla="*/ 153 h 190"/>
                <a:gd name="T80" fmla="*/ 85 w 190"/>
                <a:gd name="T81" fmla="*/ 18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0" h="190">
                  <a:moveTo>
                    <a:pt x="111" y="190"/>
                  </a:moveTo>
                  <a:cubicBezTo>
                    <a:pt x="78" y="190"/>
                    <a:pt x="78" y="190"/>
                    <a:pt x="78" y="190"/>
                  </a:cubicBezTo>
                  <a:cubicBezTo>
                    <a:pt x="74" y="160"/>
                    <a:pt x="74" y="160"/>
                    <a:pt x="74" y="160"/>
                  </a:cubicBezTo>
                  <a:cubicBezTo>
                    <a:pt x="70" y="159"/>
                    <a:pt x="67" y="158"/>
                    <a:pt x="63" y="156"/>
                  </a:cubicBezTo>
                  <a:cubicBezTo>
                    <a:pt x="39" y="173"/>
                    <a:pt x="39" y="173"/>
                    <a:pt x="39" y="173"/>
                  </a:cubicBezTo>
                  <a:cubicBezTo>
                    <a:pt x="16" y="150"/>
                    <a:pt x="16" y="150"/>
                    <a:pt x="16" y="150"/>
                  </a:cubicBezTo>
                  <a:cubicBezTo>
                    <a:pt x="33" y="126"/>
                    <a:pt x="33" y="126"/>
                    <a:pt x="33" y="126"/>
                  </a:cubicBezTo>
                  <a:cubicBezTo>
                    <a:pt x="32" y="123"/>
                    <a:pt x="30" y="119"/>
                    <a:pt x="29" y="116"/>
                  </a:cubicBezTo>
                  <a:cubicBezTo>
                    <a:pt x="0" y="111"/>
                    <a:pt x="0" y="111"/>
                    <a:pt x="0" y="111"/>
                  </a:cubicBezTo>
                  <a:cubicBezTo>
                    <a:pt x="0" y="78"/>
                    <a:pt x="0" y="78"/>
                    <a:pt x="0" y="78"/>
                  </a:cubicBezTo>
                  <a:cubicBezTo>
                    <a:pt x="29" y="73"/>
                    <a:pt x="29" y="73"/>
                    <a:pt x="29" y="73"/>
                  </a:cubicBezTo>
                  <a:cubicBezTo>
                    <a:pt x="30" y="70"/>
                    <a:pt x="32" y="67"/>
                    <a:pt x="33" y="63"/>
                  </a:cubicBezTo>
                  <a:cubicBezTo>
                    <a:pt x="16" y="39"/>
                    <a:pt x="16" y="39"/>
                    <a:pt x="16" y="39"/>
                  </a:cubicBezTo>
                  <a:cubicBezTo>
                    <a:pt x="39" y="16"/>
                    <a:pt x="39" y="16"/>
                    <a:pt x="39" y="16"/>
                  </a:cubicBezTo>
                  <a:cubicBezTo>
                    <a:pt x="63" y="33"/>
                    <a:pt x="63" y="33"/>
                    <a:pt x="63" y="33"/>
                  </a:cubicBezTo>
                  <a:cubicBezTo>
                    <a:pt x="67" y="32"/>
                    <a:pt x="70" y="30"/>
                    <a:pt x="74" y="29"/>
                  </a:cubicBezTo>
                  <a:cubicBezTo>
                    <a:pt x="78" y="0"/>
                    <a:pt x="78" y="0"/>
                    <a:pt x="78" y="0"/>
                  </a:cubicBezTo>
                  <a:cubicBezTo>
                    <a:pt x="111" y="0"/>
                    <a:pt x="111" y="0"/>
                    <a:pt x="111" y="0"/>
                  </a:cubicBezTo>
                  <a:cubicBezTo>
                    <a:pt x="116" y="29"/>
                    <a:pt x="116" y="29"/>
                    <a:pt x="116" y="29"/>
                  </a:cubicBezTo>
                  <a:cubicBezTo>
                    <a:pt x="120" y="30"/>
                    <a:pt x="123" y="32"/>
                    <a:pt x="126" y="33"/>
                  </a:cubicBezTo>
                  <a:cubicBezTo>
                    <a:pt x="150" y="16"/>
                    <a:pt x="150" y="16"/>
                    <a:pt x="150" y="16"/>
                  </a:cubicBezTo>
                  <a:cubicBezTo>
                    <a:pt x="174" y="39"/>
                    <a:pt x="174" y="39"/>
                    <a:pt x="174" y="39"/>
                  </a:cubicBezTo>
                  <a:cubicBezTo>
                    <a:pt x="156" y="63"/>
                    <a:pt x="156" y="63"/>
                    <a:pt x="156" y="63"/>
                  </a:cubicBezTo>
                  <a:cubicBezTo>
                    <a:pt x="158" y="67"/>
                    <a:pt x="159" y="70"/>
                    <a:pt x="160" y="73"/>
                  </a:cubicBezTo>
                  <a:cubicBezTo>
                    <a:pt x="190" y="78"/>
                    <a:pt x="190" y="78"/>
                    <a:pt x="190" y="78"/>
                  </a:cubicBezTo>
                  <a:cubicBezTo>
                    <a:pt x="190" y="111"/>
                    <a:pt x="190" y="111"/>
                    <a:pt x="190" y="111"/>
                  </a:cubicBezTo>
                  <a:cubicBezTo>
                    <a:pt x="160" y="116"/>
                    <a:pt x="160" y="116"/>
                    <a:pt x="160" y="116"/>
                  </a:cubicBezTo>
                  <a:cubicBezTo>
                    <a:pt x="159" y="119"/>
                    <a:pt x="158" y="123"/>
                    <a:pt x="156" y="126"/>
                  </a:cubicBezTo>
                  <a:cubicBezTo>
                    <a:pt x="174" y="150"/>
                    <a:pt x="174" y="150"/>
                    <a:pt x="174" y="150"/>
                  </a:cubicBezTo>
                  <a:cubicBezTo>
                    <a:pt x="150" y="173"/>
                    <a:pt x="150" y="173"/>
                    <a:pt x="150" y="173"/>
                  </a:cubicBezTo>
                  <a:cubicBezTo>
                    <a:pt x="126" y="156"/>
                    <a:pt x="126" y="156"/>
                    <a:pt x="126" y="156"/>
                  </a:cubicBezTo>
                  <a:cubicBezTo>
                    <a:pt x="123" y="158"/>
                    <a:pt x="120" y="159"/>
                    <a:pt x="116" y="160"/>
                  </a:cubicBezTo>
                  <a:lnTo>
                    <a:pt x="111" y="190"/>
                  </a:lnTo>
                  <a:close/>
                  <a:moveTo>
                    <a:pt x="85" y="182"/>
                  </a:moveTo>
                  <a:cubicBezTo>
                    <a:pt x="104" y="182"/>
                    <a:pt x="104" y="182"/>
                    <a:pt x="104" y="182"/>
                  </a:cubicBezTo>
                  <a:cubicBezTo>
                    <a:pt x="109" y="154"/>
                    <a:pt x="109" y="154"/>
                    <a:pt x="109" y="154"/>
                  </a:cubicBezTo>
                  <a:cubicBezTo>
                    <a:pt x="111" y="153"/>
                    <a:pt x="111" y="153"/>
                    <a:pt x="111" y="153"/>
                  </a:cubicBezTo>
                  <a:cubicBezTo>
                    <a:pt x="116" y="152"/>
                    <a:pt x="120" y="150"/>
                    <a:pt x="125" y="148"/>
                  </a:cubicBezTo>
                  <a:cubicBezTo>
                    <a:pt x="127" y="147"/>
                    <a:pt x="127" y="147"/>
                    <a:pt x="127" y="147"/>
                  </a:cubicBezTo>
                  <a:cubicBezTo>
                    <a:pt x="150" y="163"/>
                    <a:pt x="150" y="163"/>
                    <a:pt x="150" y="163"/>
                  </a:cubicBezTo>
                  <a:cubicBezTo>
                    <a:pt x="163" y="149"/>
                    <a:pt x="163" y="149"/>
                    <a:pt x="163" y="149"/>
                  </a:cubicBezTo>
                  <a:cubicBezTo>
                    <a:pt x="147" y="127"/>
                    <a:pt x="147" y="127"/>
                    <a:pt x="147" y="127"/>
                  </a:cubicBezTo>
                  <a:cubicBezTo>
                    <a:pt x="148" y="124"/>
                    <a:pt x="148" y="124"/>
                    <a:pt x="148" y="124"/>
                  </a:cubicBezTo>
                  <a:cubicBezTo>
                    <a:pt x="150" y="120"/>
                    <a:pt x="152" y="116"/>
                    <a:pt x="153" y="111"/>
                  </a:cubicBezTo>
                  <a:cubicBezTo>
                    <a:pt x="154" y="109"/>
                    <a:pt x="154" y="109"/>
                    <a:pt x="154" y="109"/>
                  </a:cubicBezTo>
                  <a:cubicBezTo>
                    <a:pt x="182" y="104"/>
                    <a:pt x="182" y="104"/>
                    <a:pt x="182" y="104"/>
                  </a:cubicBezTo>
                  <a:cubicBezTo>
                    <a:pt x="182" y="85"/>
                    <a:pt x="182" y="85"/>
                    <a:pt x="182" y="85"/>
                  </a:cubicBezTo>
                  <a:cubicBezTo>
                    <a:pt x="154" y="80"/>
                    <a:pt x="154" y="80"/>
                    <a:pt x="154" y="80"/>
                  </a:cubicBezTo>
                  <a:cubicBezTo>
                    <a:pt x="153" y="78"/>
                    <a:pt x="153" y="78"/>
                    <a:pt x="153" y="78"/>
                  </a:cubicBezTo>
                  <a:cubicBezTo>
                    <a:pt x="152" y="73"/>
                    <a:pt x="150" y="69"/>
                    <a:pt x="148" y="65"/>
                  </a:cubicBezTo>
                  <a:cubicBezTo>
                    <a:pt x="147" y="63"/>
                    <a:pt x="147" y="63"/>
                    <a:pt x="147" y="63"/>
                  </a:cubicBezTo>
                  <a:cubicBezTo>
                    <a:pt x="163" y="40"/>
                    <a:pt x="163" y="40"/>
                    <a:pt x="163" y="40"/>
                  </a:cubicBezTo>
                  <a:cubicBezTo>
                    <a:pt x="150" y="26"/>
                    <a:pt x="150" y="26"/>
                    <a:pt x="150" y="26"/>
                  </a:cubicBezTo>
                  <a:cubicBezTo>
                    <a:pt x="127" y="43"/>
                    <a:pt x="127" y="43"/>
                    <a:pt x="127" y="43"/>
                  </a:cubicBezTo>
                  <a:cubicBezTo>
                    <a:pt x="125" y="41"/>
                    <a:pt x="125" y="41"/>
                    <a:pt x="125" y="41"/>
                  </a:cubicBezTo>
                  <a:cubicBezTo>
                    <a:pt x="120" y="39"/>
                    <a:pt x="116" y="37"/>
                    <a:pt x="111" y="36"/>
                  </a:cubicBezTo>
                  <a:cubicBezTo>
                    <a:pt x="109" y="35"/>
                    <a:pt x="109" y="35"/>
                    <a:pt x="109" y="35"/>
                  </a:cubicBezTo>
                  <a:cubicBezTo>
                    <a:pt x="104" y="8"/>
                    <a:pt x="104" y="8"/>
                    <a:pt x="104" y="8"/>
                  </a:cubicBezTo>
                  <a:cubicBezTo>
                    <a:pt x="85" y="8"/>
                    <a:pt x="85" y="8"/>
                    <a:pt x="85" y="8"/>
                  </a:cubicBezTo>
                  <a:cubicBezTo>
                    <a:pt x="81" y="35"/>
                    <a:pt x="81" y="35"/>
                    <a:pt x="81" y="35"/>
                  </a:cubicBezTo>
                  <a:cubicBezTo>
                    <a:pt x="78" y="36"/>
                    <a:pt x="78" y="36"/>
                    <a:pt x="78" y="36"/>
                  </a:cubicBezTo>
                  <a:cubicBezTo>
                    <a:pt x="74" y="37"/>
                    <a:pt x="69" y="39"/>
                    <a:pt x="65" y="41"/>
                  </a:cubicBezTo>
                  <a:cubicBezTo>
                    <a:pt x="63" y="43"/>
                    <a:pt x="63" y="43"/>
                    <a:pt x="63" y="43"/>
                  </a:cubicBezTo>
                  <a:cubicBezTo>
                    <a:pt x="40" y="26"/>
                    <a:pt x="40" y="26"/>
                    <a:pt x="40" y="26"/>
                  </a:cubicBezTo>
                  <a:cubicBezTo>
                    <a:pt x="27" y="40"/>
                    <a:pt x="27" y="40"/>
                    <a:pt x="27" y="40"/>
                  </a:cubicBezTo>
                  <a:cubicBezTo>
                    <a:pt x="43" y="63"/>
                    <a:pt x="43" y="63"/>
                    <a:pt x="43" y="63"/>
                  </a:cubicBezTo>
                  <a:cubicBezTo>
                    <a:pt x="42" y="65"/>
                    <a:pt x="42" y="65"/>
                    <a:pt x="42" y="65"/>
                  </a:cubicBezTo>
                  <a:cubicBezTo>
                    <a:pt x="39" y="69"/>
                    <a:pt x="37" y="74"/>
                    <a:pt x="36" y="78"/>
                  </a:cubicBezTo>
                  <a:cubicBezTo>
                    <a:pt x="35" y="80"/>
                    <a:pt x="35" y="80"/>
                    <a:pt x="35" y="80"/>
                  </a:cubicBezTo>
                  <a:cubicBezTo>
                    <a:pt x="8" y="85"/>
                    <a:pt x="8" y="85"/>
                    <a:pt x="8" y="85"/>
                  </a:cubicBezTo>
                  <a:cubicBezTo>
                    <a:pt x="8" y="104"/>
                    <a:pt x="8" y="104"/>
                    <a:pt x="8" y="104"/>
                  </a:cubicBezTo>
                  <a:cubicBezTo>
                    <a:pt x="35" y="109"/>
                    <a:pt x="35" y="109"/>
                    <a:pt x="35" y="109"/>
                  </a:cubicBezTo>
                  <a:cubicBezTo>
                    <a:pt x="36" y="111"/>
                    <a:pt x="36" y="111"/>
                    <a:pt x="36" y="111"/>
                  </a:cubicBezTo>
                  <a:cubicBezTo>
                    <a:pt x="37" y="116"/>
                    <a:pt x="39" y="120"/>
                    <a:pt x="42" y="124"/>
                  </a:cubicBezTo>
                  <a:cubicBezTo>
                    <a:pt x="43" y="127"/>
                    <a:pt x="43" y="127"/>
                    <a:pt x="43" y="127"/>
                  </a:cubicBezTo>
                  <a:cubicBezTo>
                    <a:pt x="27" y="149"/>
                    <a:pt x="27" y="149"/>
                    <a:pt x="27" y="149"/>
                  </a:cubicBezTo>
                  <a:cubicBezTo>
                    <a:pt x="40" y="163"/>
                    <a:pt x="40" y="163"/>
                    <a:pt x="40" y="163"/>
                  </a:cubicBezTo>
                  <a:cubicBezTo>
                    <a:pt x="63" y="147"/>
                    <a:pt x="63" y="147"/>
                    <a:pt x="63" y="147"/>
                  </a:cubicBezTo>
                  <a:cubicBezTo>
                    <a:pt x="65" y="148"/>
                    <a:pt x="65" y="148"/>
                    <a:pt x="65" y="148"/>
                  </a:cubicBezTo>
                  <a:cubicBezTo>
                    <a:pt x="69" y="150"/>
                    <a:pt x="74" y="152"/>
                    <a:pt x="78" y="153"/>
                  </a:cubicBezTo>
                  <a:cubicBezTo>
                    <a:pt x="81" y="154"/>
                    <a:pt x="81" y="154"/>
                    <a:pt x="81" y="154"/>
                  </a:cubicBezTo>
                  <a:lnTo>
                    <a:pt x="85" y="1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371" tIns="45687" rIns="91371" bIns="45687" numCol="1" anchor="t" anchorCtr="0" compatLnSpc="1"/>
            <a:lstStyle/>
            <a:p>
              <a:endParaRPr lang="zh-CN" altLang="en-US" sz="1400">
                <a:solidFill>
                  <a:schemeClr val="bg1"/>
                </a:solidFill>
              </a:endParaRPr>
            </a:p>
          </p:txBody>
        </p:sp>
        <p:sp>
          <p:nvSpPr>
            <p:cNvPr id="10" name="Freeform 63"/>
            <p:cNvSpPr>
              <a:spLocks noEditPoints="1"/>
            </p:cNvSpPr>
            <p:nvPr/>
          </p:nvSpPr>
          <p:spPr bwMode="auto">
            <a:xfrm>
              <a:off x="4670426" y="1549401"/>
              <a:ext cx="131763" cy="131763"/>
            </a:xfrm>
            <a:custGeom>
              <a:avLst/>
              <a:gdLst>
                <a:gd name="T0" fmla="*/ 28 w 56"/>
                <a:gd name="T1" fmla="*/ 56 h 56"/>
                <a:gd name="T2" fmla="*/ 0 w 56"/>
                <a:gd name="T3" fmla="*/ 28 h 56"/>
                <a:gd name="T4" fmla="*/ 28 w 56"/>
                <a:gd name="T5" fmla="*/ 0 h 56"/>
                <a:gd name="T6" fmla="*/ 56 w 56"/>
                <a:gd name="T7" fmla="*/ 28 h 56"/>
                <a:gd name="T8" fmla="*/ 28 w 56"/>
                <a:gd name="T9" fmla="*/ 56 h 56"/>
                <a:gd name="T10" fmla="*/ 28 w 56"/>
                <a:gd name="T11" fmla="*/ 4 h 56"/>
                <a:gd name="T12" fmla="*/ 4 w 56"/>
                <a:gd name="T13" fmla="*/ 28 h 56"/>
                <a:gd name="T14" fmla="*/ 28 w 56"/>
                <a:gd name="T15" fmla="*/ 52 h 56"/>
                <a:gd name="T16" fmla="*/ 52 w 56"/>
                <a:gd name="T17" fmla="*/ 28 h 56"/>
                <a:gd name="T18" fmla="*/ 28 w 56"/>
                <a:gd name="T19" fmla="*/ 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56"/>
                  </a:moveTo>
                  <a:cubicBezTo>
                    <a:pt x="12" y="56"/>
                    <a:pt x="0" y="43"/>
                    <a:pt x="0" y="28"/>
                  </a:cubicBezTo>
                  <a:cubicBezTo>
                    <a:pt x="0" y="12"/>
                    <a:pt x="12" y="0"/>
                    <a:pt x="28" y="0"/>
                  </a:cubicBezTo>
                  <a:cubicBezTo>
                    <a:pt x="43" y="0"/>
                    <a:pt x="56" y="12"/>
                    <a:pt x="56" y="28"/>
                  </a:cubicBezTo>
                  <a:cubicBezTo>
                    <a:pt x="56" y="43"/>
                    <a:pt x="43" y="56"/>
                    <a:pt x="28" y="56"/>
                  </a:cubicBezTo>
                  <a:close/>
                  <a:moveTo>
                    <a:pt x="28" y="4"/>
                  </a:moveTo>
                  <a:cubicBezTo>
                    <a:pt x="15" y="4"/>
                    <a:pt x="4" y="14"/>
                    <a:pt x="4" y="28"/>
                  </a:cubicBezTo>
                  <a:cubicBezTo>
                    <a:pt x="4" y="41"/>
                    <a:pt x="15" y="52"/>
                    <a:pt x="28" y="52"/>
                  </a:cubicBezTo>
                  <a:cubicBezTo>
                    <a:pt x="41" y="52"/>
                    <a:pt x="52" y="41"/>
                    <a:pt x="52" y="28"/>
                  </a:cubicBezTo>
                  <a:cubicBezTo>
                    <a:pt x="52" y="14"/>
                    <a:pt x="41" y="4"/>
                    <a:pt x="2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371" tIns="45687" rIns="91371" bIns="45687" numCol="1" anchor="t" anchorCtr="0" compatLnSpc="1"/>
            <a:lstStyle/>
            <a:p>
              <a:endParaRPr lang="zh-CN" altLang="en-US" sz="1400">
                <a:solidFill>
                  <a:schemeClr val="bg1"/>
                </a:solidFill>
              </a:endParaRPr>
            </a:p>
          </p:txBody>
        </p:sp>
      </p:grpSp>
      <p:grpSp>
        <p:nvGrpSpPr>
          <p:cNvPr id="11" name="组合 30"/>
          <p:cNvGrpSpPr/>
          <p:nvPr/>
        </p:nvGrpSpPr>
        <p:grpSpPr>
          <a:xfrm>
            <a:off x="5452714" y="4576730"/>
            <a:ext cx="227639" cy="240135"/>
            <a:chOff x="2720976" y="3214688"/>
            <a:chExt cx="404813" cy="427038"/>
          </a:xfrm>
          <a:solidFill>
            <a:srgbClr val="24B0D2"/>
          </a:solidFill>
        </p:grpSpPr>
        <p:sp>
          <p:nvSpPr>
            <p:cNvPr id="12" name="Freeform 104"/>
            <p:cNvSpPr>
              <a:spLocks noEditPoints="1"/>
            </p:cNvSpPr>
            <p:nvPr/>
          </p:nvSpPr>
          <p:spPr bwMode="auto">
            <a:xfrm>
              <a:off x="2720976" y="3214688"/>
              <a:ext cx="404813" cy="427038"/>
            </a:xfrm>
            <a:custGeom>
              <a:avLst/>
              <a:gdLst>
                <a:gd name="T0" fmla="*/ 121 w 171"/>
                <a:gd name="T1" fmla="*/ 180 h 180"/>
                <a:gd name="T2" fmla="*/ 121 w 171"/>
                <a:gd name="T3" fmla="*/ 144 h 180"/>
                <a:gd name="T4" fmla="*/ 74 w 171"/>
                <a:gd name="T5" fmla="*/ 129 h 180"/>
                <a:gd name="T6" fmla="*/ 52 w 171"/>
                <a:gd name="T7" fmla="*/ 96 h 180"/>
                <a:gd name="T8" fmla="*/ 4 w 171"/>
                <a:gd name="T9" fmla="*/ 64 h 180"/>
                <a:gd name="T10" fmla="*/ 0 w 171"/>
                <a:gd name="T11" fmla="*/ 64 h 180"/>
                <a:gd name="T12" fmla="*/ 0 w 171"/>
                <a:gd name="T13" fmla="*/ 36 h 180"/>
                <a:gd name="T14" fmla="*/ 4 w 171"/>
                <a:gd name="T15" fmla="*/ 36 h 180"/>
                <a:gd name="T16" fmla="*/ 54 w 171"/>
                <a:gd name="T17" fmla="*/ 52 h 180"/>
                <a:gd name="T18" fmla="*/ 77 w 171"/>
                <a:gd name="T19" fmla="*/ 84 h 180"/>
                <a:gd name="T20" fmla="*/ 121 w 171"/>
                <a:gd name="T21" fmla="*/ 116 h 180"/>
                <a:gd name="T22" fmla="*/ 121 w 171"/>
                <a:gd name="T23" fmla="*/ 64 h 180"/>
                <a:gd name="T24" fmla="*/ 88 w 171"/>
                <a:gd name="T25" fmla="*/ 78 h 180"/>
                <a:gd name="T26" fmla="*/ 84 w 171"/>
                <a:gd name="T27" fmla="*/ 82 h 180"/>
                <a:gd name="T28" fmla="*/ 81 w 171"/>
                <a:gd name="T29" fmla="*/ 77 h 180"/>
                <a:gd name="T30" fmla="*/ 71 w 171"/>
                <a:gd name="T31" fmla="*/ 59 h 180"/>
                <a:gd name="T32" fmla="*/ 69 w 171"/>
                <a:gd name="T33" fmla="*/ 56 h 180"/>
                <a:gd name="T34" fmla="*/ 71 w 171"/>
                <a:gd name="T35" fmla="*/ 54 h 180"/>
                <a:gd name="T36" fmla="*/ 74 w 171"/>
                <a:gd name="T37" fmla="*/ 52 h 180"/>
                <a:gd name="T38" fmla="*/ 121 w 171"/>
                <a:gd name="T39" fmla="*/ 36 h 180"/>
                <a:gd name="T40" fmla="*/ 121 w 171"/>
                <a:gd name="T41" fmla="*/ 0 h 180"/>
                <a:gd name="T42" fmla="*/ 171 w 171"/>
                <a:gd name="T43" fmla="*/ 50 h 180"/>
                <a:gd name="T44" fmla="*/ 130 w 171"/>
                <a:gd name="T45" fmla="*/ 90 h 180"/>
                <a:gd name="T46" fmla="*/ 171 w 171"/>
                <a:gd name="T47" fmla="*/ 130 h 180"/>
                <a:gd name="T48" fmla="*/ 121 w 171"/>
                <a:gd name="T49" fmla="*/ 180 h 180"/>
                <a:gd name="T50" fmla="*/ 8 w 171"/>
                <a:gd name="T51" fmla="*/ 56 h 180"/>
                <a:gd name="T52" fmla="*/ 59 w 171"/>
                <a:gd name="T53" fmla="*/ 93 h 180"/>
                <a:gd name="T54" fmla="*/ 79 w 171"/>
                <a:gd name="T55" fmla="*/ 122 h 180"/>
                <a:gd name="T56" fmla="*/ 125 w 171"/>
                <a:gd name="T57" fmla="*/ 137 h 180"/>
                <a:gd name="T58" fmla="*/ 129 w 171"/>
                <a:gd name="T59" fmla="*/ 137 h 180"/>
                <a:gd name="T60" fmla="*/ 129 w 171"/>
                <a:gd name="T61" fmla="*/ 161 h 180"/>
                <a:gd name="T62" fmla="*/ 159 w 171"/>
                <a:gd name="T63" fmla="*/ 130 h 180"/>
                <a:gd name="T64" fmla="*/ 129 w 171"/>
                <a:gd name="T65" fmla="*/ 100 h 180"/>
                <a:gd name="T66" fmla="*/ 129 w 171"/>
                <a:gd name="T67" fmla="*/ 124 h 180"/>
                <a:gd name="T68" fmla="*/ 125 w 171"/>
                <a:gd name="T69" fmla="*/ 124 h 180"/>
                <a:gd name="T70" fmla="*/ 70 w 171"/>
                <a:gd name="T71" fmla="*/ 87 h 180"/>
                <a:gd name="T72" fmla="*/ 49 w 171"/>
                <a:gd name="T73" fmla="*/ 58 h 180"/>
                <a:gd name="T74" fmla="*/ 8 w 171"/>
                <a:gd name="T75" fmla="*/ 44 h 180"/>
                <a:gd name="T76" fmla="*/ 8 w 171"/>
                <a:gd name="T77" fmla="*/ 56 h 180"/>
                <a:gd name="T78" fmla="*/ 125 w 171"/>
                <a:gd name="T79" fmla="*/ 56 h 180"/>
                <a:gd name="T80" fmla="*/ 129 w 171"/>
                <a:gd name="T81" fmla="*/ 56 h 180"/>
                <a:gd name="T82" fmla="*/ 129 w 171"/>
                <a:gd name="T83" fmla="*/ 80 h 180"/>
                <a:gd name="T84" fmla="*/ 159 w 171"/>
                <a:gd name="T85" fmla="*/ 50 h 180"/>
                <a:gd name="T86" fmla="*/ 129 w 171"/>
                <a:gd name="T87" fmla="*/ 19 h 180"/>
                <a:gd name="T88" fmla="*/ 129 w 171"/>
                <a:gd name="T89" fmla="*/ 44 h 180"/>
                <a:gd name="T90" fmla="*/ 125 w 171"/>
                <a:gd name="T91" fmla="*/ 44 h 180"/>
                <a:gd name="T92" fmla="*/ 79 w 171"/>
                <a:gd name="T93" fmla="*/ 58 h 180"/>
                <a:gd name="T94" fmla="*/ 86 w 171"/>
                <a:gd name="T95" fmla="*/ 68 h 180"/>
                <a:gd name="T96" fmla="*/ 125 w 171"/>
                <a:gd name="T97" fmla="*/ 5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1" h="180">
                  <a:moveTo>
                    <a:pt x="121" y="180"/>
                  </a:moveTo>
                  <a:cubicBezTo>
                    <a:pt x="121" y="144"/>
                    <a:pt x="121" y="144"/>
                    <a:pt x="121" y="144"/>
                  </a:cubicBezTo>
                  <a:cubicBezTo>
                    <a:pt x="101" y="144"/>
                    <a:pt x="86" y="139"/>
                    <a:pt x="74" y="129"/>
                  </a:cubicBezTo>
                  <a:cubicBezTo>
                    <a:pt x="63" y="119"/>
                    <a:pt x="57" y="108"/>
                    <a:pt x="52" y="96"/>
                  </a:cubicBezTo>
                  <a:cubicBezTo>
                    <a:pt x="42" y="78"/>
                    <a:pt x="35" y="64"/>
                    <a:pt x="4" y="64"/>
                  </a:cubicBezTo>
                  <a:cubicBezTo>
                    <a:pt x="0" y="64"/>
                    <a:pt x="0" y="64"/>
                    <a:pt x="0" y="64"/>
                  </a:cubicBezTo>
                  <a:cubicBezTo>
                    <a:pt x="0" y="36"/>
                    <a:pt x="0" y="36"/>
                    <a:pt x="0" y="36"/>
                  </a:cubicBezTo>
                  <a:cubicBezTo>
                    <a:pt x="4" y="36"/>
                    <a:pt x="4" y="36"/>
                    <a:pt x="4" y="36"/>
                  </a:cubicBezTo>
                  <a:cubicBezTo>
                    <a:pt x="25" y="36"/>
                    <a:pt x="42" y="41"/>
                    <a:pt x="54" y="52"/>
                  </a:cubicBezTo>
                  <a:cubicBezTo>
                    <a:pt x="65" y="61"/>
                    <a:pt x="71" y="73"/>
                    <a:pt x="77" y="84"/>
                  </a:cubicBezTo>
                  <a:cubicBezTo>
                    <a:pt x="86" y="102"/>
                    <a:pt x="92" y="115"/>
                    <a:pt x="121" y="116"/>
                  </a:cubicBezTo>
                  <a:cubicBezTo>
                    <a:pt x="121" y="64"/>
                    <a:pt x="121" y="64"/>
                    <a:pt x="121" y="64"/>
                  </a:cubicBezTo>
                  <a:cubicBezTo>
                    <a:pt x="101" y="65"/>
                    <a:pt x="93" y="71"/>
                    <a:pt x="88" y="78"/>
                  </a:cubicBezTo>
                  <a:cubicBezTo>
                    <a:pt x="84" y="82"/>
                    <a:pt x="84" y="82"/>
                    <a:pt x="84" y="82"/>
                  </a:cubicBezTo>
                  <a:cubicBezTo>
                    <a:pt x="81" y="77"/>
                    <a:pt x="81" y="77"/>
                    <a:pt x="81" y="77"/>
                  </a:cubicBezTo>
                  <a:cubicBezTo>
                    <a:pt x="78" y="71"/>
                    <a:pt x="75" y="65"/>
                    <a:pt x="71" y="59"/>
                  </a:cubicBezTo>
                  <a:cubicBezTo>
                    <a:pt x="69" y="56"/>
                    <a:pt x="69" y="56"/>
                    <a:pt x="69" y="56"/>
                  </a:cubicBezTo>
                  <a:cubicBezTo>
                    <a:pt x="71" y="54"/>
                    <a:pt x="71" y="54"/>
                    <a:pt x="71" y="54"/>
                  </a:cubicBezTo>
                  <a:cubicBezTo>
                    <a:pt x="72" y="53"/>
                    <a:pt x="73" y="52"/>
                    <a:pt x="74" y="52"/>
                  </a:cubicBezTo>
                  <a:cubicBezTo>
                    <a:pt x="86" y="42"/>
                    <a:pt x="101" y="36"/>
                    <a:pt x="121" y="36"/>
                  </a:cubicBezTo>
                  <a:cubicBezTo>
                    <a:pt x="121" y="0"/>
                    <a:pt x="121" y="0"/>
                    <a:pt x="121" y="0"/>
                  </a:cubicBezTo>
                  <a:cubicBezTo>
                    <a:pt x="171" y="50"/>
                    <a:pt x="171" y="50"/>
                    <a:pt x="171" y="50"/>
                  </a:cubicBezTo>
                  <a:cubicBezTo>
                    <a:pt x="130" y="90"/>
                    <a:pt x="130" y="90"/>
                    <a:pt x="130" y="90"/>
                  </a:cubicBezTo>
                  <a:cubicBezTo>
                    <a:pt x="171" y="130"/>
                    <a:pt x="171" y="130"/>
                    <a:pt x="171" y="130"/>
                  </a:cubicBezTo>
                  <a:lnTo>
                    <a:pt x="121" y="180"/>
                  </a:lnTo>
                  <a:close/>
                  <a:moveTo>
                    <a:pt x="8" y="56"/>
                  </a:moveTo>
                  <a:cubicBezTo>
                    <a:pt x="41" y="57"/>
                    <a:pt x="49" y="74"/>
                    <a:pt x="59" y="93"/>
                  </a:cubicBezTo>
                  <a:cubicBezTo>
                    <a:pt x="64" y="103"/>
                    <a:pt x="69" y="114"/>
                    <a:pt x="79" y="122"/>
                  </a:cubicBezTo>
                  <a:cubicBezTo>
                    <a:pt x="90" y="132"/>
                    <a:pt x="105" y="137"/>
                    <a:pt x="125" y="137"/>
                  </a:cubicBezTo>
                  <a:cubicBezTo>
                    <a:pt x="129" y="137"/>
                    <a:pt x="129" y="137"/>
                    <a:pt x="129" y="137"/>
                  </a:cubicBezTo>
                  <a:cubicBezTo>
                    <a:pt x="129" y="161"/>
                    <a:pt x="129" y="161"/>
                    <a:pt x="129" y="161"/>
                  </a:cubicBezTo>
                  <a:cubicBezTo>
                    <a:pt x="159" y="130"/>
                    <a:pt x="159" y="130"/>
                    <a:pt x="159" y="130"/>
                  </a:cubicBezTo>
                  <a:cubicBezTo>
                    <a:pt x="129" y="100"/>
                    <a:pt x="129" y="100"/>
                    <a:pt x="129" y="100"/>
                  </a:cubicBezTo>
                  <a:cubicBezTo>
                    <a:pt x="129" y="124"/>
                    <a:pt x="129" y="124"/>
                    <a:pt x="129" y="124"/>
                  </a:cubicBezTo>
                  <a:cubicBezTo>
                    <a:pt x="125" y="124"/>
                    <a:pt x="125" y="124"/>
                    <a:pt x="125" y="124"/>
                  </a:cubicBezTo>
                  <a:cubicBezTo>
                    <a:pt x="88" y="124"/>
                    <a:pt x="80" y="107"/>
                    <a:pt x="70" y="87"/>
                  </a:cubicBezTo>
                  <a:cubicBezTo>
                    <a:pt x="64" y="77"/>
                    <a:pt x="59" y="66"/>
                    <a:pt x="49" y="58"/>
                  </a:cubicBezTo>
                  <a:cubicBezTo>
                    <a:pt x="39" y="49"/>
                    <a:pt x="25" y="44"/>
                    <a:pt x="8" y="44"/>
                  </a:cubicBezTo>
                  <a:lnTo>
                    <a:pt x="8" y="56"/>
                  </a:lnTo>
                  <a:close/>
                  <a:moveTo>
                    <a:pt x="125" y="56"/>
                  </a:moveTo>
                  <a:cubicBezTo>
                    <a:pt x="129" y="56"/>
                    <a:pt x="129" y="56"/>
                    <a:pt x="129" y="56"/>
                  </a:cubicBezTo>
                  <a:cubicBezTo>
                    <a:pt x="129" y="80"/>
                    <a:pt x="129" y="80"/>
                    <a:pt x="129" y="80"/>
                  </a:cubicBezTo>
                  <a:cubicBezTo>
                    <a:pt x="159" y="50"/>
                    <a:pt x="159" y="50"/>
                    <a:pt x="159" y="50"/>
                  </a:cubicBezTo>
                  <a:cubicBezTo>
                    <a:pt x="129" y="19"/>
                    <a:pt x="129" y="19"/>
                    <a:pt x="129" y="19"/>
                  </a:cubicBezTo>
                  <a:cubicBezTo>
                    <a:pt x="129" y="44"/>
                    <a:pt x="129" y="44"/>
                    <a:pt x="129" y="44"/>
                  </a:cubicBezTo>
                  <a:cubicBezTo>
                    <a:pt x="125" y="44"/>
                    <a:pt x="125" y="44"/>
                    <a:pt x="125" y="44"/>
                  </a:cubicBezTo>
                  <a:cubicBezTo>
                    <a:pt x="105" y="44"/>
                    <a:pt x="90" y="48"/>
                    <a:pt x="79" y="58"/>
                  </a:cubicBezTo>
                  <a:cubicBezTo>
                    <a:pt x="82" y="61"/>
                    <a:pt x="84" y="65"/>
                    <a:pt x="86" y="68"/>
                  </a:cubicBezTo>
                  <a:cubicBezTo>
                    <a:pt x="95" y="60"/>
                    <a:pt x="107" y="56"/>
                    <a:pt x="125" y="56"/>
                  </a:cubicBezTo>
                  <a:close/>
                </a:path>
              </a:pathLst>
            </a:custGeom>
            <a:grpFill/>
            <a:ln w="9525">
              <a:solidFill>
                <a:schemeClr val="accent2"/>
              </a:solidFill>
              <a:round/>
            </a:ln>
          </p:spPr>
          <p:txBody>
            <a:bodyPr vert="horz" wrap="square" lIns="91371" tIns="45687" rIns="91371" bIns="45687" numCol="1" anchor="t" anchorCtr="0" compatLnSpc="1"/>
            <a:lstStyle/>
            <a:p>
              <a:endParaRPr lang="zh-CN" altLang="en-US" sz="1400">
                <a:solidFill>
                  <a:schemeClr val="bg1"/>
                </a:solidFill>
              </a:endParaRPr>
            </a:p>
          </p:txBody>
        </p:sp>
        <p:sp>
          <p:nvSpPr>
            <p:cNvPr id="13" name="Freeform 105"/>
            <p:cNvSpPr>
              <a:spLocks noEditPoints="1"/>
            </p:cNvSpPr>
            <p:nvPr/>
          </p:nvSpPr>
          <p:spPr bwMode="auto">
            <a:xfrm>
              <a:off x="2725738" y="3455988"/>
              <a:ext cx="130175" cy="98425"/>
            </a:xfrm>
            <a:custGeom>
              <a:avLst/>
              <a:gdLst>
                <a:gd name="T0" fmla="*/ 2 w 55"/>
                <a:gd name="T1" fmla="*/ 41 h 41"/>
                <a:gd name="T2" fmla="*/ 0 w 55"/>
                <a:gd name="T3" fmla="*/ 41 h 41"/>
                <a:gd name="T4" fmla="*/ 0 w 55"/>
                <a:gd name="T5" fmla="*/ 16 h 41"/>
                <a:gd name="T6" fmla="*/ 2 w 55"/>
                <a:gd name="T7" fmla="*/ 16 h 41"/>
                <a:gd name="T8" fmla="*/ 40 w 55"/>
                <a:gd name="T9" fmla="*/ 2 h 41"/>
                <a:gd name="T10" fmla="*/ 42 w 55"/>
                <a:gd name="T11" fmla="*/ 0 h 41"/>
                <a:gd name="T12" fmla="*/ 43 w 55"/>
                <a:gd name="T13" fmla="*/ 2 h 41"/>
                <a:gd name="T14" fmla="*/ 54 w 55"/>
                <a:gd name="T15" fmla="*/ 20 h 41"/>
                <a:gd name="T16" fmla="*/ 55 w 55"/>
                <a:gd name="T17" fmla="*/ 22 h 41"/>
                <a:gd name="T18" fmla="*/ 54 w 55"/>
                <a:gd name="T19" fmla="*/ 23 h 41"/>
                <a:gd name="T20" fmla="*/ 51 w 55"/>
                <a:gd name="T21" fmla="*/ 25 h 41"/>
                <a:gd name="T22" fmla="*/ 2 w 55"/>
                <a:gd name="T23" fmla="*/ 41 h 41"/>
                <a:gd name="T24" fmla="*/ 4 w 55"/>
                <a:gd name="T25" fmla="*/ 20 h 41"/>
                <a:gd name="T26" fmla="*/ 4 w 55"/>
                <a:gd name="T27" fmla="*/ 37 h 41"/>
                <a:gd name="T28" fmla="*/ 49 w 55"/>
                <a:gd name="T29" fmla="*/ 22 h 41"/>
                <a:gd name="T30" fmla="*/ 50 w 55"/>
                <a:gd name="T31" fmla="*/ 21 h 41"/>
                <a:gd name="T32" fmla="*/ 41 w 55"/>
                <a:gd name="T33" fmla="*/ 7 h 41"/>
                <a:gd name="T34" fmla="*/ 4 w 55"/>
                <a:gd name="T35"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41">
                  <a:moveTo>
                    <a:pt x="2" y="41"/>
                  </a:moveTo>
                  <a:cubicBezTo>
                    <a:pt x="0" y="41"/>
                    <a:pt x="0" y="41"/>
                    <a:pt x="0" y="41"/>
                  </a:cubicBezTo>
                  <a:cubicBezTo>
                    <a:pt x="0" y="16"/>
                    <a:pt x="0" y="16"/>
                    <a:pt x="0" y="16"/>
                  </a:cubicBezTo>
                  <a:cubicBezTo>
                    <a:pt x="2" y="16"/>
                    <a:pt x="2" y="16"/>
                    <a:pt x="2" y="16"/>
                  </a:cubicBezTo>
                  <a:cubicBezTo>
                    <a:pt x="20" y="16"/>
                    <a:pt x="32" y="12"/>
                    <a:pt x="40" y="2"/>
                  </a:cubicBezTo>
                  <a:cubicBezTo>
                    <a:pt x="42" y="0"/>
                    <a:pt x="42" y="0"/>
                    <a:pt x="42" y="0"/>
                  </a:cubicBezTo>
                  <a:cubicBezTo>
                    <a:pt x="43" y="2"/>
                    <a:pt x="43" y="2"/>
                    <a:pt x="43" y="2"/>
                  </a:cubicBezTo>
                  <a:cubicBezTo>
                    <a:pt x="46" y="8"/>
                    <a:pt x="50" y="14"/>
                    <a:pt x="54" y="20"/>
                  </a:cubicBezTo>
                  <a:cubicBezTo>
                    <a:pt x="55" y="22"/>
                    <a:pt x="55" y="22"/>
                    <a:pt x="55" y="22"/>
                  </a:cubicBezTo>
                  <a:cubicBezTo>
                    <a:pt x="54" y="23"/>
                    <a:pt x="54" y="23"/>
                    <a:pt x="54" y="23"/>
                  </a:cubicBezTo>
                  <a:cubicBezTo>
                    <a:pt x="53" y="24"/>
                    <a:pt x="52" y="24"/>
                    <a:pt x="51" y="25"/>
                  </a:cubicBezTo>
                  <a:cubicBezTo>
                    <a:pt x="39" y="35"/>
                    <a:pt x="23" y="41"/>
                    <a:pt x="2" y="41"/>
                  </a:cubicBezTo>
                  <a:close/>
                  <a:moveTo>
                    <a:pt x="4" y="20"/>
                  </a:moveTo>
                  <a:cubicBezTo>
                    <a:pt x="4" y="37"/>
                    <a:pt x="4" y="37"/>
                    <a:pt x="4" y="37"/>
                  </a:cubicBezTo>
                  <a:cubicBezTo>
                    <a:pt x="23" y="36"/>
                    <a:pt x="37" y="31"/>
                    <a:pt x="49" y="22"/>
                  </a:cubicBezTo>
                  <a:cubicBezTo>
                    <a:pt x="49" y="22"/>
                    <a:pt x="49" y="21"/>
                    <a:pt x="50" y="21"/>
                  </a:cubicBezTo>
                  <a:cubicBezTo>
                    <a:pt x="46" y="16"/>
                    <a:pt x="44" y="11"/>
                    <a:pt x="41" y="7"/>
                  </a:cubicBezTo>
                  <a:cubicBezTo>
                    <a:pt x="32" y="16"/>
                    <a:pt x="21" y="20"/>
                    <a:pt x="4" y="20"/>
                  </a:cubicBezTo>
                  <a:close/>
                </a:path>
              </a:pathLst>
            </a:custGeom>
            <a:grpFill/>
            <a:ln w="9525">
              <a:solidFill>
                <a:schemeClr val="accent2"/>
              </a:solidFill>
              <a:round/>
            </a:ln>
          </p:spPr>
          <p:txBody>
            <a:bodyPr vert="horz" wrap="square" lIns="91371" tIns="45687" rIns="91371" bIns="45687" numCol="1" anchor="t" anchorCtr="0" compatLnSpc="1"/>
            <a:lstStyle/>
            <a:p>
              <a:endParaRPr lang="zh-CN" altLang="en-US" sz="1400">
                <a:solidFill>
                  <a:schemeClr val="bg1"/>
                </a:solidFill>
              </a:endParaRPr>
            </a:p>
          </p:txBody>
        </p:sp>
      </p:grpSp>
      <p:grpSp>
        <p:nvGrpSpPr>
          <p:cNvPr id="14" name="组合 33"/>
          <p:cNvGrpSpPr/>
          <p:nvPr/>
        </p:nvGrpSpPr>
        <p:grpSpPr>
          <a:xfrm>
            <a:off x="6620485" y="2050138"/>
            <a:ext cx="210140" cy="229781"/>
            <a:chOff x="6383338" y="3238501"/>
            <a:chExt cx="339725" cy="371475"/>
          </a:xfrm>
          <a:solidFill>
            <a:srgbClr val="24B0D2"/>
          </a:solidFill>
        </p:grpSpPr>
        <p:sp>
          <p:nvSpPr>
            <p:cNvPr id="15" name="Freeform 125"/>
            <p:cNvSpPr>
              <a:spLocks noEditPoints="1"/>
            </p:cNvSpPr>
            <p:nvPr/>
          </p:nvSpPr>
          <p:spPr bwMode="auto">
            <a:xfrm>
              <a:off x="6383338" y="3541713"/>
              <a:ext cx="339725" cy="68263"/>
            </a:xfrm>
            <a:custGeom>
              <a:avLst/>
              <a:gdLst>
                <a:gd name="T0" fmla="*/ 128 w 143"/>
                <a:gd name="T1" fmla="*/ 29 h 29"/>
                <a:gd name="T2" fmla="*/ 14 w 143"/>
                <a:gd name="T3" fmla="*/ 29 h 29"/>
                <a:gd name="T4" fmla="*/ 0 w 143"/>
                <a:gd name="T5" fmla="*/ 15 h 29"/>
                <a:gd name="T6" fmla="*/ 14 w 143"/>
                <a:gd name="T7" fmla="*/ 0 h 29"/>
                <a:gd name="T8" fmla="*/ 54 w 143"/>
                <a:gd name="T9" fmla="*/ 0 h 29"/>
                <a:gd name="T10" fmla="*/ 58 w 143"/>
                <a:gd name="T11" fmla="*/ 7 h 29"/>
                <a:gd name="T12" fmla="*/ 71 w 143"/>
                <a:gd name="T13" fmla="*/ 16 h 29"/>
                <a:gd name="T14" fmla="*/ 84 w 143"/>
                <a:gd name="T15" fmla="*/ 7 h 29"/>
                <a:gd name="T16" fmla="*/ 88 w 143"/>
                <a:gd name="T17" fmla="*/ 0 h 29"/>
                <a:gd name="T18" fmla="*/ 128 w 143"/>
                <a:gd name="T19" fmla="*/ 0 h 29"/>
                <a:gd name="T20" fmla="*/ 143 w 143"/>
                <a:gd name="T21" fmla="*/ 15 h 29"/>
                <a:gd name="T22" fmla="*/ 128 w 143"/>
                <a:gd name="T23" fmla="*/ 29 h 29"/>
                <a:gd name="T24" fmla="*/ 14 w 143"/>
                <a:gd name="T25" fmla="*/ 4 h 29"/>
                <a:gd name="T26" fmla="*/ 4 w 143"/>
                <a:gd name="T27" fmla="*/ 15 h 29"/>
                <a:gd name="T28" fmla="*/ 14 w 143"/>
                <a:gd name="T29" fmla="*/ 25 h 29"/>
                <a:gd name="T30" fmla="*/ 128 w 143"/>
                <a:gd name="T31" fmla="*/ 25 h 29"/>
                <a:gd name="T32" fmla="*/ 139 w 143"/>
                <a:gd name="T33" fmla="*/ 15 h 29"/>
                <a:gd name="T34" fmla="*/ 128 w 143"/>
                <a:gd name="T35" fmla="*/ 4 h 29"/>
                <a:gd name="T36" fmla="*/ 91 w 143"/>
                <a:gd name="T37" fmla="*/ 4 h 29"/>
                <a:gd name="T38" fmla="*/ 88 w 143"/>
                <a:gd name="T39" fmla="*/ 9 h 29"/>
                <a:gd name="T40" fmla="*/ 71 w 143"/>
                <a:gd name="T41" fmla="*/ 20 h 29"/>
                <a:gd name="T42" fmla="*/ 55 w 143"/>
                <a:gd name="T43" fmla="*/ 9 h 29"/>
                <a:gd name="T44" fmla="*/ 52 w 143"/>
                <a:gd name="T45" fmla="*/ 4 h 29"/>
                <a:gd name="T46" fmla="*/ 14 w 143"/>
                <a:gd name="T47"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3" h="29">
                  <a:moveTo>
                    <a:pt x="128" y="29"/>
                  </a:moveTo>
                  <a:cubicBezTo>
                    <a:pt x="14" y="29"/>
                    <a:pt x="14" y="29"/>
                    <a:pt x="14" y="29"/>
                  </a:cubicBezTo>
                  <a:cubicBezTo>
                    <a:pt x="6" y="29"/>
                    <a:pt x="0" y="23"/>
                    <a:pt x="0" y="15"/>
                  </a:cubicBezTo>
                  <a:cubicBezTo>
                    <a:pt x="0" y="6"/>
                    <a:pt x="6" y="0"/>
                    <a:pt x="14" y="0"/>
                  </a:cubicBezTo>
                  <a:cubicBezTo>
                    <a:pt x="54" y="0"/>
                    <a:pt x="54" y="0"/>
                    <a:pt x="54" y="0"/>
                  </a:cubicBezTo>
                  <a:cubicBezTo>
                    <a:pt x="58" y="7"/>
                    <a:pt x="58" y="7"/>
                    <a:pt x="58" y="7"/>
                  </a:cubicBezTo>
                  <a:cubicBezTo>
                    <a:pt x="61" y="13"/>
                    <a:pt x="66" y="16"/>
                    <a:pt x="71" y="16"/>
                  </a:cubicBezTo>
                  <a:cubicBezTo>
                    <a:pt x="76" y="16"/>
                    <a:pt x="81" y="13"/>
                    <a:pt x="84" y="7"/>
                  </a:cubicBezTo>
                  <a:cubicBezTo>
                    <a:pt x="88" y="0"/>
                    <a:pt x="88" y="0"/>
                    <a:pt x="88" y="0"/>
                  </a:cubicBezTo>
                  <a:cubicBezTo>
                    <a:pt x="128" y="0"/>
                    <a:pt x="128" y="0"/>
                    <a:pt x="128" y="0"/>
                  </a:cubicBezTo>
                  <a:cubicBezTo>
                    <a:pt x="136" y="0"/>
                    <a:pt x="143" y="6"/>
                    <a:pt x="143" y="15"/>
                  </a:cubicBezTo>
                  <a:cubicBezTo>
                    <a:pt x="143" y="23"/>
                    <a:pt x="136" y="29"/>
                    <a:pt x="128" y="29"/>
                  </a:cubicBezTo>
                  <a:close/>
                  <a:moveTo>
                    <a:pt x="14" y="4"/>
                  </a:moveTo>
                  <a:cubicBezTo>
                    <a:pt x="8" y="4"/>
                    <a:pt x="4" y="9"/>
                    <a:pt x="4" y="15"/>
                  </a:cubicBezTo>
                  <a:cubicBezTo>
                    <a:pt x="4" y="20"/>
                    <a:pt x="8" y="25"/>
                    <a:pt x="14" y="25"/>
                  </a:cubicBezTo>
                  <a:cubicBezTo>
                    <a:pt x="128" y="25"/>
                    <a:pt x="128" y="25"/>
                    <a:pt x="128" y="25"/>
                  </a:cubicBezTo>
                  <a:cubicBezTo>
                    <a:pt x="134" y="25"/>
                    <a:pt x="139" y="20"/>
                    <a:pt x="139" y="15"/>
                  </a:cubicBezTo>
                  <a:cubicBezTo>
                    <a:pt x="139" y="9"/>
                    <a:pt x="134" y="4"/>
                    <a:pt x="128" y="4"/>
                  </a:cubicBezTo>
                  <a:cubicBezTo>
                    <a:pt x="91" y="4"/>
                    <a:pt x="91" y="4"/>
                    <a:pt x="91" y="4"/>
                  </a:cubicBezTo>
                  <a:cubicBezTo>
                    <a:pt x="88" y="9"/>
                    <a:pt x="88" y="9"/>
                    <a:pt x="88" y="9"/>
                  </a:cubicBezTo>
                  <a:cubicBezTo>
                    <a:pt x="84" y="16"/>
                    <a:pt x="78" y="20"/>
                    <a:pt x="71" y="20"/>
                  </a:cubicBezTo>
                  <a:cubicBezTo>
                    <a:pt x="65" y="20"/>
                    <a:pt x="59" y="16"/>
                    <a:pt x="55" y="9"/>
                  </a:cubicBezTo>
                  <a:cubicBezTo>
                    <a:pt x="52" y="4"/>
                    <a:pt x="52" y="4"/>
                    <a:pt x="52" y="4"/>
                  </a:cubicBezTo>
                  <a:lnTo>
                    <a:pt x="14" y="4"/>
                  </a:lnTo>
                  <a:close/>
                </a:path>
              </a:pathLst>
            </a:custGeom>
            <a:grpFill/>
            <a:ln w="9525">
              <a:solidFill>
                <a:schemeClr val="accent1"/>
              </a:solidFill>
              <a:round/>
            </a:ln>
          </p:spPr>
          <p:txBody>
            <a:bodyPr vert="horz" wrap="square" lIns="91371" tIns="45687" rIns="91371" bIns="45687" numCol="1" anchor="t" anchorCtr="0" compatLnSpc="1"/>
            <a:lstStyle/>
            <a:p>
              <a:endParaRPr lang="zh-CN" altLang="en-US" sz="1400">
                <a:solidFill>
                  <a:schemeClr val="bg1"/>
                </a:solidFill>
              </a:endParaRPr>
            </a:p>
          </p:txBody>
        </p:sp>
        <p:sp>
          <p:nvSpPr>
            <p:cNvPr id="16" name="Freeform 126"/>
            <p:cNvSpPr>
              <a:spLocks noEditPoints="1"/>
            </p:cNvSpPr>
            <p:nvPr/>
          </p:nvSpPr>
          <p:spPr bwMode="auto">
            <a:xfrm>
              <a:off x="6438901" y="3238501"/>
              <a:ext cx="227013" cy="303213"/>
            </a:xfrm>
            <a:custGeom>
              <a:avLst/>
              <a:gdLst>
                <a:gd name="T0" fmla="*/ 48 w 96"/>
                <a:gd name="T1" fmla="*/ 128 h 128"/>
                <a:gd name="T2" fmla="*/ 38 w 96"/>
                <a:gd name="T3" fmla="*/ 122 h 128"/>
                <a:gd name="T4" fmla="*/ 3 w 96"/>
                <a:gd name="T5" fmla="*/ 60 h 128"/>
                <a:gd name="T6" fmla="*/ 2 w 96"/>
                <a:gd name="T7" fmla="*/ 48 h 128"/>
                <a:gd name="T8" fmla="*/ 13 w 96"/>
                <a:gd name="T9" fmla="*/ 43 h 128"/>
                <a:gd name="T10" fmla="*/ 23 w 96"/>
                <a:gd name="T11" fmla="*/ 43 h 128"/>
                <a:gd name="T12" fmla="*/ 23 w 96"/>
                <a:gd name="T13" fmla="*/ 18 h 128"/>
                <a:gd name="T14" fmla="*/ 41 w 96"/>
                <a:gd name="T15" fmla="*/ 0 h 128"/>
                <a:gd name="T16" fmla="*/ 55 w 96"/>
                <a:gd name="T17" fmla="*/ 0 h 128"/>
                <a:gd name="T18" fmla="*/ 74 w 96"/>
                <a:gd name="T19" fmla="*/ 18 h 128"/>
                <a:gd name="T20" fmla="*/ 74 w 96"/>
                <a:gd name="T21" fmla="*/ 43 h 128"/>
                <a:gd name="T22" fmla="*/ 84 w 96"/>
                <a:gd name="T23" fmla="*/ 43 h 128"/>
                <a:gd name="T24" fmla="*/ 94 w 96"/>
                <a:gd name="T25" fmla="*/ 48 h 128"/>
                <a:gd name="T26" fmla="*/ 93 w 96"/>
                <a:gd name="T27" fmla="*/ 60 h 128"/>
                <a:gd name="T28" fmla="*/ 58 w 96"/>
                <a:gd name="T29" fmla="*/ 122 h 128"/>
                <a:gd name="T30" fmla="*/ 48 w 96"/>
                <a:gd name="T31" fmla="*/ 128 h 128"/>
                <a:gd name="T32" fmla="*/ 13 w 96"/>
                <a:gd name="T33" fmla="*/ 51 h 128"/>
                <a:gd name="T34" fmla="*/ 9 w 96"/>
                <a:gd name="T35" fmla="*/ 52 h 128"/>
                <a:gd name="T36" fmla="*/ 10 w 96"/>
                <a:gd name="T37" fmla="*/ 56 h 128"/>
                <a:gd name="T38" fmla="*/ 45 w 96"/>
                <a:gd name="T39" fmla="*/ 118 h 128"/>
                <a:gd name="T40" fmla="*/ 48 w 96"/>
                <a:gd name="T41" fmla="*/ 120 h 128"/>
                <a:gd name="T42" fmla="*/ 51 w 96"/>
                <a:gd name="T43" fmla="*/ 118 h 128"/>
                <a:gd name="T44" fmla="*/ 87 w 96"/>
                <a:gd name="T45" fmla="*/ 56 h 128"/>
                <a:gd name="T46" fmla="*/ 87 w 96"/>
                <a:gd name="T47" fmla="*/ 52 h 128"/>
                <a:gd name="T48" fmla="*/ 84 w 96"/>
                <a:gd name="T49" fmla="*/ 51 h 128"/>
                <a:gd name="T50" fmla="*/ 66 w 96"/>
                <a:gd name="T51" fmla="*/ 51 h 128"/>
                <a:gd name="T52" fmla="*/ 66 w 96"/>
                <a:gd name="T53" fmla="*/ 18 h 128"/>
                <a:gd name="T54" fmla="*/ 55 w 96"/>
                <a:gd name="T55" fmla="*/ 8 h 128"/>
                <a:gd name="T56" fmla="*/ 41 w 96"/>
                <a:gd name="T57" fmla="*/ 8 h 128"/>
                <a:gd name="T58" fmla="*/ 31 w 96"/>
                <a:gd name="T59" fmla="*/ 18 h 128"/>
                <a:gd name="T60" fmla="*/ 31 w 96"/>
                <a:gd name="T61" fmla="*/ 51 h 128"/>
                <a:gd name="T62" fmla="*/ 13 w 96"/>
                <a:gd name="T63" fmla="*/ 5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 h="128">
                  <a:moveTo>
                    <a:pt x="48" y="128"/>
                  </a:moveTo>
                  <a:cubicBezTo>
                    <a:pt x="44" y="128"/>
                    <a:pt x="41" y="126"/>
                    <a:pt x="38" y="122"/>
                  </a:cubicBezTo>
                  <a:cubicBezTo>
                    <a:pt x="3" y="60"/>
                    <a:pt x="3" y="60"/>
                    <a:pt x="3" y="60"/>
                  </a:cubicBezTo>
                  <a:cubicBezTo>
                    <a:pt x="1" y="56"/>
                    <a:pt x="0" y="52"/>
                    <a:pt x="2" y="48"/>
                  </a:cubicBezTo>
                  <a:cubicBezTo>
                    <a:pt x="4" y="45"/>
                    <a:pt x="8" y="43"/>
                    <a:pt x="13" y="43"/>
                  </a:cubicBezTo>
                  <a:cubicBezTo>
                    <a:pt x="23" y="43"/>
                    <a:pt x="23" y="43"/>
                    <a:pt x="23" y="43"/>
                  </a:cubicBezTo>
                  <a:cubicBezTo>
                    <a:pt x="23" y="18"/>
                    <a:pt x="23" y="18"/>
                    <a:pt x="23" y="18"/>
                  </a:cubicBezTo>
                  <a:cubicBezTo>
                    <a:pt x="23" y="8"/>
                    <a:pt x="31" y="0"/>
                    <a:pt x="41" y="0"/>
                  </a:cubicBezTo>
                  <a:cubicBezTo>
                    <a:pt x="55" y="0"/>
                    <a:pt x="55" y="0"/>
                    <a:pt x="55" y="0"/>
                  </a:cubicBezTo>
                  <a:cubicBezTo>
                    <a:pt x="65" y="0"/>
                    <a:pt x="74" y="8"/>
                    <a:pt x="74" y="18"/>
                  </a:cubicBezTo>
                  <a:cubicBezTo>
                    <a:pt x="74" y="43"/>
                    <a:pt x="74" y="43"/>
                    <a:pt x="74" y="43"/>
                  </a:cubicBezTo>
                  <a:cubicBezTo>
                    <a:pt x="84" y="43"/>
                    <a:pt x="84" y="43"/>
                    <a:pt x="84" y="43"/>
                  </a:cubicBezTo>
                  <a:cubicBezTo>
                    <a:pt x="88" y="43"/>
                    <a:pt x="92" y="45"/>
                    <a:pt x="94" y="48"/>
                  </a:cubicBezTo>
                  <a:cubicBezTo>
                    <a:pt x="96" y="52"/>
                    <a:pt x="96" y="56"/>
                    <a:pt x="93" y="60"/>
                  </a:cubicBezTo>
                  <a:cubicBezTo>
                    <a:pt x="58" y="122"/>
                    <a:pt x="58" y="122"/>
                    <a:pt x="58" y="122"/>
                  </a:cubicBezTo>
                  <a:cubicBezTo>
                    <a:pt x="56" y="126"/>
                    <a:pt x="52" y="128"/>
                    <a:pt x="48" y="128"/>
                  </a:cubicBezTo>
                  <a:close/>
                  <a:moveTo>
                    <a:pt x="13" y="51"/>
                  </a:moveTo>
                  <a:cubicBezTo>
                    <a:pt x="11" y="51"/>
                    <a:pt x="10" y="52"/>
                    <a:pt x="9" y="52"/>
                  </a:cubicBezTo>
                  <a:cubicBezTo>
                    <a:pt x="9" y="53"/>
                    <a:pt x="9" y="55"/>
                    <a:pt x="10" y="56"/>
                  </a:cubicBezTo>
                  <a:cubicBezTo>
                    <a:pt x="45" y="118"/>
                    <a:pt x="45" y="118"/>
                    <a:pt x="45" y="118"/>
                  </a:cubicBezTo>
                  <a:cubicBezTo>
                    <a:pt x="46" y="119"/>
                    <a:pt x="47" y="120"/>
                    <a:pt x="48" y="120"/>
                  </a:cubicBezTo>
                  <a:cubicBezTo>
                    <a:pt x="49" y="120"/>
                    <a:pt x="50" y="119"/>
                    <a:pt x="51" y="118"/>
                  </a:cubicBezTo>
                  <a:cubicBezTo>
                    <a:pt x="87" y="56"/>
                    <a:pt x="87" y="56"/>
                    <a:pt x="87" y="56"/>
                  </a:cubicBezTo>
                  <a:cubicBezTo>
                    <a:pt x="87" y="55"/>
                    <a:pt x="88" y="53"/>
                    <a:pt x="87" y="52"/>
                  </a:cubicBezTo>
                  <a:cubicBezTo>
                    <a:pt x="87" y="52"/>
                    <a:pt x="85" y="51"/>
                    <a:pt x="84" y="51"/>
                  </a:cubicBezTo>
                  <a:cubicBezTo>
                    <a:pt x="66" y="51"/>
                    <a:pt x="66" y="51"/>
                    <a:pt x="66" y="51"/>
                  </a:cubicBezTo>
                  <a:cubicBezTo>
                    <a:pt x="66" y="18"/>
                    <a:pt x="66" y="18"/>
                    <a:pt x="66" y="18"/>
                  </a:cubicBezTo>
                  <a:cubicBezTo>
                    <a:pt x="66" y="12"/>
                    <a:pt x="61" y="8"/>
                    <a:pt x="55" y="8"/>
                  </a:cubicBezTo>
                  <a:cubicBezTo>
                    <a:pt x="41" y="8"/>
                    <a:pt x="41" y="8"/>
                    <a:pt x="41" y="8"/>
                  </a:cubicBezTo>
                  <a:cubicBezTo>
                    <a:pt x="36" y="8"/>
                    <a:pt x="31" y="12"/>
                    <a:pt x="31" y="18"/>
                  </a:cubicBezTo>
                  <a:cubicBezTo>
                    <a:pt x="31" y="51"/>
                    <a:pt x="31" y="51"/>
                    <a:pt x="31" y="51"/>
                  </a:cubicBezTo>
                  <a:lnTo>
                    <a:pt x="13" y="51"/>
                  </a:lnTo>
                  <a:close/>
                </a:path>
              </a:pathLst>
            </a:custGeom>
            <a:grpFill/>
            <a:ln w="9525">
              <a:solidFill>
                <a:schemeClr val="accent1"/>
              </a:solidFill>
              <a:round/>
            </a:ln>
          </p:spPr>
          <p:txBody>
            <a:bodyPr vert="horz" wrap="square" lIns="91371" tIns="45687" rIns="91371" bIns="45687" numCol="1" anchor="t" anchorCtr="0" compatLnSpc="1"/>
            <a:lstStyle/>
            <a:p>
              <a:endParaRPr lang="zh-CN" altLang="en-US" sz="1400">
                <a:solidFill>
                  <a:schemeClr val="bg1"/>
                </a:solidFill>
              </a:endParaRPr>
            </a:p>
          </p:txBody>
        </p:sp>
      </p:grpSp>
      <p:sp>
        <p:nvSpPr>
          <p:cNvPr id="17" name="MH_Entry_1"/>
          <p:cNvSpPr/>
          <p:nvPr>
            <p:custDataLst>
              <p:tags r:id="rId1"/>
            </p:custDataLst>
          </p:nvPr>
        </p:nvSpPr>
        <p:spPr>
          <a:xfrm>
            <a:off x="4618965" y="183891"/>
            <a:ext cx="4003040"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eaLnBrk="1" hangingPunct="1">
              <a:defRPr/>
            </a:pPr>
            <a:r>
              <a:rPr lang="en-US" altLang="zh-CN" sz="3600" b="1" noProof="1">
                <a:solidFill>
                  <a:srgbClr val="FFFF00"/>
                </a:solidFill>
                <a:latin typeface="Montserrat SemiBold" panose="00000700000000000000" charset="0"/>
                <a:cs typeface="Montserrat SemiBold" panose="00000700000000000000" charset="0"/>
                <a:sym typeface="Arial" panose="020B0604020202020204" pitchFamily="34" charset="0"/>
              </a:rPr>
              <a:t>LUẬT CHƠI</a:t>
            </a:r>
            <a:endParaRPr lang="zh-CN" altLang="en-US" sz="3600" b="1" noProof="1">
              <a:solidFill>
                <a:srgbClr val="FFFF00"/>
              </a:solidFill>
              <a:latin typeface="Montserrat SemiBold" panose="00000700000000000000" charset="0"/>
              <a:cs typeface="Montserrat SemiBold" panose="00000700000000000000" charset="0"/>
              <a:sym typeface="Arial" panose="020B0604020202020204" pitchFamily="34" charset="0"/>
            </a:endParaRPr>
          </a:p>
        </p:txBody>
      </p:sp>
      <p:sp>
        <p:nvSpPr>
          <p:cNvPr id="18" name="矩形 7"/>
          <p:cNvSpPr/>
          <p:nvPr/>
        </p:nvSpPr>
        <p:spPr>
          <a:xfrm>
            <a:off x="1104232" y="3625108"/>
            <a:ext cx="4286673" cy="2595647"/>
          </a:xfrm>
          <a:prstGeom prst="rect">
            <a:avLst/>
          </a:prstGeom>
          <a:solidFill>
            <a:schemeClr val="accent2"/>
          </a:solidFill>
        </p:spPr>
        <p:txBody>
          <a:bodyPr wrap="square">
            <a:spAutoFit/>
          </a:bodyPr>
          <a:lstStyle/>
          <a:p>
            <a:pPr algn="just"/>
            <a:r>
              <a:rPr lang="en-US" sz="2400">
                <a:solidFill>
                  <a:schemeClr val="bg1"/>
                </a:solidFill>
                <a:latin typeface="Times New Roman" panose="02020603050405020304" pitchFamily="18" charset="0"/>
                <a:ea typeface="Yu Mincho"/>
                <a:cs typeface="Times New Roman" panose="02020603050405020304" pitchFamily="18" charset="0"/>
              </a:rPr>
              <a:t>HS chọn hộp quả và trả lời câu hỏi tương ứng ở mỗi hộp quà. </a:t>
            </a:r>
            <a:r>
              <a:rPr lang="vi-VN" sz="2400">
                <a:solidFill>
                  <a:schemeClr val="bg1"/>
                </a:solidFill>
                <a:latin typeface="Times New Roman" panose="02020603050405020304" pitchFamily="18" charset="0"/>
                <a:ea typeface="Yu Mincho"/>
                <a:cs typeface="Times New Roman" panose="02020603050405020304" pitchFamily="18" charset="0"/>
              </a:rPr>
              <a:t>Trả lời đúng </a:t>
            </a:r>
            <a:r>
              <a:rPr lang="en-US" sz="2400">
                <a:solidFill>
                  <a:schemeClr val="bg1"/>
                </a:solidFill>
                <a:latin typeface="Times New Roman" panose="02020603050405020304" pitchFamily="18" charset="0"/>
                <a:ea typeface="Yu Mincho"/>
                <a:cs typeface="Times New Roman" panose="02020603050405020304" pitchFamily="18" charset="0"/>
              </a:rPr>
              <a:t>nhận được phần thưởng bí mật trong hộp quà.</a:t>
            </a:r>
            <a:r>
              <a:rPr lang="en-US"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a:solidFill>
                  <a:schemeClr val="bg1"/>
                </a:solidFill>
                <a:latin typeface="Times New Roman" panose="02020603050405020304" pitchFamily="18" charset="0"/>
                <a:ea typeface="Yu Mincho"/>
                <a:cs typeface="Times New Roman" panose="02020603050405020304" pitchFamily="18" charset="0"/>
              </a:rPr>
              <a:t>Trả lời sai nhường quyền trả lời cho bạn khác.</a:t>
            </a:r>
            <a:endParaRPr lang="en-US" sz="2400">
              <a:solidFill>
                <a:schemeClr val="bg1"/>
              </a:solidFill>
              <a:latin typeface="Times New Roman" panose="02020603050405020304" pitchFamily="18" charset="0"/>
              <a:cs typeface="Times New Roman" panose="02020603050405020304" pitchFamily="18" charset="0"/>
            </a:endParaRPr>
          </a:p>
          <a:p>
            <a:pPr algn="l"/>
            <a:endParaRPr lang="zh-CN" altLang="en-US" sz="1867" b="1" dirty="0">
              <a:solidFill>
                <a:schemeClr val="bg1"/>
              </a:solidFill>
              <a:latin typeface="Montserrat SemiBold" panose="00000700000000000000" charset="0"/>
              <a:ea typeface="字魂70号-灵悦黑体" panose="00000500000000000000" pitchFamily="2" charset="-122"/>
              <a:cs typeface="Montserrat SemiBold" panose="00000700000000000000" charset="0"/>
              <a:sym typeface="+mn-lt"/>
            </a:endParaRPr>
          </a:p>
        </p:txBody>
      </p:sp>
      <p:sp>
        <p:nvSpPr>
          <p:cNvPr id="19" name="矩形 8"/>
          <p:cNvSpPr/>
          <p:nvPr/>
        </p:nvSpPr>
        <p:spPr>
          <a:xfrm>
            <a:off x="6960872" y="1954107"/>
            <a:ext cx="4286673" cy="954107"/>
          </a:xfrm>
          <a:prstGeom prst="rect">
            <a:avLst/>
          </a:prstGeom>
          <a:solidFill>
            <a:schemeClr val="accent1"/>
          </a:solidFill>
        </p:spPr>
        <p:txBody>
          <a:bodyPr wrap="square">
            <a:spAutoFit/>
          </a:bodyPr>
          <a:lstStyle/>
          <a:p>
            <a:pPr algn="l"/>
            <a:r>
              <a:rPr lang="en-US" altLang="zh-CN" sz="2800">
                <a:solidFill>
                  <a:schemeClr val="bg1"/>
                </a:solidFill>
                <a:latin typeface="Times New Roman" panose="02020603050405020304" pitchFamily="18" charset="0"/>
                <a:cs typeface="Times New Roman" panose="02020603050405020304" pitchFamily="18" charset="0"/>
                <a:sym typeface="+mn-lt"/>
              </a:rPr>
              <a:t>Có 5 câu hỏi tương ứng với 5 hộp quà</a:t>
            </a:r>
            <a:endParaRPr lang="zh-CN" altLang="en-US" sz="2800" b="1" dirty="0">
              <a:solidFill>
                <a:schemeClr val="bg1"/>
              </a:solidFill>
              <a:latin typeface="Times New Roman" panose="02020603050405020304" pitchFamily="18" charset="0"/>
              <a:ea typeface="字魂70号-灵悦黑体" panose="00000500000000000000" pitchFamily="2" charset="-122"/>
              <a:cs typeface="Times New Roman" panose="02020603050405020304" pitchFamily="18" charset="0"/>
              <a:sym typeface="+mn-lt"/>
            </a:endParaRPr>
          </a:p>
        </p:txBody>
      </p:sp>
    </p:spTree>
    <p:extLst>
      <p:ext uri="{BB962C8B-B14F-4D97-AF65-F5344CB8AC3E}">
        <p14:creationId xmlns:p14="http://schemas.microsoft.com/office/powerpoint/2010/main" val="1979555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45"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ppt_w</p:attrName>
                                        </p:attrNameLst>
                                      </p:cBhvr>
                                      <p:tavLst>
                                        <p:tav tm="0" fmla="#ppt_w*sin(2.5*pi*$)">
                                          <p:val>
                                            <p:fltVal val="0"/>
                                          </p:val>
                                        </p:tav>
                                        <p:tav tm="100000">
                                          <p:val>
                                            <p:fltVal val="1"/>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childTnLst>
                                </p:cTn>
                              </p:par>
                            </p:childTnLst>
                          </p:cTn>
                        </p:par>
                        <p:par>
                          <p:cTn id="14" fill="hold">
                            <p:stCondLst>
                              <p:cond delay="2500"/>
                            </p:stCondLst>
                            <p:childTnLst>
                              <p:par>
                                <p:cTn id="15" presetID="22" presetClass="entr" presetSubtype="4"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par>
                          <p:cTn id="21" fill="hold">
                            <p:stCondLst>
                              <p:cond delay="3000"/>
                            </p:stCondLst>
                            <p:childTnLst>
                              <p:par>
                                <p:cTn id="22" presetID="53" presetClass="entr" presetSubtype="16"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par>
                                <p:cTn id="27" presetID="53" presetClass="entr" presetSubtype="16"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par>
                          <p:cTn id="36" fill="hold">
                            <p:stCondLst>
                              <p:cond delay="4000"/>
                            </p:stCondLst>
                            <p:childTnLst>
                              <p:par>
                                <p:cTn id="37" presetID="23" presetClass="entr" presetSubtype="16"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childTnLst>
                                </p:cTn>
                              </p:par>
                              <p:par>
                                <p:cTn id="41" presetID="23" presetClass="entr" presetSubtype="16"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heme/theme1.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6AB4DA25-B177-43A5-B2A3-1BBD44D2F621}" vid="{4DFB1C29-0FAF-400C-B4E2-3DE63BCB37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368</TotalTime>
  <Words>2168</Words>
  <Application>Microsoft Office PowerPoint</Application>
  <PresentationFormat>Widescreen</PresentationFormat>
  <Paragraphs>268</Paragraphs>
  <Slides>36</Slides>
  <Notes>10</Notes>
  <HiddenSlides>0</HiddenSlides>
  <MMClips>11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7" baseType="lpstr">
      <vt:lpstr>Times New Roman</vt:lpstr>
      <vt:lpstr>Montserrat SemiBold</vt:lpstr>
      <vt:lpstr>Calibri</vt:lpstr>
      <vt:lpstr>Arial</vt:lpstr>
      <vt:lpstr>Wingdings</vt:lpstr>
      <vt:lpstr>Calibri Light</vt:lpstr>
      <vt:lpstr>Agency FB</vt:lpstr>
      <vt:lpstr>Tahoma</vt:lpstr>
      <vt:lpstr>Cambria Math</vt:lpstr>
      <vt:lpstr>Theme1</vt:lpstr>
      <vt:lpstr>Equation</vt:lpstr>
      <vt:lpstr>PowerPoint Presentation</vt:lpstr>
      <vt:lpstr>A. THIẾT BỊ DẠY HỌC VÀ HỌC LIỆU</vt:lpstr>
      <vt:lpstr>B. CHÚ THÍCH</vt:lpstr>
      <vt:lpstr>BÀI 2. BẤT PHƯƠNG TRÌNH BẬC NHẤT MỘT ẨN</vt:lpstr>
      <vt:lpstr>PowerPoint Presentation</vt:lpstr>
      <vt:lpstr>BÀI 2. BẤT PHƯƠNG TRÌNH BẬC NHẤT MỘT ẨN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LUYỆN TẬP</vt:lpstr>
      <vt:lpstr>PowerPoint Presentation</vt:lpstr>
      <vt:lpstr>PowerPoint Presentation</vt:lpstr>
      <vt:lpstr>PowerPoint Presentation</vt:lpstr>
      <vt:lpstr>PowerPoint Presentation</vt:lpstr>
      <vt:lpstr> 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Administrator</cp:lastModifiedBy>
  <cp:revision>66</cp:revision>
  <dcterms:created xsi:type="dcterms:W3CDTF">2018-05-24T12:43:45Z</dcterms:created>
  <dcterms:modified xsi:type="dcterms:W3CDTF">2024-10-23T09:30:20Z</dcterms:modified>
</cp:coreProperties>
</file>