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</p:sldMasterIdLst>
  <p:notesMasterIdLst>
    <p:notesMasterId r:id="rId32"/>
  </p:notesMasterIdLst>
  <p:sldIdLst>
    <p:sldId id="284" r:id="rId2"/>
    <p:sldId id="1194" r:id="rId3"/>
    <p:sldId id="1193" r:id="rId4"/>
    <p:sldId id="1170" r:id="rId5"/>
    <p:sldId id="264" r:id="rId6"/>
    <p:sldId id="1171" r:id="rId7"/>
    <p:sldId id="258" r:id="rId8"/>
    <p:sldId id="257" r:id="rId9"/>
    <p:sldId id="260" r:id="rId10"/>
    <p:sldId id="261" r:id="rId11"/>
    <p:sldId id="262" r:id="rId12"/>
    <p:sldId id="326" r:id="rId13"/>
    <p:sldId id="1182" r:id="rId14"/>
    <p:sldId id="1195" r:id="rId15"/>
    <p:sldId id="1168" r:id="rId16"/>
    <p:sldId id="1174" r:id="rId17"/>
    <p:sldId id="1178" r:id="rId18"/>
    <p:sldId id="1175" r:id="rId19"/>
    <p:sldId id="1202" r:id="rId20"/>
    <p:sldId id="1203" r:id="rId21"/>
    <p:sldId id="1204" r:id="rId22"/>
    <p:sldId id="1205" r:id="rId23"/>
    <p:sldId id="1181" r:id="rId24"/>
    <p:sldId id="280" r:id="rId25"/>
    <p:sldId id="1207" r:id="rId26"/>
    <p:sldId id="1189" r:id="rId27"/>
    <p:sldId id="298" r:id="rId28"/>
    <p:sldId id="1200" r:id="rId29"/>
    <p:sldId id="300" r:id="rId30"/>
    <p:sldId id="283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 Math" panose="02040503050406030204" pitchFamily="18" charset="0"/>
      <p:regular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st" initials="T" lastIdx="45" clrIdx="0">
    <p:extLst>
      <p:ext uri="{19B8F6BF-5375-455C-9EA6-DF929625EA0E}">
        <p15:presenceInfo xmlns:p15="http://schemas.microsoft.com/office/powerpoint/2012/main" userId="Tes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D7D31"/>
    <a:srgbClr val="B5996A"/>
    <a:srgbClr val="290DB3"/>
    <a:srgbClr val="000000"/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0" y="56"/>
      </p:cViewPr>
      <p:guideLst>
        <p:guide orient="horz" pos="1968"/>
        <p:guide pos="3864"/>
        <p:guide orient="horz" pos="4320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55723-3989-474A-B440-134495E3393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0C243-8A08-4E8C-97EC-C81CF6C2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0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293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991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818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34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14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18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24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56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02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229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3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65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24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589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737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3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52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6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060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54335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60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78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60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51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9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01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48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7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7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7.gif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24.gif"/><Relationship Id="rId5" Type="http://schemas.openxmlformats.org/officeDocument/2006/relationships/image" Target="../media/image15.png"/><Relationship Id="rId15" Type="http://schemas.openxmlformats.org/officeDocument/2006/relationships/image" Target="../media/image34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16.gif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4.gif"/><Relationship Id="rId18" Type="http://schemas.openxmlformats.org/officeDocument/2006/relationships/image" Target="../media/image36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5.bin"/><Relationship Id="rId7" Type="http://schemas.openxmlformats.org/officeDocument/2006/relationships/image" Target="../media/image35.gif"/><Relationship Id="rId12" Type="http://schemas.openxmlformats.org/officeDocument/2006/relationships/image" Target="../media/image24.gif"/><Relationship Id="rId17" Type="http://schemas.openxmlformats.org/officeDocument/2006/relationships/oleObject" Target="../embeddings/oleObject3.bin"/><Relationship Id="rId2" Type="http://schemas.openxmlformats.org/officeDocument/2006/relationships/audio" Target="../media/audio3.wav"/><Relationship Id="rId16" Type="http://schemas.microsoft.com/office/2007/relationships/hdphoto" Target="../media/hdphoto1.wdp"/><Relationship Id="rId20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26.gif"/><Relationship Id="rId24" Type="http://schemas.openxmlformats.org/officeDocument/2006/relationships/image" Target="../media/image39.wmf"/><Relationship Id="rId5" Type="http://schemas.openxmlformats.org/officeDocument/2006/relationships/image" Target="../media/image15.png"/><Relationship Id="rId15" Type="http://schemas.openxmlformats.org/officeDocument/2006/relationships/image" Target="../media/image28.png"/><Relationship Id="rId23" Type="http://schemas.openxmlformats.org/officeDocument/2006/relationships/oleObject" Target="../embeddings/oleObject6.bin"/><Relationship Id="rId10" Type="http://schemas.openxmlformats.org/officeDocument/2006/relationships/image" Target="../media/image16.gif"/><Relationship Id="rId19" Type="http://schemas.openxmlformats.org/officeDocument/2006/relationships/oleObject" Target="../embeddings/oleObject4.bin"/><Relationship Id="rId4" Type="http://schemas.openxmlformats.org/officeDocument/2006/relationships/audio" Target="../media/audio4.wav"/><Relationship Id="rId9" Type="http://schemas.openxmlformats.org/officeDocument/2006/relationships/image" Target="../media/image17.gif"/><Relationship Id="rId14" Type="http://schemas.openxmlformats.org/officeDocument/2006/relationships/image" Target="../media/image20.png"/><Relationship Id="rId22" Type="http://schemas.openxmlformats.org/officeDocument/2006/relationships/image" Target="../media/image3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41.wmf"/><Relationship Id="rId12" Type="http://schemas.openxmlformats.org/officeDocument/2006/relationships/image" Target="../media/image4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2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0.bin"/><Relationship Id="rId13" Type="http://schemas.openxmlformats.org/officeDocument/2006/relationships/image" Target="../media/image42.wmf"/><Relationship Id="rId18" Type="http://schemas.openxmlformats.org/officeDocument/2006/relationships/image" Target="../media/image49.png"/><Relationship Id="rId3" Type="http://schemas.openxmlformats.org/officeDocument/2006/relationships/image" Target="../media/image46.png"/><Relationship Id="rId21" Type="http://schemas.openxmlformats.org/officeDocument/2006/relationships/oleObject" Target="../embeddings/oleObject18.bin"/><Relationship Id="rId7" Type="http://schemas.openxmlformats.org/officeDocument/2006/relationships/image" Target="../media/image43.wmf"/><Relationship Id="rId12" Type="http://schemas.openxmlformats.org/officeDocument/2006/relationships/oleObject" Target="../embeddings/oleObject150.bin"/><Relationship Id="rId17" Type="http://schemas.openxmlformats.org/officeDocument/2006/relationships/image" Target="../media/image47.wmf"/><Relationship Id="rId2" Type="http://schemas.openxmlformats.org/officeDocument/2006/relationships/notesSlide" Target="../notesSlides/notesSlide8.xml"/><Relationship Id="rId16" Type="http://schemas.openxmlformats.org/officeDocument/2006/relationships/oleObject" Target="../embeddings/oleObject160.bin"/><Relationship Id="rId20" Type="http://schemas.openxmlformats.org/officeDocument/2006/relationships/oleObject" Target="../embeddings/oleObject170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2.wmf"/><Relationship Id="rId24" Type="http://schemas.openxmlformats.org/officeDocument/2006/relationships/oleObject" Target="../embeddings/oleObject190.bin"/><Relationship Id="rId5" Type="http://schemas.openxmlformats.org/officeDocument/2006/relationships/image" Target="../media/image470.png"/><Relationship Id="rId15" Type="http://schemas.openxmlformats.org/officeDocument/2006/relationships/image" Target="../media/image47.wmf"/><Relationship Id="rId23" Type="http://schemas.openxmlformats.org/officeDocument/2006/relationships/oleObject" Target="../embeddings/oleObject19.bin"/><Relationship Id="rId10" Type="http://schemas.openxmlformats.org/officeDocument/2006/relationships/oleObject" Target="../embeddings/oleObject15.bin"/><Relationship Id="rId19" Type="http://schemas.openxmlformats.org/officeDocument/2006/relationships/oleObject" Target="../embeddings/oleObject17.bin"/><Relationship Id="rId9" Type="http://schemas.openxmlformats.org/officeDocument/2006/relationships/image" Target="../media/image43.wmf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180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24.bin"/><Relationship Id="rId18" Type="http://schemas.openxmlformats.org/officeDocument/2006/relationships/oleObject" Target="../embeddings/oleObject27.bin"/><Relationship Id="rId26" Type="http://schemas.openxmlformats.org/officeDocument/2006/relationships/image" Target="../media/image59.wmf"/><Relationship Id="rId3" Type="http://schemas.openxmlformats.org/officeDocument/2006/relationships/oleObject" Target="../embeddings/oleObject20.bin"/><Relationship Id="rId21" Type="http://schemas.openxmlformats.org/officeDocument/2006/relationships/image" Target="../media/image57.wmf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53.png"/><Relationship Id="rId17" Type="http://schemas.openxmlformats.org/officeDocument/2006/relationships/image" Target="../media/image55.wmf"/><Relationship Id="rId25" Type="http://schemas.openxmlformats.org/officeDocument/2006/relationships/oleObject" Target="../embeddings/oleObject31.bin"/><Relationship Id="rId2" Type="http://schemas.openxmlformats.org/officeDocument/2006/relationships/notesSlide" Target="../notesSlides/notesSlide9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29" Type="http://schemas.openxmlformats.org/officeDocument/2006/relationships/oleObject" Target="../embeddings/oleObject3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wmf"/><Relationship Id="rId11" Type="http://schemas.openxmlformats.org/officeDocument/2006/relationships/image" Target="../media/image52.jpeg"/><Relationship Id="rId24" Type="http://schemas.openxmlformats.org/officeDocument/2006/relationships/oleObject" Target="../embeddings/oleObject30.bin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54.wmf"/><Relationship Id="rId23" Type="http://schemas.openxmlformats.org/officeDocument/2006/relationships/image" Target="../media/image58.wmf"/><Relationship Id="rId28" Type="http://schemas.openxmlformats.org/officeDocument/2006/relationships/oleObject" Target="../embeddings/oleObject33.bin"/><Relationship Id="rId10" Type="http://schemas.openxmlformats.org/officeDocument/2006/relationships/image" Target="../media/image51.wmf"/><Relationship Id="rId19" Type="http://schemas.openxmlformats.org/officeDocument/2006/relationships/image" Target="../media/image56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23.bin"/><Relationship Id="rId14" Type="http://schemas.openxmlformats.org/officeDocument/2006/relationships/oleObject" Target="../embeddings/oleObject25.bin"/><Relationship Id="rId22" Type="http://schemas.openxmlformats.org/officeDocument/2006/relationships/oleObject" Target="../embeddings/oleObject29.bin"/><Relationship Id="rId27" Type="http://schemas.openxmlformats.org/officeDocument/2006/relationships/oleObject" Target="../embeddings/oleObject32.bin"/><Relationship Id="rId30" Type="http://schemas.openxmlformats.org/officeDocument/2006/relationships/image" Target="../media/image6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66.wmf"/><Relationship Id="rId18" Type="http://schemas.openxmlformats.org/officeDocument/2006/relationships/oleObject" Target="../embeddings/oleObject43.bin"/><Relationship Id="rId3" Type="http://schemas.openxmlformats.org/officeDocument/2006/relationships/image" Target="../media/image61.png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39.bin"/><Relationship Id="rId17" Type="http://schemas.openxmlformats.org/officeDocument/2006/relationships/oleObject" Target="../embeddings/oleObject42.bin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7.wmf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65.wmf"/><Relationship Id="rId5" Type="http://schemas.openxmlformats.org/officeDocument/2006/relationships/image" Target="../media/image62.wmf"/><Relationship Id="rId15" Type="http://schemas.openxmlformats.org/officeDocument/2006/relationships/oleObject" Target="../embeddings/oleObject41.bin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64.wmf"/><Relationship Id="rId14" Type="http://schemas.openxmlformats.org/officeDocument/2006/relationships/oleObject" Target="../embeddings/oleObject4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4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72.wmf"/><Relationship Id="rId3" Type="http://schemas.openxmlformats.org/officeDocument/2006/relationships/image" Target="../media/image61.png"/><Relationship Id="rId7" Type="http://schemas.openxmlformats.org/officeDocument/2006/relationships/image" Target="../media/image69.wmf"/><Relationship Id="rId12" Type="http://schemas.openxmlformats.org/officeDocument/2006/relationships/oleObject" Target="../embeddings/oleObject48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71.wmf"/><Relationship Id="rId5" Type="http://schemas.openxmlformats.org/officeDocument/2006/relationships/image" Target="../media/image53.png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52.jpeg"/><Relationship Id="rId9" Type="http://schemas.openxmlformats.org/officeDocument/2006/relationships/image" Target="../media/image7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w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76.wmf"/><Relationship Id="rId4" Type="http://schemas.openxmlformats.org/officeDocument/2006/relationships/image" Target="../media/image73.wmf"/><Relationship Id="rId9" Type="http://schemas.openxmlformats.org/officeDocument/2006/relationships/oleObject" Target="../embeddings/oleObject5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80.wmf"/><Relationship Id="rId18" Type="http://schemas.openxmlformats.org/officeDocument/2006/relationships/oleObject" Target="../embeddings/oleObject61.bin"/><Relationship Id="rId26" Type="http://schemas.openxmlformats.org/officeDocument/2006/relationships/oleObject" Target="../embeddings/oleObject68.bin"/><Relationship Id="rId3" Type="http://schemas.openxmlformats.org/officeDocument/2006/relationships/image" Target="../media/image61.png"/><Relationship Id="rId21" Type="http://schemas.openxmlformats.org/officeDocument/2006/relationships/oleObject" Target="../embeddings/oleObject64.bin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57.bin"/><Relationship Id="rId17" Type="http://schemas.openxmlformats.org/officeDocument/2006/relationships/oleObject" Target="../embeddings/oleObject60.bin"/><Relationship Id="rId25" Type="http://schemas.openxmlformats.org/officeDocument/2006/relationships/oleObject" Target="../embeddings/oleObject67.bin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1.wmf"/><Relationship Id="rId20" Type="http://schemas.openxmlformats.org/officeDocument/2006/relationships/oleObject" Target="../embeddings/oleObject63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79.wmf"/><Relationship Id="rId24" Type="http://schemas.openxmlformats.org/officeDocument/2006/relationships/oleObject" Target="../embeddings/oleObject66.bin"/><Relationship Id="rId5" Type="http://schemas.openxmlformats.org/officeDocument/2006/relationships/image" Target="../media/image77.wmf"/><Relationship Id="rId15" Type="http://schemas.openxmlformats.org/officeDocument/2006/relationships/oleObject" Target="../embeddings/oleObject59.bin"/><Relationship Id="rId23" Type="http://schemas.openxmlformats.org/officeDocument/2006/relationships/oleObject" Target="../embeddings/oleObject65.bin"/><Relationship Id="rId10" Type="http://schemas.openxmlformats.org/officeDocument/2006/relationships/oleObject" Target="../embeddings/oleObject56.bin"/><Relationship Id="rId19" Type="http://schemas.openxmlformats.org/officeDocument/2006/relationships/oleObject" Target="../embeddings/oleObject62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58.bin"/><Relationship Id="rId22" Type="http://schemas.openxmlformats.org/officeDocument/2006/relationships/image" Target="../media/image82.wmf"/><Relationship Id="rId27" Type="http://schemas.openxmlformats.org/officeDocument/2006/relationships/image" Target="../media/image8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3" Type="http://schemas.openxmlformats.org/officeDocument/2006/relationships/image" Target="../media/image84.png"/><Relationship Id="rId7" Type="http://schemas.openxmlformats.org/officeDocument/2006/relationships/image" Target="../media/image86.wmf"/><Relationship Id="rId12" Type="http://schemas.openxmlformats.org/officeDocument/2006/relationships/oleObject" Target="../embeddings/oleObject7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70.bin"/><Relationship Id="rId11" Type="http://schemas.openxmlformats.org/officeDocument/2006/relationships/oleObject" Target="../embeddings/oleObject73.bin"/><Relationship Id="rId5" Type="http://schemas.openxmlformats.org/officeDocument/2006/relationships/image" Target="../media/image85.wmf"/><Relationship Id="rId10" Type="http://schemas.openxmlformats.org/officeDocument/2006/relationships/image" Target="../media/image87.wmf"/><Relationship Id="rId4" Type="http://schemas.openxmlformats.org/officeDocument/2006/relationships/oleObject" Target="../embeddings/oleObject69.bin"/><Relationship Id="rId9" Type="http://schemas.openxmlformats.org/officeDocument/2006/relationships/oleObject" Target="../embeddings/oleObject7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wmf"/><Relationship Id="rId11" Type="http://schemas.openxmlformats.org/officeDocument/2006/relationships/image" Target="../media/image84.png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7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wmf"/><Relationship Id="rId11" Type="http://schemas.openxmlformats.org/officeDocument/2006/relationships/image" Target="../media/image84.png"/><Relationship Id="rId5" Type="http://schemas.openxmlformats.org/officeDocument/2006/relationships/oleObject" Target="../embeddings/oleObject80.bin"/><Relationship Id="rId10" Type="http://schemas.openxmlformats.org/officeDocument/2006/relationships/oleObject" Target="../embeddings/oleObject83.bin"/><Relationship Id="rId4" Type="http://schemas.openxmlformats.org/officeDocument/2006/relationships/image" Target="../media/image92.wmf"/><Relationship Id="rId9" Type="http://schemas.openxmlformats.org/officeDocument/2006/relationships/image" Target="../media/image9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3" Type="http://schemas.openxmlformats.org/officeDocument/2006/relationships/image" Target="../media/image95.emf"/><Relationship Id="rId7" Type="http://schemas.openxmlformats.org/officeDocument/2006/relationships/image" Target="../media/image97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5.bin"/><Relationship Id="rId5" Type="http://schemas.openxmlformats.org/officeDocument/2006/relationships/image" Target="../media/image96.wmf"/><Relationship Id="rId4" Type="http://schemas.openxmlformats.org/officeDocument/2006/relationships/oleObject" Target="../embeddings/oleObject84.bin"/><Relationship Id="rId9" Type="http://schemas.openxmlformats.org/officeDocument/2006/relationships/image" Target="../media/image9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7.gif"/><Relationship Id="rId18" Type="http://schemas.openxmlformats.org/officeDocument/2006/relationships/image" Target="../media/image24.gi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5.png"/><Relationship Id="rId17" Type="http://schemas.openxmlformats.org/officeDocument/2006/relationships/image" Target="../media/image23.gif"/><Relationship Id="rId2" Type="http://schemas.openxmlformats.org/officeDocument/2006/relationships/audio" Target="../media/media3.mp3"/><Relationship Id="rId16" Type="http://schemas.openxmlformats.org/officeDocument/2006/relationships/image" Target="../media/image22.gif"/><Relationship Id="rId20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1.gif"/><Relationship Id="rId10" Type="http://schemas.openxmlformats.org/officeDocument/2006/relationships/audio" Target="../media/media7.mp3"/><Relationship Id="rId19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image" Target="../media/image16.gif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microsoft.com/office/2007/relationships/hdphoto" Target="../media/hdphoto1.wdp"/><Relationship Id="rId18" Type="http://schemas.openxmlformats.org/officeDocument/2006/relationships/image" Target="../media/image32.wmf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28.png"/><Relationship Id="rId17" Type="http://schemas.openxmlformats.org/officeDocument/2006/relationships/oleObject" Target="../embeddings/oleObject1.bin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20" Type="http://schemas.openxmlformats.org/officeDocument/2006/relationships/image" Target="../media/image3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27.gif"/><Relationship Id="rId5" Type="http://schemas.openxmlformats.org/officeDocument/2006/relationships/image" Target="../media/image15.png"/><Relationship Id="rId15" Type="http://schemas.openxmlformats.org/officeDocument/2006/relationships/image" Target="../media/image30.gif"/><Relationship Id="rId10" Type="http://schemas.openxmlformats.org/officeDocument/2006/relationships/image" Target="../media/image24.gif"/><Relationship Id="rId19" Type="http://schemas.openxmlformats.org/officeDocument/2006/relationships/oleObject" Target="../embeddings/oleObject2.bin"/><Relationship Id="rId4" Type="http://schemas.openxmlformats.org/officeDocument/2006/relationships/audio" Target="../media/audio4.wav"/><Relationship Id="rId9" Type="http://schemas.openxmlformats.org/officeDocument/2006/relationships/image" Target="../media/image26.gif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16" y="470175"/>
            <a:ext cx="9750165" cy="41470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87" y="4721300"/>
            <a:ext cx="664762" cy="10458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81" y="3355232"/>
            <a:ext cx="5440332" cy="2732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21" y="4677169"/>
            <a:ext cx="2923786" cy="10900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6" y="4314318"/>
            <a:ext cx="1118754" cy="988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458" y="4200258"/>
            <a:ext cx="786106" cy="12379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92" y="3996088"/>
            <a:ext cx="2175786" cy="188548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32745" y="892838"/>
            <a:ext cx="6726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NGHĨA HƯƠNG</a:t>
            </a:r>
            <a:endParaRPr lang="zh-CN" altLang="en-US" sz="3200" b="1" dirty="0">
              <a:solidFill>
                <a:prstClr val="white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32745" y="1692134"/>
            <a:ext cx="7015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mừng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quý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thầy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giờ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thăm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07089" y="2801718"/>
            <a:ext cx="612905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LỚP: 9C  		 </a:t>
            </a:r>
          </a:p>
          <a:p>
            <a:pPr defTabSz="685800"/>
            <a:r>
              <a:rPr lang="en-US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GV: NGUYỄN THỊ TUYẾT LAN</a:t>
            </a:r>
            <a:endParaRPr lang="zh-CN" altLang="en-US" sz="2800" dirty="0">
              <a:solidFill>
                <a:prstClr val="white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5197" y="-79563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78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482679" y="-77113"/>
            <a:ext cx="8849878" cy="3390970"/>
          </a:xfrm>
          <a:prstGeom prst="wedgeRoundRectCallout">
            <a:avLst>
              <a:gd name="adj1" fmla="val -58310"/>
              <a:gd name="adj2" fmla="val -16728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600369" y="707138"/>
            <a:ext cx="8591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100">
                <a:latin typeface="Times New Roman" panose="02020603050405020304" pitchFamily="18" charset="0"/>
                <a:ea typeface="Calibri" panose="020F0502020204030204" pitchFamily="34" charset="0"/>
              </a:rPr>
              <a:t>Nếu số thực a nhỏ hơn số thực b ta viết a &lt; b hay b &gt; a 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55824" y="1287157"/>
            <a:ext cx="7016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fr-FR" sz="2800">
                <a:latin typeface="Times New Roman" panose="02020603050405020304" pitchFamily="18" charset="0"/>
                <a:ea typeface="Times New Roman" panose="02020603050405020304" pitchFamily="18" charset="0"/>
              </a:rPr>
              <a:t>Số thưc lớn hơn 0 gọi là số thực dương</a:t>
            </a:r>
            <a:r>
              <a:rPr lang="vi-VN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55824" y="1837021"/>
            <a:ext cx="8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1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Nếu số thực a lớn hơn số thực b ta viết a &lt; b hay b &gt; a.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19483" y="2398154"/>
            <a:ext cx="596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Số thực nhỏ hơn 0 gọi là số thực âm</a:t>
            </a:r>
            <a:r>
              <a:rPr lang="vi-VN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46A340-8B54-DA12-204E-B3E492DD6259}"/>
              </a:ext>
            </a:extLst>
          </p:cNvPr>
          <p:cNvSpPr/>
          <p:nvPr/>
        </p:nvSpPr>
        <p:spPr>
          <a:xfrm>
            <a:off x="-8155" y="6237887"/>
            <a:ext cx="12208310" cy="593179"/>
          </a:xfrm>
          <a:prstGeom prst="rect">
            <a:avLst/>
          </a:prstGeom>
          <a:solidFill>
            <a:srgbClr val="B5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470CC2-5047-F335-0A3E-4169FDB86AC1}"/>
              </a:ext>
            </a:extLst>
          </p:cNvPr>
          <p:cNvSpPr/>
          <p:nvPr/>
        </p:nvSpPr>
        <p:spPr>
          <a:xfrm>
            <a:off x="2144602" y="6237888"/>
            <a:ext cx="9190148" cy="507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B               C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709151" y="148020"/>
            <a:ext cx="7898894" cy="2695988"/>
          </a:xfrm>
          <a:prstGeom prst="wedgeRoundRectCallout">
            <a:avLst>
              <a:gd name="adj1" fmla="val -61308"/>
              <a:gd name="adj2" fmla="val -25532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các cặp bất đẳng thức sau đây, cặp bất đẳng thức nào là cùng chiều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DC2755-9A91-8765-A921-2415469CBDA2}"/>
              </a:ext>
            </a:extLst>
          </p:cNvPr>
          <p:cNvSpPr/>
          <p:nvPr/>
        </p:nvSpPr>
        <p:spPr>
          <a:xfrm>
            <a:off x="-8155" y="6252075"/>
            <a:ext cx="12208310" cy="578991"/>
          </a:xfrm>
          <a:prstGeom prst="rect">
            <a:avLst/>
          </a:prstGeom>
          <a:solidFill>
            <a:srgbClr val="B5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C09C57-74C3-2B52-BDDD-D7A6B16DD8F6}"/>
              </a:ext>
            </a:extLst>
          </p:cNvPr>
          <p:cNvSpPr/>
          <p:nvPr/>
        </p:nvSpPr>
        <p:spPr>
          <a:xfrm>
            <a:off x="2144602" y="6237888"/>
            <a:ext cx="9190148" cy="507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B               C               D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C0DE92-8FAE-79B8-3E28-CD2916314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1924" y="139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B3648A3-62B3-8338-B7CE-E7F496F394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522810"/>
              </p:ext>
            </p:extLst>
          </p:nvPr>
        </p:nvGraphicFramePr>
        <p:xfrm>
          <a:off x="3732503" y="1273881"/>
          <a:ext cx="3201543" cy="706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917700" imgH="279400" progId="Equation.DSMT4">
                  <p:embed/>
                </p:oleObj>
              </mc:Choice>
              <mc:Fallback>
                <p:oleObj name="Equation" r:id="rId17" imgW="1917700" imgH="279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503" y="1273881"/>
                        <a:ext cx="3201543" cy="7066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80114409-AF36-3877-FAE2-CD37EDF60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7E5870A-C4A6-B39A-C54C-55DDCC606C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986726"/>
              </p:ext>
            </p:extLst>
          </p:nvPr>
        </p:nvGraphicFramePr>
        <p:xfrm>
          <a:off x="7658598" y="1292931"/>
          <a:ext cx="3908417" cy="668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095500" imgH="279400" progId="Equation.DSMT4">
                  <p:embed/>
                </p:oleObj>
              </mc:Choice>
              <mc:Fallback>
                <p:oleObj name="Equation" r:id="rId19" imgW="2095500" imgH="279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8598" y="1292931"/>
                        <a:ext cx="3908417" cy="668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>
            <a:extLst>
              <a:ext uri="{FF2B5EF4-FFF2-40B4-BE49-F238E27FC236}">
                <a16:creationId xmlns:a16="http://schemas.microsoft.com/office/drawing/2014/main" id="{F64F403A-AFD9-F186-5426-AF7582E2A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CF9822F-709F-A027-FF02-174A4DDA9D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797364"/>
              </p:ext>
            </p:extLst>
          </p:nvPr>
        </p:nvGraphicFramePr>
        <p:xfrm>
          <a:off x="3743133" y="1957589"/>
          <a:ext cx="4132155" cy="73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311400" imgH="279400" progId="Equation.DSMT4">
                  <p:embed/>
                </p:oleObj>
              </mc:Choice>
              <mc:Fallback>
                <p:oleObj name="Equation" r:id="rId21" imgW="2311400" imgH="2794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3133" y="1957589"/>
                        <a:ext cx="4132155" cy="7306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8">
            <a:extLst>
              <a:ext uri="{FF2B5EF4-FFF2-40B4-BE49-F238E27FC236}">
                <a16:creationId xmlns:a16="http://schemas.microsoft.com/office/drawing/2014/main" id="{66FF807A-5675-10BC-6FDF-D084677F6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C48296F-1497-A6DF-68D1-A26F849C6C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803388"/>
              </p:ext>
            </p:extLst>
          </p:nvPr>
        </p:nvGraphicFramePr>
        <p:xfrm>
          <a:off x="8702124" y="2108232"/>
          <a:ext cx="2723797" cy="536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219200" imgH="228600" progId="Equation.DSMT4">
                  <p:embed/>
                </p:oleObj>
              </mc:Choice>
              <mc:Fallback>
                <p:oleObj name="Equation" r:id="rId23" imgW="12192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2124" y="2108232"/>
                        <a:ext cx="2723797" cy="5361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5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5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F1CC814-298B-5543-117A-7A97D8393213}"/>
              </a:ext>
            </a:extLst>
          </p:cNvPr>
          <p:cNvSpPr txBox="1"/>
          <p:nvPr/>
        </p:nvSpPr>
        <p:spPr>
          <a:xfrm>
            <a:off x="304800" y="619400"/>
            <a:ext cx="115969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800" kern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 sử mỗi hộp màu tím đặt trên đĩa cân ở </a:t>
            </a:r>
            <a:r>
              <a:rPr lang="en-US" sz="2800" i="1" kern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 1</a:t>
            </a:r>
            <a:r>
              <a:rPr lang="en-US" sz="2800" kern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đều có khối lượng là    kg, còn mỗi hộp màu vàng dều có khối lượng  là 1 kg. Khi đó, hai biểu thức biểu thị (theo   ) tổng khối lượng của các hộp xếp ở đĩa cân bên trái, đĩa cân bên phải lần lựợt là                  .  Do đĩa cân lệch về bên trái nên ta có hệ thức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E1B8A97-33DD-8CC8-A066-74DAEDCBCE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321017"/>
              </p:ext>
            </p:extLst>
          </p:nvPr>
        </p:nvGraphicFramePr>
        <p:xfrm>
          <a:off x="5638800" y="21844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21844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2C42617-4CB8-BB3A-D202-3164FB7EC4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554529"/>
              </p:ext>
            </p:extLst>
          </p:nvPr>
        </p:nvGraphicFramePr>
        <p:xfrm>
          <a:off x="5638800" y="21844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16000" progId="Equation.DSMT4">
                  <p:embed/>
                </p:oleObj>
              </mc:Choice>
              <mc:Fallback>
                <p:oleObj name="Equation" r:id="rId5" imgW="914400" imgH="2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21844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A8DE9E0-E6A8-67CC-1A89-B53E55519A87}"/>
              </a:ext>
            </a:extLst>
          </p:cNvPr>
          <p:cNvSpPr txBox="1"/>
          <p:nvPr/>
        </p:nvSpPr>
        <p:spPr>
          <a:xfrm>
            <a:off x="873437" y="3917154"/>
            <a:ext cx="6371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Trong toán học hệ thức                             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01D5721-874D-FD28-C212-B86921DFD97A}"/>
              </a:ext>
            </a:extLst>
          </p:cNvPr>
          <p:cNvSpPr/>
          <p:nvPr/>
        </p:nvSpPr>
        <p:spPr>
          <a:xfrm>
            <a:off x="159098" y="3474502"/>
            <a:ext cx="6995886" cy="1799771"/>
          </a:xfrm>
          <a:prstGeom prst="cloud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161ABBB5-7852-1924-242D-6AA687C70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5D10109F-8835-4ECD-C8FA-7196E1F75A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802258"/>
              </p:ext>
            </p:extLst>
          </p:nvPr>
        </p:nvGraphicFramePr>
        <p:xfrm>
          <a:off x="11009543" y="712659"/>
          <a:ext cx="340281" cy="362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39" imgH="152334" progId="Equation.DSMT4">
                  <p:embed/>
                </p:oleObj>
              </mc:Choice>
              <mc:Fallback>
                <p:oleObj name="Equation" r:id="rId6" imgW="139639" imgH="152334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09543" y="712659"/>
                        <a:ext cx="340281" cy="3629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1DC2B469-7715-B2EA-7A02-F6CC010B8C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528136"/>
              </p:ext>
            </p:extLst>
          </p:nvPr>
        </p:nvGraphicFramePr>
        <p:xfrm>
          <a:off x="1564719" y="1629508"/>
          <a:ext cx="340281" cy="304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639" imgH="152334" progId="Equation.DSMT4">
                  <p:embed/>
                </p:oleObj>
              </mc:Choice>
              <mc:Fallback>
                <p:oleObj name="Equation" r:id="rId8" imgW="139639" imgH="152334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5D10109F-8835-4ECD-C8FA-7196E1F75A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4719" y="1629508"/>
                        <a:ext cx="340281" cy="3048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9">
            <a:extLst>
              <a:ext uri="{FF2B5EF4-FFF2-40B4-BE49-F238E27FC236}">
                <a16:creationId xmlns:a16="http://schemas.microsoft.com/office/drawing/2014/main" id="{95E04F4F-CD4F-E882-8FA8-26DC02695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89B6E1C8-3C62-0012-F212-2AC6C274D7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902919"/>
              </p:ext>
            </p:extLst>
          </p:nvPr>
        </p:nvGraphicFramePr>
        <p:xfrm>
          <a:off x="1891159" y="2010998"/>
          <a:ext cx="1577067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76300" imgH="203200" progId="Equation.DSMT4">
                  <p:embed/>
                </p:oleObj>
              </mc:Choice>
              <mc:Fallback>
                <p:oleObj name="Equation" r:id="rId9" imgW="876300" imgH="2032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159" y="2010998"/>
                        <a:ext cx="1577067" cy="3476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21">
            <a:extLst>
              <a:ext uri="{FF2B5EF4-FFF2-40B4-BE49-F238E27FC236}">
                <a16:creationId xmlns:a16="http://schemas.microsoft.com/office/drawing/2014/main" id="{5D207EC6-D97D-3714-BA62-D59ABDB3F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4F4CBE6D-5F78-A1B3-803F-0086B02F5F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954543"/>
              </p:ext>
            </p:extLst>
          </p:nvPr>
        </p:nvGraphicFramePr>
        <p:xfrm>
          <a:off x="471354" y="2475643"/>
          <a:ext cx="2564924" cy="35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90170" imgH="190417" progId="Equation.DSMT4">
                  <p:embed/>
                </p:oleObj>
              </mc:Choice>
              <mc:Fallback>
                <p:oleObj name="Equation" r:id="rId11" imgW="990170" imgH="190417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54" y="2475643"/>
                        <a:ext cx="2564924" cy="3511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311576B8-399F-FCFA-A088-A2AB185220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149550"/>
              </p:ext>
            </p:extLst>
          </p:nvPr>
        </p:nvGraphicFramePr>
        <p:xfrm>
          <a:off x="4356338" y="4023247"/>
          <a:ext cx="2564924" cy="35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90170" imgH="190417" progId="Equation.DSMT4">
                  <p:embed/>
                </p:oleObj>
              </mc:Choice>
              <mc:Fallback>
                <p:oleObj name="Equation" r:id="rId13" imgW="990170" imgH="190417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4F4CBE6D-5F78-A1B3-803F-0086B02F5F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338" y="4023247"/>
                        <a:ext cx="2564924" cy="3511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C9B329C8-A9B7-C535-AAEF-DDF7A16478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14492" y="3054681"/>
            <a:ext cx="4518409" cy="31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199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6" y="3631127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96" y="2831380"/>
            <a:ext cx="4857467" cy="203589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953020" y="2371650"/>
            <a:ext cx="1290738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8625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8625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888782" y="3081459"/>
            <a:ext cx="4289892" cy="1592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4875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</a:t>
            </a:r>
          </a:p>
          <a:p>
            <a:pPr defTabSz="685800"/>
            <a:r>
              <a:rPr lang="en-US" altLang="zh-CN" sz="4875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KIẾN THỨC</a:t>
            </a:r>
            <a:endParaRPr lang="zh-CN" altLang="en-US" sz="4875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9C94CD-16B6-6F8A-5180-4CA81F565992}"/>
              </a:ext>
            </a:extLst>
          </p:cNvPr>
          <p:cNvSpPr txBox="1"/>
          <p:nvPr/>
        </p:nvSpPr>
        <p:spPr>
          <a:xfrm>
            <a:off x="201588" y="435544"/>
            <a:ext cx="11780322" cy="1014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000" b="1" kern="1200">
                <a:solidFill>
                  <a:srgbClr val="ED7D3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2: BẤT PHƯƠNG TRÌNH BẬC NHẤT MỘT ẨN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000" b="1" kern="1200">
                <a:solidFill>
                  <a:srgbClr val="ED7D3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(4 tiết) </a:t>
            </a:r>
            <a:endParaRPr lang="en-US" sz="4000" kern="1200">
              <a:solidFill>
                <a:srgbClr val="ED7D3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EE78E-3847-1F50-4ABB-45B6AA6DF5B3}"/>
              </a:ext>
            </a:extLst>
          </p:cNvPr>
          <p:cNvSpPr txBox="1"/>
          <p:nvPr/>
        </p:nvSpPr>
        <p:spPr>
          <a:xfrm>
            <a:off x="512896" y="1821490"/>
            <a:ext cx="9710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9768">
              <a:spcAft>
                <a:spcPts val="600"/>
              </a:spcAft>
            </a:pPr>
            <a:r>
              <a:rPr lang="en-US" sz="28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MỞ ĐẦU VỀ BẤT PHƯƠNG TRÌNH</a:t>
            </a:r>
          </a:p>
          <a:p>
            <a:pPr lvl="0" defTabSz="429768">
              <a:spcAft>
                <a:spcPts val="600"/>
              </a:spcAft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BẤT PHƯƠNG TRÌNH BẬC NHẤT MỘT ẨN</a:t>
            </a:r>
          </a:p>
          <a:p>
            <a:pPr defTabSz="429768">
              <a:spcAft>
                <a:spcPts val="600"/>
              </a:spcAft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Định nghĩa</a:t>
            </a:r>
          </a:p>
          <a:p>
            <a:pPr defTabSz="429768">
              <a:spcAft>
                <a:spcPts val="600"/>
              </a:spcAft>
            </a:pPr>
            <a:endParaRPr lang="en-US" sz="2800" kern="1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29768">
              <a:spcAft>
                <a:spcPts val="600"/>
              </a:spcAft>
            </a:pPr>
            <a:r>
              <a:rPr lang="en-US" sz="2800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Cách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6E1FB2-EC24-E3F2-9F13-5217D5FABB8A}"/>
              </a:ext>
            </a:extLst>
          </p:cNvPr>
          <p:cNvSpPr txBox="1"/>
          <p:nvPr/>
        </p:nvSpPr>
        <p:spPr>
          <a:xfrm>
            <a:off x="3427594" y="5132625"/>
            <a:ext cx="459059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9768">
              <a:spcAft>
                <a:spcPts val="600"/>
              </a:spcAft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Cách giải Ví dụ 7; Ví dụ 8</a:t>
            </a:r>
          </a:p>
          <a:p>
            <a:pPr defTabSz="429768">
              <a:spcAft>
                <a:spcPts val="600"/>
              </a:spcAft>
            </a:pPr>
            <a:r>
              <a:rPr lang="en-US" sz="2800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Luyện tập</a:t>
            </a:r>
          </a:p>
          <a:p>
            <a:pPr defTabSz="429768">
              <a:spcAft>
                <a:spcPts val="600"/>
              </a:spcAft>
            </a:pPr>
            <a:r>
              <a:rPr lang="en-US" sz="2800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Luyện tập</a:t>
            </a:r>
            <a:endParaRPr lang="vi-VN" sz="2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093311-8003-1C88-DD05-777934306458}"/>
              </a:ext>
            </a:extLst>
          </p:cNvPr>
          <p:cNvGrpSpPr/>
          <p:nvPr/>
        </p:nvGrpSpPr>
        <p:grpSpPr>
          <a:xfrm>
            <a:off x="8566816" y="1988570"/>
            <a:ext cx="1922454" cy="1216988"/>
            <a:chOff x="6091749" y="2572633"/>
            <a:chExt cx="1922454" cy="73152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14AAB13-175A-79AF-06BB-F5C122B5A8B2}"/>
                </a:ext>
              </a:extLst>
            </p:cNvPr>
            <p:cNvSpPr/>
            <p:nvPr/>
          </p:nvSpPr>
          <p:spPr>
            <a:xfrm>
              <a:off x="6463514" y="2684790"/>
              <a:ext cx="1550689" cy="507206"/>
            </a:xfrm>
            <a:prstGeom prst="roundRect">
              <a:avLst>
                <a:gd name="adj" fmla="val 50000"/>
              </a:avLst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9768">
                <a:spcAft>
                  <a:spcPts val="600"/>
                </a:spcAft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</a:t>
              </a:r>
              <a:endParaRPr lang="vi-V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44710DE7-A317-DFF0-E59C-7616226ED5A1}"/>
                </a:ext>
              </a:extLst>
            </p:cNvPr>
            <p:cNvSpPr/>
            <p:nvPr/>
          </p:nvSpPr>
          <p:spPr>
            <a:xfrm flipH="1">
              <a:off x="6091749" y="2572633"/>
              <a:ext cx="274320" cy="731520"/>
            </a:xfrm>
            <a:prstGeom prst="leftBrace">
              <a:avLst>
                <a:gd name="adj1" fmla="val 30555"/>
                <a:gd name="adj2" fmla="val 50000"/>
              </a:avLst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16BBAB-044C-BADC-3490-C3F68C968442}"/>
              </a:ext>
            </a:extLst>
          </p:cNvPr>
          <p:cNvGrpSpPr/>
          <p:nvPr/>
        </p:nvGrpSpPr>
        <p:grpSpPr>
          <a:xfrm>
            <a:off x="3143329" y="3646670"/>
            <a:ext cx="3984302" cy="737935"/>
            <a:chOff x="6091749" y="2572633"/>
            <a:chExt cx="1922454" cy="7315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B86095-7D5C-F9D3-EACE-EBE36C32F0BF}"/>
                </a:ext>
              </a:extLst>
            </p:cNvPr>
            <p:cNvSpPr/>
            <p:nvPr/>
          </p:nvSpPr>
          <p:spPr>
            <a:xfrm>
              <a:off x="6463514" y="2684790"/>
              <a:ext cx="1550689" cy="507206"/>
            </a:xfrm>
            <a:prstGeom prst="roundRect">
              <a:avLst>
                <a:gd name="adj" fmla="val 50000"/>
              </a:avLst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9768">
                <a:spcAft>
                  <a:spcPts val="600"/>
                </a:spcAft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</a:t>
              </a:r>
              <a:endParaRPr lang="vi-V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3DFD31E8-914A-9F29-99F0-328E513F0386}"/>
                </a:ext>
              </a:extLst>
            </p:cNvPr>
            <p:cNvSpPr/>
            <p:nvPr/>
          </p:nvSpPr>
          <p:spPr>
            <a:xfrm flipH="1">
              <a:off x="6091749" y="2572633"/>
              <a:ext cx="274320" cy="731520"/>
            </a:xfrm>
            <a:prstGeom prst="leftBrace">
              <a:avLst>
                <a:gd name="adj1" fmla="val 30555"/>
                <a:gd name="adj2" fmla="val 50000"/>
              </a:avLst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692332-E10F-10CA-E6D2-366F1B577C4E}"/>
              </a:ext>
            </a:extLst>
          </p:cNvPr>
          <p:cNvGrpSpPr/>
          <p:nvPr/>
        </p:nvGrpSpPr>
        <p:grpSpPr>
          <a:xfrm>
            <a:off x="8566816" y="5170547"/>
            <a:ext cx="1922454" cy="731520"/>
            <a:chOff x="6091749" y="2572633"/>
            <a:chExt cx="1922454" cy="73152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8CDE7DB-51E5-CC1A-A655-F8542C6B10A9}"/>
                </a:ext>
              </a:extLst>
            </p:cNvPr>
            <p:cNvSpPr/>
            <p:nvPr/>
          </p:nvSpPr>
          <p:spPr>
            <a:xfrm>
              <a:off x="6463514" y="2684790"/>
              <a:ext cx="1550689" cy="507206"/>
            </a:xfrm>
            <a:prstGeom prst="roundRect">
              <a:avLst>
                <a:gd name="adj" fmla="val 50000"/>
              </a:avLst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9768">
                <a:spcAft>
                  <a:spcPts val="600"/>
                </a:spcAft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</a:t>
              </a:r>
              <a:endParaRPr lang="vi-V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C336B714-77CB-E55D-1031-CF3D742DB8D5}"/>
                </a:ext>
              </a:extLst>
            </p:cNvPr>
            <p:cNvSpPr/>
            <p:nvPr/>
          </p:nvSpPr>
          <p:spPr>
            <a:xfrm flipH="1">
              <a:off x="6091749" y="2572633"/>
              <a:ext cx="274320" cy="731520"/>
            </a:xfrm>
            <a:prstGeom prst="leftBrace">
              <a:avLst>
                <a:gd name="adj1" fmla="val 30555"/>
                <a:gd name="adj2" fmla="val 50000"/>
              </a:avLst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B29497-90F8-31C5-FD60-5D7DAC398D51}"/>
              </a:ext>
            </a:extLst>
          </p:cNvPr>
          <p:cNvGrpSpPr/>
          <p:nvPr/>
        </p:nvGrpSpPr>
        <p:grpSpPr>
          <a:xfrm>
            <a:off x="8630316" y="6178096"/>
            <a:ext cx="1858954" cy="507206"/>
            <a:chOff x="6091749" y="2684790"/>
            <a:chExt cx="1858954" cy="50720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D0C0A02-6046-23E0-E505-765B6407497D}"/>
                </a:ext>
              </a:extLst>
            </p:cNvPr>
            <p:cNvSpPr/>
            <p:nvPr/>
          </p:nvSpPr>
          <p:spPr>
            <a:xfrm>
              <a:off x="6400014" y="2684790"/>
              <a:ext cx="1550689" cy="507206"/>
            </a:xfrm>
            <a:prstGeom prst="roundRect">
              <a:avLst>
                <a:gd name="adj" fmla="val 50000"/>
              </a:avLst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9768">
                <a:spcAft>
                  <a:spcPts val="600"/>
                </a:spcAft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</a:t>
              </a:r>
              <a:endParaRPr lang="vi-V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5D962D08-DF5C-169F-5358-6ECE79B52886}"/>
                </a:ext>
              </a:extLst>
            </p:cNvPr>
            <p:cNvSpPr/>
            <p:nvPr/>
          </p:nvSpPr>
          <p:spPr>
            <a:xfrm flipH="1">
              <a:off x="6091749" y="2763133"/>
              <a:ext cx="182880" cy="365760"/>
            </a:xfrm>
            <a:prstGeom prst="leftBrace">
              <a:avLst>
                <a:gd name="adj1" fmla="val 30555"/>
                <a:gd name="adj2" fmla="val 50000"/>
              </a:avLst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8922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2"/>
          <p:cNvSpPr txBox="1"/>
          <p:nvPr/>
        </p:nvSpPr>
        <p:spPr>
          <a:xfrm>
            <a:off x="-100517" y="798078"/>
            <a:ext cx="7502018" cy="5414248"/>
          </a:xfrm>
          <a:prstGeom prst="round2Diag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r>
              <a:rPr lang="vi-VN" sz="240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* Nhận biết:</a:t>
            </a:r>
            <a:endParaRPr lang="vi-VN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 Nhận biết được các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khái niệm bất phương trình,  định nghĩa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 về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bất phương trình bậc nhất một ẩn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- Nhận biết được nghiệm của bất phương trình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* Thông hiểu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- Tính được nghiệm của bất phương trình, bất phương trình bậc nhất một ẩn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* Vận dụng:</a:t>
            </a:r>
            <a:endParaRPr lang="vi-VN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Giải được bất phương trình bậc nhất một ẩn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- Giải quyết được một số vấn đề thực tế đơn giản</a:t>
            </a:r>
            <a:endParaRPr lang="vi-VN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* Vận dụng cao: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Biết ứng dụng giải bất phương trình vào bài toán thực tế phức tạp hơn</a:t>
            </a:r>
            <a:endParaRPr lang="vi-VN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CC84C9-FB8E-F4CD-CD10-CA9A20AFDA62}"/>
              </a:ext>
            </a:extLst>
          </p:cNvPr>
          <p:cNvGrpSpPr/>
          <p:nvPr/>
        </p:nvGrpSpPr>
        <p:grpSpPr>
          <a:xfrm>
            <a:off x="0" y="-657"/>
            <a:ext cx="12192000" cy="888930"/>
            <a:chOff x="0" y="21850"/>
            <a:chExt cx="12192000" cy="888930"/>
          </a:xfrm>
        </p:grpSpPr>
        <p:sp>
          <p:nvSpPr>
            <p:cNvPr id="3" name="矩形 3">
              <a:extLst>
                <a:ext uri="{FF2B5EF4-FFF2-40B4-BE49-F238E27FC236}">
                  <a16:creationId xmlns:a16="http://schemas.microsoft.com/office/drawing/2014/main" id="{3D1537D8-927D-1AB1-3BD6-BB95AB948AE5}"/>
                </a:ext>
              </a:extLst>
            </p:cNvPr>
            <p:cNvSpPr/>
            <p:nvPr/>
          </p:nvSpPr>
          <p:spPr>
            <a:xfrm>
              <a:off x="0" y="84061"/>
              <a:ext cx="12192000" cy="826719"/>
            </a:xfrm>
            <a:prstGeom prst="rect">
              <a:avLst/>
            </a:prstGeom>
            <a:blipFill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005B7214-D0EA-8D22-BCCB-9CB780DCA1D9}"/>
                </a:ext>
              </a:extLst>
            </p:cNvPr>
            <p:cNvSpPr txBox="1"/>
            <p:nvPr/>
          </p:nvSpPr>
          <p:spPr>
            <a:xfrm>
              <a:off x="1913301" y="21850"/>
              <a:ext cx="4728859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CN" sz="3600" b="1" dirty="0">
                  <a:solidFill>
                    <a:srgbClr val="2A3D52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MỤC TIÊU CẦN ĐẠT</a:t>
              </a:r>
              <a:endParaRPr lang="zh-CN" altLang="en-US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12">
            <a:extLst>
              <a:ext uri="{FF2B5EF4-FFF2-40B4-BE49-F238E27FC236}">
                <a16:creationId xmlns:a16="http://schemas.microsoft.com/office/drawing/2014/main" id="{73ECC415-217D-68B3-1D02-AF61F2508AD6}"/>
              </a:ext>
            </a:extLst>
          </p:cNvPr>
          <p:cNvSpPr txBox="1"/>
          <p:nvPr/>
        </p:nvSpPr>
        <p:spPr>
          <a:xfrm>
            <a:off x="7361288" y="504349"/>
            <a:ext cx="4790499" cy="4665107"/>
          </a:xfrm>
          <a:prstGeom prst="round2Diag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Năng lực: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vi-VN" sz="24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lực chung: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tự chủ và tự học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giao tiếp và hợp tác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giải quyết vấn đề và sáng tạo</a:t>
            </a:r>
          </a:p>
          <a:p>
            <a:pPr algn="just"/>
            <a:r>
              <a:rPr lang="vi-VN" sz="24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lực riêng: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tư duy và lập luận toán học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Mô hình hóa toán học, giải quyết vấn đề toán học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95FA089C-BC52-AF59-DEE2-3C9E456DAE59}"/>
              </a:ext>
            </a:extLst>
          </p:cNvPr>
          <p:cNvSpPr txBox="1"/>
          <p:nvPr/>
        </p:nvSpPr>
        <p:spPr>
          <a:xfrm>
            <a:off x="8041673" y="5207795"/>
            <a:ext cx="2708389" cy="1736646"/>
          </a:xfrm>
          <a:prstGeom prst="round2Diag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3. Phẩm chất: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Chăm chỉ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Trung thực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Trách nhiệm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25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DCC88-66EA-6691-154A-971F95294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498" y="630235"/>
            <a:ext cx="1697502" cy="1372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476E4-CE44-0037-AD56-4D451CB5813A}"/>
              </a:ext>
            </a:extLst>
          </p:cNvPr>
          <p:cNvSpPr txBox="1"/>
          <p:nvPr/>
        </p:nvSpPr>
        <p:spPr>
          <a:xfrm>
            <a:off x="192107" y="580017"/>
            <a:ext cx="6396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ĐẦU VỀ BẤT PHƯƠNG TRÌNH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10">
            <a:extLst>
              <a:ext uri="{FF2B5EF4-FFF2-40B4-BE49-F238E27FC236}">
                <a16:creationId xmlns:a16="http://schemas.microsoft.com/office/drawing/2014/main" id="{9329F79A-3D8E-6A6A-35C0-4ADE4B4257DB}"/>
              </a:ext>
            </a:extLst>
          </p:cNvPr>
          <p:cNvSpPr txBox="1"/>
          <p:nvPr/>
        </p:nvSpPr>
        <p:spPr>
          <a:xfrm>
            <a:off x="0" y="-7614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2.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 PHƯƠNG TRÌNH BẬC NHẤT MỘT ẨN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2B698B6-10C5-44EA-E43F-E282CCB86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A0AC0A-EE0C-4467-11E2-0DC04E3F0976}"/>
              </a:ext>
            </a:extLst>
          </p:cNvPr>
          <p:cNvGrpSpPr/>
          <p:nvPr/>
        </p:nvGrpSpPr>
        <p:grpSpPr>
          <a:xfrm>
            <a:off x="407154" y="1250607"/>
            <a:ext cx="10462483" cy="2246769"/>
            <a:chOff x="322748" y="2080015"/>
            <a:chExt cx="10462483" cy="22467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5EAB84E-9FC1-5FCF-78CA-E84F5A73AAF1}"/>
                    </a:ext>
                  </a:extLst>
                </p:cNvPr>
                <p:cNvSpPr txBox="1"/>
                <p:nvPr/>
              </p:nvSpPr>
              <p:spPr>
                <a:xfrm>
                  <a:off x="322748" y="2080015"/>
                  <a:ext cx="10462483" cy="2246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>
                      <a:highlight>
                        <a:srgbClr val="FFFF00"/>
                      </a:highligh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HĐ 1: </a:t>
                  </a:r>
                  <a:r>
                    <a:rPr 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Xét hệ thức                                (1) nêu ở bài toán mở đầu</a:t>
                  </a:r>
                </a:p>
                <a:p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Các biểu thức                         có phải là hai biểu thức của cùng một biến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hay không?</a:t>
                  </a:r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Khi thay giá trị               vào hệ thức (1), ta có được khẳng định đúng hay không? </a:t>
                  </a:r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5EAB84E-9FC1-5FCF-78CA-E84F5A73AA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48" y="2080015"/>
                  <a:ext cx="10462483" cy="2246769"/>
                </a:xfrm>
                <a:prstGeom prst="rect">
                  <a:avLst/>
                </a:prstGeom>
                <a:blipFill>
                  <a:blip r:embed="rId5"/>
                  <a:stretch>
                    <a:fillRect l="-1224" t="-2710" r="-1049" b="-650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" name="Object 1">
                  <a:extLst>
                    <a:ext uri="{FF2B5EF4-FFF2-40B4-BE49-F238E27FC236}">
                      <a16:creationId xmlns:a16="http://schemas.microsoft.com/office/drawing/2014/main" id="{EB9C5DFD-0757-399A-3648-B4A29FCE5C4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3231986"/>
                    </p:ext>
                  </p:extLst>
                </p:nvPr>
              </p:nvGraphicFramePr>
              <p:xfrm>
                <a:off x="3390238" y="2095044"/>
                <a:ext cx="2564924" cy="47300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6" imgW="990170" imgH="190417" progId="Equation.DSMT4">
                        <p:embed/>
                      </p:oleObj>
                    </mc:Choice>
                    <mc:Fallback>
                      <p:oleObj name="Equation" r:id="rId6" imgW="990170" imgH="190417" progId="Equation.DSMT4">
                        <p:embed/>
                        <p:pic>
                          <p:nvPicPr>
                            <p:cNvPr id="33" name="Object 32">
                              <a:extLst>
                                <a:ext uri="{FF2B5EF4-FFF2-40B4-BE49-F238E27FC236}">
                                  <a16:creationId xmlns:a16="http://schemas.microsoft.com/office/drawing/2014/main" id="{4F4CBE6D-5F78-A1B3-803F-0086B02F5F7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90238" y="2095044"/>
                              <a:ext cx="2564924" cy="47300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" name="Object 1">
                  <a:extLst>
                    <a:ext uri="{FF2B5EF4-FFF2-40B4-BE49-F238E27FC236}">
                      <a16:creationId xmlns:a16="http://schemas.microsoft.com/office/drawing/2014/main" id="{EB9C5DFD-0757-399A-3648-B4A29FCE5C4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3231986"/>
                    </p:ext>
                  </p:extLst>
                </p:nvPr>
              </p:nvGraphicFramePr>
              <p:xfrm>
                <a:off x="3390238" y="2095044"/>
                <a:ext cx="2564924" cy="47300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8" imgW="990170" imgH="190417" progId="Equation.DSMT4">
                        <p:embed/>
                      </p:oleObj>
                    </mc:Choice>
                    <mc:Fallback>
                      <p:oleObj name="Equation" r:id="rId8" imgW="990170" imgH="190417" progId="Equation.DSMT4">
                        <p:embed/>
                        <p:pic>
                          <p:nvPicPr>
                            <p:cNvPr id="33" name="Object 32">
                              <a:extLst>
                                <a:ext uri="{FF2B5EF4-FFF2-40B4-BE49-F238E27FC236}">
                                  <a16:creationId xmlns:a16="http://schemas.microsoft.com/office/drawing/2014/main" id="{4F4CBE6D-5F78-A1B3-803F-0086B02F5F7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90238" y="2095044"/>
                              <a:ext cx="2564924" cy="47300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Object 5">
                  <a:extLst>
                    <a:ext uri="{FF2B5EF4-FFF2-40B4-BE49-F238E27FC236}">
                      <a16:creationId xmlns:a16="http://schemas.microsoft.com/office/drawing/2014/main" id="{5E6FF6BC-8BD5-273F-9A46-39F0D3678F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86774220"/>
                    </p:ext>
                  </p:extLst>
                </p:nvPr>
              </p:nvGraphicFramePr>
              <p:xfrm>
                <a:off x="2817283" y="2568046"/>
                <a:ext cx="2145629" cy="47300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0" imgW="876300" imgH="203200" progId="Equation.DSMT4">
                        <p:embed/>
                      </p:oleObj>
                    </mc:Choice>
                    <mc:Fallback>
                      <p:oleObj name="Equation" r:id="rId10" imgW="876300" imgH="203200" progId="Equation.DSMT4">
                        <p:embed/>
                        <p:pic>
                          <p:nvPicPr>
                            <p:cNvPr id="31" name="Object 30">
                              <a:extLst>
                                <a:ext uri="{FF2B5EF4-FFF2-40B4-BE49-F238E27FC236}">
                                  <a16:creationId xmlns:a16="http://schemas.microsoft.com/office/drawing/2014/main" id="{89B6E1C8-3C62-0012-F212-2AC6C274D7A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283" y="2568046"/>
                              <a:ext cx="2145629" cy="47300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" name="Object 5">
                  <a:extLst>
                    <a:ext uri="{FF2B5EF4-FFF2-40B4-BE49-F238E27FC236}">
                      <a16:creationId xmlns:a16="http://schemas.microsoft.com/office/drawing/2014/main" id="{5E6FF6BC-8BD5-273F-9A46-39F0D3678F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86774220"/>
                    </p:ext>
                  </p:extLst>
                </p:nvPr>
              </p:nvGraphicFramePr>
              <p:xfrm>
                <a:off x="2817283" y="2568046"/>
                <a:ext cx="2145629" cy="47300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2" imgW="876300" imgH="203200" progId="Equation.DSMT4">
                        <p:embed/>
                      </p:oleObj>
                    </mc:Choice>
                    <mc:Fallback>
                      <p:oleObj name="Equation" r:id="rId12" imgW="876300" imgH="203200" progId="Equation.DSMT4">
                        <p:embed/>
                        <p:pic>
                          <p:nvPicPr>
                            <p:cNvPr id="31" name="Object 30">
                              <a:extLst>
                                <a:ext uri="{FF2B5EF4-FFF2-40B4-BE49-F238E27FC236}">
                                  <a16:creationId xmlns:a16="http://schemas.microsoft.com/office/drawing/2014/main" id="{89B6E1C8-3C62-0012-F212-2AC6C274D7A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283" y="2568046"/>
                              <a:ext cx="2145629" cy="47300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0" name="Object 9">
                  <a:extLst>
                    <a:ext uri="{FF2B5EF4-FFF2-40B4-BE49-F238E27FC236}">
                      <a16:creationId xmlns:a16="http://schemas.microsoft.com/office/drawing/2014/main" id="{8A46A340-8D02-1063-7CB2-76F178D3BBC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60942679"/>
                    </p:ext>
                  </p:extLst>
                </p:nvPr>
              </p:nvGraphicFramePr>
              <p:xfrm>
                <a:off x="3097495" y="3423586"/>
                <a:ext cx="818013" cy="43738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4" imgW="419100" imgH="190500" progId="Equation.DSMT4">
                        <p:embed/>
                      </p:oleObj>
                    </mc:Choice>
                    <mc:Fallback>
                      <p:oleObj name="Equation" r:id="rId14" imgW="419100" imgH="190500" progId="Equation.DSMT4">
                        <p:embed/>
                        <p:pic>
                          <p:nvPicPr>
                            <p:cNvPr id="0" name="Object 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97495" y="3423586"/>
                              <a:ext cx="818013" cy="43738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0" name="Object 9">
                  <a:extLst>
                    <a:ext uri="{FF2B5EF4-FFF2-40B4-BE49-F238E27FC236}">
                      <a16:creationId xmlns:a16="http://schemas.microsoft.com/office/drawing/2014/main" id="{8A46A340-8D02-1063-7CB2-76F178D3BBC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60942679"/>
                    </p:ext>
                  </p:extLst>
                </p:nvPr>
              </p:nvGraphicFramePr>
              <p:xfrm>
                <a:off x="3097495" y="3423586"/>
                <a:ext cx="818013" cy="43738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6" imgW="419100" imgH="190500" progId="Equation.DSMT4">
                        <p:embed/>
                      </p:oleObj>
                    </mc:Choice>
                    <mc:Fallback>
                      <p:oleObj name="Equation" r:id="rId16" imgW="419100" imgH="190500" progId="Equation.DSMT4">
                        <p:embed/>
                        <p:pic>
                          <p:nvPicPr>
                            <p:cNvPr id="0" name="Object 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97495" y="3423586"/>
                              <a:ext cx="818013" cy="43738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E0DF83-4E1F-E6AF-922E-C572CD1F6116}"/>
              </a:ext>
            </a:extLst>
          </p:cNvPr>
          <p:cNvGrpSpPr/>
          <p:nvPr/>
        </p:nvGrpSpPr>
        <p:grpSpPr>
          <a:xfrm>
            <a:off x="625446" y="4502163"/>
            <a:ext cx="10462483" cy="1409782"/>
            <a:chOff x="224274" y="2040882"/>
            <a:chExt cx="10462483" cy="14097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E7F59D9-DF18-55F9-5D51-66E5A3260844}"/>
                    </a:ext>
                  </a:extLst>
                </p:cNvPr>
                <p:cNvSpPr txBox="1"/>
                <p:nvPr/>
              </p:nvSpPr>
              <p:spPr>
                <a:xfrm>
                  <a:off x="224274" y="2042257"/>
                  <a:ext cx="10462483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Xét hệ thức                                (1) nêu ở bài toán mở đầu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a) Các biểu thức                         là hai biểu thức của cùng một biến 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b) Khi thay giá trị               vào hệ thức (1), ta có được khẳng định đúng 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E7F59D9-DF18-55F9-5D51-66E5A32608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274" y="2042257"/>
                  <a:ext cx="10462483" cy="1384995"/>
                </a:xfrm>
                <a:prstGeom prst="rect">
                  <a:avLst/>
                </a:prstGeom>
                <a:blipFill>
                  <a:blip r:embed="rId18"/>
                  <a:stretch>
                    <a:fillRect l="-1224" t="-4846" r="-1865" b="-1145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3" name="Object 12">
                  <a:extLst>
                    <a:ext uri="{FF2B5EF4-FFF2-40B4-BE49-F238E27FC236}">
                      <a16:creationId xmlns:a16="http://schemas.microsoft.com/office/drawing/2014/main" id="{F338EEA2-56DA-C396-74E1-668C0CCA402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94943982"/>
                    </p:ext>
                  </p:extLst>
                </p:nvPr>
              </p:nvGraphicFramePr>
              <p:xfrm>
                <a:off x="2316280" y="2040882"/>
                <a:ext cx="2564924" cy="47300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9" imgW="990170" imgH="190417" progId="Equation.DSMT4">
                        <p:embed/>
                      </p:oleObj>
                    </mc:Choice>
                    <mc:Fallback>
                      <p:oleObj name="Equation" r:id="rId19" imgW="990170" imgH="190417" progId="Equation.DSMT4">
                        <p:embed/>
                        <p:pic>
                          <p:nvPicPr>
                            <p:cNvPr id="2" name="Object 1">
                              <a:extLst>
                                <a:ext uri="{FF2B5EF4-FFF2-40B4-BE49-F238E27FC236}">
                                  <a16:creationId xmlns:a16="http://schemas.microsoft.com/office/drawing/2014/main" id="{EB9C5DFD-0757-399A-3648-B4A29FCE5C4B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280" y="2040882"/>
                              <a:ext cx="2564924" cy="47300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3" name="Object 12">
                  <a:extLst>
                    <a:ext uri="{FF2B5EF4-FFF2-40B4-BE49-F238E27FC236}">
                      <a16:creationId xmlns:a16="http://schemas.microsoft.com/office/drawing/2014/main" id="{F338EEA2-56DA-C396-74E1-668C0CCA402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94943982"/>
                    </p:ext>
                  </p:extLst>
                </p:nvPr>
              </p:nvGraphicFramePr>
              <p:xfrm>
                <a:off x="2316280" y="2040882"/>
                <a:ext cx="2564924" cy="47300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0" imgW="990170" imgH="190417" progId="Equation.DSMT4">
                        <p:embed/>
                      </p:oleObj>
                    </mc:Choice>
                    <mc:Fallback>
                      <p:oleObj name="Equation" r:id="rId20" imgW="990170" imgH="190417" progId="Equation.DSMT4">
                        <p:embed/>
                        <p:pic>
                          <p:nvPicPr>
                            <p:cNvPr id="2" name="Object 1">
                              <a:extLst>
                                <a:ext uri="{FF2B5EF4-FFF2-40B4-BE49-F238E27FC236}">
                                  <a16:creationId xmlns:a16="http://schemas.microsoft.com/office/drawing/2014/main" id="{EB9C5DFD-0757-399A-3648-B4A29FCE5C4B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280" y="2040882"/>
                              <a:ext cx="2564924" cy="47300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4" name="Object 13">
                  <a:extLst>
                    <a:ext uri="{FF2B5EF4-FFF2-40B4-BE49-F238E27FC236}">
                      <a16:creationId xmlns:a16="http://schemas.microsoft.com/office/drawing/2014/main" id="{B175F779-F686-373F-2179-33EE47A6E6E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16692732"/>
                    </p:ext>
                  </p:extLst>
                </p:nvPr>
              </p:nvGraphicFramePr>
              <p:xfrm>
                <a:off x="2694700" y="2513884"/>
                <a:ext cx="2145629" cy="47300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1" imgW="876300" imgH="203200" progId="Equation.DSMT4">
                        <p:embed/>
                      </p:oleObj>
                    </mc:Choice>
                    <mc:Fallback>
                      <p:oleObj name="Equation" r:id="rId21" imgW="876300" imgH="20320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5E6FF6BC-8BD5-273F-9A46-39F0D3678F3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4700" y="2513884"/>
                              <a:ext cx="2145629" cy="47300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4" name="Object 13">
                  <a:extLst>
                    <a:ext uri="{FF2B5EF4-FFF2-40B4-BE49-F238E27FC236}">
                      <a16:creationId xmlns:a16="http://schemas.microsoft.com/office/drawing/2014/main" id="{B175F779-F686-373F-2179-33EE47A6E6E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16692732"/>
                    </p:ext>
                  </p:extLst>
                </p:nvPr>
              </p:nvGraphicFramePr>
              <p:xfrm>
                <a:off x="2694700" y="2513884"/>
                <a:ext cx="2145629" cy="47300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2" imgW="876300" imgH="203200" progId="Equation.DSMT4">
                        <p:embed/>
                      </p:oleObj>
                    </mc:Choice>
                    <mc:Fallback>
                      <p:oleObj name="Equation" r:id="rId22" imgW="876300" imgH="20320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5E6FF6BC-8BD5-273F-9A46-39F0D3678F3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4700" y="2513884"/>
                              <a:ext cx="2145629" cy="47300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5" name="Object 14">
                  <a:extLst>
                    <a:ext uri="{FF2B5EF4-FFF2-40B4-BE49-F238E27FC236}">
                      <a16:creationId xmlns:a16="http://schemas.microsoft.com/office/drawing/2014/main" id="{F59429D6-F66D-4A81-2382-F8EAE464CF7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82189102"/>
                    </p:ext>
                  </p:extLst>
                </p:nvPr>
              </p:nvGraphicFramePr>
              <p:xfrm>
                <a:off x="3097495" y="3013279"/>
                <a:ext cx="818013" cy="43738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3" imgW="419100" imgH="190500" progId="Equation.DSMT4">
                        <p:embed/>
                      </p:oleObj>
                    </mc:Choice>
                    <mc:Fallback>
                      <p:oleObj name="Equation" r:id="rId23" imgW="419100" imgH="190500" progId="Equation.DSMT4">
                        <p:embed/>
                        <p:pic>
                          <p:nvPicPr>
                            <p:cNvPr id="10" name="Object 9">
                              <a:extLst>
                                <a:ext uri="{FF2B5EF4-FFF2-40B4-BE49-F238E27FC236}">
                                  <a16:creationId xmlns:a16="http://schemas.microsoft.com/office/drawing/2014/main" id="{8A46A340-8D02-1063-7CB2-76F178D3BBC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97495" y="3013279"/>
                              <a:ext cx="818013" cy="43738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>
                  <a:extLst>
                    <a:ext uri="{FF2B5EF4-FFF2-40B4-BE49-F238E27FC236}">
                      <a16:creationId xmlns:a16="http://schemas.microsoft.com/office/drawing/2014/main" id="{F59429D6-F66D-4A81-2382-F8EAE464CF7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82189102"/>
                    </p:ext>
                  </p:extLst>
                </p:nvPr>
              </p:nvGraphicFramePr>
              <p:xfrm>
                <a:off x="3097495" y="3013279"/>
                <a:ext cx="818013" cy="43738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4" imgW="419100" imgH="190500" progId="Equation.DSMT4">
                        <p:embed/>
                      </p:oleObj>
                    </mc:Choice>
                    <mc:Fallback>
                      <p:oleObj name="Equation" r:id="rId24" imgW="419100" imgH="190500" progId="Equation.DSMT4">
                        <p:embed/>
                        <p:pic>
                          <p:nvPicPr>
                            <p:cNvPr id="10" name="Object 9">
                              <a:extLst>
                                <a:ext uri="{FF2B5EF4-FFF2-40B4-BE49-F238E27FC236}">
                                  <a16:creationId xmlns:a16="http://schemas.microsoft.com/office/drawing/2014/main" id="{8A46A340-8D02-1063-7CB2-76F178D3BBC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97495" y="3013279"/>
                              <a:ext cx="818013" cy="43738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506296C-7FB4-FF60-B43C-EE0C27EB348E}"/>
              </a:ext>
            </a:extLst>
          </p:cNvPr>
          <p:cNvSpPr txBox="1"/>
          <p:nvPr/>
        </p:nvSpPr>
        <p:spPr>
          <a:xfrm>
            <a:off x="3907673" y="3532973"/>
            <a:ext cx="1333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32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E52ED9FF-5CD5-3208-FBFD-97BFA3519AB4}"/>
              </a:ext>
            </a:extLst>
          </p:cNvPr>
          <p:cNvSpPr txBox="1"/>
          <p:nvPr/>
        </p:nvSpPr>
        <p:spPr>
          <a:xfrm>
            <a:off x="-1" y="178168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1.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 THỨC NHIỀU BIẾN. ĐA THỨC NHIỀU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DB6C50-C3F2-2795-FBEB-BA3E59A3BF92}"/>
              </a:ext>
            </a:extLst>
          </p:cNvPr>
          <p:cNvSpPr txBox="1"/>
          <p:nvPr/>
        </p:nvSpPr>
        <p:spPr>
          <a:xfrm>
            <a:off x="5995096" y="4521997"/>
            <a:ext cx="1253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2" name="文本框 10">
            <a:extLst>
              <a:ext uri="{FF2B5EF4-FFF2-40B4-BE49-F238E27FC236}">
                <a16:creationId xmlns:a16="http://schemas.microsoft.com/office/drawing/2014/main" id="{8BAC1489-49F5-5190-D8CB-4EB77E008A16}"/>
              </a:ext>
            </a:extLst>
          </p:cNvPr>
          <p:cNvSpPr txBox="1"/>
          <p:nvPr/>
        </p:nvSpPr>
        <p:spPr>
          <a:xfrm>
            <a:off x="452004" y="25346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2.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 PHƯƠNG TRÌNH BẬC NHẤT MỘT ẨN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2" name="Rectangle 18">
            <a:extLst>
              <a:ext uri="{FF2B5EF4-FFF2-40B4-BE49-F238E27FC236}">
                <a16:creationId xmlns:a16="http://schemas.microsoft.com/office/drawing/2014/main" id="{B85DA031-F6A3-9BAA-2D96-7E444D724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4" name="Rectangle 20">
            <a:extLst>
              <a:ext uri="{FF2B5EF4-FFF2-40B4-BE49-F238E27FC236}">
                <a16:creationId xmlns:a16="http://schemas.microsoft.com/office/drawing/2014/main" id="{1244AFA1-BC9E-237E-F23A-AF6CC674D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6" name="Rectangle 22">
            <a:extLst>
              <a:ext uri="{FF2B5EF4-FFF2-40B4-BE49-F238E27FC236}">
                <a16:creationId xmlns:a16="http://schemas.microsoft.com/office/drawing/2014/main" id="{694C7D28-C858-4F81-00CD-8C2380237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8" name="Rectangle 24">
            <a:extLst>
              <a:ext uri="{FF2B5EF4-FFF2-40B4-BE49-F238E27FC236}">
                <a16:creationId xmlns:a16="http://schemas.microsoft.com/office/drawing/2014/main" id="{A3EE447D-7D63-7ECF-7AD3-922F3092A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3" y="-482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0" name="Rectangle 26">
            <a:extLst>
              <a:ext uri="{FF2B5EF4-FFF2-40B4-BE49-F238E27FC236}">
                <a16:creationId xmlns:a16="http://schemas.microsoft.com/office/drawing/2014/main" id="{60C4EEA0-7B5B-C585-237D-15D7A4145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2" name="Rectangle 28">
            <a:extLst>
              <a:ext uri="{FF2B5EF4-FFF2-40B4-BE49-F238E27FC236}">
                <a16:creationId xmlns:a16="http://schemas.microsoft.com/office/drawing/2014/main" id="{CFDCA2B2-0CBC-B262-BF32-16C3CC635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4" name="Rectangle 30">
            <a:extLst>
              <a:ext uri="{FF2B5EF4-FFF2-40B4-BE49-F238E27FC236}">
                <a16:creationId xmlns:a16="http://schemas.microsoft.com/office/drawing/2014/main" id="{C73B9079-D5D5-9695-76D6-57A9AEDF7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6" name="Rectangle 32">
            <a:extLst>
              <a:ext uri="{FF2B5EF4-FFF2-40B4-BE49-F238E27FC236}">
                <a16:creationId xmlns:a16="http://schemas.microsoft.com/office/drawing/2014/main" id="{E862DAC8-AF43-66F8-FF77-4BF5B77F1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67" name="Rectangle 43">
            <a:extLst>
              <a:ext uri="{FF2B5EF4-FFF2-40B4-BE49-F238E27FC236}">
                <a16:creationId xmlns:a16="http://schemas.microsoft.com/office/drawing/2014/main" id="{580B167A-178A-3D2C-5E18-226D4C81B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71" name="文本框 10">
            <a:extLst>
              <a:ext uri="{FF2B5EF4-FFF2-40B4-BE49-F238E27FC236}">
                <a16:creationId xmlns:a16="http://schemas.microsoft.com/office/drawing/2014/main" id="{529A6637-316B-FFE0-7745-CCAD865ED637}"/>
              </a:ext>
            </a:extLst>
          </p:cNvPr>
          <p:cNvSpPr txBox="1"/>
          <p:nvPr/>
        </p:nvSpPr>
        <p:spPr>
          <a:xfrm>
            <a:off x="431384" y="3177332"/>
            <a:ext cx="114828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 ý: </a:t>
            </a:r>
            <a:r>
              <a:rPr lang="en-US" sz="2800" kern="10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 </a:t>
            </a:r>
            <a:r>
              <a:rPr lang="en-US" sz="2800" kern="10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bất phương trình là tìm tất cả các nghiệm của bất phương trình đó.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9" name="Rectangle 50">
            <a:extLst>
              <a:ext uri="{FF2B5EF4-FFF2-40B4-BE49-F238E27FC236}">
                <a16:creationId xmlns:a16="http://schemas.microsoft.com/office/drawing/2014/main" id="{E82BEB89-1F06-9A9D-EC5F-477B1E366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FF045C7-1F82-F2E3-D4ED-BE641054E3B8}"/>
              </a:ext>
            </a:extLst>
          </p:cNvPr>
          <p:cNvGrpSpPr/>
          <p:nvPr/>
        </p:nvGrpSpPr>
        <p:grpSpPr>
          <a:xfrm>
            <a:off x="307080" y="3610186"/>
            <a:ext cx="11577838" cy="1331901"/>
            <a:chOff x="307080" y="3610186"/>
            <a:chExt cx="11577838" cy="133190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E599EBD-FC16-8BA3-57A6-1F5DFAFFA9DD}"/>
                </a:ext>
              </a:extLst>
            </p:cNvPr>
            <p:cNvSpPr txBox="1"/>
            <p:nvPr/>
          </p:nvSpPr>
          <p:spPr>
            <a:xfrm>
              <a:off x="307080" y="3610186"/>
              <a:ext cx="115778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b="1" i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giá trị sau của    </a:t>
              </a:r>
              <a:r>
                <a:rPr lang="en-US" sz="2800" kern="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 trị nào là nghiệm của bất phương trình</a:t>
              </a:r>
              <a:r>
                <a:rPr lang="en-US" sz="2800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5" name="Object 74">
              <a:extLst>
                <a:ext uri="{FF2B5EF4-FFF2-40B4-BE49-F238E27FC236}">
                  <a16:creationId xmlns:a16="http://schemas.microsoft.com/office/drawing/2014/main" id="{CE678C9E-73B9-1AFA-22FC-90037340CE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6274394"/>
                </p:ext>
              </p:extLst>
            </p:nvPr>
          </p:nvGraphicFramePr>
          <p:xfrm>
            <a:off x="5057701" y="3765504"/>
            <a:ext cx="644770" cy="347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39639" imgH="152334" progId="Equation.DSMT4">
                    <p:embed/>
                  </p:oleObj>
                </mc:Choice>
                <mc:Fallback>
                  <p:oleObj name="Equation" r:id="rId3" imgW="139639" imgH="152334" progId="Equation.DSMT4">
                    <p:embed/>
                    <p:pic>
                      <p:nvPicPr>
                        <p:cNvPr id="57" name="Object 56">
                          <a:extLst>
                            <a:ext uri="{FF2B5EF4-FFF2-40B4-BE49-F238E27FC236}">
                              <a16:creationId xmlns:a16="http://schemas.microsoft.com/office/drawing/2014/main" id="{89A03FFD-3253-C664-12DF-262B8F77612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57701" y="3765504"/>
                          <a:ext cx="644770" cy="34733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Object 75">
              <a:extLst>
                <a:ext uri="{FF2B5EF4-FFF2-40B4-BE49-F238E27FC236}">
                  <a16:creationId xmlns:a16="http://schemas.microsoft.com/office/drawing/2014/main" id="{34670833-2750-123F-6354-DF61EE47BA5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8877548"/>
                </p:ext>
              </p:extLst>
            </p:nvPr>
          </p:nvGraphicFramePr>
          <p:xfrm>
            <a:off x="1947130" y="4114881"/>
            <a:ext cx="1962420" cy="347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66800" imgH="190500" progId="Equation.DSMT4">
                    <p:embed/>
                  </p:oleObj>
                </mc:Choice>
                <mc:Fallback>
                  <p:oleObj name="Equation" r:id="rId5" imgW="1066800" imgH="190500" progId="Equation.DSMT4">
                    <p:embed/>
                    <p:pic>
                      <p:nvPicPr>
                        <p:cNvPr id="0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7130" y="4114881"/>
                          <a:ext cx="1962420" cy="34733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76">
              <a:extLst>
                <a:ext uri="{FF2B5EF4-FFF2-40B4-BE49-F238E27FC236}">
                  <a16:creationId xmlns:a16="http://schemas.microsoft.com/office/drawing/2014/main" id="{DF35CE1B-0267-27B8-99BB-C0272040B5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3063662"/>
                </p:ext>
              </p:extLst>
            </p:nvPr>
          </p:nvGraphicFramePr>
          <p:xfrm>
            <a:off x="1324738" y="4521301"/>
            <a:ext cx="750247" cy="348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93529" imgH="190417" progId="Equation.DSMT4">
                    <p:embed/>
                  </p:oleObj>
                </mc:Choice>
                <mc:Fallback>
                  <p:oleObj name="Equation" r:id="rId7" imgW="393529" imgH="190417" progId="Equation.DSMT4">
                    <p:embed/>
                    <p:pic>
                      <p:nvPicPr>
                        <p:cNvPr id="0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4738" y="4521301"/>
                          <a:ext cx="750247" cy="34895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77">
              <a:extLst>
                <a:ext uri="{FF2B5EF4-FFF2-40B4-BE49-F238E27FC236}">
                  <a16:creationId xmlns:a16="http://schemas.microsoft.com/office/drawing/2014/main" id="{988D505A-0A25-E40D-EF68-E8440A9BD22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1060057"/>
                </p:ext>
              </p:extLst>
            </p:nvPr>
          </p:nvGraphicFramePr>
          <p:xfrm>
            <a:off x="4474848" y="4519363"/>
            <a:ext cx="875401" cy="330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495085" imgH="190417" progId="Equation.DSMT4">
                    <p:embed/>
                  </p:oleObj>
                </mc:Choice>
                <mc:Fallback>
                  <p:oleObj name="Equation" r:id="rId9" imgW="495085" imgH="190417" progId="Equation.DSMT4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4848" y="4519363"/>
                          <a:ext cx="875401" cy="33034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Rectangle 51">
              <a:extLst>
                <a:ext uri="{FF2B5EF4-FFF2-40B4-BE49-F238E27FC236}">
                  <a16:creationId xmlns:a16="http://schemas.microsoft.com/office/drawing/2014/main" id="{BBB00572-CC3A-0051-7FB3-859A756C7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197" y="4378808"/>
              <a:ext cx="40957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vi-VN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altLang="vi-VN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endParaRPr kumimoji="0" lang="en-US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52">
              <a:extLst>
                <a:ext uri="{FF2B5EF4-FFF2-40B4-BE49-F238E27FC236}">
                  <a16:creationId xmlns:a16="http://schemas.microsoft.com/office/drawing/2014/main" id="{991907AE-DF81-6E1C-F486-2453EFE06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7559" y="4418867"/>
              <a:ext cx="78532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vi-VN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kumimoji="0" lang="en-US" altLang="vi-VN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2" name="Rectangle 53">
            <a:extLst>
              <a:ext uri="{FF2B5EF4-FFF2-40B4-BE49-F238E27FC236}">
                <a16:creationId xmlns:a16="http://schemas.microsoft.com/office/drawing/2014/main" id="{67DAC354-720C-3860-FE09-7F5FE79A7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43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1DA16E6-A54A-0DC0-BF6F-F7A2A899B15B}"/>
              </a:ext>
            </a:extLst>
          </p:cNvPr>
          <p:cNvSpPr txBox="1"/>
          <p:nvPr/>
        </p:nvSpPr>
        <p:spPr>
          <a:xfrm>
            <a:off x="656310" y="5030335"/>
            <a:ext cx="10140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Khi thay x =1 vào bất phương trình đã cho, ta được  1+ 4 &gt; 2.1 – 12 là khẳng định đúng. Vậy x = 1 là nghiệm của bất phương trình đã cho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9EF5D44-1B91-5585-8C28-013F21FB200C}"/>
              </a:ext>
            </a:extLst>
          </p:cNvPr>
          <p:cNvSpPr txBox="1"/>
          <p:nvPr/>
        </p:nvSpPr>
        <p:spPr>
          <a:xfrm>
            <a:off x="714958" y="5847624"/>
            <a:ext cx="11348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Khi thay x =17 vào bất phương trình dã cho, ta được  17+ 4 &gt; 2. 17 – 12 là khẳng định không  đúng. Vậy x = 17 là không là nghiệm của bất phương trình đã cho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CECC11B-4E05-F6C8-3B02-5BC085B073F0}"/>
              </a:ext>
            </a:extLst>
          </p:cNvPr>
          <p:cNvGrpSpPr/>
          <p:nvPr/>
        </p:nvGrpSpPr>
        <p:grpSpPr>
          <a:xfrm>
            <a:off x="528823" y="982220"/>
            <a:ext cx="11287990" cy="2265594"/>
            <a:chOff x="528823" y="982220"/>
            <a:chExt cx="11287990" cy="226559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E98BE0D-B7DE-66BA-F768-C0F2A79E6FCB}"/>
                </a:ext>
              </a:extLst>
            </p:cNvPr>
            <p:cNvSpPr txBox="1"/>
            <p:nvPr/>
          </p:nvSpPr>
          <p:spPr>
            <a:xfrm>
              <a:off x="528823" y="982220"/>
              <a:ext cx="11287990" cy="2265594"/>
            </a:xfrm>
            <a:prstGeom prst="rect">
              <a:avLst/>
            </a:prstGeom>
            <a:blipFill>
              <a:blip r:embed="rId11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800">
                  <a:latin typeface="Times New Roman" panose="02020603050405020304" pitchFamily="18" charset="0"/>
                  <a:ea typeface="Times New Roman" panose="02020603050405020304" pitchFamily="18" charset="0"/>
                </a:rPr>
                <a:t>    Một bất phương trình với ẩn    có dạng                 hoặc                 ,   </a:t>
              </a:r>
            </a:p>
            <a:p>
              <a:pPr algn="just">
                <a:defRPr/>
              </a:pP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, </a:t>
              </a:r>
              <a:r>
                <a:rPr lang="en-US" sz="2800" kern="100">
                  <a:latin typeface="Times New Roman" panose="02020603050405020304" pitchFamily="18" charset="0"/>
                  <a:ea typeface="Calibri" panose="020F0502020204030204" pitchFamily="34" charset="0"/>
                </a:rPr>
                <a:t>trong đó vế trái         và vế phải            là hai biểu thức của cùng một biến </a:t>
              </a:r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defRPr/>
              </a:pP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Khi thay giá trị          vào bất phương trình với ẩn   , ta được một khẳng định  đúng thì số a ( thay giá trị           ) gọi là nghiệm của bất phương trình đó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7A14FDA-08AF-CA3E-D507-5AE7BF287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5266" y="1043851"/>
              <a:ext cx="332073" cy="409160"/>
            </a:xfrm>
            <a:prstGeom prst="rect">
              <a:avLst/>
            </a:prstGeom>
          </p:spPr>
        </p:pic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D0F783E5-705D-2181-34C0-265BBCFB545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2722702"/>
                </p:ext>
              </p:extLst>
            </p:nvPr>
          </p:nvGraphicFramePr>
          <p:xfrm>
            <a:off x="8438559" y="2413236"/>
            <a:ext cx="274890" cy="3317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39639" imgH="152334" progId="Equation.DSMT4">
                    <p:embed/>
                  </p:oleObj>
                </mc:Choice>
                <mc:Fallback>
                  <p:oleObj name="Equation" r:id="rId13" imgW="139639" imgH="152334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38559" y="2413236"/>
                          <a:ext cx="274890" cy="33172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id="{256AFEB3-CF34-15CF-B135-A21B939C19E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4940318"/>
                </p:ext>
              </p:extLst>
            </p:nvPr>
          </p:nvGraphicFramePr>
          <p:xfrm>
            <a:off x="6379468" y="1101087"/>
            <a:ext cx="1550987" cy="409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889000" imgH="228600" progId="Equation.DSMT4">
                    <p:embed/>
                  </p:oleObj>
                </mc:Choice>
                <mc:Fallback>
                  <p:oleObj name="Equation" r:id="rId14" imgW="889000" imgH="228600" progId="Equation.DSMT4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9468" y="1101087"/>
                          <a:ext cx="1550987" cy="40916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6">
              <a:extLst>
                <a:ext uri="{FF2B5EF4-FFF2-40B4-BE49-F238E27FC236}">
                  <a16:creationId xmlns:a16="http://schemas.microsoft.com/office/drawing/2014/main" id="{682B9FB5-4A97-5C66-0FF1-90E01E475A2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4059584"/>
                </p:ext>
              </p:extLst>
            </p:nvPr>
          </p:nvGraphicFramePr>
          <p:xfrm>
            <a:off x="8659781" y="1086539"/>
            <a:ext cx="1414040" cy="366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889000" imgH="228600" progId="Equation.DSMT4">
                    <p:embed/>
                  </p:oleObj>
                </mc:Choice>
                <mc:Fallback>
                  <p:oleObj name="Equation" r:id="rId16" imgW="889000" imgH="228600" progId="Equation.DSMT4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59781" y="1086539"/>
                          <a:ext cx="1414040" cy="36647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48">
              <a:extLst>
                <a:ext uri="{FF2B5EF4-FFF2-40B4-BE49-F238E27FC236}">
                  <a16:creationId xmlns:a16="http://schemas.microsoft.com/office/drawing/2014/main" id="{C00FFA89-4662-9B30-9AD5-1419D49425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0428654"/>
                </p:ext>
              </p:extLst>
            </p:nvPr>
          </p:nvGraphicFramePr>
          <p:xfrm>
            <a:off x="10299257" y="1086539"/>
            <a:ext cx="1292120" cy="366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889000" imgH="228600" progId="Equation.DSMT4">
                    <p:embed/>
                  </p:oleObj>
                </mc:Choice>
                <mc:Fallback>
                  <p:oleObj name="Equation" r:id="rId18" imgW="889000" imgH="228600" progId="Equation.DSMT4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99257" y="1086539"/>
                          <a:ext cx="1292120" cy="36647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>
              <a:extLst>
                <a:ext uri="{FF2B5EF4-FFF2-40B4-BE49-F238E27FC236}">
                  <a16:creationId xmlns:a16="http://schemas.microsoft.com/office/drawing/2014/main" id="{B0325B7F-3D57-F569-2986-6CF3440B59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0248689"/>
                </p:ext>
              </p:extLst>
            </p:nvPr>
          </p:nvGraphicFramePr>
          <p:xfrm>
            <a:off x="711303" y="1513346"/>
            <a:ext cx="1449447" cy="412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889000" imgH="228600" progId="Equation.DSMT4">
                    <p:embed/>
                  </p:oleObj>
                </mc:Choice>
                <mc:Fallback>
                  <p:oleObj name="Equation" r:id="rId20" imgW="889000" imgH="228600" progId="Equation.DSMT4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1303" y="1513346"/>
                          <a:ext cx="1449447" cy="41210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54">
              <a:extLst>
                <a:ext uri="{FF2B5EF4-FFF2-40B4-BE49-F238E27FC236}">
                  <a16:creationId xmlns:a16="http://schemas.microsoft.com/office/drawing/2014/main" id="{8369026F-DD94-3BC1-9EA4-203B1F0B0B3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6155424"/>
                </p:ext>
              </p:extLst>
            </p:nvPr>
          </p:nvGraphicFramePr>
          <p:xfrm>
            <a:off x="7158248" y="1498328"/>
            <a:ext cx="691752" cy="4018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381000" imgH="228600" progId="Equation.DSMT4">
                    <p:embed/>
                  </p:oleObj>
                </mc:Choice>
                <mc:Fallback>
                  <p:oleObj name="Equation" r:id="rId22" imgW="381000" imgH="228600" progId="Equation.DSMT4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58248" y="1498328"/>
                          <a:ext cx="691752" cy="40181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Object 56">
              <a:extLst>
                <a:ext uri="{FF2B5EF4-FFF2-40B4-BE49-F238E27FC236}">
                  <a16:creationId xmlns:a16="http://schemas.microsoft.com/office/drawing/2014/main" id="{89A03FFD-3253-C664-12DF-262B8F77612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5843901"/>
                </p:ext>
              </p:extLst>
            </p:nvPr>
          </p:nvGraphicFramePr>
          <p:xfrm>
            <a:off x="4969080" y="1102187"/>
            <a:ext cx="644770" cy="336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139639" imgH="152334" progId="Equation.DSMT4">
                    <p:embed/>
                  </p:oleObj>
                </mc:Choice>
                <mc:Fallback>
                  <p:oleObj name="Equation" r:id="rId24" imgW="139639" imgH="152334" progId="Equation.DSMT4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9080" y="1102187"/>
                          <a:ext cx="644770" cy="3362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67">
              <a:extLst>
                <a:ext uri="{FF2B5EF4-FFF2-40B4-BE49-F238E27FC236}">
                  <a16:creationId xmlns:a16="http://schemas.microsoft.com/office/drawing/2014/main" id="{8E466E82-1965-59E0-B0A2-E9623904AEA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2507559"/>
                </p:ext>
              </p:extLst>
            </p:nvPr>
          </p:nvGraphicFramePr>
          <p:xfrm>
            <a:off x="5179239" y="2816477"/>
            <a:ext cx="850686" cy="286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431640" imgH="152280" progId="Equation.DSMT4">
                    <p:embed/>
                  </p:oleObj>
                </mc:Choice>
                <mc:Fallback>
                  <p:oleObj name="Equation" r:id="rId25" imgW="431640" imgH="152280" progId="Equation.DSMT4">
                    <p:embed/>
                    <p:pic>
                      <p:nvPicPr>
                        <p:cNvPr id="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79239" y="2816477"/>
                          <a:ext cx="850686" cy="28645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>
              <a:extLst>
                <a:ext uri="{FF2B5EF4-FFF2-40B4-BE49-F238E27FC236}">
                  <a16:creationId xmlns:a16="http://schemas.microsoft.com/office/drawing/2014/main" id="{EB3C3370-2A58-3C5D-BDBA-A61237BF4D6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9016201"/>
                </p:ext>
              </p:extLst>
            </p:nvPr>
          </p:nvGraphicFramePr>
          <p:xfrm>
            <a:off x="3186320" y="2424462"/>
            <a:ext cx="850686" cy="286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7" imgW="431640" imgH="152280" progId="Equation.DSMT4">
                    <p:embed/>
                  </p:oleObj>
                </mc:Choice>
                <mc:Fallback>
                  <p:oleObj name="Equation" r:id="rId27" imgW="431640" imgH="152280" progId="Equation.DSMT4">
                    <p:embed/>
                    <p:pic>
                      <p:nvPicPr>
                        <p:cNvPr id="68" name="Object 67">
                          <a:extLst>
                            <a:ext uri="{FF2B5EF4-FFF2-40B4-BE49-F238E27FC236}">
                              <a16:creationId xmlns:a16="http://schemas.microsoft.com/office/drawing/2014/main" id="{8E466E82-1965-59E0-B0A2-E9623904AEA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6320" y="2424462"/>
                          <a:ext cx="850686" cy="28645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>
              <a:extLst>
                <a:ext uri="{FF2B5EF4-FFF2-40B4-BE49-F238E27FC236}">
                  <a16:creationId xmlns:a16="http://schemas.microsoft.com/office/drawing/2014/main" id="{D8D955DE-EF29-385A-0466-B66F43D1F22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5283014"/>
                </p:ext>
              </p:extLst>
            </p:nvPr>
          </p:nvGraphicFramePr>
          <p:xfrm>
            <a:off x="1838365" y="1953883"/>
            <a:ext cx="644770" cy="336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39639" imgH="152334" progId="Equation.DSMT4">
                    <p:embed/>
                  </p:oleObj>
                </mc:Choice>
                <mc:Fallback>
                  <p:oleObj name="Equation" r:id="rId28" imgW="139639" imgH="152334" progId="Equation.DSMT4">
                    <p:embed/>
                    <p:pic>
                      <p:nvPicPr>
                        <p:cNvPr id="57" name="Object 56">
                          <a:extLst>
                            <a:ext uri="{FF2B5EF4-FFF2-40B4-BE49-F238E27FC236}">
                              <a16:creationId xmlns:a16="http://schemas.microsoft.com/office/drawing/2014/main" id="{89A03FFD-3253-C664-12DF-262B8F77612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8365" y="1953883"/>
                          <a:ext cx="644770" cy="3362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" name="Object 87">
              <a:extLst>
                <a:ext uri="{FF2B5EF4-FFF2-40B4-BE49-F238E27FC236}">
                  <a16:creationId xmlns:a16="http://schemas.microsoft.com/office/drawing/2014/main" id="{ACC1DA49-ECAD-0ECB-5216-55791610E26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4555848"/>
                </p:ext>
              </p:extLst>
            </p:nvPr>
          </p:nvGraphicFramePr>
          <p:xfrm>
            <a:off x="4801249" y="1523267"/>
            <a:ext cx="691753" cy="3984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9" imgW="381000" imgH="228600" progId="Equation.DSMT4">
                    <p:embed/>
                  </p:oleObj>
                </mc:Choice>
                <mc:Fallback>
                  <p:oleObj name="Equation" r:id="rId29" imgW="381000" imgH="228600" progId="Equation.DSMT4">
                    <p:embed/>
                    <p:pic>
                      <p:nvPicPr>
                        <p:cNvPr id="53" name="Object 52">
                          <a:extLst>
                            <a:ext uri="{FF2B5EF4-FFF2-40B4-BE49-F238E27FC236}">
                              <a16:creationId xmlns:a16="http://schemas.microsoft.com/office/drawing/2014/main" id="{3B32A593-8E00-C1B4-446C-64C50F01725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1249" y="1523267"/>
                          <a:ext cx="691753" cy="39847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C0B7EFAE-7C27-67C9-22CC-7C09E1ED3E2E}"/>
              </a:ext>
            </a:extLst>
          </p:cNvPr>
          <p:cNvSpPr txBox="1"/>
          <p:nvPr/>
        </p:nvSpPr>
        <p:spPr>
          <a:xfrm>
            <a:off x="316860" y="496780"/>
            <a:ext cx="6396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ĐẦU VỀ BẤT PHƯƠNG TRÌNH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22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1" grpId="0" animBg="1"/>
      <p:bldP spid="84" grpId="0"/>
      <p:bldP spid="8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36B5E4-CC04-D2FF-D2E7-472421F8A57F}"/>
              </a:ext>
            </a:extLst>
          </p:cNvPr>
          <p:cNvSpPr/>
          <p:nvPr/>
        </p:nvSpPr>
        <p:spPr>
          <a:xfrm>
            <a:off x="11023326" y="688644"/>
            <a:ext cx="1168674" cy="1287993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BA913-7E7B-E929-91A2-C7379196208D}"/>
              </a:ext>
            </a:extLst>
          </p:cNvPr>
          <p:cNvSpPr txBox="1"/>
          <p:nvPr/>
        </p:nvSpPr>
        <p:spPr>
          <a:xfrm>
            <a:off x="5443298" y="3429000"/>
            <a:ext cx="1195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09A17033-8202-DAF2-9CB7-964D8159B90A}"/>
              </a:ext>
            </a:extLst>
          </p:cNvPr>
          <p:cNvSpPr txBox="1"/>
          <p:nvPr/>
        </p:nvSpPr>
        <p:spPr>
          <a:xfrm>
            <a:off x="55072" y="153402"/>
            <a:ext cx="118611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2.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 PHƯƠNG TRÌNH BẬC NHẤT MỘT ẨN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AB2B1-2D5F-F7A8-7A66-6517AE064B4C}"/>
              </a:ext>
            </a:extLst>
          </p:cNvPr>
          <p:cNvSpPr txBox="1"/>
          <p:nvPr/>
        </p:nvSpPr>
        <p:spPr>
          <a:xfrm>
            <a:off x="284851" y="809420"/>
            <a:ext cx="6396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ĐẦU VỀ BẤT PHƯƠNG TRÌNH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B2F279-E54E-8FA4-12C1-CAEC70053A94}"/>
              </a:ext>
            </a:extLst>
          </p:cNvPr>
          <p:cNvSpPr txBox="1"/>
          <p:nvPr/>
        </p:nvSpPr>
        <p:spPr>
          <a:xfrm>
            <a:off x="689318" y="1644871"/>
            <a:ext cx="10334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 1: </a:t>
            </a:r>
            <a:r>
              <a:rPr lang="en-US" sz="2800" kern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biết giá trị         </a:t>
            </a:r>
            <a:r>
              <a:rPr lang="en-US" sz="28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nghiệm của bất phương trình nào trong các bất phương trình sau</a:t>
            </a:r>
            <a:r>
              <a:rPr lang="en-US" sz="2800" kern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4CE0134-F50F-804B-8BFD-8D02D9AC0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C0EEAB34-120D-4219-6782-3C86B40CF4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447379"/>
              </p:ext>
            </p:extLst>
          </p:nvPr>
        </p:nvGraphicFramePr>
        <p:xfrm>
          <a:off x="5091086" y="1713144"/>
          <a:ext cx="704424" cy="404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9100" imgH="190500" progId="Equation.DSMT4">
                  <p:embed/>
                </p:oleObj>
              </mc:Choice>
              <mc:Fallback>
                <p:oleObj name="Equation" r:id="rId4" imgW="419100" imgH="190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1086" y="1713144"/>
                        <a:ext cx="704424" cy="404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4">
            <a:extLst>
              <a:ext uri="{FF2B5EF4-FFF2-40B4-BE49-F238E27FC236}">
                <a16:creationId xmlns:a16="http://schemas.microsoft.com/office/drawing/2014/main" id="{686F3492-A5CC-9489-83BD-CFE80508B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467041B5-C4F0-59AD-7B24-4338F11446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879535"/>
              </p:ext>
            </p:extLst>
          </p:nvPr>
        </p:nvGraphicFramePr>
        <p:xfrm>
          <a:off x="1125416" y="2715065"/>
          <a:ext cx="2658793" cy="464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55700" imgH="190500" progId="Equation.DSMT4">
                  <p:embed/>
                </p:oleObj>
              </mc:Choice>
              <mc:Fallback>
                <p:oleObj name="Equation" r:id="rId6" imgW="1155700" imgH="190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416" y="2715065"/>
                        <a:ext cx="2658793" cy="4642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6">
            <a:extLst>
              <a:ext uri="{FF2B5EF4-FFF2-40B4-BE49-F238E27FC236}">
                <a16:creationId xmlns:a16="http://schemas.microsoft.com/office/drawing/2014/main" id="{63595B5C-01B3-7BCB-5BA8-B5CCA7A96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C50321CE-788C-D520-B068-9A5559B3F1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159716"/>
              </p:ext>
            </p:extLst>
          </p:nvPr>
        </p:nvGraphicFramePr>
        <p:xfrm>
          <a:off x="6246055" y="2586913"/>
          <a:ext cx="2161738" cy="592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54100" imgH="241300" progId="Equation.DSMT4">
                  <p:embed/>
                </p:oleObj>
              </mc:Choice>
              <mc:Fallback>
                <p:oleObj name="Equation" r:id="rId8" imgW="1054100" imgH="241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055" y="2586913"/>
                        <a:ext cx="2161738" cy="5923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6">
            <a:extLst>
              <a:ext uri="{FF2B5EF4-FFF2-40B4-BE49-F238E27FC236}">
                <a16:creationId xmlns:a16="http://schemas.microsoft.com/office/drawing/2014/main" id="{15E74017-804C-D1C7-15CD-A272E6AAA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832CA450-3505-07F4-080A-A70A2C4A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DB886F0-F98F-0380-D81E-5354AD3F727E}"/>
              </a:ext>
            </a:extLst>
          </p:cNvPr>
          <p:cNvGrpSpPr/>
          <p:nvPr/>
        </p:nvGrpSpPr>
        <p:grpSpPr>
          <a:xfrm>
            <a:off x="284851" y="3914495"/>
            <a:ext cx="11705492" cy="1169233"/>
            <a:chOff x="381000" y="3935857"/>
            <a:chExt cx="11705492" cy="141103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B4249-4560-3790-A414-CD82074ACB42}"/>
                </a:ext>
              </a:extLst>
            </p:cNvPr>
            <p:cNvSpPr txBox="1"/>
            <p:nvPr/>
          </p:nvSpPr>
          <p:spPr>
            <a:xfrm>
              <a:off x="386862" y="3935857"/>
              <a:ext cx="114300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>
                  <a:latin typeface="+mj-lt"/>
                </a:rPr>
                <a:t>)</a:t>
              </a:r>
              <a:r>
                <a:rPr lang="vi-VN" sz="2400">
                  <a:latin typeface="+mj-lt"/>
                </a:rPr>
                <a:t>Khi thay  </a:t>
              </a:r>
              <a:r>
                <a:rPr lang="en-US" sz="2400">
                  <a:latin typeface="+mj-lt"/>
                </a:rPr>
                <a:t>        </a:t>
              </a:r>
              <a:r>
                <a:rPr lang="vi-VN" sz="2400">
                  <a:latin typeface="+mj-lt"/>
                </a:rPr>
                <a:t>vào bất phương trình đã cho, ta được </a:t>
              </a:r>
              <a:r>
                <a:rPr lang="en-US" sz="2400">
                  <a:latin typeface="+mj-lt"/>
                </a:rPr>
                <a:t>                             </a:t>
              </a:r>
              <a:r>
                <a:rPr lang="vi-VN" sz="2400">
                  <a:latin typeface="+mj-lt"/>
                </a:rPr>
                <a:t>  là khẳng định đúng. Vậy  </a:t>
              </a:r>
              <a:r>
                <a:rPr lang="en-US" sz="2400">
                  <a:latin typeface="+mj-lt"/>
                </a:rPr>
                <a:t>     </a:t>
              </a:r>
              <a:r>
                <a:rPr lang="vi-VN" sz="2400">
                  <a:latin typeface="+mj-lt"/>
                </a:rPr>
                <a:t> </a:t>
              </a:r>
              <a:r>
                <a:rPr lang="en-US" sz="2400">
                  <a:latin typeface="+mj-lt"/>
                </a:rPr>
                <a:t>  </a:t>
              </a:r>
              <a:r>
                <a:rPr lang="vi-VN" sz="2400">
                  <a:latin typeface="+mj-lt"/>
                </a:rPr>
                <a:t>là nghiệm của bất phương trình đã cho</a:t>
              </a:r>
            </a:p>
          </p:txBody>
        </p:sp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22EAE57E-E695-0421-AF98-2B9700D592B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0705382"/>
                </p:ext>
              </p:extLst>
            </p:nvPr>
          </p:nvGraphicFramePr>
          <p:xfrm>
            <a:off x="1801788" y="4016832"/>
            <a:ext cx="653024" cy="399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419100" imgH="190500" progId="Equation.DSMT4">
                    <p:embed/>
                  </p:oleObj>
                </mc:Choice>
                <mc:Fallback>
                  <p:oleObj name="Equation" r:id="rId10" imgW="419100" imgH="190500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1788" y="4016832"/>
                          <a:ext cx="653024" cy="39913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6CE43471-30F8-4879-725A-475AA061CF3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7208490"/>
                </p:ext>
              </p:extLst>
            </p:nvPr>
          </p:nvGraphicFramePr>
          <p:xfrm>
            <a:off x="6997637" y="3981384"/>
            <a:ext cx="2122918" cy="4107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219200" imgH="190500" progId="Equation.DSMT4">
                    <p:embed/>
                  </p:oleObj>
                </mc:Choice>
                <mc:Fallback>
                  <p:oleObj name="Equation" r:id="rId12" imgW="1219200" imgH="190500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7637" y="3981384"/>
                          <a:ext cx="2122918" cy="41075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E0B6A996-BFBC-B49C-FEC7-E2BCAA171CC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0868148"/>
                </p:ext>
              </p:extLst>
            </p:nvPr>
          </p:nvGraphicFramePr>
          <p:xfrm>
            <a:off x="958851" y="4415967"/>
            <a:ext cx="758531" cy="461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419100" imgH="190500" progId="Equation.DSMT4">
                    <p:embed/>
                  </p:oleObj>
                </mc:Choice>
                <mc:Fallback>
                  <p:oleObj name="Equation" r:id="rId14" imgW="419100" imgH="19050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22EAE57E-E695-0421-AF98-2B9700D592B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8851" y="4415967"/>
                          <a:ext cx="758531" cy="4616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9DF100E-4986-8CC4-A8CC-A4C5E98C5501}"/>
                </a:ext>
              </a:extLst>
            </p:cNvPr>
            <p:cNvSpPr txBox="1"/>
            <p:nvPr/>
          </p:nvSpPr>
          <p:spPr>
            <a:xfrm>
              <a:off x="381000" y="4885222"/>
              <a:ext cx="117054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vi-VN" sz="2400">
                <a:latin typeface="+mj-lt"/>
              </a:endParaRPr>
            </a:p>
          </p:txBody>
        </p:sp>
      </p:grpSp>
      <p:sp>
        <p:nvSpPr>
          <p:cNvPr id="39" name="Rectangle 20">
            <a:extLst>
              <a:ext uri="{FF2B5EF4-FFF2-40B4-BE49-F238E27FC236}">
                <a16:creationId xmlns:a16="http://schemas.microsoft.com/office/drawing/2014/main" id="{E1E0D431-6CD9-5B4E-0BB2-F43CD500E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3404074E-7C4E-4B99-0F91-11F543E1F3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087751"/>
              </p:ext>
            </p:extLst>
          </p:nvPr>
        </p:nvGraphicFramePr>
        <p:xfrm>
          <a:off x="7282370" y="5121453"/>
          <a:ext cx="1578070" cy="4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79500" imgH="228600" progId="Equation.DSMT4">
                  <p:embed/>
                </p:oleObj>
              </mc:Choice>
              <mc:Fallback>
                <p:oleObj name="Equation" r:id="rId15" imgW="1079500" imgH="2286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2370" y="5121453"/>
                        <a:ext cx="1578070" cy="446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F2A05317-FF66-2B19-BA1D-B1DCF9C44929}"/>
              </a:ext>
            </a:extLst>
          </p:cNvPr>
          <p:cNvSpPr txBox="1"/>
          <p:nvPr/>
        </p:nvSpPr>
        <p:spPr>
          <a:xfrm>
            <a:off x="450812" y="5168053"/>
            <a:ext cx="10811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thay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 bất phương trình đã cho, ta được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khẳng định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không đúng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đúng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không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 bất phương trình đã cho</a:t>
            </a:r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23A5DF63-2431-F94C-5969-DD2D9FCFB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E069E1D3-E422-4D80-B3AE-481DE2C670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499573"/>
              </p:ext>
            </p:extLst>
          </p:nvPr>
        </p:nvGraphicFramePr>
        <p:xfrm>
          <a:off x="1814097" y="5232935"/>
          <a:ext cx="748543" cy="369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19100" imgH="190500" progId="Equation.DSMT4">
                  <p:embed/>
                </p:oleObj>
              </mc:Choice>
              <mc:Fallback>
                <p:oleObj name="Equation" r:id="rId17" imgW="419100" imgH="1905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097" y="5232935"/>
                        <a:ext cx="748543" cy="3690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CDBE7F9A-DB81-D088-B17A-6010DC94D9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754087"/>
              </p:ext>
            </p:extLst>
          </p:nvPr>
        </p:nvGraphicFramePr>
        <p:xfrm>
          <a:off x="3592056" y="5633081"/>
          <a:ext cx="748543" cy="369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19100" imgH="190500" progId="Equation.DSMT4">
                  <p:embed/>
                </p:oleObj>
              </mc:Choice>
              <mc:Fallback>
                <p:oleObj name="Equation" r:id="rId18" imgW="419100" imgH="19050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E069E1D3-E422-4D80-B3AE-481DE2C670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2056" y="5633081"/>
                        <a:ext cx="748543" cy="3690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4688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36B5E4-CC04-D2FF-D2E7-472421F8A57F}"/>
              </a:ext>
            </a:extLst>
          </p:cNvPr>
          <p:cNvSpPr/>
          <p:nvPr/>
        </p:nvSpPr>
        <p:spPr>
          <a:xfrm>
            <a:off x="11023326" y="688644"/>
            <a:ext cx="1168674" cy="1287993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BA913-7E7B-E929-91A2-C7379196208D}"/>
              </a:ext>
            </a:extLst>
          </p:cNvPr>
          <p:cNvSpPr txBox="1"/>
          <p:nvPr/>
        </p:nvSpPr>
        <p:spPr>
          <a:xfrm>
            <a:off x="5498242" y="3898103"/>
            <a:ext cx="1195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09A17033-8202-DAF2-9CB7-964D8159B90A}"/>
              </a:ext>
            </a:extLst>
          </p:cNvPr>
          <p:cNvSpPr txBox="1"/>
          <p:nvPr/>
        </p:nvSpPr>
        <p:spPr>
          <a:xfrm>
            <a:off x="55072" y="153402"/>
            <a:ext cx="118611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2.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 PHƯƠNG TRÌNH BẬC NHẤT MỘT ẨN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AB2B1-2D5F-F7A8-7A66-6517AE064B4C}"/>
              </a:ext>
            </a:extLst>
          </p:cNvPr>
          <p:cNvSpPr txBox="1"/>
          <p:nvPr/>
        </p:nvSpPr>
        <p:spPr>
          <a:xfrm>
            <a:off x="284851" y="809420"/>
            <a:ext cx="84652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1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 phương trình</a:t>
            </a:r>
            <a:r>
              <a:rPr lang="en-US" sz="3600" kern="1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bậc nhất một ẩn</a:t>
            </a:r>
            <a:r>
              <a:rPr lang="fr-FR" sz="3600" kern="1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3600" kern="10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4CE0134-F50F-804B-8BFD-8D02D9AC0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686F3492-A5CC-9489-83BD-CFE80508B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63595B5C-01B3-7BCB-5BA8-B5CCA7A96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15E74017-804C-D1C7-15CD-A272E6AAA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832CA450-3505-07F4-080A-A70A2C4A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E1E0D431-6CD9-5B4E-0BB2-F43CD500E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23A5DF63-2431-F94C-5969-DD2D9FCFB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0353D-2ECB-79A5-0020-9FD29078DD1F}"/>
              </a:ext>
            </a:extLst>
          </p:cNvPr>
          <p:cNvSpPr txBox="1"/>
          <p:nvPr/>
        </p:nvSpPr>
        <p:spPr>
          <a:xfrm>
            <a:off x="618600" y="1560896"/>
            <a:ext cx="2926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fr-FR" sz="28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lang="vi-VN" sz="2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4277E45-D64A-205C-35B6-2E83A5783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A0B525-1BBA-C674-F8D9-D0DDE847A8E9}"/>
              </a:ext>
            </a:extLst>
          </p:cNvPr>
          <p:cNvGrpSpPr/>
          <p:nvPr/>
        </p:nvGrpSpPr>
        <p:grpSpPr>
          <a:xfrm>
            <a:off x="1060368" y="2307851"/>
            <a:ext cx="9437672" cy="1384995"/>
            <a:chOff x="927742" y="1792069"/>
            <a:chExt cx="9437672" cy="138499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CE9515-90B8-F331-83FE-104899FF6E05}"/>
                </a:ext>
              </a:extLst>
            </p:cNvPr>
            <p:cNvSpPr txBox="1"/>
            <p:nvPr/>
          </p:nvSpPr>
          <p:spPr>
            <a:xfrm>
              <a:off x="927742" y="1792069"/>
              <a:ext cx="943767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>
                  <a:highlight>
                    <a:srgbClr val="FFFF00"/>
                  </a:highlight>
                  <a:latin typeface="+mj-lt"/>
                </a:rPr>
                <a:t>HĐ2</a:t>
              </a:r>
              <a:r>
                <a:rPr lang="vi-VN" sz="2800">
                  <a:latin typeface="+mj-lt"/>
                </a:rPr>
                <a:t> :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bất phương trình (ẩn x) </a:t>
              </a:r>
              <a:endParaRPr lang="vi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800">
                  <a:latin typeface="+mj-lt"/>
                </a:rPr>
                <a:t>Đa thức vế trái của bất phương trình đó là  có bậc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bao nhiêu?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CAFF4604-C201-9D45-9C94-E7AC913924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0709891"/>
                </p:ext>
              </p:extLst>
            </p:nvPr>
          </p:nvGraphicFramePr>
          <p:xfrm>
            <a:off x="6217921" y="1845895"/>
            <a:ext cx="1885070" cy="4670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825480" imgH="190440" progId="Equation.DSMT4">
                    <p:embed/>
                  </p:oleObj>
                </mc:Choice>
                <mc:Fallback>
                  <p:oleObj name="Equation" r:id="rId4" imgW="825480" imgH="1904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17921" y="1845895"/>
                          <a:ext cx="1885070" cy="46703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C19FCFA-4EDB-4AAB-47A6-68F89FE112BD}"/>
              </a:ext>
            </a:extLst>
          </p:cNvPr>
          <p:cNvSpPr txBox="1"/>
          <p:nvPr/>
        </p:nvSpPr>
        <p:spPr>
          <a:xfrm>
            <a:off x="1060368" y="4550149"/>
            <a:ext cx="8322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Đa thức vế trái của bất phương trình đó là  có bậc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bằng 1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989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412950-E1D7-DCAD-57BE-E627D468E7A4}"/>
              </a:ext>
            </a:extLst>
          </p:cNvPr>
          <p:cNvGrpSpPr/>
          <p:nvPr/>
        </p:nvGrpSpPr>
        <p:grpSpPr>
          <a:xfrm>
            <a:off x="0" y="0"/>
            <a:ext cx="12192000" cy="1105242"/>
            <a:chOff x="0" y="0"/>
            <a:chExt cx="12192000" cy="1105242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1105242"/>
            </a:xfrm>
            <a:prstGeom prst="rect">
              <a:avLst/>
            </a:prstGeom>
            <a:blipFill>
              <a:blip r:embed="rId3"/>
              <a:srcRect/>
              <a:stretch>
                <a:fillRect t="-1" b="-441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100707" y="199754"/>
              <a:ext cx="7990585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rgbClr val="2A3D52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THIẾT BỊ DẠY HỌC VÀ HỌC LIỆU</a:t>
              </a:r>
              <a:endParaRPr lang="zh-CN" altLang="en-US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 flipH="1">
            <a:off x="957104" y="1923640"/>
            <a:ext cx="4049161" cy="157584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6918952" y="1923640"/>
            <a:ext cx="4049161" cy="157584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223887" y="1272943"/>
            <a:ext cx="1988355" cy="198835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7185734" y="1302528"/>
            <a:ext cx="1988355" cy="1988355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2"/>
          <p:cNvSpPr txBox="1"/>
          <p:nvPr/>
        </p:nvSpPr>
        <p:spPr>
          <a:xfrm>
            <a:off x="997526" y="3429000"/>
            <a:ext cx="44294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Kế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dạy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S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Thước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S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Máy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S"/>
            </a:pP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Phiếu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7014619" y="3499485"/>
            <a:ext cx="41798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ảng nhóm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8538" y="2250381"/>
            <a:ext cx="1411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65143" y="2234509"/>
            <a:ext cx="1411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</p:spTree>
    <p:extLst>
      <p:ext uri="{BB962C8B-B14F-4D97-AF65-F5344CB8AC3E}">
        <p14:creationId xmlns:p14="http://schemas.microsoft.com/office/powerpoint/2010/main" val="359839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20" grpId="0"/>
      <p:bldP spid="21" grpId="0"/>
      <p:bldP spid="2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36B5E4-CC04-D2FF-D2E7-472421F8A57F}"/>
              </a:ext>
            </a:extLst>
          </p:cNvPr>
          <p:cNvSpPr/>
          <p:nvPr/>
        </p:nvSpPr>
        <p:spPr>
          <a:xfrm>
            <a:off x="11023326" y="688644"/>
            <a:ext cx="1168674" cy="1287993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09A17033-8202-DAF2-9CB7-964D8159B90A}"/>
              </a:ext>
            </a:extLst>
          </p:cNvPr>
          <p:cNvSpPr txBox="1"/>
          <p:nvPr/>
        </p:nvSpPr>
        <p:spPr>
          <a:xfrm>
            <a:off x="55072" y="153402"/>
            <a:ext cx="118611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2.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 PHƯƠNG TRÌNH BẬC NHẤT MỘT ẨN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AB2B1-2D5F-F7A8-7A66-6517AE064B4C}"/>
              </a:ext>
            </a:extLst>
          </p:cNvPr>
          <p:cNvSpPr txBox="1"/>
          <p:nvPr/>
        </p:nvSpPr>
        <p:spPr>
          <a:xfrm>
            <a:off x="284851" y="809420"/>
            <a:ext cx="84652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 phương trình</a:t>
            </a:r>
            <a:r>
              <a:rPr kumimoji="0" lang="en-US" sz="3600" b="0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bậc nhất một ẩn</a:t>
            </a:r>
            <a:r>
              <a:rPr kumimoji="0" lang="fr-FR" sz="3600" b="0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vi-VN" sz="3600" b="0" i="0" u="none" strike="noStrike" kern="1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4CE0134-F50F-804B-8BFD-8D02D9AC0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686F3492-A5CC-9489-83BD-CFE80508B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63595B5C-01B3-7BCB-5BA8-B5CCA7A96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15E74017-804C-D1C7-15CD-A272E6AAA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832CA450-3505-07F4-080A-A70A2C4A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E1E0D431-6CD9-5B4E-0BB2-F43CD500E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23A5DF63-2431-F94C-5969-DD2D9FCFB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0353D-2ECB-79A5-0020-9FD29078DD1F}"/>
              </a:ext>
            </a:extLst>
          </p:cNvPr>
          <p:cNvSpPr txBox="1"/>
          <p:nvPr/>
        </p:nvSpPr>
        <p:spPr>
          <a:xfrm>
            <a:off x="554151" y="1376233"/>
            <a:ext cx="2926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kumimoji="0" lang="fr-FR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kumimoji="0" lang="vi-V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4277E45-D64A-205C-35B6-2E83A5783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74A2449A-3EC9-FDD5-49AE-CFBFB357E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C277C2E8-A54D-3018-3717-C2614EB3D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6ADCBFA8-9BAB-0170-590F-8457E50BC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123E15CA-D885-BAB3-09BC-5385E1739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EBCC9-103F-A726-84A9-62DA73BA2474}"/>
              </a:ext>
            </a:extLst>
          </p:cNvPr>
          <p:cNvGrpSpPr/>
          <p:nvPr/>
        </p:nvGrpSpPr>
        <p:grpSpPr>
          <a:xfrm>
            <a:off x="442789" y="2031604"/>
            <a:ext cx="11306422" cy="1600551"/>
            <a:chOff x="442789" y="2031604"/>
            <a:chExt cx="11306422" cy="16005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085A26C-3930-FD46-2301-592B1E8CB221}"/>
                </a:ext>
              </a:extLst>
            </p:cNvPr>
            <p:cNvGrpSpPr/>
            <p:nvPr/>
          </p:nvGrpSpPr>
          <p:grpSpPr>
            <a:xfrm>
              <a:off x="442789" y="2031604"/>
              <a:ext cx="11306422" cy="1600551"/>
              <a:chOff x="528823" y="982220"/>
              <a:chExt cx="11287990" cy="52322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E8CC52-AA72-B2EE-96D5-9540760C0D83}"/>
                  </a:ext>
                </a:extLst>
              </p:cNvPr>
              <p:cNvSpPr txBox="1"/>
              <p:nvPr/>
            </p:nvSpPr>
            <p:spPr>
              <a:xfrm>
                <a:off x="528823" y="982220"/>
                <a:ext cx="11287990" cy="523220"/>
              </a:xfrm>
              <a:prstGeom prst="rect">
                <a:avLst/>
              </a:prstGeom>
              <a:blipFill>
                <a:blip r:embed="rId4"/>
                <a:tile tx="0" ty="0" sx="100000" sy="100000" flip="none" algn="tl"/>
              </a:blipFill>
            </p:spPr>
            <p:txBody>
              <a:bodyPr wrap="square" rtlCol="0">
                <a:spAutoFit/>
              </a:bodyPr>
              <a:lstStyle/>
              <a:p>
                <a:pPr algn="just">
                  <a:defRPr/>
                </a:pPr>
                <a:r>
                  <a:rPr lang="en-US" sz="280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</a:t>
                </a:r>
                <a:endParaRPr 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27C82B-48C5-1754-B404-9693AEC56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887" y="982220"/>
                <a:ext cx="386228" cy="169957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812A43-4029-2DD0-41C4-F2393FF5E619}"/>
                </a:ext>
              </a:extLst>
            </p:cNvPr>
            <p:cNvSpPr txBox="1"/>
            <p:nvPr/>
          </p:nvSpPr>
          <p:spPr>
            <a:xfrm>
              <a:off x="759493" y="2031604"/>
              <a:ext cx="1067301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 phương trình dạng 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) với 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 hai số đã cho và 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 gọi là bất phương trình bậc nhất một ẩn.</a:t>
              </a:r>
            </a:p>
          </p:txBody>
        </p:sp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4427DCAA-A8A7-F19D-E1D3-25C219C6CBF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7571335"/>
                </p:ext>
              </p:extLst>
            </p:nvPr>
          </p:nvGraphicFramePr>
          <p:xfrm>
            <a:off x="4047951" y="2084909"/>
            <a:ext cx="1242405" cy="413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23586" imgH="190417" progId="Equation.DSMT4">
                    <p:embed/>
                  </p:oleObj>
                </mc:Choice>
                <mc:Fallback>
                  <p:oleObj name="Equation" r:id="rId6" imgW="723586" imgH="190417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7951" y="2084909"/>
                          <a:ext cx="1242405" cy="4132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>
              <a:extLst>
                <a:ext uri="{FF2B5EF4-FFF2-40B4-BE49-F238E27FC236}">
                  <a16:creationId xmlns:a16="http://schemas.microsoft.com/office/drawing/2014/main" id="{33DA6AD4-59C7-E05F-B8EC-3EB61591174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7401792"/>
                </p:ext>
              </p:extLst>
            </p:nvPr>
          </p:nvGraphicFramePr>
          <p:xfrm>
            <a:off x="6204011" y="2133453"/>
            <a:ext cx="4763203" cy="4180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197100" imgH="203200" progId="Equation.DSMT4">
                    <p:embed/>
                  </p:oleObj>
                </mc:Choice>
                <mc:Fallback>
                  <p:oleObj name="Equation" r:id="rId8" imgW="2197100" imgH="20320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04011" y="2133453"/>
                          <a:ext cx="4763203" cy="4180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1">
              <a:extLst>
                <a:ext uri="{FF2B5EF4-FFF2-40B4-BE49-F238E27FC236}">
                  <a16:creationId xmlns:a16="http://schemas.microsoft.com/office/drawing/2014/main" id="{84A31A77-2495-8C69-CD6F-81B19D2F0A4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173716"/>
                </p:ext>
              </p:extLst>
            </p:nvPr>
          </p:nvGraphicFramePr>
          <p:xfrm>
            <a:off x="1412556" y="2551509"/>
            <a:ext cx="604912" cy="438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79279" imgH="203112" progId="Equation.DSMT4">
                    <p:embed/>
                  </p:oleObj>
                </mc:Choice>
                <mc:Fallback>
                  <p:oleObj name="Equation" r:id="rId10" imgW="279279" imgH="203112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2556" y="2551509"/>
                          <a:ext cx="604912" cy="43804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id="{5B59C5D0-665E-4A26-EBD9-C4E5DE01626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1347731"/>
                </p:ext>
              </p:extLst>
            </p:nvPr>
          </p:nvGraphicFramePr>
          <p:xfrm>
            <a:off x="4669153" y="2515034"/>
            <a:ext cx="898986" cy="418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406224" imgH="190417" progId="Equation.DSMT4">
                    <p:embed/>
                  </p:oleObj>
                </mc:Choice>
                <mc:Fallback>
                  <p:oleObj name="Equation" r:id="rId12" imgW="406224" imgH="190417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69153" y="2515034"/>
                          <a:ext cx="898986" cy="41813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" name="Rectangle 10">
            <a:extLst>
              <a:ext uri="{FF2B5EF4-FFF2-40B4-BE49-F238E27FC236}">
                <a16:creationId xmlns:a16="http://schemas.microsoft.com/office/drawing/2014/main" id="{EB3B219C-98D7-89EA-65C5-E463D539C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743" y="53865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00321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09A17033-8202-DAF2-9CB7-964D8159B90A}"/>
              </a:ext>
            </a:extLst>
          </p:cNvPr>
          <p:cNvSpPr txBox="1"/>
          <p:nvPr/>
        </p:nvSpPr>
        <p:spPr>
          <a:xfrm>
            <a:off x="55072" y="153402"/>
            <a:ext cx="118611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2.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 PHƯƠNG TRÌNH BẬC NHẤT MỘT ẨN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AB2B1-2D5F-F7A8-7A66-6517AE064B4C}"/>
              </a:ext>
            </a:extLst>
          </p:cNvPr>
          <p:cNvSpPr txBox="1"/>
          <p:nvPr/>
        </p:nvSpPr>
        <p:spPr>
          <a:xfrm>
            <a:off x="209447" y="685940"/>
            <a:ext cx="84652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 phương trình</a:t>
            </a:r>
            <a:r>
              <a:rPr kumimoji="0" lang="en-US" sz="3600" b="0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bậc nhất một ẩn</a:t>
            </a:r>
            <a:r>
              <a:rPr kumimoji="0" lang="fr-FR" sz="3600" b="0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vi-VN" sz="3600" b="0" i="0" u="none" strike="noStrike" kern="1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4CE0134-F50F-804B-8BFD-8D02D9AC0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686F3492-A5CC-9489-83BD-CFE80508B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63595B5C-01B3-7BCB-5BA8-B5CCA7A96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15E74017-804C-D1C7-15CD-A272E6AAA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832CA450-3505-07F4-080A-A70A2C4A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E1E0D431-6CD9-5B4E-0BB2-F43CD500E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23A5DF63-2431-F94C-5969-DD2D9FCFB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0353D-2ECB-79A5-0020-9FD29078DD1F}"/>
              </a:ext>
            </a:extLst>
          </p:cNvPr>
          <p:cNvSpPr txBox="1"/>
          <p:nvPr/>
        </p:nvSpPr>
        <p:spPr>
          <a:xfrm>
            <a:off x="554151" y="1376233"/>
            <a:ext cx="2926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kumimoji="0" lang="fr-FR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kumimoji="0" lang="vi-V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4277E45-D64A-205C-35B6-2E83A5783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74A2449A-3EC9-FDD5-49AE-CFBFB357E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C277C2E8-A54D-3018-3717-C2614EB3D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6ADCBFA8-9BAB-0170-590F-8457E50BC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123E15CA-D885-BAB3-09BC-5385E1739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E68F48-840B-D595-871A-318F49AE609F}"/>
              </a:ext>
            </a:extLst>
          </p:cNvPr>
          <p:cNvSpPr txBox="1"/>
          <p:nvPr/>
        </p:nvSpPr>
        <p:spPr>
          <a:xfrm>
            <a:off x="277075" y="2000624"/>
            <a:ext cx="11914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 2 (SGK/tr 36)</a:t>
            </a:r>
            <a:endParaRPr kumimoji="0" lang="vi-V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 phương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trình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 sau đây là bất phương trình bậc nhất một ẩn ?</a:t>
            </a:r>
            <a:endParaRPr kumimoji="0" lang="vi-V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EB3B219C-98D7-89EA-65C5-E463D539C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743" y="53865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6EE38219-8607-9D15-3AB2-3CB2CD60CB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245693"/>
              </p:ext>
            </p:extLst>
          </p:nvPr>
        </p:nvGraphicFramePr>
        <p:xfrm>
          <a:off x="1283406" y="3180016"/>
          <a:ext cx="2153565" cy="497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12447" imgH="190417" progId="Equation.DSMT4">
                  <p:embed/>
                </p:oleObj>
              </mc:Choice>
              <mc:Fallback>
                <p:oleObj name="Equation" r:id="rId3" imgW="812447" imgH="190417" progId="Equation.DSMT4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6EE38219-8607-9D15-3AB2-3CB2CD60CB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406" y="3180016"/>
                        <a:ext cx="2153565" cy="4979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DC2619C-1C9C-C87D-1196-5524A547558F}"/>
              </a:ext>
            </a:extLst>
          </p:cNvPr>
          <p:cNvSpPr txBox="1"/>
          <p:nvPr/>
        </p:nvSpPr>
        <p:spPr>
          <a:xfrm>
            <a:off x="789226" y="3100140"/>
            <a:ext cx="49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B4CDCBA-007B-A89B-0165-27952A806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D0A8C1C-ED09-F658-7726-D0ACB5E585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31772"/>
              </p:ext>
            </p:extLst>
          </p:nvPr>
        </p:nvGraphicFramePr>
        <p:xfrm>
          <a:off x="4150094" y="3147585"/>
          <a:ext cx="2153564" cy="463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65200" imgH="190500" progId="Equation.DSMT4">
                  <p:embed/>
                </p:oleObj>
              </mc:Choice>
              <mc:Fallback>
                <p:oleObj name="Equation" r:id="rId5" imgW="965200" imgH="190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094" y="3147585"/>
                        <a:ext cx="2153564" cy="4633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>
            <a:extLst>
              <a:ext uri="{FF2B5EF4-FFF2-40B4-BE49-F238E27FC236}">
                <a16:creationId xmlns:a16="http://schemas.microsoft.com/office/drawing/2014/main" id="{68D70C7F-5F37-9CA6-DBAE-111B1D92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A071BB6-6B35-58F9-4C5C-1C6CA2DB5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285149"/>
              </p:ext>
            </p:extLst>
          </p:nvPr>
        </p:nvGraphicFramePr>
        <p:xfrm>
          <a:off x="7244847" y="3142212"/>
          <a:ext cx="1375389" cy="474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82391" imgH="190417" progId="Equation.DSMT4">
                  <p:embed/>
                </p:oleObj>
              </mc:Choice>
              <mc:Fallback>
                <p:oleObj name="Equation" r:id="rId7" imgW="482391" imgH="19041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4847" y="3142212"/>
                        <a:ext cx="1375389" cy="4740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6">
            <a:extLst>
              <a:ext uri="{FF2B5EF4-FFF2-40B4-BE49-F238E27FC236}">
                <a16:creationId xmlns:a16="http://schemas.microsoft.com/office/drawing/2014/main" id="{AAB09DA7-5E6C-9552-5622-56BBE1438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8A27689-9ADB-DE4B-95DE-31F1FF2E70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385270"/>
              </p:ext>
            </p:extLst>
          </p:nvPr>
        </p:nvGraphicFramePr>
        <p:xfrm>
          <a:off x="9622302" y="3005673"/>
          <a:ext cx="1795751" cy="589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88614" imgH="241195" progId="Equation.DSMT4">
                  <p:embed/>
                </p:oleObj>
              </mc:Choice>
              <mc:Fallback>
                <p:oleObj name="Equation" r:id="rId9" imgW="888614" imgH="24119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2302" y="3005673"/>
                        <a:ext cx="1795751" cy="5892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FFEC081-7F07-D928-4AE5-BC1BEF5A8E41}"/>
              </a:ext>
            </a:extLst>
          </p:cNvPr>
          <p:cNvSpPr txBox="1"/>
          <p:nvPr/>
        </p:nvSpPr>
        <p:spPr>
          <a:xfrm>
            <a:off x="3703585" y="3088395"/>
            <a:ext cx="698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F748A9-34D8-5228-1A28-69FB1BBCA9EA}"/>
              </a:ext>
            </a:extLst>
          </p:cNvPr>
          <p:cNvSpPr txBox="1"/>
          <p:nvPr/>
        </p:nvSpPr>
        <p:spPr>
          <a:xfrm>
            <a:off x="6866351" y="3073128"/>
            <a:ext cx="49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63968C-AD08-6358-3CB9-59D3C68DB45C}"/>
              </a:ext>
            </a:extLst>
          </p:cNvPr>
          <p:cNvSpPr txBox="1"/>
          <p:nvPr/>
        </p:nvSpPr>
        <p:spPr>
          <a:xfrm>
            <a:off x="9150191" y="3049709"/>
            <a:ext cx="698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01A13D-7524-6465-AAD1-AAE528C0ED28}"/>
              </a:ext>
            </a:extLst>
          </p:cNvPr>
          <p:cNvSpPr txBox="1"/>
          <p:nvPr/>
        </p:nvSpPr>
        <p:spPr>
          <a:xfrm>
            <a:off x="1036316" y="4353474"/>
            <a:ext cx="105413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kern="12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2800" b="1" kern="10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kern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 phương trình ở các câu a,b,c là bất phương trình bậc nhất một ẩn. Bất phương trình ở câu d không phải là bất phương trình bậc nhất một ẩn.</a:t>
            </a:r>
            <a:endParaRPr lang="vi-VN" sz="2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0542FB37-8658-E9D2-A09F-8B6001FCA098}"/>
              </a:ext>
            </a:extLst>
          </p:cNvPr>
          <p:cNvSpPr/>
          <p:nvPr/>
        </p:nvSpPr>
        <p:spPr>
          <a:xfrm>
            <a:off x="10185224" y="661666"/>
            <a:ext cx="1710466" cy="1958926"/>
          </a:xfrm>
          <a:prstGeom prst="teardrop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36B5E4-CC04-D2FF-D2E7-472421F8A57F}"/>
              </a:ext>
            </a:extLst>
          </p:cNvPr>
          <p:cNvSpPr/>
          <p:nvPr/>
        </p:nvSpPr>
        <p:spPr>
          <a:xfrm>
            <a:off x="11023326" y="688644"/>
            <a:ext cx="1168674" cy="1287993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09A17033-8202-DAF2-9CB7-964D8159B90A}"/>
              </a:ext>
            </a:extLst>
          </p:cNvPr>
          <p:cNvSpPr txBox="1"/>
          <p:nvPr/>
        </p:nvSpPr>
        <p:spPr>
          <a:xfrm>
            <a:off x="55072" y="153402"/>
            <a:ext cx="118611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2.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 PHƯƠNG TRÌNH BẬC NHẤT MỘT ẨN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AB2B1-2D5F-F7A8-7A66-6517AE064B4C}"/>
              </a:ext>
            </a:extLst>
          </p:cNvPr>
          <p:cNvSpPr txBox="1"/>
          <p:nvPr/>
        </p:nvSpPr>
        <p:spPr>
          <a:xfrm>
            <a:off x="209447" y="685940"/>
            <a:ext cx="84652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 phương trình</a:t>
            </a:r>
            <a:r>
              <a:rPr kumimoji="0" lang="en-US" sz="3600" b="0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bậc nhất một ẩn</a:t>
            </a:r>
            <a:r>
              <a:rPr kumimoji="0" lang="fr-FR" sz="3600" b="0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vi-VN" sz="3600" b="0" i="0" u="none" strike="noStrike" kern="1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4CE0134-F50F-804B-8BFD-8D02D9AC0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686F3492-A5CC-9489-83BD-CFE80508B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63595B5C-01B3-7BCB-5BA8-B5CCA7A96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15E74017-804C-D1C7-15CD-A272E6AAA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832CA450-3505-07F4-080A-A70A2C4A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E1E0D431-6CD9-5B4E-0BB2-F43CD500E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23A5DF63-2431-F94C-5969-DD2D9FCFB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0353D-2ECB-79A5-0020-9FD29078DD1F}"/>
              </a:ext>
            </a:extLst>
          </p:cNvPr>
          <p:cNvSpPr txBox="1"/>
          <p:nvPr/>
        </p:nvSpPr>
        <p:spPr>
          <a:xfrm>
            <a:off x="510513" y="1264763"/>
            <a:ext cx="2926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kumimoji="0" lang="fr-FR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kumimoji="0" lang="vi-V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4277E45-D64A-205C-35B6-2E83A5783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74A2449A-3EC9-FDD5-49AE-CFBFB357E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C277C2E8-A54D-3018-3717-C2614EB3D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6ADCBFA8-9BAB-0170-590F-8457E50BC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123E15CA-D885-BAB3-09BC-5385E1739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E68F48-840B-D595-871A-318F49AE609F}"/>
              </a:ext>
            </a:extLst>
          </p:cNvPr>
          <p:cNvSpPr txBox="1"/>
          <p:nvPr/>
        </p:nvSpPr>
        <p:spPr>
          <a:xfrm>
            <a:off x="709501" y="1761457"/>
            <a:ext cx="113064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 3 (SGK/tr 37)</a:t>
            </a:r>
            <a:endParaRPr kumimoji="0" lang="vi-V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 tra xem giá trị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phải là nghiệm của mỗi bất phương trình bậc nhất một ẩn sau hay không?</a:t>
            </a:r>
            <a:endParaRPr kumimoji="0" lang="vi-V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EB3B219C-98D7-89EA-65C5-E463D539C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743" y="53865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2619C-1C9C-C87D-1196-5524A547558F}"/>
              </a:ext>
            </a:extLst>
          </p:cNvPr>
          <p:cNvSpPr txBox="1"/>
          <p:nvPr/>
        </p:nvSpPr>
        <p:spPr>
          <a:xfrm>
            <a:off x="789226" y="3100140"/>
            <a:ext cx="49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B4CDCBA-007B-A89B-0165-27952A806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68D70C7F-5F37-9CA6-DBAE-111B1D92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AB09DA7-5E6C-9552-5622-56BBE1438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FEC081-7F07-D928-4AE5-BC1BEF5A8E41}"/>
              </a:ext>
            </a:extLst>
          </p:cNvPr>
          <p:cNvSpPr txBox="1"/>
          <p:nvPr/>
        </p:nvSpPr>
        <p:spPr>
          <a:xfrm>
            <a:off x="3703585" y="3088395"/>
            <a:ext cx="698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F748A9-34D8-5228-1A28-69FB1BBCA9EA}"/>
              </a:ext>
            </a:extLst>
          </p:cNvPr>
          <p:cNvSpPr txBox="1"/>
          <p:nvPr/>
        </p:nvSpPr>
        <p:spPr>
          <a:xfrm>
            <a:off x="6866350" y="3073128"/>
            <a:ext cx="698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E53E869-18EC-99EC-9D9A-F6A65658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58C5D18-7258-9430-E32D-CFE896CDD7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793114"/>
              </p:ext>
            </p:extLst>
          </p:nvPr>
        </p:nvGraphicFramePr>
        <p:xfrm>
          <a:off x="3716086" y="2254264"/>
          <a:ext cx="1037227" cy="461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9100" imgH="190500" progId="Equation.DSMT4">
                  <p:embed/>
                </p:oleObj>
              </mc:Choice>
              <mc:Fallback>
                <p:oleObj name="Equation" r:id="rId4" imgW="419100" imgH="190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6086" y="2254264"/>
                        <a:ext cx="1037227" cy="4612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FAEFA491-2D4B-4589-32CC-9EBEB4C06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D1A3515C-7258-4C0F-2BF5-72B0B4CAD0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643575"/>
              </p:ext>
            </p:extLst>
          </p:nvPr>
        </p:nvGraphicFramePr>
        <p:xfrm>
          <a:off x="1283406" y="3161114"/>
          <a:ext cx="1937404" cy="450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447" imgH="190417" progId="Equation.DSMT4">
                  <p:embed/>
                </p:oleObj>
              </mc:Choice>
              <mc:Fallback>
                <p:oleObj name="Equation" r:id="rId6" imgW="812447" imgH="19041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406" y="3161114"/>
                        <a:ext cx="1937404" cy="4505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6">
            <a:extLst>
              <a:ext uri="{FF2B5EF4-FFF2-40B4-BE49-F238E27FC236}">
                <a16:creationId xmlns:a16="http://schemas.microsoft.com/office/drawing/2014/main" id="{8EE39C14-78A4-C2AB-5964-56B01E56C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1AC46B68-FFC2-D431-17A2-D02B811787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072674"/>
              </p:ext>
            </p:extLst>
          </p:nvPr>
        </p:nvGraphicFramePr>
        <p:xfrm>
          <a:off x="4209834" y="3177053"/>
          <a:ext cx="1680221" cy="430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76300" imgH="190500" progId="Equation.DSMT4">
                  <p:embed/>
                </p:oleObj>
              </mc:Choice>
              <mc:Fallback>
                <p:oleObj name="Equation" r:id="rId8" imgW="876300" imgH="1905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9834" y="3177053"/>
                        <a:ext cx="1680221" cy="4309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8">
            <a:extLst>
              <a:ext uri="{FF2B5EF4-FFF2-40B4-BE49-F238E27FC236}">
                <a16:creationId xmlns:a16="http://schemas.microsoft.com/office/drawing/2014/main" id="{2B4727E0-4D7C-C8B6-FD96-F0316874D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80B2C8B-5A68-27F1-613A-54321C2AC9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553057"/>
              </p:ext>
            </p:extLst>
          </p:nvPr>
        </p:nvGraphicFramePr>
        <p:xfrm>
          <a:off x="7395829" y="3100141"/>
          <a:ext cx="1818509" cy="470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47700" imgH="190500" progId="Equation.DSMT4">
                  <p:embed/>
                </p:oleObj>
              </mc:Choice>
              <mc:Fallback>
                <p:oleObj name="Equation" r:id="rId10" imgW="647700" imgH="1905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5829" y="3100141"/>
                        <a:ext cx="1818509" cy="4704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FE2DE0D7-93A7-1F60-0230-76FC8AA6C71E}"/>
              </a:ext>
            </a:extLst>
          </p:cNvPr>
          <p:cNvSpPr txBox="1"/>
          <p:nvPr/>
        </p:nvSpPr>
        <p:spPr>
          <a:xfrm>
            <a:off x="5845446" y="3488353"/>
            <a:ext cx="1065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vi-VN" sz="2800" b="1" i="0" u="none" strike="noStrike" kern="1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6E339BD8-1E2A-90FE-778A-A17161FFE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D1E7DF10-09FE-5F0B-BADF-99D591F5E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8" name="Rectangle 14">
            <a:extLst>
              <a:ext uri="{FF2B5EF4-FFF2-40B4-BE49-F238E27FC236}">
                <a16:creationId xmlns:a16="http://schemas.microsoft.com/office/drawing/2014/main" id="{74E6BA91-ECDC-5ED8-4C62-23512529B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61" name="Rectangle 16">
            <a:extLst>
              <a:ext uri="{FF2B5EF4-FFF2-40B4-BE49-F238E27FC236}">
                <a16:creationId xmlns:a16="http://schemas.microsoft.com/office/drawing/2014/main" id="{ADA30FB8-CB68-D06D-4BE7-AA44E1F6F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442FB57-E4F2-C1A0-0CCF-D96614994BF7}"/>
              </a:ext>
            </a:extLst>
          </p:cNvPr>
          <p:cNvGrpSpPr/>
          <p:nvPr/>
        </p:nvGrpSpPr>
        <p:grpSpPr>
          <a:xfrm>
            <a:off x="329672" y="4013044"/>
            <a:ext cx="11306421" cy="954107"/>
            <a:chOff x="329672" y="4013044"/>
            <a:chExt cx="11306421" cy="95410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2DE925-AEF6-D932-D81C-DEB962CFEC6A}"/>
                </a:ext>
              </a:extLst>
            </p:cNvPr>
            <p:cNvSpPr txBox="1"/>
            <p:nvPr/>
          </p:nvSpPr>
          <p:spPr>
            <a:xfrm>
              <a:off x="329672" y="4013044"/>
              <a:ext cx="1130642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a)Thay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vào bất phương trình đã cho, ta được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khẳng định </a:t>
              </a:r>
              <a:r>
                <a:rPr lang="vi-VN" sz="2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 Vậy 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nghiệm của bất phương trình  </a:t>
              </a:r>
            </a:p>
          </p:txBody>
        </p:sp>
        <p:graphicFrame>
          <p:nvGraphicFramePr>
            <p:cNvPr id="40" name="Object 39">
              <a:extLst>
                <a:ext uri="{FF2B5EF4-FFF2-40B4-BE49-F238E27FC236}">
                  <a16:creationId xmlns:a16="http://schemas.microsoft.com/office/drawing/2014/main" id="{40882C8D-1317-C6CB-020F-A3FC749940B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1524587"/>
                </p:ext>
              </p:extLst>
            </p:nvPr>
          </p:nvGraphicFramePr>
          <p:xfrm>
            <a:off x="1495762" y="4052488"/>
            <a:ext cx="927824" cy="452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419100" imgH="190500" progId="Equation.DSMT4">
                    <p:embed/>
                  </p:oleObj>
                </mc:Choice>
                <mc:Fallback>
                  <p:oleObj name="Equation" r:id="rId12" imgW="419100" imgH="1905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762" y="4052488"/>
                          <a:ext cx="927824" cy="4523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1">
              <a:extLst>
                <a:ext uri="{FF2B5EF4-FFF2-40B4-BE49-F238E27FC236}">
                  <a16:creationId xmlns:a16="http://schemas.microsoft.com/office/drawing/2014/main" id="{50EDB5EE-9759-290C-D0B7-5242BADE32A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5489139"/>
                </p:ext>
              </p:extLst>
            </p:nvPr>
          </p:nvGraphicFramePr>
          <p:xfrm>
            <a:off x="2661999" y="4473596"/>
            <a:ext cx="927824" cy="452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419100" imgH="190500" progId="Equation.DSMT4">
                    <p:embed/>
                  </p:oleObj>
                </mc:Choice>
                <mc:Fallback>
                  <p:oleObj name="Equation" r:id="rId14" imgW="419100" imgH="190500" progId="Equation.DSMT4">
                    <p:embed/>
                    <p:pic>
                      <p:nvPicPr>
                        <p:cNvPr id="40" name="Object 39">
                          <a:extLst>
                            <a:ext uri="{FF2B5EF4-FFF2-40B4-BE49-F238E27FC236}">
                              <a16:creationId xmlns:a16="http://schemas.microsoft.com/office/drawing/2014/main" id="{40882C8D-1317-C6CB-020F-A3FC749940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1999" y="4473596"/>
                          <a:ext cx="927824" cy="4523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53">
              <a:extLst>
                <a:ext uri="{FF2B5EF4-FFF2-40B4-BE49-F238E27FC236}">
                  <a16:creationId xmlns:a16="http://schemas.microsoft.com/office/drawing/2014/main" id="{422669DD-3C15-A2C1-EA2F-78E218854F7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7076111"/>
                </p:ext>
              </p:extLst>
            </p:nvPr>
          </p:nvGraphicFramePr>
          <p:xfrm>
            <a:off x="7926284" y="4081661"/>
            <a:ext cx="1603717" cy="421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863225" imgH="190417" progId="Equation.DSMT4">
                    <p:embed/>
                  </p:oleObj>
                </mc:Choice>
                <mc:Fallback>
                  <p:oleObj name="Equation" r:id="rId15" imgW="863225" imgH="190417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6284" y="4081661"/>
                          <a:ext cx="1603717" cy="42110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54">
              <a:extLst>
                <a:ext uri="{FF2B5EF4-FFF2-40B4-BE49-F238E27FC236}">
                  <a16:creationId xmlns:a16="http://schemas.microsoft.com/office/drawing/2014/main" id="{76D8019B-1C78-AF5A-5DC6-4148400E03D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4548229"/>
                </p:ext>
              </p:extLst>
            </p:nvPr>
          </p:nvGraphicFramePr>
          <p:xfrm>
            <a:off x="8305083" y="4483435"/>
            <a:ext cx="1937404" cy="4505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812447" imgH="190417" progId="Equation.DSMT4">
                    <p:embed/>
                  </p:oleObj>
                </mc:Choice>
                <mc:Fallback>
                  <p:oleObj name="Equation" r:id="rId17" imgW="812447" imgH="190417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D1A3515C-7258-4C0F-2BF5-72B0B4CAD0F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05083" y="4483435"/>
                          <a:ext cx="1937404" cy="45055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B18317C-C05A-FD21-16F2-660B2749B62B}"/>
              </a:ext>
            </a:extLst>
          </p:cNvPr>
          <p:cNvGrpSpPr/>
          <p:nvPr/>
        </p:nvGrpSpPr>
        <p:grpSpPr>
          <a:xfrm>
            <a:off x="184848" y="5737387"/>
            <a:ext cx="11306421" cy="954107"/>
            <a:chOff x="329672" y="4013044"/>
            <a:chExt cx="11306421" cy="95410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89092A9-14EF-5F04-E8ED-E580A9122032}"/>
                </a:ext>
              </a:extLst>
            </p:cNvPr>
            <p:cNvSpPr txBox="1"/>
            <p:nvPr/>
          </p:nvSpPr>
          <p:spPr>
            <a:xfrm>
              <a:off x="329672" y="4013044"/>
              <a:ext cx="1130642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Thay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 bất phương trình đã cho, ta được 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khẳng định </a:t>
              </a:r>
              <a:r>
                <a:rPr lang="vi-VN" sz="2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đúng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 Vậy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là nghiệm của bất phương trình  </a:t>
              </a:r>
            </a:p>
          </p:txBody>
        </p:sp>
        <p:graphicFrame>
          <p:nvGraphicFramePr>
            <p:cNvPr id="66" name="Object 65">
              <a:extLst>
                <a:ext uri="{FF2B5EF4-FFF2-40B4-BE49-F238E27FC236}">
                  <a16:creationId xmlns:a16="http://schemas.microsoft.com/office/drawing/2014/main" id="{2DC1F381-E083-5781-A4B4-499C3E44AD7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5255055"/>
                </p:ext>
              </p:extLst>
            </p:nvPr>
          </p:nvGraphicFramePr>
          <p:xfrm>
            <a:off x="1495762" y="4052488"/>
            <a:ext cx="927824" cy="452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419100" imgH="190500" progId="Equation.DSMT4">
                    <p:embed/>
                  </p:oleObj>
                </mc:Choice>
                <mc:Fallback>
                  <p:oleObj name="Equation" r:id="rId18" imgW="419100" imgH="190500" progId="Equation.DSMT4">
                    <p:embed/>
                    <p:pic>
                      <p:nvPicPr>
                        <p:cNvPr id="40" name="Object 39">
                          <a:extLst>
                            <a:ext uri="{FF2B5EF4-FFF2-40B4-BE49-F238E27FC236}">
                              <a16:creationId xmlns:a16="http://schemas.microsoft.com/office/drawing/2014/main" id="{40882C8D-1317-C6CB-020F-A3FC749940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762" y="4052488"/>
                          <a:ext cx="927824" cy="4523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66">
              <a:extLst>
                <a:ext uri="{FF2B5EF4-FFF2-40B4-BE49-F238E27FC236}">
                  <a16:creationId xmlns:a16="http://schemas.microsoft.com/office/drawing/2014/main" id="{43171175-29A4-E93A-FFA9-8A216775A5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4800258"/>
                </p:ext>
              </p:extLst>
            </p:nvPr>
          </p:nvGraphicFramePr>
          <p:xfrm>
            <a:off x="3117883" y="4504857"/>
            <a:ext cx="927824" cy="452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419100" imgH="190500" progId="Equation.DSMT4">
                    <p:embed/>
                  </p:oleObj>
                </mc:Choice>
                <mc:Fallback>
                  <p:oleObj name="Equation" r:id="rId19" imgW="419100" imgH="190500" progId="Equation.DSMT4">
                    <p:embed/>
                    <p:pic>
                      <p:nvPicPr>
                        <p:cNvPr id="42" name="Object 41">
                          <a:extLst>
                            <a:ext uri="{FF2B5EF4-FFF2-40B4-BE49-F238E27FC236}">
                              <a16:creationId xmlns:a16="http://schemas.microsoft.com/office/drawing/2014/main" id="{50EDB5EE-9759-290C-D0B7-5242BADE32A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7883" y="4504857"/>
                          <a:ext cx="927824" cy="4523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" name="Object 74">
              <a:extLst>
                <a:ext uri="{FF2B5EF4-FFF2-40B4-BE49-F238E27FC236}">
                  <a16:creationId xmlns:a16="http://schemas.microsoft.com/office/drawing/2014/main" id="{5E20B6B2-2D94-F173-716B-93D2EEBA04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6721467"/>
                </p:ext>
              </p:extLst>
            </p:nvPr>
          </p:nvGraphicFramePr>
          <p:xfrm>
            <a:off x="9546692" y="4495793"/>
            <a:ext cx="1818509" cy="470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647700" imgH="190500" progId="Equation.DSMT4">
                    <p:embed/>
                  </p:oleObj>
                </mc:Choice>
                <mc:Fallback>
                  <p:oleObj name="Equation" r:id="rId20" imgW="647700" imgH="190500" progId="Equation.DSMT4">
                    <p:embed/>
                    <p:pic>
                      <p:nvPicPr>
                        <p:cNvPr id="57" name="Object 56">
                          <a:extLst>
                            <a:ext uri="{FF2B5EF4-FFF2-40B4-BE49-F238E27FC236}">
                              <a16:creationId xmlns:a16="http://schemas.microsoft.com/office/drawing/2014/main" id="{3997A48F-B137-1726-117D-74C44E7DBE4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46692" y="4495793"/>
                          <a:ext cx="1818509" cy="47049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76">
              <a:extLst>
                <a:ext uri="{FF2B5EF4-FFF2-40B4-BE49-F238E27FC236}">
                  <a16:creationId xmlns:a16="http://schemas.microsoft.com/office/drawing/2014/main" id="{CEB5CF15-9AFE-9352-FC95-B6DDDCCC72E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4416383"/>
                </p:ext>
              </p:extLst>
            </p:nvPr>
          </p:nvGraphicFramePr>
          <p:xfrm>
            <a:off x="7809471" y="4114037"/>
            <a:ext cx="1280871" cy="411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634725" imgH="190417" progId="Equation.DSMT4">
                    <p:embed/>
                  </p:oleObj>
                </mc:Choice>
                <mc:Fallback>
                  <p:oleObj name="Equation" r:id="rId21" imgW="634725" imgH="190417" progId="Equation.DSMT4">
                    <p:embed/>
                    <p:pic>
                      <p:nvPicPr>
                        <p:cNvPr id="62" name="Object 61">
                          <a:extLst>
                            <a:ext uri="{FF2B5EF4-FFF2-40B4-BE49-F238E27FC236}">
                              <a16:creationId xmlns:a16="http://schemas.microsoft.com/office/drawing/2014/main" id="{71A3691A-8A4D-E00E-AE81-423DEBC1D1C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09471" y="4114037"/>
                          <a:ext cx="1280871" cy="4119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2E61B70-F78E-600B-0B2C-E92D93B83118}"/>
              </a:ext>
            </a:extLst>
          </p:cNvPr>
          <p:cNvGrpSpPr/>
          <p:nvPr/>
        </p:nvGrpSpPr>
        <p:grpSpPr>
          <a:xfrm>
            <a:off x="209447" y="4862844"/>
            <a:ext cx="11306421" cy="954107"/>
            <a:chOff x="386488" y="2450613"/>
            <a:chExt cx="11306421" cy="954107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97F24AF-6689-20C6-D2B3-14FAC057248D}"/>
                </a:ext>
              </a:extLst>
            </p:cNvPr>
            <p:cNvSpPr txBox="1"/>
            <p:nvPr/>
          </p:nvSpPr>
          <p:spPr>
            <a:xfrm>
              <a:off x="386488" y="2450613"/>
              <a:ext cx="1130642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b)Thay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 bất phương trình đã cho, ta được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khẳng định </a:t>
              </a:r>
              <a:r>
                <a:rPr lang="vi-VN" sz="2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 Vậy 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nghiệm của bất phương trình  </a:t>
              </a:r>
            </a:p>
          </p:txBody>
        </p:sp>
        <p:graphicFrame>
          <p:nvGraphicFramePr>
            <p:cNvPr id="80" name="Object 79">
              <a:extLst>
                <a:ext uri="{FF2B5EF4-FFF2-40B4-BE49-F238E27FC236}">
                  <a16:creationId xmlns:a16="http://schemas.microsoft.com/office/drawing/2014/main" id="{5CFE3E2C-BB0B-ED40-FB22-15EC281A149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0058238"/>
                </p:ext>
              </p:extLst>
            </p:nvPr>
          </p:nvGraphicFramePr>
          <p:xfrm>
            <a:off x="1620593" y="2450613"/>
            <a:ext cx="927824" cy="452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419100" imgH="190500" progId="Equation.DSMT4">
                    <p:embed/>
                  </p:oleObj>
                </mc:Choice>
                <mc:Fallback>
                  <p:oleObj name="Equation" r:id="rId23" imgW="419100" imgH="190500" progId="Equation.DSMT4">
                    <p:embed/>
                    <p:pic>
                      <p:nvPicPr>
                        <p:cNvPr id="40" name="Object 39">
                          <a:extLst>
                            <a:ext uri="{FF2B5EF4-FFF2-40B4-BE49-F238E27FC236}">
                              <a16:creationId xmlns:a16="http://schemas.microsoft.com/office/drawing/2014/main" id="{40882C8D-1317-C6CB-020F-A3FC749940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0593" y="2450613"/>
                          <a:ext cx="927824" cy="4523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" name="Object 80">
              <a:extLst>
                <a:ext uri="{FF2B5EF4-FFF2-40B4-BE49-F238E27FC236}">
                  <a16:creationId xmlns:a16="http://schemas.microsoft.com/office/drawing/2014/main" id="{3B467BDA-113C-0829-1D9B-325C5AFA412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5520276"/>
                </p:ext>
              </p:extLst>
            </p:nvPr>
          </p:nvGraphicFramePr>
          <p:xfrm>
            <a:off x="2796633" y="2898217"/>
            <a:ext cx="927824" cy="452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419100" imgH="190500" progId="Equation.DSMT4">
                    <p:embed/>
                  </p:oleObj>
                </mc:Choice>
                <mc:Fallback>
                  <p:oleObj name="Equation" r:id="rId24" imgW="419100" imgH="190500" progId="Equation.DSMT4">
                    <p:embed/>
                    <p:pic>
                      <p:nvPicPr>
                        <p:cNvPr id="42" name="Object 41">
                          <a:extLst>
                            <a:ext uri="{FF2B5EF4-FFF2-40B4-BE49-F238E27FC236}">
                              <a16:creationId xmlns:a16="http://schemas.microsoft.com/office/drawing/2014/main" id="{50EDB5EE-9759-290C-D0B7-5242BADE32A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6633" y="2898217"/>
                          <a:ext cx="927824" cy="4523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" name="Object 87">
              <a:extLst>
                <a:ext uri="{FF2B5EF4-FFF2-40B4-BE49-F238E27FC236}">
                  <a16:creationId xmlns:a16="http://schemas.microsoft.com/office/drawing/2014/main" id="{1DF127AD-5E10-77B9-DE4A-4F0BB153099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3667861"/>
                </p:ext>
              </p:extLst>
            </p:nvPr>
          </p:nvGraphicFramePr>
          <p:xfrm>
            <a:off x="8474421" y="2901172"/>
            <a:ext cx="1680221" cy="4309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876300" imgH="190500" progId="Equation.DSMT4">
                    <p:embed/>
                  </p:oleObj>
                </mc:Choice>
                <mc:Fallback>
                  <p:oleObj name="Equation" r:id="rId25" imgW="876300" imgH="190500" progId="Equation.DSMT4">
                    <p:embed/>
                    <p:pic>
                      <p:nvPicPr>
                        <p:cNvPr id="56" name="Object 55">
                          <a:extLst>
                            <a:ext uri="{FF2B5EF4-FFF2-40B4-BE49-F238E27FC236}">
                              <a16:creationId xmlns:a16="http://schemas.microsoft.com/office/drawing/2014/main" id="{4F93C243-E350-80C5-FC6B-7F531D65C6F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74421" y="2901172"/>
                          <a:ext cx="1680221" cy="43094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" name="Object 89">
              <a:extLst>
                <a:ext uri="{FF2B5EF4-FFF2-40B4-BE49-F238E27FC236}">
                  <a16:creationId xmlns:a16="http://schemas.microsoft.com/office/drawing/2014/main" id="{2BD02463-E8A3-6B3C-053E-D93DE6C939C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1025953"/>
                </p:ext>
              </p:extLst>
            </p:nvPr>
          </p:nvGraphicFramePr>
          <p:xfrm>
            <a:off x="7926284" y="2508205"/>
            <a:ext cx="1603717" cy="421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927100" imgH="190500" progId="Equation.DSMT4">
                    <p:embed/>
                  </p:oleObj>
                </mc:Choice>
                <mc:Fallback>
                  <p:oleObj name="Equation" r:id="rId26" imgW="927100" imgH="190500" progId="Equation.DSMT4">
                    <p:embed/>
                    <p:pic>
                      <p:nvPicPr>
                        <p:cNvPr id="60" name="Object 59">
                          <a:extLst>
                            <a:ext uri="{FF2B5EF4-FFF2-40B4-BE49-F238E27FC236}">
                              <a16:creationId xmlns:a16="http://schemas.microsoft.com/office/drawing/2014/main" id="{0A81A191-146C-E4F1-BF72-55E033B866D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6284" y="2508205"/>
                          <a:ext cx="1603717" cy="42110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70992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4EF1B8-0E86-9620-F201-CDF5E1B2CF84}"/>
              </a:ext>
            </a:extLst>
          </p:cNvPr>
          <p:cNvSpPr txBox="1"/>
          <p:nvPr/>
        </p:nvSpPr>
        <p:spPr>
          <a:xfrm>
            <a:off x="5050971" y="3167390"/>
            <a:ext cx="157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7531000-FFAC-9B49-0C95-B7353F1D3638}"/>
              </a:ext>
            </a:extLst>
          </p:cNvPr>
          <p:cNvSpPr/>
          <p:nvPr/>
        </p:nvSpPr>
        <p:spPr>
          <a:xfrm>
            <a:off x="10457813" y="726391"/>
            <a:ext cx="1625478" cy="1534332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3E14D-49A6-0737-F38E-704DEC11EC22}"/>
              </a:ext>
            </a:extLst>
          </p:cNvPr>
          <p:cNvSpPr txBox="1"/>
          <p:nvPr/>
        </p:nvSpPr>
        <p:spPr>
          <a:xfrm>
            <a:off x="690958" y="1606671"/>
            <a:ext cx="91897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00FF"/>
                </a:solidFill>
                <a:latin typeface="+mj-lt"/>
              </a:rPr>
              <a:t>Luyện tập 3:</a:t>
            </a:r>
          </a:p>
          <a:p>
            <a:r>
              <a:rPr lang="vi-VN" sz="2800">
                <a:latin typeface="+mj-lt"/>
              </a:rPr>
              <a:t>Kiểm tra xem giá trị </a:t>
            </a:r>
            <a:r>
              <a:rPr lang="en-US" sz="2800">
                <a:latin typeface="+mj-lt"/>
              </a:rPr>
              <a:t>            </a:t>
            </a:r>
            <a:r>
              <a:rPr lang="vi-VN" sz="2800">
                <a:latin typeface="+mj-lt"/>
              </a:rPr>
              <a:t> có phải là nghiệm của bất phương trình bậc nhất một ẩn </a:t>
            </a:r>
            <a:r>
              <a:rPr lang="en-US" sz="2800">
                <a:latin typeface="+mj-lt"/>
              </a:rPr>
              <a:t>  </a:t>
            </a:r>
            <a:r>
              <a:rPr lang="vi-VN" sz="2800">
                <a:latin typeface="+mj-lt"/>
              </a:rPr>
              <a:t> </a:t>
            </a:r>
            <a:r>
              <a:rPr lang="en-US" sz="2800">
                <a:latin typeface="+mj-lt"/>
              </a:rPr>
              <a:t>                   </a:t>
            </a:r>
            <a:r>
              <a:rPr lang="vi-VN" sz="2800">
                <a:latin typeface="+mj-lt"/>
              </a:rPr>
              <a:t>hay không?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DC1944F-8862-1B16-1121-3A952C811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2E14339-34B3-0EC0-BEFA-E82F2C1723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781126"/>
              </p:ext>
            </p:extLst>
          </p:nvPr>
        </p:nvGraphicFramePr>
        <p:xfrm>
          <a:off x="3667645" y="2039917"/>
          <a:ext cx="1073167" cy="446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58800" imgH="190500" progId="Equation.DSMT4">
                  <p:embed/>
                </p:oleObj>
              </mc:Choice>
              <mc:Fallback>
                <p:oleObj name="Equation" r:id="rId4" imgW="558800" imgH="190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645" y="2039917"/>
                        <a:ext cx="1073167" cy="446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F976E792-69CC-D968-DA84-EB8FB15E1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774D5C-3CF9-BA01-8EA5-3F8C007B5C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01409"/>
              </p:ext>
            </p:extLst>
          </p:nvPr>
        </p:nvGraphicFramePr>
        <p:xfrm>
          <a:off x="3911153" y="2514548"/>
          <a:ext cx="1659318" cy="41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447" imgH="190417" progId="Equation.DSMT4">
                  <p:embed/>
                </p:oleObj>
              </mc:Choice>
              <mc:Fallback>
                <p:oleObj name="Equation" r:id="rId6" imgW="812447" imgH="19041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1153" y="2514548"/>
                        <a:ext cx="1659318" cy="416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6">
            <a:extLst>
              <a:ext uri="{FF2B5EF4-FFF2-40B4-BE49-F238E27FC236}">
                <a16:creationId xmlns:a16="http://schemas.microsoft.com/office/drawing/2014/main" id="{C8E93F47-7567-71EA-7BC8-ABA8B93C4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00A200-82C8-43B5-D603-8E23439154C9}"/>
              </a:ext>
            </a:extLst>
          </p:cNvPr>
          <p:cNvGrpSpPr/>
          <p:nvPr/>
        </p:nvGrpSpPr>
        <p:grpSpPr>
          <a:xfrm>
            <a:off x="638556" y="3968102"/>
            <a:ext cx="10914888" cy="954107"/>
            <a:chOff x="690958" y="3968102"/>
            <a:chExt cx="10914888" cy="95410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AE3F3C-C520-F55E-7323-8E60D94361F3}"/>
                </a:ext>
              </a:extLst>
            </p:cNvPr>
            <p:cNvSpPr txBox="1"/>
            <p:nvPr/>
          </p:nvSpPr>
          <p:spPr>
            <a:xfrm>
              <a:off x="690958" y="3968102"/>
              <a:ext cx="1091488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>
                  <a:latin typeface="+mj-lt"/>
                </a:rPr>
                <a:t>Thay  </a:t>
              </a:r>
              <a:r>
                <a:rPr lang="en-US" sz="2800">
                  <a:latin typeface="+mj-lt"/>
                </a:rPr>
                <a:t>           </a:t>
              </a:r>
              <a:r>
                <a:rPr lang="vi-VN" sz="2800">
                  <a:latin typeface="+mj-lt"/>
                </a:rPr>
                <a:t>vào bất phương trình đã cho, ta được  </a:t>
              </a:r>
              <a:r>
                <a:rPr lang="en-US" sz="2800">
                  <a:latin typeface="+mj-lt"/>
                </a:rPr>
                <a:t>           </a:t>
              </a:r>
              <a:r>
                <a:rPr lang="vi-VN" sz="2800">
                  <a:latin typeface="+mj-lt"/>
                </a:rPr>
                <a:t> </a:t>
              </a:r>
              <a:r>
                <a:rPr lang="en-US" sz="2800">
                  <a:latin typeface="+mj-lt"/>
                </a:rPr>
                <a:t>          </a:t>
              </a:r>
              <a:r>
                <a:rPr lang="vi-VN" sz="2800">
                  <a:latin typeface="+mj-lt"/>
                </a:rPr>
                <a:t>là </a:t>
              </a:r>
              <a:r>
                <a:rPr lang="vi-VN" sz="2800" b="1">
                  <a:solidFill>
                    <a:srgbClr val="C00000"/>
                  </a:solidFill>
                  <a:latin typeface="+mj-lt"/>
                </a:rPr>
                <a:t>khẳng định đúng.</a:t>
              </a:r>
              <a:r>
                <a:rPr lang="vi-VN" sz="2800">
                  <a:latin typeface="+mj-lt"/>
                </a:rPr>
                <a:t> Vậy   </a:t>
              </a:r>
              <a:r>
                <a:rPr lang="en-US" sz="2800">
                  <a:latin typeface="+mj-lt"/>
                </a:rPr>
                <a:t>             </a:t>
              </a:r>
              <a:r>
                <a:rPr lang="vi-VN" sz="2800">
                  <a:latin typeface="+mj-lt"/>
                </a:rPr>
                <a:t>là nghiệm của bất phương trình </a:t>
              </a: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3C74B4E6-35C7-8360-EF00-44FE7D98C86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2779716"/>
                </p:ext>
              </p:extLst>
            </p:nvPr>
          </p:nvGraphicFramePr>
          <p:xfrm>
            <a:off x="1502843" y="4019472"/>
            <a:ext cx="1073167" cy="4465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558800" imgH="190500" progId="Equation.DSMT4">
                    <p:embed/>
                  </p:oleObj>
                </mc:Choice>
                <mc:Fallback>
                  <p:oleObj name="Equation" r:id="rId8" imgW="558800" imgH="19050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02E14339-34B3-0EC0-BEFA-E82F2C1723A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2843" y="4019472"/>
                          <a:ext cx="1073167" cy="44654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7597C9E5-EADF-7069-46E5-ECC33863190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5746395"/>
                </p:ext>
              </p:extLst>
            </p:nvPr>
          </p:nvGraphicFramePr>
          <p:xfrm>
            <a:off x="7901103" y="4058359"/>
            <a:ext cx="1782577" cy="4465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066800" imgH="228600" progId="Equation.DSMT4">
                    <p:embed/>
                  </p:oleObj>
                </mc:Choice>
                <mc:Fallback>
                  <p:oleObj name="Equation" r:id="rId9" imgW="1066800" imgH="228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01103" y="4058359"/>
                          <a:ext cx="1782577" cy="44654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246212A2-10A2-43DA-14AE-2E09D8E4CA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49150829"/>
                </p:ext>
              </p:extLst>
            </p:nvPr>
          </p:nvGraphicFramePr>
          <p:xfrm>
            <a:off x="3217732" y="4435847"/>
            <a:ext cx="1073167" cy="4465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558800" imgH="190500" progId="Equation.DSMT4">
                    <p:embed/>
                  </p:oleObj>
                </mc:Choice>
                <mc:Fallback>
                  <p:oleObj name="Equation" r:id="rId11" imgW="558800" imgH="1905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3C74B4E6-35C7-8360-EF00-44FE7D98C86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7732" y="4435847"/>
                          <a:ext cx="1073167" cy="44654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BDFDCA45-0DFF-1667-2788-DBDDE348388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7981426"/>
                </p:ext>
              </p:extLst>
            </p:nvPr>
          </p:nvGraphicFramePr>
          <p:xfrm>
            <a:off x="9051018" y="4466014"/>
            <a:ext cx="1659318" cy="41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812447" imgH="190417" progId="Equation.DSMT4">
                    <p:embed/>
                  </p:oleObj>
                </mc:Choice>
                <mc:Fallback>
                  <p:oleObj name="Equation" r:id="rId12" imgW="812447" imgH="190417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16774D5C-3CF9-BA01-8EA5-3F8C007B5C7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51018" y="4466014"/>
                          <a:ext cx="1659318" cy="4163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文本框 10">
            <a:extLst>
              <a:ext uri="{FF2B5EF4-FFF2-40B4-BE49-F238E27FC236}">
                <a16:creationId xmlns:a16="http://schemas.microsoft.com/office/drawing/2014/main" id="{A34B4624-2670-8FDE-86D7-787A7A99AC21}"/>
              </a:ext>
            </a:extLst>
          </p:cNvPr>
          <p:cNvSpPr txBox="1"/>
          <p:nvPr/>
        </p:nvSpPr>
        <p:spPr>
          <a:xfrm>
            <a:off x="257269" y="132298"/>
            <a:ext cx="118611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2.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 PHƯƠNG TRÌNH BẬC NHẤT MỘT ẨN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905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6" y="3631127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990" y="2354294"/>
            <a:ext cx="5463011" cy="183629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953021" y="2371650"/>
            <a:ext cx="1314173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8625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579101" y="2984796"/>
            <a:ext cx="4714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</a:t>
            </a:r>
            <a:r>
              <a:rPr lang="en-US" altLang="zh-CN" sz="48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TẬP</a:t>
            </a:r>
            <a:endParaRPr lang="zh-CN" altLang="en-US" sz="48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4CE0134-F50F-804B-8BFD-8D02D9AC0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686F3492-A5CC-9489-83BD-CFE80508B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63595B5C-01B3-7BCB-5BA8-B5CCA7A96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15E74017-804C-D1C7-15CD-A272E6AAA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832CA450-3505-07F4-080A-A70A2C4A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E1E0D431-6CD9-5B4E-0BB2-F43CD500E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23A5DF63-2431-F94C-5969-DD2D9FCFB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4277E45-D64A-205C-35B6-2E83A5783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74A2449A-3EC9-FDD5-49AE-CFBFB357E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C277C2E8-A54D-3018-3717-C2614EB3D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6ADCBFA8-9BAB-0170-590F-8457E50BC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123E15CA-D885-BAB3-09BC-5385E1739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E68F48-840B-D595-871A-318F49AE609F}"/>
              </a:ext>
            </a:extLst>
          </p:cNvPr>
          <p:cNvSpPr txBox="1"/>
          <p:nvPr/>
        </p:nvSpPr>
        <p:spPr>
          <a:xfrm>
            <a:off x="442789" y="1477474"/>
            <a:ext cx="113064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1.</a:t>
            </a:r>
            <a:endParaRPr kumimoji="0" lang="vi-VN" sz="2800" b="0" i="0" u="none" strike="noStrike" kern="1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những bất phương trình nào sau đây là bất phương trình bậc nhất một ẩn ?</a:t>
            </a:r>
            <a:endParaRPr kumimoji="0" lang="vi-V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EB3B219C-98D7-89EA-65C5-E463D539C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743" y="53865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2619C-1C9C-C87D-1196-5524A547558F}"/>
              </a:ext>
            </a:extLst>
          </p:cNvPr>
          <p:cNvSpPr txBox="1"/>
          <p:nvPr/>
        </p:nvSpPr>
        <p:spPr>
          <a:xfrm>
            <a:off x="789226" y="3100140"/>
            <a:ext cx="49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B4CDCBA-007B-A89B-0165-27952A806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68D70C7F-5F37-9CA6-DBAE-111B1D92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AB09DA7-5E6C-9552-5622-56BBE1438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FEC081-7F07-D928-4AE5-BC1BEF5A8E41}"/>
              </a:ext>
            </a:extLst>
          </p:cNvPr>
          <p:cNvSpPr txBox="1"/>
          <p:nvPr/>
        </p:nvSpPr>
        <p:spPr>
          <a:xfrm>
            <a:off x="3703585" y="3088395"/>
            <a:ext cx="698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F748A9-34D8-5228-1A28-69FB1BBCA9EA}"/>
              </a:ext>
            </a:extLst>
          </p:cNvPr>
          <p:cNvSpPr txBox="1"/>
          <p:nvPr/>
        </p:nvSpPr>
        <p:spPr>
          <a:xfrm>
            <a:off x="6866351" y="3073128"/>
            <a:ext cx="49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63968C-AD08-6358-3CB9-59D3C68DB45C}"/>
              </a:ext>
            </a:extLst>
          </p:cNvPr>
          <p:cNvSpPr txBox="1"/>
          <p:nvPr/>
        </p:nvSpPr>
        <p:spPr>
          <a:xfrm>
            <a:off x="9150191" y="3049709"/>
            <a:ext cx="698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01A13D-7524-6465-AAD1-AAE528C0ED28}"/>
              </a:ext>
            </a:extLst>
          </p:cNvPr>
          <p:cNvSpPr txBox="1"/>
          <p:nvPr/>
        </p:nvSpPr>
        <p:spPr>
          <a:xfrm>
            <a:off x="512286" y="4628791"/>
            <a:ext cx="113064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 phương trình ở các câu a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bất phương trình bậc nhất một ẩn.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 phương trình ở câu b,c,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 không phải là bất phương trình bậc nhất một ẩn.</a:t>
            </a:r>
            <a:endParaRPr kumimoji="0" lang="vi-V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A4D91252-F89D-085E-1056-6860C0BACF79}"/>
              </a:ext>
            </a:extLst>
          </p:cNvPr>
          <p:cNvSpPr txBox="1"/>
          <p:nvPr/>
        </p:nvSpPr>
        <p:spPr>
          <a:xfrm>
            <a:off x="1477108" y="107015"/>
            <a:ext cx="1010060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784738F-993F-C6D2-9B34-FDA03BAAA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AA8FF16-B1D7-7B82-D768-71391B2393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177037"/>
              </p:ext>
            </p:extLst>
          </p:nvPr>
        </p:nvGraphicFramePr>
        <p:xfrm>
          <a:off x="1283406" y="3206881"/>
          <a:ext cx="2036569" cy="466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225" imgH="190417" progId="Equation.DSMT4">
                  <p:embed/>
                </p:oleObj>
              </mc:Choice>
              <mc:Fallback>
                <p:oleObj name="Equation" r:id="rId3" imgW="863225" imgH="190417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406" y="3206881"/>
                        <a:ext cx="2036569" cy="4662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4">
            <a:extLst>
              <a:ext uri="{FF2B5EF4-FFF2-40B4-BE49-F238E27FC236}">
                <a16:creationId xmlns:a16="http://schemas.microsoft.com/office/drawing/2014/main" id="{454B054F-4803-F47C-E062-E660C25F1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AE2F3858-9EF8-F62B-6621-A0B47F91C9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96996"/>
              </p:ext>
            </p:extLst>
          </p:nvPr>
        </p:nvGraphicFramePr>
        <p:xfrm>
          <a:off x="4276578" y="3206881"/>
          <a:ext cx="2053884" cy="466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87400" imgH="190500" progId="Equation.DSMT4">
                  <p:embed/>
                </p:oleObj>
              </mc:Choice>
              <mc:Fallback>
                <p:oleObj name="Equation" r:id="rId5" imgW="787400" imgH="190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6578" y="3206881"/>
                        <a:ext cx="2053884" cy="4662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6">
            <a:extLst>
              <a:ext uri="{FF2B5EF4-FFF2-40B4-BE49-F238E27FC236}">
                <a16:creationId xmlns:a16="http://schemas.microsoft.com/office/drawing/2014/main" id="{00A09088-AF0F-B1C3-BD79-CEE963191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CDB8A20D-24F7-7C0A-CF45-491D2EEA15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681136"/>
              </p:ext>
            </p:extLst>
          </p:nvPr>
        </p:nvGraphicFramePr>
        <p:xfrm>
          <a:off x="7360531" y="3100140"/>
          <a:ext cx="1434661" cy="52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47700" imgH="241300" progId="Equation.DSMT4">
                  <p:embed/>
                </p:oleObj>
              </mc:Choice>
              <mc:Fallback>
                <p:oleObj name="Equation" r:id="rId7" imgW="647700" imgH="241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0531" y="3100140"/>
                        <a:ext cx="1434661" cy="527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8">
            <a:extLst>
              <a:ext uri="{FF2B5EF4-FFF2-40B4-BE49-F238E27FC236}">
                <a16:creationId xmlns:a16="http://schemas.microsoft.com/office/drawing/2014/main" id="{1A6479E9-CCD7-CF08-B8B4-7053FE3AF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62373D33-5632-C44B-283C-6D93EC23C9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380835"/>
              </p:ext>
            </p:extLst>
          </p:nvPr>
        </p:nvGraphicFramePr>
        <p:xfrm>
          <a:off x="9603125" y="3024268"/>
          <a:ext cx="2326278" cy="583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3000" imgH="241300" progId="Equation.DSMT4">
                  <p:embed/>
                </p:oleObj>
              </mc:Choice>
              <mc:Fallback>
                <p:oleObj name="Equation" r:id="rId9" imgW="1143000" imgH="2413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3125" y="3024268"/>
                        <a:ext cx="2326278" cy="5837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27C1A40-0681-5866-19B8-91528E34479B}"/>
              </a:ext>
            </a:extLst>
          </p:cNvPr>
          <p:cNvSpPr txBox="1"/>
          <p:nvPr/>
        </p:nvSpPr>
        <p:spPr>
          <a:xfrm>
            <a:off x="2742359" y="3893895"/>
            <a:ext cx="6407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vi-VN" sz="2800" b="1" i="0" u="none" strike="noStrike" kern="1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6">
            <a:extLst>
              <a:ext uri="{FF2B5EF4-FFF2-40B4-BE49-F238E27FC236}">
                <a16:creationId xmlns:a16="http://schemas.microsoft.com/office/drawing/2014/main" id="{6037FED5-B719-C177-79CC-1352B68CDF7E}"/>
              </a:ext>
            </a:extLst>
          </p:cNvPr>
          <p:cNvSpPr/>
          <p:nvPr/>
        </p:nvSpPr>
        <p:spPr>
          <a:xfrm>
            <a:off x="10566522" y="286689"/>
            <a:ext cx="1625478" cy="1534332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42683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BA9F6ADB-53B0-684C-9E8E-E8503E7D0A6F}"/>
              </a:ext>
            </a:extLst>
          </p:cNvPr>
          <p:cNvSpPr txBox="1"/>
          <p:nvPr/>
        </p:nvSpPr>
        <p:spPr>
          <a:xfrm>
            <a:off x="0" y="62500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78CBC-8995-A5F4-2DB4-EA7BB2022D04}"/>
              </a:ext>
            </a:extLst>
          </p:cNvPr>
          <p:cNvSpPr txBox="1"/>
          <p:nvPr/>
        </p:nvSpPr>
        <p:spPr>
          <a:xfrm>
            <a:off x="389793" y="719691"/>
            <a:ext cx="101041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2: </a:t>
            </a:r>
            <a:r>
              <a:rPr 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Kiểm tra xem giá trị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 phải là nghiệm của mỗi bất phương trình bậc nhất một ẩn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không?</a:t>
            </a: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C1B5D293-61E8-E5D9-606A-56D3DE2B1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3870C1B7-C5A9-FFC9-6EFC-4500223194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112898"/>
              </p:ext>
            </p:extLst>
          </p:nvPr>
        </p:nvGraphicFramePr>
        <p:xfrm>
          <a:off x="5056455" y="781294"/>
          <a:ext cx="1092591" cy="359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5863" imgH="190417" progId="Equation.DSMT4">
                  <p:embed/>
                </p:oleObj>
              </mc:Choice>
              <mc:Fallback>
                <p:oleObj name="Equation" r:id="rId3" imgW="545863" imgH="190417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6455" y="781294"/>
                        <a:ext cx="1092591" cy="3595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9">
            <a:extLst>
              <a:ext uri="{FF2B5EF4-FFF2-40B4-BE49-F238E27FC236}">
                <a16:creationId xmlns:a16="http://schemas.microsoft.com/office/drawing/2014/main" id="{47B6BE6A-D200-3089-537C-DB44BFFBB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1B83A737-D22C-4BF8-CECA-8D0F3466D4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500585"/>
              </p:ext>
            </p:extLst>
          </p:nvPr>
        </p:nvGraphicFramePr>
        <p:xfrm>
          <a:off x="5322961" y="1245924"/>
          <a:ext cx="1546078" cy="359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12447" imgH="190417" progId="Equation.DSMT4">
                  <p:embed/>
                </p:oleObj>
              </mc:Choice>
              <mc:Fallback>
                <p:oleObj name="Equation" r:id="rId5" imgW="812447" imgH="190417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961" y="1245924"/>
                        <a:ext cx="1546078" cy="3595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1">
            <a:extLst>
              <a:ext uri="{FF2B5EF4-FFF2-40B4-BE49-F238E27FC236}">
                <a16:creationId xmlns:a16="http://schemas.microsoft.com/office/drawing/2014/main" id="{078FE7F5-20E7-2A17-5104-0058EDB82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5A570B-7334-27FA-BD2B-3643564DF9AD}"/>
              </a:ext>
            </a:extLst>
          </p:cNvPr>
          <p:cNvGrpSpPr/>
          <p:nvPr/>
        </p:nvGrpSpPr>
        <p:grpSpPr>
          <a:xfrm>
            <a:off x="1009355" y="3318062"/>
            <a:ext cx="10863776" cy="954107"/>
            <a:chOff x="1009355" y="3131723"/>
            <a:chExt cx="10863776" cy="95410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560421-6D64-6A98-32B8-723403A83DB2}"/>
                </a:ext>
              </a:extLst>
            </p:cNvPr>
            <p:cNvSpPr txBox="1"/>
            <p:nvPr/>
          </p:nvSpPr>
          <p:spPr>
            <a:xfrm>
              <a:off x="1009355" y="3131723"/>
              <a:ext cx="1086377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>
                  <a:latin typeface="+mj-lt"/>
                </a:rPr>
                <a:t>Thay  </a:t>
              </a:r>
              <a:r>
                <a:rPr lang="en-US" sz="2800">
                  <a:latin typeface="+mj-lt"/>
                </a:rPr>
                <a:t>               </a:t>
              </a:r>
              <a:r>
                <a:rPr lang="vi-VN" sz="2800">
                  <a:latin typeface="+mj-lt"/>
                </a:rPr>
                <a:t>vào bất phương trình đã cho, ta được   </a:t>
              </a:r>
              <a:r>
                <a:rPr lang="en-US" sz="2800">
                  <a:latin typeface="+mj-lt"/>
                </a:rPr>
                <a:t>                    </a:t>
              </a:r>
              <a:r>
                <a:rPr lang="vi-VN" sz="2800">
                  <a:latin typeface="+mj-lt"/>
                </a:rPr>
                <a:t>là khẳng định đúng. Vậy   </a:t>
              </a:r>
              <a:r>
                <a:rPr lang="en-US" sz="2800">
                  <a:latin typeface="+mj-lt"/>
                </a:rPr>
                <a:t>            </a:t>
              </a:r>
              <a:r>
                <a:rPr lang="vi-VN" sz="2800">
                  <a:latin typeface="+mj-lt"/>
                </a:rPr>
                <a:t>là nghiệm của bất phương trình </a:t>
              </a:r>
            </a:p>
          </p:txBody>
        </p:sp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B2DC73A4-9823-7F3B-EB0F-CDC955A349A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7705663"/>
                </p:ext>
              </p:extLst>
            </p:nvPr>
          </p:nvGraphicFramePr>
          <p:xfrm>
            <a:off x="1897966" y="3199276"/>
            <a:ext cx="1092591" cy="3595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45863" imgH="190417" progId="Equation.DSMT4">
                    <p:embed/>
                  </p:oleObj>
                </mc:Choice>
                <mc:Fallback>
                  <p:oleObj name="Equation" r:id="rId7" imgW="545863" imgH="190417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3870C1B7-C5A9-FFC9-6EFC-4500223194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7966" y="3199276"/>
                          <a:ext cx="1092591" cy="3595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106EA356-F254-A33F-9CA8-4DC5AD6A5E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5786460"/>
                </p:ext>
              </p:extLst>
            </p:nvPr>
          </p:nvGraphicFramePr>
          <p:xfrm>
            <a:off x="8628185" y="3265694"/>
            <a:ext cx="1702190" cy="4055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066800" imgH="228600" progId="Equation.DSMT4">
                    <p:embed/>
                  </p:oleObj>
                </mc:Choice>
                <mc:Fallback>
                  <p:oleObj name="Equation" r:id="rId8" imgW="1066800" imgH="2286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28185" y="3265694"/>
                          <a:ext cx="1702190" cy="4055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AF8A6112-9609-09B9-C95A-8F1BB38536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3180005"/>
                </p:ext>
              </p:extLst>
            </p:nvPr>
          </p:nvGraphicFramePr>
          <p:xfrm>
            <a:off x="3380936" y="3671258"/>
            <a:ext cx="1092591" cy="3595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545863" imgH="190417" progId="Equation.DSMT4">
                    <p:embed/>
                  </p:oleObj>
                </mc:Choice>
                <mc:Fallback>
                  <p:oleObj name="Equation" r:id="rId10" imgW="545863" imgH="190417" progId="Equation.DSMT4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B2DC73A4-9823-7F3B-EB0F-CDC955A349A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936" y="3671258"/>
                          <a:ext cx="1092591" cy="3595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2C6071C-EFC0-13DE-4037-04681B93FDB6}"/>
              </a:ext>
            </a:extLst>
          </p:cNvPr>
          <p:cNvSpPr txBox="1"/>
          <p:nvPr/>
        </p:nvSpPr>
        <p:spPr>
          <a:xfrm>
            <a:off x="2990557" y="2116759"/>
            <a:ext cx="2451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vi-VN" sz="2800" b="1" i="0" u="none" strike="noStrike" kern="1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6">
            <a:extLst>
              <a:ext uri="{FF2B5EF4-FFF2-40B4-BE49-F238E27FC236}">
                <a16:creationId xmlns:a16="http://schemas.microsoft.com/office/drawing/2014/main" id="{EB155472-EAC8-6401-71A3-328D3E500AA1}"/>
              </a:ext>
            </a:extLst>
          </p:cNvPr>
          <p:cNvSpPr/>
          <p:nvPr/>
        </p:nvSpPr>
        <p:spPr>
          <a:xfrm>
            <a:off x="10493912" y="429578"/>
            <a:ext cx="1625478" cy="1534332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7293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6" y="3631127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07" y="2780644"/>
            <a:ext cx="4473983" cy="197030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953020" y="2371650"/>
            <a:ext cx="1290738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lang="zh-CN" altLang="en-US" sz="8625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5438" y="3356065"/>
            <a:ext cx="3539752" cy="842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75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4875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98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0">
            <a:extLst>
              <a:ext uri="{FF2B5EF4-FFF2-40B4-BE49-F238E27FC236}">
                <a16:creationId xmlns:a16="http://schemas.microsoft.com/office/drawing/2014/main" id="{BC588D86-3ED0-4EFF-8AF7-C242C6F54345}"/>
              </a:ext>
            </a:extLst>
          </p:cNvPr>
          <p:cNvSpPr txBox="1"/>
          <p:nvPr/>
        </p:nvSpPr>
        <p:spPr>
          <a:xfrm>
            <a:off x="0" y="107015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6DE46-3EE2-2DA1-E6DB-E0501C3C0F4D}"/>
              </a:ext>
            </a:extLst>
          </p:cNvPr>
          <p:cNvSpPr txBox="1"/>
          <p:nvPr/>
        </p:nvSpPr>
        <p:spPr>
          <a:xfrm>
            <a:off x="635066" y="972152"/>
            <a:ext cx="8358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Với  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.Viết biểu thức biểu thị chu vi hình chữ nhật lớn hơn chu vi hình vuông ở hình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dưới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0B7EB-ED06-3730-F60C-422823D8D944}"/>
              </a:ext>
            </a:extLst>
          </p:cNvPr>
          <p:cNvSpPr txBox="1"/>
          <p:nvPr/>
        </p:nvSpPr>
        <p:spPr>
          <a:xfrm>
            <a:off x="213538" y="4989252"/>
            <a:ext cx="11764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biểu thị chu vi hình chữ nhật lớn hơn chu vi hình vuông ở hình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B4EEEB-5130-8C55-6F4C-9ED89AF155CC}"/>
              </a:ext>
            </a:extLst>
          </p:cNvPr>
          <p:cNvSpPr txBox="1"/>
          <p:nvPr/>
        </p:nvSpPr>
        <p:spPr>
          <a:xfrm>
            <a:off x="4991538" y="4485465"/>
            <a:ext cx="157827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  <a:p>
            <a:pPr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29DD0511-FC50-1802-1550-3B370F065E39}"/>
              </a:ext>
            </a:extLst>
          </p:cNvPr>
          <p:cNvSpPr/>
          <p:nvPr/>
        </p:nvSpPr>
        <p:spPr>
          <a:xfrm>
            <a:off x="9945859" y="685800"/>
            <a:ext cx="1710466" cy="1958926"/>
          </a:xfrm>
          <a:prstGeom prst="teardrop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6EF515-2B46-021F-A3AF-AD4C17972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2" y="2162202"/>
            <a:ext cx="9148986" cy="25335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44DA613C-7173-906C-C19B-A67D4FCF8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E0B94B5-9270-D894-4532-2973067F7B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377117"/>
              </p:ext>
            </p:extLst>
          </p:nvPr>
        </p:nvGraphicFramePr>
        <p:xfrm>
          <a:off x="1294227" y="972152"/>
          <a:ext cx="876739" cy="486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93529" imgH="190417" progId="Equation.DSMT4">
                  <p:embed/>
                </p:oleObj>
              </mc:Choice>
              <mc:Fallback>
                <p:oleObj name="Equation" r:id="rId4" imgW="393529" imgH="190417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4227" y="972152"/>
                        <a:ext cx="876739" cy="486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7">
            <a:extLst>
              <a:ext uri="{FF2B5EF4-FFF2-40B4-BE49-F238E27FC236}">
                <a16:creationId xmlns:a16="http://schemas.microsoft.com/office/drawing/2014/main" id="{9D62FBC9-7917-7A53-49D5-219984812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02305F1B-8682-25A9-3BBF-C3E33806C7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360730"/>
              </p:ext>
            </p:extLst>
          </p:nvPr>
        </p:nvGraphicFramePr>
        <p:xfrm>
          <a:off x="1844255" y="5607647"/>
          <a:ext cx="3636065" cy="5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35100" imgH="228600" progId="Equation.DSMT4">
                  <p:embed/>
                </p:oleObj>
              </mc:Choice>
              <mc:Fallback>
                <p:oleObj name="Equation" r:id="rId6" imgW="14351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255" y="5607647"/>
                        <a:ext cx="3636065" cy="5817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1">
            <a:extLst>
              <a:ext uri="{FF2B5EF4-FFF2-40B4-BE49-F238E27FC236}">
                <a16:creationId xmlns:a16="http://schemas.microsoft.com/office/drawing/2014/main" id="{0F9934EC-9F27-C1B2-B20E-E6B6BF129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54578D7A-F62C-7AD4-2322-0615771F24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131172"/>
              </p:ext>
            </p:extLst>
          </p:nvPr>
        </p:nvGraphicFramePr>
        <p:xfrm>
          <a:off x="6780627" y="5645995"/>
          <a:ext cx="2236764" cy="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88614" imgH="203112" progId="Equation.DSMT4">
                  <p:embed/>
                </p:oleObj>
              </mc:Choice>
              <mc:Fallback>
                <p:oleObj name="Equation" r:id="rId8" imgW="888614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627" y="5645995"/>
                        <a:ext cx="2236764" cy="505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C7446C82-223C-0AB8-2C0D-CFEDAFBDE40F}"/>
              </a:ext>
            </a:extLst>
          </p:cNvPr>
          <p:cNvSpPr txBox="1"/>
          <p:nvPr/>
        </p:nvSpPr>
        <p:spPr>
          <a:xfrm>
            <a:off x="5899052" y="5624238"/>
            <a:ext cx="88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7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4266"/>
            <a:ext cx="12192000" cy="68537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537029" y="2038836"/>
            <a:ext cx="4487261" cy="1526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515061" y="4451792"/>
            <a:ext cx="2423928" cy="2612365"/>
          </a:xfrm>
          <a:prstGeom prst="rect">
            <a:avLst/>
          </a:prstGeom>
        </p:spPr>
      </p:pic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5634574" y="1503329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53180" y="760411"/>
              <a:ext cx="3825872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2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5618006" y="2957375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2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5572452" y="4411421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2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828073" y="2576016"/>
            <a:ext cx="390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800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36022" y="1433434"/>
            <a:ext cx="50210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 định nghĩa bất phương trình một ẩn, bất phương trình bậc nhất một ẩn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58165" y="3099350"/>
            <a:ext cx="3754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1 SGK  </a:t>
            </a:r>
            <a:r>
              <a:rPr lang="en-US" sz="280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 40, …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09472" y="4557375"/>
            <a:ext cx="3972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mục II.2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125415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667724" y="279890"/>
            <a:ext cx="285655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 THÍCH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16"/>
          <p:cNvGrpSpPr/>
          <p:nvPr/>
        </p:nvGrpSpPr>
        <p:grpSpPr>
          <a:xfrm>
            <a:off x="1838321" y="1377569"/>
            <a:ext cx="2167304" cy="1165781"/>
            <a:chOff x="1772529" y="1929112"/>
            <a:chExt cx="2167304" cy="1165781"/>
          </a:xfrm>
        </p:grpSpPr>
        <p:sp>
          <p:nvSpPr>
            <p:cNvPr id="25" name="任意多边形 17"/>
            <p:cNvSpPr/>
            <p:nvPr/>
          </p:nvSpPr>
          <p:spPr>
            <a:xfrm>
              <a:off x="1772529" y="1969478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8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1930286" y="1929112"/>
              <a:ext cx="1851789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grpSp>
        <p:nvGrpSpPr>
          <p:cNvPr id="27" name="组合 19"/>
          <p:cNvGrpSpPr/>
          <p:nvPr/>
        </p:nvGrpSpPr>
        <p:grpSpPr>
          <a:xfrm>
            <a:off x="5128184" y="1394258"/>
            <a:ext cx="2167304" cy="1149091"/>
            <a:chOff x="5002113" y="1945801"/>
            <a:chExt cx="2167304" cy="1149091"/>
          </a:xfrm>
        </p:grpSpPr>
        <p:sp>
          <p:nvSpPr>
            <p:cNvPr id="28" name="任意多边形 20"/>
            <p:cNvSpPr/>
            <p:nvPr/>
          </p:nvSpPr>
          <p:spPr>
            <a:xfrm>
              <a:off x="5002113" y="1969477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1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5249927" y="1945801"/>
              <a:ext cx="1671676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 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CẶP ĐÔI</a:t>
              </a:r>
            </a:p>
          </p:txBody>
        </p:sp>
      </p:grpSp>
      <p:grpSp>
        <p:nvGrpSpPr>
          <p:cNvPr id="30" name="组合 22"/>
          <p:cNvGrpSpPr/>
          <p:nvPr/>
        </p:nvGrpSpPr>
        <p:grpSpPr>
          <a:xfrm>
            <a:off x="8418047" y="1377568"/>
            <a:ext cx="2167304" cy="1165780"/>
            <a:chOff x="8231697" y="1929111"/>
            <a:chExt cx="2167304" cy="1165780"/>
          </a:xfrm>
        </p:grpSpPr>
        <p:sp>
          <p:nvSpPr>
            <p:cNvPr id="31" name="任意多边形 23"/>
            <p:cNvSpPr/>
            <p:nvPr/>
          </p:nvSpPr>
          <p:spPr>
            <a:xfrm>
              <a:off x="8231697" y="1969476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2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651250" y="1929111"/>
              <a:ext cx="1340432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1550373" y="3035062"/>
            <a:ext cx="2743200" cy="27432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30099" y="3035062"/>
            <a:ext cx="2743200" cy="274320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8"/>
          <p:cNvSpPr/>
          <p:nvPr/>
        </p:nvSpPr>
        <p:spPr>
          <a:xfrm>
            <a:off x="4840236" y="3035062"/>
            <a:ext cx="2743200" cy="2743200"/>
          </a:xfrm>
          <a:prstGeom prst="teardrop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18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2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32" y="1251309"/>
            <a:ext cx="7252733" cy="3084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87" y="4721300"/>
            <a:ext cx="664762" cy="10458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40" y="3176041"/>
            <a:ext cx="5440332" cy="2732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21" y="4677169"/>
            <a:ext cx="2923786" cy="10900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6" y="4314318"/>
            <a:ext cx="1118754" cy="988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458" y="4200258"/>
            <a:ext cx="786106" cy="12379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92" y="3996088"/>
            <a:ext cx="2175786" cy="1885484"/>
          </a:xfrm>
          <a:prstGeom prst="rect">
            <a:avLst/>
          </a:prstGeom>
        </p:spPr>
      </p:pic>
      <p:pic>
        <p:nvPicPr>
          <p:cNvPr id="20" name="Armik-Red Ro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9938" y="-1181779"/>
            <a:ext cx="609600" cy="609600"/>
          </a:xfrm>
          <a:prstGeom prst="rect">
            <a:avLst/>
          </a:prstGeom>
        </p:spPr>
      </p:pic>
      <p:sp>
        <p:nvSpPr>
          <p:cNvPr id="13" name="文本框 16">
            <a:extLst>
              <a:ext uri="{FF2B5EF4-FFF2-40B4-BE49-F238E27FC236}">
                <a16:creationId xmlns:a16="http://schemas.microsoft.com/office/drawing/2014/main" id="{AC45A0FF-D2E6-464C-A588-5202CB68048B}"/>
              </a:ext>
            </a:extLst>
          </p:cNvPr>
          <p:cNvSpPr txBox="1"/>
          <p:nvPr/>
        </p:nvSpPr>
        <p:spPr>
          <a:xfrm>
            <a:off x="3540921" y="2468758"/>
            <a:ext cx="511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6" y="4926527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38" y="2080260"/>
            <a:ext cx="6043906" cy="254435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5823828" y="2844607"/>
            <a:ext cx="4979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6000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31">
            <a:extLst>
              <a:ext uri="{FF2B5EF4-FFF2-40B4-BE49-F238E27FC236}">
                <a16:creationId xmlns:a16="http://schemas.microsoft.com/office/drawing/2014/main" id="{DFF4B0B2-A329-6659-F6F1-F08319ED09E4}"/>
              </a:ext>
            </a:extLst>
          </p:cNvPr>
          <p:cNvSpPr txBox="1"/>
          <p:nvPr/>
        </p:nvSpPr>
        <p:spPr>
          <a:xfrm>
            <a:off x="2953020" y="2371650"/>
            <a:ext cx="1290738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8625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8625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5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8219" y="560520"/>
            <a:ext cx="2465036" cy="4802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35619" y="0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06" y="359690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17" y="3009347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940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940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940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940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6245971"/>
            <a:ext cx="12191999" cy="583729"/>
          </a:xfrm>
          <a:prstGeom prst="rect">
            <a:avLst/>
          </a:prstGeom>
          <a:solidFill>
            <a:srgbClr val="B5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695450" y="962025"/>
            <a:ext cx="8877300" cy="493395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78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07" y="3713112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101" y="1201681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86000" y="1313449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085" y="3429000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06" y="3156177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431920" y="3899154"/>
            <a:ext cx="375958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762129" y="2147626"/>
            <a:ext cx="4735787" cy="1341211"/>
          </a:xfrm>
          <a:prstGeom prst="wedgeRoundRectCallout">
            <a:avLst>
              <a:gd name="adj1" fmla="val -76768"/>
              <a:gd name="adj2" fmla="val -48178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800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82415" y="4795576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595843" y="1279930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91" y="3561748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276484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375134" y="4640398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-16310" y="6153543"/>
            <a:ext cx="12208310" cy="726840"/>
          </a:xfrm>
          <a:prstGeom prst="rect">
            <a:avLst/>
          </a:prstGeom>
          <a:solidFill>
            <a:srgbClr val="B5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0150" y="584730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0150" y="1882932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71715" y="1882932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500415" y="1842826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71715" y="675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2168 -0.05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1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6497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504" y="3371403"/>
            <a:ext cx="1196895" cy="927286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711280" y="49789"/>
            <a:ext cx="8347370" cy="3867830"/>
          </a:xfrm>
          <a:prstGeom prst="wedgeRoundRectCallout">
            <a:avLst>
              <a:gd name="adj1" fmla="val -55268"/>
              <a:gd name="adj2" fmla="val -25708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113450" y="764531"/>
            <a:ext cx="7081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a &gt; b thì a + c &gt; b + c với mọi số thực c.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4113451" y="1323707"/>
            <a:ext cx="732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fr-FR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a &gt; b thì a + c &lt; b + c với mọi số thực c.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064765" y="1940861"/>
            <a:ext cx="7640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fr-FR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a &gt; b thì ac &lt; bc với mọi số thực c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113451" y="2486459"/>
            <a:ext cx="7640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fr-FR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a &gt; b thì ac &gt; bc với c &lt; 0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C6007D-C1AB-718A-AEBC-838B764C163D}"/>
              </a:ext>
            </a:extLst>
          </p:cNvPr>
          <p:cNvSpPr/>
          <p:nvPr/>
        </p:nvSpPr>
        <p:spPr>
          <a:xfrm>
            <a:off x="-16310" y="6299199"/>
            <a:ext cx="12208310" cy="581183"/>
          </a:xfrm>
          <a:prstGeom prst="rect">
            <a:avLst/>
          </a:prstGeom>
          <a:solidFill>
            <a:srgbClr val="B5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44602" y="6237888"/>
            <a:ext cx="9190148" cy="507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B               C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5" grpId="0" animBg="1"/>
      <p:bldP spid="77" grpId="0" animBg="1"/>
      <p:bldP spid="77" grpId="1" animBg="1"/>
      <p:bldP spid="81" grpId="0" build="allAtOnce"/>
      <p:bldP spid="82" grpId="0" build="allAtOnce"/>
      <p:bldP spid="8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ular Callout 44"/>
          <p:cNvSpPr/>
          <p:nvPr/>
        </p:nvSpPr>
        <p:spPr>
          <a:xfrm>
            <a:off x="3630170" y="145038"/>
            <a:ext cx="8288407" cy="3551885"/>
          </a:xfrm>
          <a:prstGeom prst="wedgeRoundRectCallout">
            <a:avLst>
              <a:gd name="adj1" fmla="val -57589"/>
              <a:gd name="adj2" fmla="val -25763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Nếu a &gt; b và b &gt; c thì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578" y="3566510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045162" y="816550"/>
            <a:ext cx="5704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&lt; c.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40765" y="1393450"/>
            <a:ext cx="1566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&gt; c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16690" y="187467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99864" y="2463791"/>
            <a:ext cx="551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4AD7F2-BAC4-8B90-405E-D04E353C3EE7}"/>
              </a:ext>
            </a:extLst>
          </p:cNvPr>
          <p:cNvSpPr/>
          <p:nvPr/>
        </p:nvSpPr>
        <p:spPr>
          <a:xfrm>
            <a:off x="-8155" y="6277890"/>
            <a:ext cx="12208310" cy="593179"/>
          </a:xfrm>
          <a:prstGeom prst="rect">
            <a:avLst/>
          </a:prstGeom>
          <a:solidFill>
            <a:srgbClr val="B5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1E1ACC-B1BA-C44E-CF14-45A793E5BA90}"/>
              </a:ext>
            </a:extLst>
          </p:cNvPr>
          <p:cNvSpPr/>
          <p:nvPr/>
        </p:nvSpPr>
        <p:spPr>
          <a:xfrm>
            <a:off x="2144602" y="6277891"/>
            <a:ext cx="9190148" cy="507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B               C               D</a:t>
            </a:r>
          </a:p>
        </p:txBody>
      </p:sp>
      <p:pic>
        <p:nvPicPr>
          <p:cNvPr id="36" name="Picture 35" descr="A picture containing sky, landscape, nature, art&#10;&#10;Description automatically generated">
            <a:extLst>
              <a:ext uri="{FF2B5EF4-FFF2-40B4-BE49-F238E27FC236}">
                <a16:creationId xmlns:a16="http://schemas.microsoft.com/office/drawing/2014/main" id="{08D507D3-328F-0399-B914-E80E213416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50" t="36306" r="100000" b="44374"/>
          <a:stretch>
            <a:fillRect/>
          </a:stretch>
        </p:blipFill>
        <p:spPr>
          <a:xfrm>
            <a:off x="-4419600" y="-3467100"/>
            <a:ext cx="4419600" cy="3467100"/>
          </a:xfrm>
          <a:custGeom>
            <a:avLst/>
            <a:gdLst>
              <a:gd name="connsiteX0" fmla="*/ 0 w 4419600"/>
              <a:gd name="connsiteY0" fmla="*/ 0 h 3467100"/>
              <a:gd name="connsiteX1" fmla="*/ 4419600 w 4419600"/>
              <a:gd name="connsiteY1" fmla="*/ 0 h 3467100"/>
              <a:gd name="connsiteX2" fmla="*/ 4419600 w 4419600"/>
              <a:gd name="connsiteY2" fmla="*/ 3467100 h 3467100"/>
              <a:gd name="connsiteX3" fmla="*/ 0 w 4419600"/>
              <a:gd name="connsiteY3" fmla="*/ 3467100 h 3467100"/>
              <a:gd name="connsiteX4" fmla="*/ 0 w 4419600"/>
              <a:gd name="connsiteY4" fmla="*/ 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3467100">
                <a:moveTo>
                  <a:pt x="0" y="0"/>
                </a:moveTo>
                <a:lnTo>
                  <a:pt x="4419600" y="0"/>
                </a:lnTo>
                <a:lnTo>
                  <a:pt x="4419600" y="3467100"/>
                </a:lnTo>
                <a:lnTo>
                  <a:pt x="0" y="3467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Picture 34" descr="A picture containing sky, landscape, nature, art&#10;&#10;Description automatically generated">
            <a:extLst>
              <a:ext uri="{FF2B5EF4-FFF2-40B4-BE49-F238E27FC236}">
                <a16:creationId xmlns:a16="http://schemas.microsoft.com/office/drawing/2014/main" id="{8D0D0C97-B477-4449-3153-07B01BAC6C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36306" r="-33438" b="44374"/>
          <a:stretch>
            <a:fillRect/>
          </a:stretch>
        </p:blipFill>
        <p:spPr>
          <a:xfrm>
            <a:off x="12192000" y="-3467100"/>
            <a:ext cx="4076700" cy="3467100"/>
          </a:xfrm>
          <a:custGeom>
            <a:avLst/>
            <a:gdLst>
              <a:gd name="connsiteX0" fmla="*/ 0 w 4076700"/>
              <a:gd name="connsiteY0" fmla="*/ 0 h 3467100"/>
              <a:gd name="connsiteX1" fmla="*/ 4076700 w 4076700"/>
              <a:gd name="connsiteY1" fmla="*/ 0 h 3467100"/>
              <a:gd name="connsiteX2" fmla="*/ 4076700 w 4076700"/>
              <a:gd name="connsiteY2" fmla="*/ 3467100 h 3467100"/>
              <a:gd name="connsiteX3" fmla="*/ 0 w 4076700"/>
              <a:gd name="connsiteY3" fmla="*/ 3467100 h 3467100"/>
              <a:gd name="connsiteX4" fmla="*/ 0 w 4076700"/>
              <a:gd name="connsiteY4" fmla="*/ 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3467100">
                <a:moveTo>
                  <a:pt x="0" y="0"/>
                </a:moveTo>
                <a:lnTo>
                  <a:pt x="4076700" y="0"/>
                </a:lnTo>
                <a:lnTo>
                  <a:pt x="4076700" y="3467100"/>
                </a:lnTo>
                <a:lnTo>
                  <a:pt x="0" y="3467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 descr="A picture containing sky, landscape, nature, art&#10;&#10;Description automatically generated">
            <a:extLst>
              <a:ext uri="{FF2B5EF4-FFF2-40B4-BE49-F238E27FC236}">
                <a16:creationId xmlns:a16="http://schemas.microsoft.com/office/drawing/2014/main" id="{369711FC-A838-0ADE-62D0-ED92FFF996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8" t="93688" r="-27813" b="-6298"/>
          <a:stretch>
            <a:fillRect/>
          </a:stretch>
        </p:blipFill>
        <p:spPr>
          <a:xfrm>
            <a:off x="-2971800" y="6858000"/>
            <a:ext cx="18592800" cy="2263018"/>
          </a:xfrm>
          <a:custGeom>
            <a:avLst/>
            <a:gdLst>
              <a:gd name="connsiteX0" fmla="*/ 0 w 18592800"/>
              <a:gd name="connsiteY0" fmla="*/ 0 h 2263018"/>
              <a:gd name="connsiteX1" fmla="*/ 3009900 w 18592800"/>
              <a:gd name="connsiteY1" fmla="*/ 0 h 2263018"/>
              <a:gd name="connsiteX2" fmla="*/ 3009900 w 18592800"/>
              <a:gd name="connsiteY2" fmla="*/ 1132757 h 2263018"/>
              <a:gd name="connsiteX3" fmla="*/ 15201900 w 18592800"/>
              <a:gd name="connsiteY3" fmla="*/ 1132757 h 2263018"/>
              <a:gd name="connsiteX4" fmla="*/ 15201900 w 18592800"/>
              <a:gd name="connsiteY4" fmla="*/ 0 h 2263018"/>
              <a:gd name="connsiteX5" fmla="*/ 18592800 w 18592800"/>
              <a:gd name="connsiteY5" fmla="*/ 0 h 2263018"/>
              <a:gd name="connsiteX6" fmla="*/ 18592800 w 18592800"/>
              <a:gd name="connsiteY6" fmla="*/ 2263018 h 2263018"/>
              <a:gd name="connsiteX7" fmla="*/ 0 w 18592800"/>
              <a:gd name="connsiteY7" fmla="*/ 2263018 h 2263018"/>
              <a:gd name="connsiteX8" fmla="*/ 0 w 18592800"/>
              <a:gd name="connsiteY8" fmla="*/ 0 h 226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92800" h="2263018">
                <a:moveTo>
                  <a:pt x="0" y="0"/>
                </a:moveTo>
                <a:lnTo>
                  <a:pt x="3009900" y="0"/>
                </a:lnTo>
                <a:lnTo>
                  <a:pt x="3009900" y="1132757"/>
                </a:lnTo>
                <a:lnTo>
                  <a:pt x="15201900" y="1132757"/>
                </a:lnTo>
                <a:lnTo>
                  <a:pt x="15201900" y="0"/>
                </a:lnTo>
                <a:lnTo>
                  <a:pt x="18592800" y="0"/>
                </a:lnTo>
                <a:lnTo>
                  <a:pt x="18592800" y="2263018"/>
                </a:lnTo>
                <a:lnTo>
                  <a:pt x="0" y="226301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C7D636C-E93F-254F-96B1-3F1B46E5A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92" y="-90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5A59FB5-C2AB-415C-1705-C935151F4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59210"/>
              </p:ext>
            </p:extLst>
          </p:nvPr>
        </p:nvGraphicFramePr>
        <p:xfrm>
          <a:off x="4551712" y="2011282"/>
          <a:ext cx="740911" cy="367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80880" imgH="177480" progId="Equation.DSMT4">
                  <p:embed/>
                </p:oleObj>
              </mc:Choice>
              <mc:Fallback>
                <p:oleObj name="Equation" r:id="rId17" imgW="38088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1712" y="2011282"/>
                        <a:ext cx="740911" cy="3673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EDA207D3-70EA-EF98-C57E-BB3B6123F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AD9AFD3-FF08-05F3-5B04-29C27DC36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204668"/>
              </p:ext>
            </p:extLst>
          </p:nvPr>
        </p:nvGraphicFramePr>
        <p:xfrm>
          <a:off x="4551711" y="2559232"/>
          <a:ext cx="939857" cy="399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80880" imgH="177480" progId="Equation.DSMT4">
                  <p:embed/>
                </p:oleObj>
              </mc:Choice>
              <mc:Fallback>
                <p:oleObj name="Equation" r:id="rId19" imgW="380880" imgH="177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1711" y="2559232"/>
                        <a:ext cx="939857" cy="3995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5" grpId="0" animBg="1"/>
      <p:bldP spid="77" grpId="0" animBg="1"/>
      <p:bldP spid="77" grpId="1" animBg="1"/>
      <p:bldP spid="29" grpId="0" build="allAtOnce"/>
      <p:bldP spid="32" grpId="0" build="allAtOnce"/>
      <p:bldP spid="34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12506</TotalTime>
  <Words>2386</Words>
  <Application>Microsoft Office PowerPoint</Application>
  <PresentationFormat>Widescreen</PresentationFormat>
  <Paragraphs>234</Paragraphs>
  <Slides>30</Slides>
  <Notes>20</Notes>
  <HiddenSlides>0</HiddenSlides>
  <MMClips>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Cambria Math</vt:lpstr>
      <vt:lpstr>Times New Roman</vt:lpstr>
      <vt:lpstr>Calibri</vt:lpstr>
      <vt:lpstr>Wingdings</vt:lpstr>
      <vt:lpstr>Arial</vt:lpstr>
      <vt:lpstr>Calibri 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108</cp:revision>
  <dcterms:created xsi:type="dcterms:W3CDTF">2018-03-07T03:31:56Z</dcterms:created>
  <dcterms:modified xsi:type="dcterms:W3CDTF">2024-10-23T16:46:18Z</dcterms:modified>
</cp:coreProperties>
</file>